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717CA6" w:rsidR="003554C5" w:rsidP="00717CA6" w:rsidRDefault="00717CA6" w14:paraId="5E7C9AAE" w14:textId="50F12B14">
      <w:pPr>
        <w:rPr>
          <w:rFonts w:ascii="Arial" w:hAnsi="Arial" w:cs="Arial"/>
          <w:sz w:val="24"/>
        </w:rPr>
      </w:pPr>
      <w:r w:rsidRPr="00717CA6">
        <w:rPr>
          <w:rFonts w:ascii="Arial" w:hAnsi="Arial" w:cs="Arial"/>
          <w:sz w:val="24"/>
        </w:rPr>
        <w:t>23 de diciembre del 2025</w:t>
      </w:r>
    </w:p>
    <w:sdt>
      <w:sdtPr>
        <w:alias w:val="Consecutivo"/>
        <w:tag w:val="Consecutivo"/>
        <w:id w:val="867724263"/>
        <w:placeholder>
          <w:docPart w:val="B1445680F3C743F988B7AF5D1C3F7149"/>
        </w:placeholder>
        <w:text/>
      </w:sdtPr>
      <w:sdtEndPr/>
      <w:sdtContent>
        <w:p w:rsidR="003554C5" w:rsidP="0085692C" w:rsidRDefault="00BF4EBD" w14:paraId="6D46DE13" w14:textId="77777777">
          <w:r>
            <w:rPr>
              <w:rStyle w:val="Textodelmarcadordeposicin"/>
              <w:rFonts w:eastAsia="Calibri"/>
            </w:rPr>
            <w:t>AI-0301-2025</w:t>
          </w:r>
        </w:p>
      </w:sdtContent>
    </w:sdt>
    <w:p w:rsidRPr="00F835F3" w:rsidR="00BF4EBD" w:rsidP="0085692C" w:rsidRDefault="00BF4EBD" w14:paraId="52C26913" w14:textId="77777777"/>
    <w:p w:rsidRPr="00717CA6" w:rsidR="00717CA6" w:rsidP="00717CA6" w:rsidRDefault="00717CA6" w14:paraId="48320131" w14:textId="77777777">
      <w:pPr>
        <w:rPr>
          <w:rFonts w:ascii="Arial" w:hAnsi="Arial" w:cs="Arial"/>
          <w:sz w:val="24"/>
        </w:rPr>
      </w:pPr>
      <w:r w:rsidRPr="00717CA6">
        <w:rPr>
          <w:rFonts w:ascii="Arial" w:hAnsi="Arial" w:cs="Arial"/>
          <w:sz w:val="24"/>
        </w:rPr>
        <w:t>Señor</w:t>
      </w:r>
    </w:p>
    <w:p w:rsidRPr="00717CA6" w:rsidR="00717CA6" w:rsidP="00717CA6" w:rsidRDefault="00717CA6" w14:paraId="41648101" w14:textId="77777777">
      <w:pPr>
        <w:rPr>
          <w:rFonts w:ascii="Arial" w:hAnsi="Arial" w:cs="Arial"/>
          <w:sz w:val="24"/>
        </w:rPr>
      </w:pPr>
      <w:r w:rsidRPr="00717CA6">
        <w:rPr>
          <w:rFonts w:ascii="Arial" w:hAnsi="Arial" w:cs="Arial"/>
          <w:sz w:val="24"/>
        </w:rPr>
        <w:t>Pablo Villalobos González, Gerente</w:t>
      </w:r>
    </w:p>
    <w:p w:rsidRPr="00717CA6" w:rsidR="00717CA6" w:rsidP="00717CA6" w:rsidRDefault="00717CA6" w14:paraId="47B5D2CA" w14:textId="77777777">
      <w:pPr>
        <w:tabs>
          <w:tab w:val="center" w:pos="4419"/>
          <w:tab w:val="right" w:pos="8838"/>
        </w:tabs>
        <w:rPr>
          <w:rFonts w:ascii="Arial" w:hAnsi="Arial" w:eastAsia="Calibri" w:cs="Arial"/>
          <w:b/>
          <w:color w:val="1C4063" w:themeColor="accent1" w:themeShade="80"/>
          <w:sz w:val="24"/>
          <w:lang w:val="es-CR"/>
        </w:rPr>
      </w:pPr>
      <w:r w:rsidRPr="00717CA6">
        <w:rPr>
          <w:rFonts w:ascii="Arial" w:hAnsi="Arial" w:eastAsia="Calibri" w:cs="Arial"/>
          <w:b/>
          <w:color w:val="1C4063" w:themeColor="accent1" w:themeShade="80"/>
          <w:sz w:val="24"/>
          <w:lang w:val="es-CR"/>
        </w:rPr>
        <w:t>BANCO CENTRAL DE COSTA RICA</w:t>
      </w:r>
    </w:p>
    <w:p w:rsidR="00717CA6" w:rsidP="00717CA6" w:rsidRDefault="00717CA6" w14:paraId="2564578A" w14:textId="77777777">
      <w:pPr>
        <w:rPr>
          <w:rFonts w:ascii="Arial" w:hAnsi="Arial" w:cs="Arial"/>
        </w:rPr>
      </w:pPr>
    </w:p>
    <w:p w:rsidRPr="00717CA6" w:rsidR="00717CA6" w:rsidP="00717CA6" w:rsidRDefault="00717CA6" w14:paraId="6D030FF6" w14:textId="77777777">
      <w:pPr>
        <w:rPr>
          <w:rFonts w:ascii="Arial" w:hAnsi="Arial" w:cs="Arial"/>
        </w:rPr>
      </w:pPr>
    </w:p>
    <w:p w:rsidRPr="00717CA6" w:rsidR="00717CA6" w:rsidP="00717CA6" w:rsidRDefault="00717CA6" w14:paraId="157F1FE7" w14:textId="77777777">
      <w:pPr>
        <w:rPr>
          <w:rFonts w:ascii="Arial" w:hAnsi="Arial" w:cs="Arial"/>
          <w:b/>
          <w:bCs/>
        </w:rPr>
      </w:pPr>
      <w:bookmarkStart w:name="_Hlk217038490" w:id="0"/>
      <w:r w:rsidRPr="00717CA6">
        <w:rPr>
          <w:rFonts w:ascii="Arial" w:hAnsi="Arial" w:cs="Arial"/>
          <w:b/>
        </w:rPr>
        <w:t xml:space="preserve">Ref. Comunicación del Informe </w:t>
      </w:r>
      <w:r w:rsidRPr="00717CA6">
        <w:rPr>
          <w:rFonts w:ascii="Arial" w:hAnsi="Arial" w:cs="Arial"/>
          <w:b/>
          <w:bCs/>
        </w:rPr>
        <w:t>de auditoría de requerimientos de divisas del Sector Público No Bancario</w:t>
      </w:r>
    </w:p>
    <w:bookmarkEnd w:id="0"/>
    <w:p w:rsidR="00717CA6" w:rsidP="00717CA6" w:rsidRDefault="00717CA6" w14:paraId="48F7A16E" w14:textId="77777777">
      <w:pPr>
        <w:rPr>
          <w:rFonts w:ascii="Arial" w:hAnsi="Arial" w:cs="Arial"/>
        </w:rPr>
      </w:pPr>
    </w:p>
    <w:p w:rsidRPr="00717CA6" w:rsidR="00717CA6" w:rsidP="00717CA6" w:rsidRDefault="00717CA6" w14:paraId="6B0F5F3C" w14:textId="77777777">
      <w:pPr>
        <w:rPr>
          <w:rFonts w:ascii="Arial" w:hAnsi="Arial" w:cs="Arial"/>
        </w:rPr>
      </w:pPr>
    </w:p>
    <w:p w:rsidRPr="00717CA6" w:rsidR="00717CA6" w:rsidP="00717CA6" w:rsidRDefault="00717CA6" w14:paraId="5EF8E1DC" w14:textId="77777777">
      <w:pPr>
        <w:rPr>
          <w:rFonts w:ascii="Arial" w:hAnsi="Arial" w:cs="Arial"/>
          <w:sz w:val="24"/>
        </w:rPr>
      </w:pPr>
      <w:r w:rsidRPr="00717CA6">
        <w:rPr>
          <w:rFonts w:ascii="Arial" w:hAnsi="Arial" w:cs="Arial"/>
          <w:sz w:val="24"/>
        </w:rPr>
        <w:t>Estimado señor:</w:t>
      </w:r>
    </w:p>
    <w:p w:rsidRPr="00717CA6" w:rsidR="00717CA6" w:rsidP="00717CA6" w:rsidRDefault="00717CA6" w14:paraId="0CFD9A27" w14:textId="77777777">
      <w:pPr>
        <w:rPr>
          <w:rFonts w:ascii="Arial" w:hAnsi="Arial" w:cs="Arial"/>
          <w:sz w:val="24"/>
        </w:rPr>
      </w:pPr>
    </w:p>
    <w:p w:rsidRPr="00717CA6" w:rsidR="00717CA6" w:rsidP="00717CA6" w:rsidRDefault="00717CA6" w14:paraId="780F8CDA" w14:textId="77777777">
      <w:pPr>
        <w:tabs>
          <w:tab w:val="left" w:pos="5505"/>
        </w:tabs>
        <w:rPr>
          <w:rFonts w:ascii="Arial" w:hAnsi="Arial" w:cs="Arial"/>
          <w:sz w:val="24"/>
        </w:rPr>
      </w:pPr>
      <w:r w:rsidRPr="00717CA6">
        <w:rPr>
          <w:rFonts w:ascii="Arial" w:hAnsi="Arial" w:cs="Arial"/>
          <w:sz w:val="24"/>
        </w:rPr>
        <w:t>Este informe contiene los resultados correspondientes al estudio de carácter especial</w:t>
      </w:r>
      <w:r w:rsidRPr="00717CA6">
        <w:rPr>
          <w:rFonts w:ascii="Arial" w:hAnsi="Arial" w:cs="Arial"/>
        </w:rPr>
        <w:t xml:space="preserve"> </w:t>
      </w:r>
      <w:r w:rsidRPr="00717CA6">
        <w:rPr>
          <w:rFonts w:ascii="Arial" w:hAnsi="Arial" w:cs="Arial"/>
          <w:sz w:val="24"/>
        </w:rPr>
        <w:t>mediante el cual esta Auditoría evaluó el reintegro de divisas del Banco Central a los bancos comerciales del Estado, como parte de la atención de requerimientos de divisas de las entidades del Sector Público No Bancario,  que está bajo la responsabilidad del Departamento Pagos y Cobros, de la División Servicios Compartidos del Banco Central de Costa Rica.</w:t>
      </w:r>
    </w:p>
    <w:p w:rsidRPr="00717CA6" w:rsidR="00717CA6" w:rsidP="00717CA6" w:rsidRDefault="00717CA6" w14:paraId="079B7A5D" w14:textId="77777777">
      <w:pPr>
        <w:tabs>
          <w:tab w:val="left" w:pos="5505"/>
        </w:tabs>
        <w:rPr>
          <w:rFonts w:ascii="Arial" w:hAnsi="Arial" w:cs="Arial"/>
          <w:sz w:val="24"/>
        </w:rPr>
      </w:pPr>
    </w:p>
    <w:p w:rsidRPr="00717CA6" w:rsidR="00717CA6" w:rsidP="00717CA6" w:rsidRDefault="00717CA6" w14:paraId="72B1FC4D" w14:textId="77777777">
      <w:pPr>
        <w:rPr>
          <w:rFonts w:ascii="Arial" w:hAnsi="Arial" w:cs="Arial"/>
          <w:sz w:val="24"/>
        </w:rPr>
      </w:pPr>
      <w:r w:rsidRPr="00717CA6">
        <w:rPr>
          <w:rFonts w:ascii="Arial" w:hAnsi="Arial" w:cs="Arial"/>
          <w:sz w:val="24"/>
        </w:rPr>
        <w:t>El alcance del estudio comprendió el reintegro de divisas del Banco Central a los bancos comerciales del Estado por operaciones realizadas con entidades del Sector Público No Bancario, en el sistema MEX-SINPE del 1 de enero al 31 de octubre de 2025. Para la ejecución de este estudio se aplicaron los criterios de auditoría</w:t>
      </w:r>
      <w:r w:rsidRPr="00717CA6">
        <w:rPr>
          <w:rFonts w:ascii="Arial" w:hAnsi="Arial" w:cs="Arial"/>
          <w:sz w:val="24"/>
          <w:lang w:eastAsia="uk-UA"/>
        </w:rPr>
        <w:t xml:space="preserve"> que se consideraron pertinentes, según el objetivo planteado, los cuales fueron comunicados mediante oficio AI-0291-2025 del 18 de diciembre del 2025. </w:t>
      </w:r>
    </w:p>
    <w:p w:rsidRPr="00717CA6" w:rsidR="00717CA6" w:rsidP="00717CA6" w:rsidRDefault="00717CA6" w14:paraId="312910DB" w14:textId="77777777">
      <w:pPr>
        <w:contextualSpacing/>
        <w:rPr>
          <w:rFonts w:ascii="Arial" w:hAnsi="Arial" w:cs="Arial"/>
          <w:sz w:val="24"/>
        </w:rPr>
      </w:pPr>
    </w:p>
    <w:p w:rsidRPr="00717CA6" w:rsidR="00717CA6" w:rsidP="00717CA6" w:rsidRDefault="00717CA6" w14:paraId="0F787734" w14:textId="77777777">
      <w:pPr>
        <w:rPr>
          <w:rFonts w:ascii="Arial" w:hAnsi="Arial" w:cs="Arial"/>
          <w:sz w:val="24"/>
        </w:rPr>
      </w:pPr>
      <w:r w:rsidRPr="00717CA6">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717CA6" w:rsidR="00717CA6" w:rsidP="00717CA6" w:rsidRDefault="00717CA6" w14:paraId="1B81D0F9" w14:textId="77777777">
      <w:pPr>
        <w:contextualSpacing/>
        <w:rPr>
          <w:rFonts w:ascii="Arial" w:hAnsi="Arial" w:cs="Arial"/>
          <w:sz w:val="24"/>
        </w:rPr>
      </w:pPr>
    </w:p>
    <w:p w:rsidRPr="00717CA6" w:rsidR="00717CA6" w:rsidP="00717CA6" w:rsidRDefault="00717CA6" w14:paraId="5E3A9415" w14:textId="77777777">
      <w:pPr>
        <w:contextualSpacing/>
        <w:rPr>
          <w:rFonts w:ascii="Arial" w:hAnsi="Arial" w:cs="Arial"/>
          <w:sz w:val="24"/>
        </w:rPr>
      </w:pPr>
    </w:p>
    <w:p w:rsidRPr="00717CA6" w:rsidR="00717CA6" w:rsidP="00717CA6" w:rsidRDefault="00717CA6" w14:paraId="084FC93E" w14:textId="77777777">
      <w:pPr>
        <w:keepNext/>
        <w:numPr>
          <w:ilvl w:val="0"/>
          <w:numId w:val="13"/>
        </w:numPr>
        <w:ind w:left="567" w:right="-340"/>
        <w:outlineLvl w:val="0"/>
        <w:rPr>
          <w:rFonts w:ascii="Arial" w:hAnsi="Arial" w:cs="Arial"/>
          <w:b/>
          <w:color w:val="1C4063" w:themeColor="accent1" w:themeShade="80"/>
          <w:sz w:val="28"/>
          <w:szCs w:val="28"/>
          <w:lang w:val="es-CR" w:eastAsia="es-CR"/>
        </w:rPr>
      </w:pPr>
      <w:r w:rsidRPr="00717CA6">
        <w:rPr>
          <w:rFonts w:ascii="Arial" w:hAnsi="Arial" w:cs="Arial"/>
          <w:b/>
          <w:color w:val="1C4063" w:themeColor="accent1" w:themeShade="80"/>
          <w:sz w:val="28"/>
          <w:szCs w:val="28"/>
          <w:lang w:val="es-CR" w:eastAsia="es-CR"/>
        </w:rPr>
        <w:t>GENERALIDADES</w:t>
      </w:r>
    </w:p>
    <w:p w:rsidRPr="00717CA6" w:rsidR="00717CA6" w:rsidP="00717CA6" w:rsidRDefault="00717CA6" w14:paraId="77E7FA4E" w14:textId="77777777">
      <w:pPr>
        <w:ind w:left="513"/>
        <w:contextualSpacing/>
        <w:rPr>
          <w:rFonts w:ascii="Arial" w:hAnsi="Arial" w:cs="Arial"/>
          <w:szCs w:val="22"/>
          <w:highlight w:val="yellow"/>
        </w:rPr>
      </w:pPr>
    </w:p>
    <w:p w:rsidRPr="00717CA6" w:rsidR="00717CA6" w:rsidP="00717CA6" w:rsidRDefault="00717CA6" w14:paraId="197A77AD" w14:textId="77777777">
      <w:pPr>
        <w:rPr>
          <w:rFonts w:ascii="Arial" w:hAnsi="Arial" w:cs="Arial"/>
          <w:sz w:val="24"/>
        </w:rPr>
      </w:pPr>
      <w:r w:rsidRPr="00717CA6">
        <w:rPr>
          <w:rFonts w:ascii="Arial" w:hAnsi="Arial" w:cs="Arial"/>
          <w:sz w:val="24"/>
        </w:rPr>
        <w:t xml:space="preserve">La Ley Orgánica dispone que las instituciones del Sector Público no Bancario (SPNB) realizarán sus operaciones de compraventa de divisas a través del Banco Central o de los bancos comerciales del Estado que éste autorice, utilizando los tipos de cambio fijados por el Banco Central para el día de la transacción. La Junta Directiva reguló el reintegro de divisas del Banco Central a dichos bancos en el Reglamento para las Operaciones Cambiarias de Contado, lo cual se complementa con los lineamientos operativos establecidos en la Guía para las transacciones de divisas y el servicio de pagos al exterior del SPNB en el BCCR. </w:t>
      </w:r>
    </w:p>
    <w:p w:rsidRPr="00717CA6" w:rsidR="00717CA6" w:rsidP="00717CA6" w:rsidRDefault="00717CA6" w14:paraId="0A4DECB6" w14:textId="77777777">
      <w:pPr>
        <w:rPr>
          <w:rFonts w:ascii="Arial" w:hAnsi="Arial" w:cs="Arial"/>
          <w:sz w:val="24"/>
        </w:rPr>
      </w:pPr>
    </w:p>
    <w:p w:rsidRPr="00717CA6" w:rsidR="00717CA6" w:rsidP="00717CA6" w:rsidRDefault="00717CA6" w14:paraId="6A7EB2D1" w14:textId="77777777">
      <w:pPr>
        <w:rPr>
          <w:rFonts w:ascii="Arial" w:hAnsi="Arial" w:cs="Arial"/>
          <w:sz w:val="24"/>
        </w:rPr>
      </w:pPr>
      <w:r w:rsidRPr="00717CA6">
        <w:rPr>
          <w:rFonts w:ascii="Arial" w:hAnsi="Arial" w:cs="Arial"/>
          <w:sz w:val="24"/>
        </w:rPr>
        <w:t>Los bancos comerciales del Estado pueden efectuar transacciones diarias de compra y venta de divisas con entidades del SPNB por montos inferiores a USD 100.000 y hasta un máximo mensual de USD 10.000.000. Estos bancos deben trasladar al Banco Central, a más tardar el día hábil siguiente, las divisas compradas o solicitar el reintegro de las divisas vendidas, aplicando los tipos de cambio calculados por el Banco Central para estas operaciones.</w:t>
      </w:r>
    </w:p>
    <w:p w:rsidRPr="00717CA6" w:rsidR="00717CA6" w:rsidP="00717CA6" w:rsidRDefault="00717CA6" w14:paraId="199EFEAE" w14:textId="77777777">
      <w:pPr>
        <w:rPr>
          <w:rFonts w:ascii="Arial" w:hAnsi="Arial" w:cs="Arial"/>
          <w:szCs w:val="22"/>
          <w:lang w:val="es-CR"/>
        </w:rPr>
      </w:pPr>
    </w:p>
    <w:p w:rsidRPr="00717CA6" w:rsidR="00717CA6" w:rsidP="00717CA6" w:rsidRDefault="00717CA6" w14:paraId="039D0B44" w14:textId="77777777">
      <w:pPr>
        <w:rPr>
          <w:rFonts w:ascii="Arial" w:hAnsi="Arial" w:cs="Arial"/>
          <w:szCs w:val="22"/>
          <w:lang w:val="es-CR"/>
        </w:rPr>
      </w:pPr>
    </w:p>
    <w:p w:rsidRPr="00717CA6" w:rsidR="00717CA6" w:rsidP="00717CA6" w:rsidRDefault="00717CA6" w14:paraId="3AC5F011" w14:textId="77777777">
      <w:pPr>
        <w:keepNext/>
        <w:numPr>
          <w:ilvl w:val="0"/>
          <w:numId w:val="13"/>
        </w:numPr>
        <w:ind w:left="567" w:right="-340"/>
        <w:outlineLvl w:val="0"/>
        <w:rPr>
          <w:rFonts w:ascii="Arial" w:hAnsi="Arial" w:cs="Arial"/>
          <w:b/>
          <w:color w:val="1C4063" w:themeColor="accent1" w:themeShade="80"/>
          <w:sz w:val="28"/>
          <w:szCs w:val="28"/>
          <w:lang w:val="es-CR" w:eastAsia="es-CR"/>
        </w:rPr>
      </w:pPr>
      <w:r w:rsidRPr="00717CA6">
        <w:rPr>
          <w:rFonts w:ascii="Arial" w:hAnsi="Arial" w:cs="Arial"/>
          <w:b/>
          <w:color w:val="1C4063" w:themeColor="accent1" w:themeShade="80"/>
          <w:sz w:val="28"/>
          <w:szCs w:val="28"/>
          <w:lang w:val="es-CR" w:eastAsia="es-CR"/>
        </w:rPr>
        <w:t>RESUMEN DE RESULTADOS</w:t>
      </w:r>
    </w:p>
    <w:p w:rsidRPr="00717CA6" w:rsidR="00717CA6" w:rsidP="00717CA6" w:rsidRDefault="00717CA6" w14:paraId="56979723" w14:textId="77777777">
      <w:pPr>
        <w:ind w:left="513"/>
        <w:contextualSpacing/>
        <w:rPr>
          <w:rFonts w:ascii="Arial" w:hAnsi="Arial" w:cs="Arial"/>
          <w:szCs w:val="22"/>
          <w:lang w:val="es-CR"/>
        </w:rPr>
      </w:pPr>
    </w:p>
    <w:p w:rsidRPr="00717CA6" w:rsidR="00717CA6" w:rsidP="00717CA6" w:rsidRDefault="00717CA6" w14:paraId="108E0730" w14:textId="77777777">
      <w:pPr>
        <w:rPr>
          <w:rFonts w:ascii="Arial" w:hAnsi="Arial" w:cs="Arial"/>
          <w:sz w:val="24"/>
        </w:rPr>
      </w:pPr>
      <w:r w:rsidRPr="00717CA6">
        <w:rPr>
          <w:rFonts w:ascii="Arial" w:hAnsi="Arial" w:cs="Arial"/>
          <w:sz w:val="24"/>
          <w:szCs w:val="28"/>
        </w:rPr>
        <w:t>Los resultados de esta evaluación permitieron identificar los siguientes aspectos</w:t>
      </w:r>
      <w:r w:rsidRPr="00717CA6">
        <w:rPr>
          <w:rFonts w:ascii="Arial" w:hAnsi="Arial" w:cs="Arial"/>
          <w:sz w:val="24"/>
        </w:rPr>
        <w:t>:</w:t>
      </w:r>
    </w:p>
    <w:p w:rsidRPr="00717CA6" w:rsidR="00717CA6" w:rsidP="00717CA6" w:rsidRDefault="00717CA6" w14:paraId="33B67E60" w14:textId="77777777">
      <w:pPr>
        <w:rPr>
          <w:rFonts w:ascii="Arial" w:hAnsi="Arial" w:cs="Arial"/>
          <w:sz w:val="24"/>
        </w:rPr>
      </w:pPr>
    </w:p>
    <w:p w:rsidRPr="00717CA6" w:rsidR="00717CA6" w:rsidP="00717CA6" w:rsidRDefault="00717CA6" w14:paraId="7B1AFCB7" w14:textId="77777777">
      <w:pPr>
        <w:numPr>
          <w:ilvl w:val="0"/>
          <w:numId w:val="14"/>
        </w:numPr>
        <w:spacing w:after="120"/>
        <w:ind w:left="284"/>
        <w:contextualSpacing/>
        <w:rPr>
          <w:rFonts w:ascii="Arial" w:hAnsi="Arial" w:cs="Arial"/>
          <w:sz w:val="24"/>
        </w:rPr>
      </w:pPr>
      <w:r w:rsidRPr="00717CA6">
        <w:rPr>
          <w:rFonts w:ascii="Arial" w:hAnsi="Arial" w:cs="Arial"/>
          <w:sz w:val="24"/>
        </w:rPr>
        <w:t xml:space="preserve">Las solicitudes de reintegro de divisas por operaciones de compra y venta de las entidades del Sector Público No Bancario (SPNB) fueron realizadas con los bancos comerciales del Estado mediante el servicio MONEX-SINPE, cumpliendo el plazo y los límites de montos diarios y mensuales establecidos en el Reglamento para las Operaciones Cambiarias de Contado.  </w:t>
      </w:r>
    </w:p>
    <w:p w:rsidRPr="00717CA6" w:rsidR="00717CA6" w:rsidP="00717CA6" w:rsidRDefault="00717CA6" w14:paraId="555E027F" w14:textId="77777777">
      <w:pPr>
        <w:spacing w:after="120"/>
        <w:ind w:left="284"/>
        <w:contextualSpacing/>
        <w:rPr>
          <w:rFonts w:ascii="Arial" w:hAnsi="Arial" w:cs="Arial"/>
          <w:sz w:val="24"/>
        </w:rPr>
      </w:pPr>
    </w:p>
    <w:p w:rsidRPr="00717CA6" w:rsidR="00717CA6" w:rsidP="00717CA6" w:rsidRDefault="00717CA6" w14:paraId="1292B275" w14:textId="77777777">
      <w:pPr>
        <w:numPr>
          <w:ilvl w:val="0"/>
          <w:numId w:val="14"/>
        </w:numPr>
        <w:ind w:left="283" w:hanging="357"/>
        <w:rPr>
          <w:rFonts w:ascii="Arial" w:hAnsi="Arial" w:cs="Arial"/>
          <w:sz w:val="24"/>
        </w:rPr>
      </w:pPr>
      <w:r w:rsidRPr="00717CA6">
        <w:rPr>
          <w:rFonts w:ascii="Arial" w:hAnsi="Arial" w:cs="Arial"/>
          <w:sz w:val="24"/>
        </w:rPr>
        <w:t xml:space="preserve">El Banco Central calculó los tipos de cambio diarios de compra y venta aplicables a las operaciones de divisas del SPNB mediante el servicio MONEX-SINPE, conforme lo dispuesto en el Reglamento para las Operaciones Cambiarias de Contado, y los publicó en el sitio web de indicadores económicos. El reintegro de divisas a los bancos comerciales del Estado consideró estos tipos de cambio. </w:t>
      </w:r>
    </w:p>
    <w:p w:rsidRPr="00717CA6" w:rsidR="00717CA6" w:rsidP="00717CA6" w:rsidRDefault="00717CA6" w14:paraId="20D4F0B2" w14:textId="77777777">
      <w:pPr>
        <w:rPr>
          <w:rFonts w:ascii="Arial" w:hAnsi="Arial" w:cs="Arial"/>
          <w:szCs w:val="22"/>
          <w:lang w:val="es-CR"/>
        </w:rPr>
      </w:pPr>
    </w:p>
    <w:p w:rsidRPr="00717CA6" w:rsidR="00717CA6" w:rsidP="00717CA6" w:rsidRDefault="00717CA6" w14:paraId="2422AD5D" w14:textId="77777777">
      <w:pPr>
        <w:rPr>
          <w:rFonts w:ascii="Arial" w:hAnsi="Arial" w:cs="Arial"/>
          <w:szCs w:val="22"/>
          <w:lang w:val="es-CR"/>
        </w:rPr>
      </w:pPr>
    </w:p>
    <w:p w:rsidRPr="00717CA6" w:rsidR="00717CA6" w:rsidP="00717CA6" w:rsidRDefault="00717CA6" w14:paraId="61619450" w14:textId="77777777">
      <w:pPr>
        <w:keepNext/>
        <w:numPr>
          <w:ilvl w:val="0"/>
          <w:numId w:val="13"/>
        </w:numPr>
        <w:ind w:left="567" w:right="-340"/>
        <w:outlineLvl w:val="0"/>
        <w:rPr>
          <w:rFonts w:ascii="Arial" w:hAnsi="Arial" w:cs="Arial"/>
          <w:b/>
          <w:color w:val="1C4063" w:themeColor="accent1" w:themeShade="80"/>
          <w:sz w:val="28"/>
          <w:szCs w:val="28"/>
          <w:lang w:val="es-CR" w:eastAsia="es-CR"/>
        </w:rPr>
      </w:pPr>
      <w:bookmarkStart w:name="_Hlk175148887" w:id="1"/>
      <w:r w:rsidRPr="00717CA6">
        <w:rPr>
          <w:rFonts w:ascii="Arial" w:hAnsi="Arial" w:cs="Arial"/>
          <w:b/>
          <w:color w:val="1C4063" w:themeColor="accent1" w:themeShade="80"/>
          <w:sz w:val="28"/>
          <w:szCs w:val="28"/>
          <w:lang w:val="es-CR" w:eastAsia="es-CR"/>
        </w:rPr>
        <w:t>CONCLUSIÓN</w:t>
      </w:r>
    </w:p>
    <w:p w:rsidRPr="00717CA6" w:rsidR="00717CA6" w:rsidP="00717CA6" w:rsidRDefault="00717CA6" w14:paraId="77839E7F" w14:textId="77777777">
      <w:pPr>
        <w:rPr>
          <w:rFonts w:ascii="Arial" w:hAnsi="Arial" w:cs="Arial"/>
          <w:sz w:val="24"/>
          <w:szCs w:val="28"/>
        </w:rPr>
      </w:pPr>
    </w:p>
    <w:bookmarkEnd w:id="1"/>
    <w:p w:rsidRPr="00717CA6" w:rsidR="00717CA6" w:rsidP="00717CA6" w:rsidRDefault="00717CA6" w14:paraId="0F645B63" w14:textId="77777777">
      <w:pPr>
        <w:rPr>
          <w:rFonts w:ascii="Arial" w:hAnsi="Arial" w:cs="Arial"/>
          <w:sz w:val="24"/>
          <w:lang w:val="es-CR" w:eastAsia="es-MX"/>
        </w:rPr>
      </w:pPr>
      <w:r w:rsidRPr="00717CA6">
        <w:rPr>
          <w:rFonts w:ascii="Arial" w:hAnsi="Arial" w:cs="Arial"/>
          <w:sz w:val="24"/>
          <w:lang w:val="es-CR" w:eastAsia="es-MX"/>
        </w:rPr>
        <w:t xml:space="preserve">Los resultados obtenidos en la evaluación del cumplimiento de las disposiciones aplicables para el reintegro de divisas del Banco Central a los bancos comerciales del Estado por operaciones realizadas con entidades del Sector Público No Bancario, </w:t>
      </w:r>
      <w:r w:rsidRPr="00717CA6">
        <w:rPr>
          <w:rFonts w:ascii="Arial" w:hAnsi="Arial" w:cs="Arial"/>
          <w:sz w:val="24"/>
          <w:lang w:val="es-MX" w:eastAsia="es-MX"/>
        </w:rPr>
        <w:t>permiten</w:t>
      </w:r>
      <w:r w:rsidRPr="00717CA6">
        <w:rPr>
          <w:rFonts w:ascii="Arial" w:hAnsi="Arial" w:cs="Arial"/>
          <w:sz w:val="24"/>
          <w:lang w:val="es-CR" w:eastAsia="es-MX"/>
        </w:rPr>
        <w:t xml:space="preserve"> concluir que </w:t>
      </w:r>
      <w:bookmarkStart w:name="_Hlk183758626" w:id="2"/>
      <w:r w:rsidRPr="00717CA6">
        <w:rPr>
          <w:rFonts w:ascii="Arial" w:hAnsi="Arial" w:cs="Arial"/>
          <w:b/>
          <w:bCs/>
          <w:sz w:val="24"/>
          <w:lang w:val="es-CR" w:eastAsia="es-MX"/>
        </w:rPr>
        <w:t xml:space="preserve">cumple </w:t>
      </w:r>
      <w:bookmarkEnd w:id="2"/>
      <w:r w:rsidRPr="00717CA6">
        <w:rPr>
          <w:rFonts w:ascii="Arial" w:hAnsi="Arial" w:cs="Arial"/>
          <w:sz w:val="24"/>
          <w:lang w:val="es-CR" w:eastAsia="es-MX"/>
        </w:rPr>
        <w:t xml:space="preserve">los criterios evaluados. </w:t>
      </w:r>
    </w:p>
    <w:p w:rsidRPr="00717CA6" w:rsidR="00717CA6" w:rsidP="00717CA6" w:rsidRDefault="00717CA6" w14:paraId="18129226" w14:textId="77777777">
      <w:pPr>
        <w:rPr>
          <w:rFonts w:ascii="Arial" w:hAnsi="Arial" w:cs="Arial"/>
          <w:sz w:val="24"/>
          <w:lang w:val="es-MX" w:eastAsia="es-MX"/>
        </w:rPr>
      </w:pPr>
    </w:p>
    <w:p w:rsidRPr="00717CA6" w:rsidR="00717CA6" w:rsidP="00717CA6" w:rsidRDefault="00717CA6" w14:paraId="1B7D8397" w14:textId="77777777">
      <w:pPr>
        <w:rPr>
          <w:rFonts w:ascii="Arial" w:hAnsi="Arial" w:cs="Arial"/>
          <w:sz w:val="24"/>
          <w:lang w:val="es-MX" w:eastAsia="es-MX"/>
        </w:rPr>
      </w:pPr>
      <w:r w:rsidRPr="00717CA6">
        <w:rPr>
          <w:rFonts w:ascii="Arial" w:hAnsi="Arial" w:cs="Arial"/>
          <w:sz w:val="24"/>
          <w:lang w:val="es-MX" w:eastAsia="es-MX"/>
        </w:rPr>
        <w:t xml:space="preserve">La Auditoría Interna realizó las conferencias técnica y final de este informe con la División Servicios Compartidos y la Gerencia, respectivamente, como parte de la comunicación preliminar de los resultados. </w:t>
      </w:r>
    </w:p>
    <w:p w:rsidRPr="00717CA6" w:rsidR="00717CA6" w:rsidP="00717CA6" w:rsidRDefault="00717CA6" w14:paraId="392DEBC8" w14:textId="77777777">
      <w:pPr>
        <w:rPr>
          <w:rFonts w:ascii="Arial" w:hAnsi="Arial" w:cs="Arial"/>
          <w:sz w:val="24"/>
          <w:lang w:val="es-MX" w:eastAsia="es-MX"/>
        </w:rPr>
      </w:pPr>
    </w:p>
    <w:p w:rsidRPr="00717CA6" w:rsidR="00717CA6" w:rsidP="00717CA6" w:rsidRDefault="00717CA6" w14:paraId="31BB2CC7" w14:textId="77777777">
      <w:pPr>
        <w:rPr>
          <w:rFonts w:ascii="Arial" w:hAnsi="Arial" w:cs="Arial"/>
          <w:sz w:val="24"/>
          <w:lang w:val="es-MX" w:eastAsia="es-MX"/>
        </w:rPr>
      </w:pPr>
      <w:bookmarkStart w:name="_Hlk214445219" w:id="3"/>
      <w:r w:rsidRPr="00717CA6">
        <w:rPr>
          <w:rFonts w:ascii="Arial" w:hAnsi="Arial" w:cs="Arial"/>
          <w:sz w:val="24"/>
          <w:lang w:val="es-MX" w:eastAsia="es-MX"/>
        </w:rPr>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p>
    <w:p w:rsidR="00717CA6" w:rsidP="00717CA6" w:rsidRDefault="00717CA6" w14:paraId="74B18EF4" w14:textId="77777777">
      <w:pPr>
        <w:rPr>
          <w:rFonts w:ascii="Arial" w:hAnsi="Arial" w:cs="Arial"/>
          <w:sz w:val="24"/>
          <w:lang w:val="es-MX" w:eastAsia="es-MX"/>
        </w:rPr>
      </w:pPr>
    </w:p>
    <w:p w:rsidR="00717CA6" w:rsidP="00717CA6" w:rsidRDefault="00717CA6" w14:paraId="0342C8B7" w14:textId="77777777">
      <w:pPr>
        <w:rPr>
          <w:rFonts w:ascii="Arial" w:hAnsi="Arial" w:cs="Arial"/>
          <w:sz w:val="24"/>
          <w:lang w:val="es-MX" w:eastAsia="es-MX"/>
        </w:rPr>
      </w:pPr>
    </w:p>
    <w:p w:rsidRPr="00717CA6" w:rsidR="00717CA6" w:rsidP="00717CA6" w:rsidRDefault="00717CA6" w14:paraId="5E0EC818" w14:textId="77777777">
      <w:pPr>
        <w:rPr>
          <w:rFonts w:ascii="Arial" w:hAnsi="Arial" w:cs="Arial"/>
          <w:sz w:val="24"/>
          <w:lang w:val="es-MX" w:eastAsia="es-MX"/>
        </w:rPr>
      </w:pPr>
    </w:p>
    <w:p w:rsidRPr="00717CA6" w:rsidR="00717CA6" w:rsidP="00717CA6" w:rsidRDefault="00717CA6" w14:paraId="5AC61D7A" w14:textId="77777777">
      <w:pPr>
        <w:rPr>
          <w:rFonts w:ascii="Arial" w:hAnsi="Arial" w:cs="Arial"/>
          <w:sz w:val="24"/>
          <w:lang w:val="pt-BR"/>
        </w:rPr>
      </w:pPr>
      <w:bookmarkStart w:name="R_043962_40718750" w:id="4"/>
      <w:bookmarkEnd w:id="3"/>
      <w:bookmarkEnd w:id="4"/>
      <w:r w:rsidRPr="00717CA6">
        <w:rPr>
          <w:rFonts w:ascii="Arial" w:hAnsi="Arial" w:cs="Arial"/>
          <w:sz w:val="24"/>
          <w:lang w:val="pt-BR"/>
        </w:rPr>
        <w:t>Atentamente,</w:t>
      </w:r>
    </w:p>
    <w:p w:rsidRPr="00717CA6" w:rsidR="00717CA6" w:rsidP="00717CA6" w:rsidRDefault="00717CA6" w14:paraId="7D65AE74" w14:textId="77777777">
      <w:pPr>
        <w:ind w:left="360"/>
        <w:rPr>
          <w:rFonts w:ascii="Arial" w:hAnsi="Arial" w:cs="Arial"/>
          <w:sz w:val="24"/>
          <w:lang w:val="pt-BR"/>
        </w:rPr>
      </w:pPr>
      <w:r w:rsidRPr="00717CA6">
        <w:rPr>
          <w:rFonts w:ascii="Arial" w:hAnsi="Arial" w:cs="Arial"/>
          <w:noProof/>
          <w:sz w:val="24"/>
          <w:lang w:val="es-CR" w:eastAsia="es-CR"/>
        </w:rPr>
        <w:drawing>
          <wp:anchor distT="0" distB="0" distL="114300" distR="114300" simplePos="0" relativeHeight="251659264" behindDoc="1" locked="0" layoutInCell="1" allowOverlap="1" wp14:editId="175D0439" wp14:anchorId="31C800A0">
            <wp:simplePos x="0" y="0"/>
            <wp:positionH relativeFrom="column">
              <wp:posOffset>-162560</wp:posOffset>
            </wp:positionH>
            <wp:positionV relativeFrom="paragraph">
              <wp:posOffset>79375</wp:posOffset>
            </wp:positionV>
            <wp:extent cx="2506980" cy="388620"/>
            <wp:effectExtent l="0" t="0" r="0" b="0"/>
            <wp:wrapNone/>
            <wp:docPr id="1635368037" name="Imagen 1635368037"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5368037" name="Imagen 1635368037" descr="Texto&#10;&#10;El contenido generado por IA puede ser incorrecto."/>
                    <pic:cNvPicPr>
                      <a:picLocks noChangeAspect="1" noChangeArrowheads="1"/>
                    </pic:cNvPicPr>
                  </pic:nvPicPr>
                  <pic:blipFill>
                    <a:blip r:embed="rId14"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p>
    <w:p w:rsidRPr="00717CA6" w:rsidR="00717CA6" w:rsidP="00717CA6" w:rsidRDefault="00717CA6" w14:paraId="40E28FE0" w14:textId="77777777">
      <w:pPr>
        <w:rPr>
          <w:rFonts w:ascii="Arial" w:hAnsi="Arial" w:cs="Arial"/>
          <w:sz w:val="24"/>
          <w:lang w:val="pt-BR"/>
        </w:rPr>
      </w:pPr>
    </w:p>
    <w:p w:rsidRPr="00717CA6" w:rsidR="00717CA6" w:rsidP="00717CA6" w:rsidRDefault="00717CA6" w14:paraId="4EB66867" w14:textId="77777777">
      <w:pPr>
        <w:rPr>
          <w:rFonts w:ascii="Arial" w:hAnsi="Arial" w:cs="Arial"/>
          <w:sz w:val="24"/>
          <w:lang w:val="pt-BR"/>
        </w:rPr>
      </w:pPr>
    </w:p>
    <w:p w:rsidRPr="00717CA6" w:rsidR="00717CA6" w:rsidP="00717CA6" w:rsidRDefault="00717CA6" w14:paraId="46D02410" w14:textId="77777777">
      <w:pPr>
        <w:rPr>
          <w:rFonts w:ascii="Arial" w:hAnsi="Arial" w:cs="Arial"/>
          <w:sz w:val="24"/>
          <w:lang w:val="pt-BR"/>
        </w:rPr>
      </w:pPr>
      <w:r w:rsidRPr="00717CA6">
        <w:rPr>
          <w:rFonts w:ascii="Arial" w:hAnsi="Arial" w:cs="Arial"/>
          <w:sz w:val="24"/>
          <w:lang w:val="pt-BR"/>
        </w:rPr>
        <w:t>Joaquín Vargas Guerrero</w:t>
      </w:r>
    </w:p>
    <w:p w:rsidRPr="00717CA6" w:rsidR="00717CA6" w:rsidP="00717CA6" w:rsidRDefault="00717CA6" w14:paraId="3A046230" w14:textId="77777777">
      <w:pPr>
        <w:rPr>
          <w:rFonts w:ascii="Arial" w:hAnsi="Arial" w:cs="Arial"/>
          <w:b/>
          <w:sz w:val="24"/>
          <w:lang w:val="pt-BR"/>
        </w:rPr>
      </w:pPr>
      <w:r w:rsidRPr="00717CA6">
        <w:rPr>
          <w:rFonts w:ascii="Arial" w:hAnsi="Arial" w:cs="Arial"/>
          <w:b/>
          <w:sz w:val="24"/>
          <w:lang w:val="pt-BR"/>
        </w:rPr>
        <w:t>Auditor Interno</w:t>
      </w:r>
    </w:p>
    <w:p w:rsidRPr="00717CA6" w:rsidR="00717CA6" w:rsidP="00717CA6" w:rsidRDefault="00717CA6" w14:paraId="5537A640" w14:textId="77777777">
      <w:pPr>
        <w:rPr>
          <w:rFonts w:ascii="Arial" w:hAnsi="Arial" w:cs="Arial"/>
          <w:lang w:val="pt-BR"/>
        </w:rPr>
      </w:pPr>
    </w:p>
    <w:p w:rsidRPr="00717CA6" w:rsidR="00717CA6" w:rsidP="00717CA6" w:rsidRDefault="00717CA6" w14:paraId="52F1C4C8" w14:textId="77777777">
      <w:pPr>
        <w:rPr>
          <w:rFonts w:ascii="Arial" w:hAnsi="Arial" w:cs="Arial"/>
          <w:lang w:val="pt-BR"/>
        </w:rPr>
      </w:pPr>
    </w:p>
    <w:p w:rsidRPr="00717CA6" w:rsidR="00717CA6" w:rsidP="00717CA6" w:rsidRDefault="00717CA6" w14:paraId="20171D33" w14:textId="0280A9AB">
      <w:pPr>
        <w:pStyle w:val="CC"/>
      </w:pPr>
      <w:bookmarkStart w:name="_Hlk175152186" w:id="5"/>
      <w:r w:rsidRPr="00717CA6">
        <w:t>C</w:t>
      </w:r>
      <w:r>
        <w:t>c</w:t>
      </w:r>
      <w:r w:rsidRPr="00717CA6">
        <w:t>.</w:t>
      </w:r>
      <w:r w:rsidRPr="00717CA6">
        <w:tab/>
        <w:t xml:space="preserve">División </w:t>
      </w:r>
      <w:bookmarkEnd w:id="5"/>
      <w:r w:rsidRPr="00717CA6">
        <w:t>Servicios Compartidos</w:t>
      </w:r>
    </w:p>
    <w:p w:rsidRPr="002307FE" w:rsidR="002307FE" w:rsidP="002307FE" w:rsidRDefault="002307FE" w14:paraId="5122A504" w14:textId="77777777"/>
    <w:p w:rsidRPr="002307FE" w:rsidR="002307FE" w:rsidP="002307FE" w:rsidRDefault="002307FE" w14:paraId="392169B0" w14:textId="77777777"/>
    <w:p w:rsidRPr="002307FE" w:rsidR="002307FE" w:rsidP="002307FE" w:rsidRDefault="002307FE" w14:paraId="51E0599B" w14:textId="77777777"/>
    <w:p w:rsidRPr="002307FE" w:rsidR="002307FE" w:rsidP="002307FE" w:rsidRDefault="002307FE" w14:paraId="26DA72E4" w14:textId="77777777"/>
    <w:p w:rsidRPr="002307FE" w:rsidR="002307FE" w:rsidP="002307FE" w:rsidRDefault="002307FE" w14:paraId="257657AB" w14:textId="77777777"/>
    <w:p w:rsidR="002307FE" w:rsidP="002307FE" w:rsidRDefault="002307FE" w14:paraId="480DEF7F" w14:textId="77777777"/>
    <w:p w:rsidRPr="002307FE" w:rsidR="002307FE" w:rsidP="002307FE" w:rsidRDefault="002307FE" w14:paraId="59A9B3B3" w14:textId="77777777"/>
    <w:p w:rsidR="002307FE" w:rsidP="002307FE" w:rsidRDefault="002307FE" w14:paraId="5E5FCEB0" w14:textId="77777777"/>
    <w:p w:rsidR="002307FE" w:rsidP="002307FE" w:rsidRDefault="002307FE" w14:paraId="1C892F06" w14:textId="77777777"/>
    <w:p w:rsidRPr="002307FE" w:rsidR="00A26E9E" w:rsidP="002307FE" w:rsidRDefault="00A26E9E" w14:paraId="55DDC109" w14:textId="77777777"/>
    <w:sectPr w:rsidRPr="002307FE" w:rsidR="00A26E9E" w:rsidSect="00717CA6">
      <w:headerReference w:type="even" r:id="rId15"/>
      <w:headerReference w:type="default" r:id="rId16"/>
      <w:footerReference w:type="even" r:id="rId17"/>
      <w:footerReference w:type="default" r:id="rId18"/>
      <w:headerReference w:type="first" r:id="rId19"/>
      <w:footerReference w:type="first" r:id="rId20"/>
      <w:type w:val="continuous"/>
      <w:pgSz w:w="12240" w:h="15840" w:code="1"/>
      <w:pgMar w:top="1985" w:right="1412" w:bottom="1701"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A0A405" w14:textId="77777777" w:rsidR="00717CA6" w:rsidRDefault="00717CA6" w:rsidP="00D43D57">
      <w:r>
        <w:separator/>
      </w:r>
    </w:p>
  </w:endnote>
  <w:endnote w:type="continuationSeparator" w:id="0">
    <w:p w14:paraId="29C525EE" w14:textId="77777777" w:rsidR="00717CA6" w:rsidRDefault="00717CA6"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Franklin Gothic"/>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717CA6" w14:paraId="59F07138" w14:textId="375DEFF7">
    <w:pPr>
      <w:pStyle w:val="Piedepgina"/>
    </w:pPr>
    <w:r>
      <w:rPr>
        <w:noProof/>
      </w:rPr>
      <mc:AlternateContent>
        <mc:Choice Requires="wps">
          <w:drawing>
            <wp:anchor distT="0" distB="0" distL="0" distR="0" simplePos="0" relativeHeight="251698176" behindDoc="0" locked="0" layoutInCell="1" allowOverlap="1" wp14:editId="60B2A144" wp14:anchorId="29CBA927">
              <wp:simplePos x="635" y="635"/>
              <wp:positionH relativeFrom="page">
                <wp:align>center</wp:align>
              </wp:positionH>
              <wp:positionV relativeFrom="page">
                <wp:align>bottom</wp:align>
              </wp:positionV>
              <wp:extent cx="1083945" cy="345440"/>
              <wp:effectExtent l="0" t="0" r="1905" b="0"/>
              <wp:wrapNone/>
              <wp:docPr id="1469808488"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717CA6" w:rsidR="00717CA6" w:rsidP="00717CA6" w:rsidRDefault="00717CA6" w14:paraId="62ECBA60" w14:textId="2EB6EA70">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9CBA927">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717CA6" w:rsidR="00717CA6" w:rsidP="00717CA6" w:rsidRDefault="00717CA6" w14:paraId="62ECBA60" w14:textId="2EB6EA70">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717CA6" w14:paraId="0A3D8FDA" w14:textId="4A532E95">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1B10C80C" wp14:anchorId="742EDDD2">
              <wp:simplePos x="1079500" y="9258300"/>
              <wp:positionH relativeFrom="page">
                <wp:align>center</wp:align>
              </wp:positionH>
              <wp:positionV relativeFrom="page">
                <wp:align>bottom</wp:align>
              </wp:positionV>
              <wp:extent cx="1083945" cy="345440"/>
              <wp:effectExtent l="0" t="0" r="1905" b="0"/>
              <wp:wrapNone/>
              <wp:docPr id="444106723"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717CA6" w:rsidR="00717CA6" w:rsidP="00717CA6" w:rsidRDefault="00717CA6" w14:paraId="3427BED1" w14:textId="73D037E8">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42EDDD2">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717CA6" w:rsidR="00717CA6" w:rsidP="00717CA6" w:rsidRDefault="00717CA6" w14:paraId="3427BED1" w14:textId="73D037E8">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B1445680F3C743F988B7AF5D1C3F7149"/>
        </w:placeholder>
        <w:text/>
      </w:sdtPr>
      <w:sdtEndPr/>
      <w:sdtContent>
        <w:r>
          <w:rPr>
            <w:color w:val="004990"/>
            <w:sz w:val="16"/>
            <w:szCs w:val="16"/>
          </w:rPr>
          <w:t>AI-0301-2025</w:t>
        </w:r>
      </w:sdtContent>
    </w:sdt>
  </w:p>
  <w:p w:rsidR="002307FE" w:rsidP="00FA54DF" w:rsidRDefault="002307FE" w14:paraId="76C455DD"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51EFDE9"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58D07273" wp14:anchorId="27573D1E">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49FCFDF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09A6FD2A"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664AFC56" w14:textId="77777777">
                          <w:pPr>
                            <w:rPr>
                              <w:color w:val="003A68"/>
                              <w:sz w:val="14"/>
                              <w:szCs w:val="14"/>
                            </w:rPr>
                          </w:pPr>
                          <w:r w:rsidRPr="00FA54DF">
                            <w:rPr>
                              <w:color w:val="003A68"/>
                              <w:sz w:val="14"/>
                              <w:szCs w:val="14"/>
                            </w:rPr>
                            <w:t>Apdo. 10058-1000</w:t>
                          </w:r>
                        </w:p>
                        <w:p w:rsidR="00D2424F" w:rsidP="00FA54DF" w:rsidRDefault="00D2424F" w14:paraId="65BF6567" w14:textId="77777777">
                          <w:pPr>
                            <w:rPr>
                              <w:color w:val="003A68"/>
                              <w:sz w:val="14"/>
                              <w:szCs w:val="14"/>
                            </w:rPr>
                          </w:pPr>
                          <w:r w:rsidRPr="00FA54DF">
                            <w:rPr>
                              <w:color w:val="003A68"/>
                              <w:sz w:val="14"/>
                              <w:szCs w:val="14"/>
                            </w:rPr>
                            <w:t>Av. 1 y Central, Calles 2 y 4</w:t>
                          </w:r>
                        </w:p>
                        <w:p w:rsidRPr="00FA54DF" w:rsidR="00D2424F" w:rsidP="00FA54DF" w:rsidRDefault="00D2424F" w14:paraId="7AA20B6A"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27573D1E">
              <v:textbox>
                <w:txbxContent>
                  <w:p w:rsidRPr="00FA54DF" w:rsidR="00D2424F" w:rsidP="00FA54DF" w:rsidRDefault="00D2424F" w14:paraId="49FCFDF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09A6FD2A"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664AFC56" w14:textId="77777777">
                    <w:pPr>
                      <w:rPr>
                        <w:color w:val="003A68"/>
                        <w:sz w:val="14"/>
                        <w:szCs w:val="14"/>
                      </w:rPr>
                    </w:pPr>
                    <w:r w:rsidRPr="00FA54DF">
                      <w:rPr>
                        <w:color w:val="003A68"/>
                        <w:sz w:val="14"/>
                        <w:szCs w:val="14"/>
                      </w:rPr>
                      <w:t>Apdo. 10058-1000</w:t>
                    </w:r>
                  </w:p>
                  <w:p w:rsidR="00D2424F" w:rsidP="00FA54DF" w:rsidRDefault="00D2424F" w14:paraId="65BF6567" w14:textId="77777777">
                    <w:pPr>
                      <w:rPr>
                        <w:color w:val="003A68"/>
                        <w:sz w:val="14"/>
                        <w:szCs w:val="14"/>
                      </w:rPr>
                    </w:pPr>
                    <w:r w:rsidRPr="00FA54DF">
                      <w:rPr>
                        <w:color w:val="003A68"/>
                        <w:sz w:val="14"/>
                        <w:szCs w:val="14"/>
                      </w:rPr>
                      <w:t>Av. 1 y Central, Calles 2 y 4</w:t>
                    </w:r>
                  </w:p>
                  <w:p w:rsidRPr="00FA54DF" w:rsidR="00D2424F" w:rsidP="00FA54DF" w:rsidRDefault="00D2424F" w14:paraId="7AA20B6A"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1E399193" wp14:anchorId="4FC39BB7">
          <wp:simplePos x="0" y="0"/>
          <wp:positionH relativeFrom="column">
            <wp:posOffset>4550781</wp:posOffset>
          </wp:positionH>
          <wp:positionV relativeFrom="paragraph">
            <wp:posOffset>-190500</wp:posOffset>
          </wp:positionV>
          <wp:extent cx="8890" cy="431165"/>
          <wp:effectExtent l="0" t="0" r="0" b="0"/>
          <wp:wrapNone/>
          <wp:docPr id="1771706774" name="Imagen 1771706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717CA6" w14:paraId="08FAE426" w14:textId="02E2B66B">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0865FBBD" wp14:anchorId="4E7CDFF7">
              <wp:simplePos x="635" y="635"/>
              <wp:positionH relativeFrom="page">
                <wp:align>center</wp:align>
              </wp:positionH>
              <wp:positionV relativeFrom="page">
                <wp:align>bottom</wp:align>
              </wp:positionV>
              <wp:extent cx="1083945" cy="345440"/>
              <wp:effectExtent l="0" t="0" r="1905" b="0"/>
              <wp:wrapNone/>
              <wp:docPr id="1715828497"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717CA6" w:rsidR="00717CA6" w:rsidP="00717CA6" w:rsidRDefault="00717CA6" w14:paraId="075BFED9" w14:textId="6F4C7577">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E7CDFF7">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717CA6" w:rsidR="00717CA6" w:rsidP="00717CA6" w:rsidRDefault="00717CA6" w14:paraId="075BFED9" w14:textId="6F4C7577">
                    <w:pPr>
                      <w:rPr>
                        <w:rFonts w:ascii="Aptos" w:hAnsi="Aptos" w:eastAsia="Aptos" w:cs="Aptos"/>
                        <w:noProof/>
                        <w:color w:val="000000"/>
                        <w:sz w:val="20"/>
                        <w:szCs w:val="20"/>
                      </w:rPr>
                    </w:pPr>
                    <w:r w:rsidRPr="00717CA6">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4A51B588" wp14:anchorId="4E165899">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5AFF7DBB"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6874D3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FA93DF8" w14:textId="77777777">
                          <w:pPr>
                            <w:rPr>
                              <w:color w:val="003A68"/>
                              <w:sz w:val="14"/>
                              <w:szCs w:val="14"/>
                            </w:rPr>
                          </w:pPr>
                          <w:r w:rsidRPr="00FA54DF">
                            <w:rPr>
                              <w:color w:val="003A68"/>
                              <w:sz w:val="14"/>
                              <w:szCs w:val="14"/>
                            </w:rPr>
                            <w:t>Apdo. 10058-1000</w:t>
                          </w:r>
                        </w:p>
                        <w:p w:rsidR="00B65442" w:rsidP="00B65442" w:rsidRDefault="00B65442" w14:paraId="7ABB45E1" w14:textId="77777777">
                          <w:pPr>
                            <w:rPr>
                              <w:color w:val="003A68"/>
                              <w:sz w:val="14"/>
                              <w:szCs w:val="14"/>
                            </w:rPr>
                          </w:pPr>
                          <w:r w:rsidRPr="00FA54DF">
                            <w:rPr>
                              <w:color w:val="003A68"/>
                              <w:sz w:val="14"/>
                              <w:szCs w:val="14"/>
                            </w:rPr>
                            <w:t>Av. 1 y Central, Calles 2 y 4</w:t>
                          </w:r>
                        </w:p>
                        <w:p w:rsidRPr="00FA54DF" w:rsidR="00D2424F" w:rsidRDefault="00D2424F" w14:paraId="7D74D36D"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4E165899">
              <v:textbox>
                <w:txbxContent>
                  <w:p w:rsidRPr="00FA54DF" w:rsidR="00D2424F" w:rsidRDefault="00D2424F" w14:paraId="5AFF7DBB"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6874D3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FA93DF8" w14:textId="77777777">
                    <w:pPr>
                      <w:rPr>
                        <w:color w:val="003A68"/>
                        <w:sz w:val="14"/>
                        <w:szCs w:val="14"/>
                      </w:rPr>
                    </w:pPr>
                    <w:r w:rsidRPr="00FA54DF">
                      <w:rPr>
                        <w:color w:val="003A68"/>
                        <w:sz w:val="14"/>
                        <w:szCs w:val="14"/>
                      </w:rPr>
                      <w:t>Apdo. 10058-1000</w:t>
                    </w:r>
                  </w:p>
                  <w:p w:rsidR="00B65442" w:rsidP="00B65442" w:rsidRDefault="00B65442" w14:paraId="7ABB45E1" w14:textId="77777777">
                    <w:pPr>
                      <w:rPr>
                        <w:color w:val="003A68"/>
                        <w:sz w:val="14"/>
                        <w:szCs w:val="14"/>
                      </w:rPr>
                    </w:pPr>
                    <w:r w:rsidRPr="00FA54DF">
                      <w:rPr>
                        <w:color w:val="003A68"/>
                        <w:sz w:val="14"/>
                        <w:szCs w:val="14"/>
                      </w:rPr>
                      <w:t>Av. 1 y Central, Calles 2 y 4</w:t>
                    </w:r>
                  </w:p>
                  <w:p w:rsidRPr="00FA54DF" w:rsidR="00D2424F" w:rsidRDefault="00D2424F" w14:paraId="7D74D36D"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1B9BFB1B" wp14:anchorId="3BADF4FA">
          <wp:simplePos x="0" y="0"/>
          <wp:positionH relativeFrom="column">
            <wp:posOffset>4553585</wp:posOffset>
          </wp:positionH>
          <wp:positionV relativeFrom="paragraph">
            <wp:posOffset>8687</wp:posOffset>
          </wp:positionV>
          <wp:extent cx="8890" cy="431165"/>
          <wp:effectExtent l="0" t="0" r="0" b="0"/>
          <wp:wrapNone/>
          <wp:docPr id="603633527" name="Imagen 603633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1C0F4D3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1211EE6E"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374317" w14:textId="77777777" w:rsidR="00717CA6" w:rsidRDefault="00717CA6" w:rsidP="00D43D57">
      <w:r>
        <w:separator/>
      </w:r>
    </w:p>
  </w:footnote>
  <w:footnote w:type="continuationSeparator" w:id="0">
    <w:p w14:paraId="4A0EEA45" w14:textId="77777777" w:rsidR="00717CA6" w:rsidRDefault="00717CA6"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29066E6C"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48AD8AAC" w14:textId="77777777">
    <w:pPr>
      <w:pStyle w:val="Encabezado"/>
      <w:jc w:val="center"/>
    </w:pPr>
    <w:r>
      <w:rPr>
        <w:noProof/>
        <w:lang w:val="es-CR" w:eastAsia="es-CR"/>
      </w:rPr>
      <w:drawing>
        <wp:anchor distT="0" distB="0" distL="114300" distR="114300" simplePos="0" relativeHeight="251696128" behindDoc="1" locked="0" layoutInCell="1" allowOverlap="1" wp14:editId="1F91F6C9" wp14:anchorId="14B5DAA7">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704302657" name="Imagen 704302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6E680365" wp14:anchorId="3DB546C0">
          <wp:simplePos x="0" y="0"/>
          <wp:positionH relativeFrom="column">
            <wp:posOffset>4470400</wp:posOffset>
          </wp:positionH>
          <wp:positionV relativeFrom="paragraph">
            <wp:posOffset>298450</wp:posOffset>
          </wp:positionV>
          <wp:extent cx="941070" cy="424815"/>
          <wp:effectExtent l="0" t="0" r="0" b="0"/>
          <wp:wrapNone/>
          <wp:docPr id="1955651054" name="Imagen 1955651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214C7F0F" w14:textId="77777777">
    <w:pPr>
      <w:pStyle w:val="Encabezado"/>
      <w:jc w:val="center"/>
    </w:pPr>
    <w:r>
      <w:rPr>
        <w:noProof/>
        <w:lang w:val="es-CR" w:eastAsia="es-CR"/>
      </w:rPr>
      <w:drawing>
        <wp:anchor distT="0" distB="0" distL="114300" distR="114300" simplePos="0" relativeHeight="251694080" behindDoc="1" locked="0" layoutInCell="1" allowOverlap="1" wp14:editId="0CB5A5BA" wp14:anchorId="219282EE">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86750861" name="Imagen 9867508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30412432" wp14:anchorId="2FA38C11">
          <wp:simplePos x="0" y="0"/>
          <wp:positionH relativeFrom="column">
            <wp:posOffset>4602480</wp:posOffset>
          </wp:positionH>
          <wp:positionV relativeFrom="paragraph">
            <wp:posOffset>187960</wp:posOffset>
          </wp:positionV>
          <wp:extent cx="857250" cy="424815"/>
          <wp:effectExtent l="0" t="0" r="6350" b="0"/>
          <wp:wrapNone/>
          <wp:docPr id="1129883225" name="Imagen 1129883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86F0F4C"/>
    <w:multiLevelType w:val="hybridMultilevel"/>
    <w:tmpl w:val="04F44FF0"/>
    <w:lvl w:ilvl="0" w:tplc="0C0A0013">
      <w:start w:val="1"/>
      <w:numFmt w:val="upperRoman"/>
      <w:lvlText w:val="%1."/>
      <w:lvlJc w:val="right"/>
      <w:pPr>
        <w:ind w:left="360" w:hanging="360"/>
      </w:p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2"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3" w15:restartNumberingAfterBreak="0">
    <w:nsid w:val="6CED06D0"/>
    <w:multiLevelType w:val="hybridMultilevel"/>
    <w:tmpl w:val="3370DD74"/>
    <w:lvl w:ilvl="0" w:tplc="140A000F">
      <w:start w:val="1"/>
      <w:numFmt w:val="decimal"/>
      <w:lvlText w:val="%1."/>
      <w:lvlJc w:val="left"/>
      <w:pPr>
        <w:ind w:left="1077" w:hanging="360"/>
      </w:pPr>
    </w:lvl>
    <w:lvl w:ilvl="1" w:tplc="140A0019" w:tentative="1">
      <w:start w:val="1"/>
      <w:numFmt w:val="lowerLetter"/>
      <w:lvlText w:val="%2."/>
      <w:lvlJc w:val="left"/>
      <w:pPr>
        <w:ind w:left="1797" w:hanging="360"/>
      </w:pPr>
    </w:lvl>
    <w:lvl w:ilvl="2" w:tplc="140A001B" w:tentative="1">
      <w:start w:val="1"/>
      <w:numFmt w:val="lowerRoman"/>
      <w:lvlText w:val="%3."/>
      <w:lvlJc w:val="right"/>
      <w:pPr>
        <w:ind w:left="2517" w:hanging="180"/>
      </w:pPr>
    </w:lvl>
    <w:lvl w:ilvl="3" w:tplc="140A000F" w:tentative="1">
      <w:start w:val="1"/>
      <w:numFmt w:val="decimal"/>
      <w:lvlText w:val="%4."/>
      <w:lvlJc w:val="left"/>
      <w:pPr>
        <w:ind w:left="3237" w:hanging="360"/>
      </w:pPr>
    </w:lvl>
    <w:lvl w:ilvl="4" w:tplc="140A0019" w:tentative="1">
      <w:start w:val="1"/>
      <w:numFmt w:val="lowerLetter"/>
      <w:lvlText w:val="%5."/>
      <w:lvlJc w:val="left"/>
      <w:pPr>
        <w:ind w:left="3957" w:hanging="360"/>
      </w:pPr>
    </w:lvl>
    <w:lvl w:ilvl="5" w:tplc="140A001B" w:tentative="1">
      <w:start w:val="1"/>
      <w:numFmt w:val="lowerRoman"/>
      <w:lvlText w:val="%6."/>
      <w:lvlJc w:val="right"/>
      <w:pPr>
        <w:ind w:left="4677" w:hanging="180"/>
      </w:pPr>
    </w:lvl>
    <w:lvl w:ilvl="6" w:tplc="140A000F" w:tentative="1">
      <w:start w:val="1"/>
      <w:numFmt w:val="decimal"/>
      <w:lvlText w:val="%7."/>
      <w:lvlJc w:val="left"/>
      <w:pPr>
        <w:ind w:left="5397" w:hanging="360"/>
      </w:pPr>
    </w:lvl>
    <w:lvl w:ilvl="7" w:tplc="140A0019" w:tentative="1">
      <w:start w:val="1"/>
      <w:numFmt w:val="lowerLetter"/>
      <w:lvlText w:val="%8."/>
      <w:lvlJc w:val="left"/>
      <w:pPr>
        <w:ind w:left="6117" w:hanging="360"/>
      </w:pPr>
    </w:lvl>
    <w:lvl w:ilvl="8" w:tplc="140A001B" w:tentative="1">
      <w:start w:val="1"/>
      <w:numFmt w:val="lowerRoman"/>
      <w:lvlText w:val="%9."/>
      <w:lvlJc w:val="right"/>
      <w:pPr>
        <w:ind w:left="6837" w:hanging="180"/>
      </w:pPr>
    </w:lvl>
  </w:abstractNum>
  <w:num w:numId="1" w16cid:durableId="410008314">
    <w:abstractNumId w:val="10"/>
  </w:num>
  <w:num w:numId="2" w16cid:durableId="815142078">
    <w:abstractNumId w:val="12"/>
  </w:num>
  <w:num w:numId="3" w16cid:durableId="2042778872">
    <w:abstractNumId w:val="9"/>
  </w:num>
  <w:num w:numId="4" w16cid:durableId="669526050">
    <w:abstractNumId w:val="7"/>
  </w:num>
  <w:num w:numId="5" w16cid:durableId="311832073">
    <w:abstractNumId w:val="6"/>
  </w:num>
  <w:num w:numId="6" w16cid:durableId="1490250980">
    <w:abstractNumId w:val="5"/>
  </w:num>
  <w:num w:numId="7" w16cid:durableId="1994916222">
    <w:abstractNumId w:val="4"/>
  </w:num>
  <w:num w:numId="8" w16cid:durableId="181747827">
    <w:abstractNumId w:val="8"/>
  </w:num>
  <w:num w:numId="9" w16cid:durableId="1157914663">
    <w:abstractNumId w:val="3"/>
  </w:num>
  <w:num w:numId="10" w16cid:durableId="1622221734">
    <w:abstractNumId w:val="2"/>
  </w:num>
  <w:num w:numId="11" w16cid:durableId="1938445311">
    <w:abstractNumId w:val="1"/>
  </w:num>
  <w:num w:numId="12" w16cid:durableId="2042978048">
    <w:abstractNumId w:val="0"/>
  </w:num>
  <w:num w:numId="13" w16cid:durableId="2145535272">
    <w:abstractNumId w:val="11"/>
  </w:num>
  <w:num w:numId="14" w16cid:durableId="203447728">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17CA6"/>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17CA6"/>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B3B14"/>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A07B76"/>
  <w15:docId w15:val="{AE18B692-0201-49CE-8177-2A0B52EF991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0" Type="http://schemas.openxmlformats.org/officeDocument/2006/relationships/footer" Target="footer3.xml"/><Relationship Id="rId16" Type="http://schemas.openxmlformats.org/officeDocument/2006/relationships/header" Target="header2.xml"/><Relationship Id="rId1" Type="http://schemas.openxmlformats.org/officeDocument/2006/relationships/customXml" Target="../customXml/item1.xml"/><Relationship Id="rId11" Type="http://schemas.openxmlformats.org/officeDocument/2006/relationships/webSettings" Target="webSettings.xml"/><Relationship Id="rId23" Type="http://schemas.openxmlformats.org/officeDocument/2006/relationships/theme" Target="theme/theme1.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glossaryDocument" Target="glossary/document.xml"/></Relationships>
</file>

<file path=word/_rels/footer2.xml.rels><?xml version="1.0" encoding="UTF-8" standalone="yes"?>
<Relationships xmlns="http://schemas.openxmlformats.org/package/2006/relationships"><Relationship Id="rId1" Type="http://schemas.openxmlformats.org/officeDocument/2006/relationships/image" Target="media/image4.emf"/></Relationships>
</file>

<file path=word/_rels/footer3.xml.rels><?xml version="1.0" encoding="UTF-8" standalone="yes"?>
<Relationships xmlns="http://schemas.openxmlformats.org/package/2006/relationships"><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1445680F3C743F988B7AF5D1C3F7149"/>
        <w:category>
          <w:name w:val="General"/>
          <w:gallery w:val="placeholder"/>
        </w:category>
        <w:types>
          <w:type w:val="bbPlcHdr"/>
        </w:types>
        <w:behaviors>
          <w:behavior w:val="content"/>
        </w:behaviors>
        <w:guid w:val="{8DA9FD54-8A2E-4EFB-AC3F-B10F4F368CC5}"/>
      </w:docPartPr>
      <w:docPartBody>
        <w:p w:rsidR="00351727" w:rsidRDefault="00351727">
          <w:pPr>
            <w:pStyle w:val="B1445680F3C743F988B7AF5D1C3F7149"/>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Franklin Gothic"/>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1727"/>
    <w:rsid w:val="00351727"/>
    <w:rsid w:val="00AB3B14"/>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B1445680F3C743F988B7AF5D1C3F7149">
    <w:name w:val="B1445680F3C743F988B7AF5D1C3F714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98PfgQ72xvOqIApEkoIK2tMfC73/inEWZ52BK0lmXn4=</DigestValue>
    </Reference>
    <Reference Type="http://uri.etsi.org/01903#SignedProperties" URI="#idSignedProperties">
      <Transforms>
        <Transform Algorithm="http://www.w3.org/TR/2001/REC-xml-c14n-20010315"/>
      </Transforms>
      <DigestMethod Algorithm="http://www.w3.org/2001/04/xmlenc#sha256"/>
      <DigestValue>26tECIvzD7kLlIowTCHsi3vYE5Y8YYYvRP3++WmbU/U=</DigestValue>
    </Reference>
  </SignedInfo>
  <SignatureValue>SNz7yVceiAQw4oWUz3JQFaj//jgIbRAhl2+DkjgBnAH/jyKViKyTieDZVy6qCAZpRDVA7jRHw6mC2HouwAjMRSZQm6xvVijcl7ckd6X1GR+i0F0E1DpaYh2bxZSetI+y+TflHBhbVQ2HmYyU0WhejY+9EdcYPHfKg0AiKm3QZOD/rg1zBdUdXVG1/HdUS2VozY74WaHSIia+00a4Ce4zTNcw6noavrQOl/j2sAa9O+tSmh25OKcGv3nWn0/qkhxbTgVMHDtdFQ4ZkAVjcwQ5SWn43IvDjqKlhQs+MOl1VetzmPM2VNNq+JBId1zDsIeq1IpYBbaCiT797hQyMdRCAQ==</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acL1FwhQN2ym0lZEgAI5dh8fZZ9i9stioGpf2/UYIRg=</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9+b1c9++27w9QVOT0KzIrXtTKjG+Y6GsDMLc5PTfVHs=</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0gjE1HofDTT5UC9nqZrhTn3kDQLRFxAGm7B16nVCkBU=</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9+b1c9++27w9QVOT0KzIrXtTKjG+Y6GsDMLc5PTfVHs=</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0gjE1HofDTT5UC9nqZrhTn3kDQLRFxAGm7B16nVCkBU=</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document.xml?ContentType=application/vnd.openxmlformats-officedocument.wordprocessingml.document.main+xml">
        <DigestMethod Algorithm="http://www.w3.org/2001/04/xmlenc#sha256"/>
        <DigestValue>yiycSsN3QqqKzjqPXSRI4QDKVLLFONGq49fB4cuw2yU=</DigestValue>
      </Reference>
      <Reference URI="/word/numbering.xml?ContentType=application/vnd.openxmlformats-officedocument.wordprocessingml.numbering+xml">
        <DigestMethod Algorithm="http://www.w3.org/2001/04/xmlenc#sha256"/>
        <DigestValue>jc1yWhHi+vvIJV3VSizkVRY3lt9Yqhv+js3zallKqCs=</DigestValue>
      </Reference>
      <Reference URI="/word/endnotes.xml?ContentType=application/vnd.openxmlformats-officedocument.wordprocessingml.endnotes+xml">
        <DigestMethod Algorithm="http://www.w3.org/2001/04/xmlenc#sha256"/>
        <DigestValue>i706NSmy2eb1lVtOwwZsqgwU22bvCvtXMfCI3uv66sE=</DigestValue>
      </Reference>
      <Reference URI="/word/footer2.xml?ContentType=application/vnd.openxmlformats-officedocument.wordprocessingml.footer+xml">
        <DigestMethod Algorithm="http://www.w3.org/2001/04/xmlenc#sha256"/>
        <DigestValue>92hJZMhV/UMh+dq/fr/Y2eDAF+RO8LBt0EJk3Kglpv8=</DigestValue>
      </Reference>
      <Reference URI="/word/media/image4.emf?ContentType=image/x-emf">
        <DigestMethod Algorithm="http://www.w3.org/2001/04/xmlenc#sha256"/>
        <DigestValue>EQeoPcoPPD0NqMiDPGouQJEQEnlO/w+Td37NCcMaesM=</DigestValue>
      </Reference>
      <Reference URI="/word/fontTable.xml?ContentType=application/vnd.openxmlformats-officedocument.wordprocessingml.fontTable+xml">
        <DigestMethod Algorithm="http://www.w3.org/2001/04/xmlenc#sha256"/>
        <DigestValue>rSzKfAkIDITqFtapsARZv9p3/Ng3t1i/vpD2805LqsE=</DigestValue>
      </Reference>
      <Reference URI="/word/footnotes.xml?ContentType=application/vnd.openxmlformats-officedocument.wordprocessingml.footnotes+xml">
        <DigestMethod Algorithm="http://www.w3.org/2001/04/xmlenc#sha256"/>
        <DigestValue>1vOW8q8geRA2fQat4yqgjZ3sXAjZLz3TLol6hnmbsNI=</DigestValue>
      </Reference>
      <Reference URI="/word/footer1.xml?ContentType=application/vnd.openxmlformats-officedocument.wordprocessingml.footer+xml">
        <DigestMethod Algorithm="http://www.w3.org/2001/04/xmlenc#sha256"/>
        <DigestValue>csWS9qAa3lcLnoHYZKoOOkrFyPgLAKmAZp0Xl3m8QZc=</DigestValue>
      </Reference>
      <Reference URI="/word/header2.xml?ContentType=application/vnd.openxmlformats-officedocument.wordprocessingml.header+xml">
        <DigestMethod Algorithm="http://www.w3.org/2001/04/xmlenc#sha256"/>
        <DigestValue>ZhuhSDA+CSY1rWrClr/yLDx21b8LaGVdBJDFTT4nQZE=</DigestValue>
      </Reference>
      <Reference URI="/word/media/image3.emf?ContentType=image/x-emf">
        <DigestMethod Algorithm="http://www.w3.org/2001/04/xmlenc#sha256"/>
        <DigestValue>QOeQGPZxFnTGz/uGa1kYfccLx9fZC/Y6eQHGY7KhrmY=</DigestValue>
      </Reference>
      <Reference URI="/word/media/image2.png?ContentType=image/png">
        <DigestMethod Algorithm="http://www.w3.org/2001/04/xmlenc#sha256"/>
        <DigestValue>6s43y4tlSWcv/FtGvocO2tWWgvnh5l2dXYgn6P+u5Ws=</DigestValue>
      </Reference>
      <Reference URI="/word/footer3.xml?ContentType=application/vnd.openxmlformats-officedocument.wordprocessingml.footer+xml">
        <DigestMethod Algorithm="http://www.w3.org/2001/04/xmlenc#sha256"/>
        <DigestValue>OsmOnEK8PpEXvkRQXvGYJMIcv/zqn2qXI5WhmgYNnHo=</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header1.xml?ContentType=application/vnd.openxmlformats-officedocument.wordprocessingml.header+xml">
        <DigestMethod Algorithm="http://www.w3.org/2001/04/xmlenc#sha256"/>
        <DigestValue>cELh7vDnZW8SGFX+QkFczKEVBEYl7Gj2TvBy7QI4saU=</DigestValue>
      </Reference>
      <Reference URI="/word/theme/theme1.xml?ContentType=application/vnd.openxmlformats-officedocument.theme+xml">
        <DigestMethod Algorithm="http://www.w3.org/2001/04/xmlenc#sha256"/>
        <DigestValue>9TZ4mZI8zGI3VflhVf7jIYdeWBzUvylr4fmB98sbr7g=</DigestValue>
      </Reference>
      <Reference URI="/word/settings.xml?ContentType=application/vnd.openxmlformats-officedocument.wordprocessingml.settings+xml">
        <DigestMethod Algorithm="http://www.w3.org/2001/04/xmlenc#sha256"/>
        <DigestValue>Y4RFM1fSD2esEbDXYsmhf5VsnyBgE9b+P5dOf8FJsx4=</DigestValue>
      </Reference>
      <Reference URI="/word/header3.xml?ContentType=application/vnd.openxmlformats-officedocument.wordprocessingml.header+xml">
        <DigestMethod Algorithm="http://www.w3.org/2001/04/xmlenc#sha256"/>
        <DigestValue>wo1JrZbn28NRCrFrZ8yrx81M6lXRnwyV0qOFeEOLjDo=</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glossary/document.xml?ContentType=application/vnd.openxmlformats-officedocument.wordprocessingml.document.glossary+xml">
        <DigestMethod Algorithm="http://www.w3.org/2001/04/xmlenc#sha256"/>
        <DigestValue>e8sIVIgeqGxJg33kdbgAjJNAMAy1MoNUZ590HRkJnJk=</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4XBU2L1Ba99p+FcGiPM6o2CMWCypfZURBmd0Ms+KMT0=</DigestValue>
      </Reference>
      <Reference URI="/word/glossary/styles.xml?ContentType=application/vnd.openxmlformats-officedocument.wordprocessingml.styles+xml">
        <DigestMethod Algorithm="http://www.w3.org/2001/04/xmlenc#sha256"/>
        <DigestValue>Z9YH3Zo7YZESJuBVpaRi+2xQWI+nBIsIuaoBJSrZEYo=</DigestValue>
      </Reference>
      <Reference URI="/word/glossary/fontTable.xml?ContentType=application/vnd.openxmlformats-officedocument.wordprocessingml.fontTable+xml">
        <DigestMethod Algorithm="http://www.w3.org/2001/04/xmlenc#sha256"/>
        <DigestValue>XwutWl2h/q2W5ImBcRWt0xSVcus9NRRZILfzftD9jZo=</DigestValue>
      </Reference>
    </Manifest>
    <SignatureProperties>
      <SignatureProperty Id="idSignatureTime" Target="#idPackageSignature">
        <mdssi:SignatureTime xmlns:mdssi="http://schemas.openxmlformats.org/package/2006/digital-signature">
          <mdssi:Format>YYYY-MM-DDThh:mm:ssTZD</mdssi:Format>
          <mdssi:Value>2025-12-23T23:16:19Z</mdssi:Value>
        </mdssi:SignatureTime>
      </SignatureProperty>
    </SignatureProperties>
  </Object>
  <Object>
    <xd:QualifyingProperties xmlns:xd="http://uri.etsi.org/01903/v1.3.2#" Target="#idPackageSignature">
      <xd:SignedProperties Id="idSignedProperties">
        <xd:SignedSignatureProperties>
          <xd:SigningTime>2025-12-23T23:16:19Z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Jdp+iy8o8AMEzvEb9CJY0q1aLgziZzceU2rtw0q7E9gCBClohRMYDzIwMjUxMjIzMjMxNjI5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IzMjMxNjI5WjAvBgkqhkiG9w0BCQQxIgQgyA7UMLkWH4htAoXv4Ahxm8DASimPCNymBhc+/PQgflwwNwYLKoZIhvcNAQkQAi8xKDAmMCQwIgQgrKszXYj6Q2nTJpWV/NZakemXG2IrBO983WoSsYOW808wDQYJKoZIhvcNAQEBBQAEggEAHFtTZKhWftYgPAwVNr8wrkxxLkU+ROLaAchOM7ILfwVSCkMQ+VJ+BqEH7HLYfu+Pk6bZ8DQsz1Aem1nfENEct9RDi/kqGq9NWRdMYtm7/Vn1dU5otq+QqwKL6nk3DUVyiCD/76uFwAFigJgj6IG5PC40qy6huw4tquiCktFm6EaCBSFrPIc3JwY7VZQHjmeThBmDF5J3ml7xVXuvWgTtQylrGObXwp05VrahqFGUQihJpz/vktgV9tiWBKEK2g6Jr3xJZQjpwVvEIIfpegduAxw0DjcWAdXYXVDcao/zBu6AnpYsSCYf8YG9K0fB8bwUjn/LVHmcUIxEKXSq6LNKP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fMPmOJ34ItCHuSdYVIXTXQE/wlE=</xd:ByKey>
                  </xd:ResponderID>
                  <xd:ProducedAt>2025-12-23T23:16:29Z</xd:ProducedAt>
                </xd:OCSPIdentifier>
                <xd:DigestAlgAndValue>
                  <DigestMethod Algorithm="http://www.w3.org/2001/04/xmlenc#sha256"/>
                  <DigestValue>chbr0e6Ftsn1ItjdJesH02oBWhpGIHzjAYq6MadLKxA=</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8w+Y4nfgi0Ie5J1hUhdNdAT/CURgPMjAyNTEyMjMyMzE2MjlaMIGZMIGWMEwwCQYFKw4DAhoFAAQUzgxHzN03kqP+e9oD7BphnZQwSGIEFAlI/5tUAjbdMKRvs+Ivif5fd8qZAhMUABV0Nqfvh5tHOOJrAAIAFXQ2gAAYDzIwMjUxMjIzMjEwNTIxWqARGA8yMDI1MTIyNTA5MjUyMVqhIDAeMBwGCSsGAQQBgjcVBAQPFw0yNTEyMjQyMTE1MjFaMA0GCSqGSIb3DQEBCwUAA4IBAQBBMnLkMHUbT1LLbXeg7nf9KptDLFQQRdJA/FWhKdQwefjEVdE77hAb0MkYdErPFfv73BH5nuAdEyIXOiTVFu26CSoZ9mwaNOWtLk0ow9HYwVLhhgkDf5JP3Z7sfDuSiIWHUWovH/17GNIkxzA8RxHrWorqmXTo7CFKr764nkgO8gJOPjwSS2oczbUSjsBPIjTxrB2aSNa+2WX+PN4/ummb4hqud3Xc5PLd5y7S9JwsNTeBa44UO71Htc5+GuFQsR+7tnd0PahId/qcuPaDzgUZ/AypFbOFxdS4oYc3x7rolPRKsJXlf14Q2+HtPdRV4WN479mgIPzq/e+IMEK9SgBToIIElzCCBJMwggSPMIIDd6ADAgECAhMUABtEpgH+XL6f8P5IAAIAG0SmMA0GCSqGSIb3DQEBCwUAMIGZMRkwFwYDVQQFExBDUEotNC0wMDAtMDA0MDE3MQswCQYDVQQGEwJDUjEkMCIGA1UEChMbQkFOQ08gQ0VOVFJBTCBERSBDT1NUQSBSSUNBMSIwIAYDVQQLExlESVZJU0lPTiBTSVNURU1BUyBERSBQQUdPMSUwIwYDVQQDExxDQSBTSU5QRSAtIFBFUlNPTkEgRklTSUNBIHYyMB4XDTI1MTIxOTE3MjI1NVoXDTI2MDEwMjE3MjI1NVowHjEcMBoGA1UEAxMTU0ktQVBPQ1MtMTAxLmZkaS5jcjCCASIwDQYJKoZIhvcNAQEBBQADggEPADCCAQoCggEBAJaNvRquMDxJdGl0dRWFJ6dyfhQidmIafn2C8/OZatKUsgLQIcFRwXr/CpaTOXgXmiX8kucEvIUpr31cdw1X6PR11Zi4rEF/3ryV54JdAUHwoRsgbdGkw/197b08Op1l6FiLlsrUWYqwrq1ETbA1LEIXC27sgGIpswzwpe8yIx73QzvLNM7dy1+Y5oZyWJD7unDIktM71COBmWaq/he8PwVL/MxI7LYxzRMeLySffzykqXUFYaHh9WLAibZ6FAdV9vyx3h26LhZaZlFACPwuRCyNxzam/mFMWMrWfDbynBu2KmGB7qsLVV7d41YLBXU0t9/D62YuLmeFhoh7Uv1Ev3sCAwEAAaOCAUgwggFEMD0GCSsGAQQBgjcVBwQwMC4GJisGAQQBgjcVCIXE6luC0eM1lZEbgvmXGIaly2uBf4P2/HeBuPEzAgFkAgEHMBMGA1UdJQQMMAoGCCsGAQUFBwMJMA4GA1UdDwEB/wQEAwIHgDAbBgkrBgEEAYI3FQoEDjAMMAoGCCsGAQUFBwMJMA8GCSsGAQUFBzABBQQCBQAwHwYDVR0jBBgwFoAUCUj/m1QCNt0wpG+z4i+J/l93ypkwHQYDVR0OBBYEFHzD5jid+CLQh7knWFSF010BP8JRMB4GA1UdEQQXMBWCE1NJLUFQT0NTLTEwMS5mZGkuY3IwUAYJKwYBBAGCNxkCBEMwQaA/BgorBgEEAYI3GQIBoDEEL1MtMS01LTIxLTMyMzk1NTA4NzgtNzUzNzk5NzM5LTE3NTY2MDE1MDMtMTA3MTMzMA0GCSqGSIb3DQEBCwUAA4IBAQCMQNwMiBusA+yN1P4XkF1eKB9n6W3uUCuP/TDNkdAqd1YnVDwg52rHhW9bZzYTAucgH5wiQV9xWRPO/tB4UDVAjeretyu7zZKZLXVeNx9RwNpjtnTbi+nj84r8nImaEwhY1fSsjyj1rzCLAFs4Cvc4cCX4jRhOk+/z5zOqU+SY1VcH5Qlj1t5le20hE8zFclWhUZiubsAaJNE+9Q6l7f05vjFhToKSTY2rsM0QRaHqyTrruw4BXfm35uFNQL4bNKBfV4f1RpYJRJ7V9yQESYynKQZktM28FdCXoq+C5faKRqB7gfQpH3Q2rsHsTLl+8c86I9vbVg89VL0oTesbYmo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BKBkBGIwYAIBAQYIYIE8AQEBAQUwMTANBglghkgBZQMEAgEFAAQgVZBzS1R1HhnbyJBx9rnaEWH3
gkbeMVuH4xR/HZj1N1YCBClohRQYDzIwMjUxMjIzMjMxNjMwWjAEgAIB9AEB/6CCB8Iwgge+MIIF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CSqGSIb3DQEJAzENBgsqhkiG9w0BCRABBDAcBgkqhkiG9w0BCQUxDxcNMjUxMjIzMjMxNjMwWjAv
BgkqhkiG9w0BCQQxIgQgn+2u4tPRmFlCR3MwHLJ3ucpeEwZ45i/+Zs2e0YnoRXgwNwYLKoZIhvcN
AQkQAi8xKDAmMCQwIgQgrKszXYj6Q2nTJpWV/NZakemXG2IrBO983WoSsYOW808wDQYJKoZIhvcN
AQEBBQAEggEARkFVrfubYsxKLARM93uxFbqEyPTJDIh3d5jCTMwKjuM8m48/vfUnhMq51jFytAUG
fEK6ErCyCoEZVTaonp/5J7RJIOATT/uUK3NeWFpW6/YdK4qcN43rmBIAJF+jLw4+0kEiT8/YCaOL
bo/Ah50+7Jpx53Fm/5mNhYyIN8WAN/2mPwUUAyiERAFxTuEMUj6ROqEW/POGvFCTpYSnBdTJT5sh
VMwQWne3hL9gxIB06SvLIWTbk2qU37+pXv52F3/hcTiZWaejjznRSAtj0yFABNNPqsnVEsnOCyon
oF5v+lkZvdVlYyeOnDNPXCGECLZKhddvgjiS/PGNfAsYiuEwmg==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p:properties>
</file>

<file path=customXml/item5.xml><?xml version="1.0" encoding="utf-8"?>
<?mso-contentType ?>
<FormTemplates xmlns="http://schemas.microsoft.com/sharepoint/v3/contenttype/form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1EF6D2F9-C47A-4821-B712-A08757C17DC8}"/>
</file>

<file path=customXml/itemProps3.xml><?xml version="1.0" encoding="utf-8"?>
<ds:datastoreItem xmlns:ds="http://schemas.openxmlformats.org/officeDocument/2006/customXml" ds:itemID="{654850A7-ED6A-4FF1-8818-B327A9BE5F73}"/>
</file>

<file path=customXml/itemProps4.xml><?xml version="1.0" encoding="utf-8"?>
<ds:datastoreItem xmlns:ds="http://schemas.openxmlformats.org/officeDocument/2006/customXml" ds:itemID="{283BF82E-1A70-4392-8CF2-7DEAFF1953AE}">
  <ds:schemaRefs>
    <ds:schemaRef ds:uri="http://schemas.microsoft.com/sharepoint/v3"/>
    <ds:schemaRef ds:uri="http://purl.org/dc/terms/"/>
    <ds:schemaRef ds:uri="http://purl.org/dc/elements/1.1/"/>
    <ds:schemaRef ds:uri="b875e23b-67d9-4b2e-bdec-edacbf90b326"/>
    <ds:schemaRef ds:uri="62db5286-48a0-4e17-a672-7c89f7b8ca75"/>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5.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6.xml><?xml version="1.0" encoding="utf-8"?>
<ds:datastoreItem xmlns:ds="http://schemas.openxmlformats.org/officeDocument/2006/customXml" ds:itemID="{54FCF50E-FB23-4E94-9B37-6A8495C9A90F}"/>
</file>

<file path=customXml/itemProps7.xml><?xml version="1.0" encoding="utf-8"?>
<ds:datastoreItem xmlns:ds="http://schemas.openxmlformats.org/officeDocument/2006/customXml" ds:itemID="{9572DD4E-6574-49FA-9C2B-0DCD54A5EB8C}"/>
</file>

<file path=docProps/app.xml><?xml version="1.0" encoding="utf-8"?>
<Properties xmlns="http://schemas.openxmlformats.org/officeDocument/2006/extended-properties" xmlns:vt="http://schemas.openxmlformats.org/officeDocument/2006/docPropsVTypes">
  <Template>plantilla-DAI</Template>
  <TotalTime>2</TotalTime>
  <Pages>3</Pages>
  <Words>724</Words>
  <Characters>3689</Characters>
  <Application>Microsoft Office Word</Application>
  <DocSecurity>0</DocSecurity>
  <Lines>263</Lines>
  <Paragraphs>105</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4308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AI-0301-2025</dc:title>
  <dc:subject/>
  <dc:creator>BERROCAL MEZA MELISSA</dc:creator>
  <cp:keywords/>
  <dc:description/>
  <cp:lastModifiedBy>BERROCAL MEZA MELISSA</cp:lastModifiedBy>
  <cp:revision>1</cp:revision>
  <cp:lastPrinted>2011-05-05T20:16:00Z</cp:lastPrinted>
  <dcterms:created xsi:type="dcterms:W3CDTF">2025-12-23T23:09:00Z</dcterms:created>
  <dcterms:modified xsi:type="dcterms:W3CDTF">2025-12-23T23:11:00Z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Gerencia|7f4773cf-2cb9-48b6-88d2-9e4750a72616;#972;#DSC - División Servicios Compartidos|39bf63db-793f-4ef3-91b9-d7ea899416c1</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66457711,579b7f68,1a7887e3</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2025-12-23T23:11:29Z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59a97c39-45e6-43fc-aa43-e4e736d9cc2b</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3598ac08-66e4-4258-9916-e672c2905e74,8;1afe6994-8faf-447a-9c55-27a860d20fdf,11;cf7072bc-9575-4d0b-b529-251f6b43b02b,12;cf7072bc-9575-4d0b-b529-251f6b43b02b,12;</vt:lpwstr>
  </property>
  <property fmtid="{D5CDD505-2E9C-101B-9397-08002B2CF9AE}" pid="32" name="Order">
    <vt:r8>211500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01/10/2026 23:42:24</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Gerencia|7f4773cf-2cb9-48b6-88d2-9e4750a72616;#972;#DSC - División Servicios Compartidos|39bf63db-793f-4ef3-91b9-d7ea899416c1</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