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31E099A" w14:textId="77777777" w:rsidR="005E7AD3" w:rsidRDefault="005E7AD3" w:rsidP="003554C5">
      <w:pPr>
        <w:pStyle w:val="Texto0"/>
        <w:rPr>
          <w:rFonts w:ascii="Arial" w:hAnsi="Arial" w:cs="Arial"/>
          <w:sz w:val="24"/>
        </w:rPr>
      </w:pPr>
    </w:p>
    <w:p w14:paraId="2B7E87A6" w14:textId="316FA51D" w:rsidR="003554C5" w:rsidRPr="00F835F3" w:rsidRDefault="00746DCF" w:rsidP="003554C5">
      <w:pPr>
        <w:pStyle w:val="Texto0"/>
      </w:pPr>
      <w:r>
        <w:rPr>
          <w:rFonts w:ascii="Arial" w:hAnsi="Arial" w:cs="Arial"/>
          <w:sz w:val="24"/>
        </w:rPr>
        <w:t>22</w:t>
      </w:r>
      <w:r w:rsidRPr="00E060A3">
        <w:rPr>
          <w:rFonts w:ascii="Arial" w:hAnsi="Arial" w:cs="Arial"/>
          <w:sz w:val="24"/>
        </w:rPr>
        <w:t xml:space="preserve"> de diciembre del 2025</w:t>
      </w:r>
    </w:p>
    <w:sdt>
      <w:sdtPr>
        <w:alias w:val="Consecutivo"/>
        <w:tag w:val="Consecutivo"/>
        <w:id w:val="867724263"/>
        <w:placeholder>
          <w:docPart w:val="5DD8A130F1B24C33892BE0311CFAC850"/>
        </w:placeholder>
        <w:text/>
      </w:sdtPr>
      <w:sdtEndPr/>
      <w:sdtContent>
        <w:p w14:paraId="3026B03D" w14:textId="77777777" w:rsidR="003554C5" w:rsidRDefault="00BF4EBD" w:rsidP="0085692C">
          <w:r>
            <w:rPr>
              <w:rStyle w:val="Textodelmarcadordeposicin"/>
              <w:rFonts w:eastAsia="Calibri"/>
            </w:rPr>
            <w:t>AI-0298-2025</w:t>
          </w:r>
        </w:p>
      </w:sdtContent>
    </w:sdt>
    <w:p w14:paraId="5743F232" w14:textId="77777777" w:rsidR="00BF4EBD" w:rsidRDefault="00BF4EBD" w:rsidP="0085692C">
      <w:pPr>
        <w:rPr>
          <w:rFonts w:ascii="Arial" w:hAnsi="Arial" w:cs="Arial"/>
          <w:sz w:val="24"/>
        </w:rPr>
      </w:pPr>
    </w:p>
    <w:p w14:paraId="6A016E3C" w14:textId="77777777" w:rsidR="00746DCF" w:rsidRPr="00746DCF" w:rsidRDefault="00746DCF" w:rsidP="0085692C">
      <w:pPr>
        <w:rPr>
          <w:rFonts w:ascii="Arial" w:hAnsi="Arial" w:cs="Arial"/>
          <w:sz w:val="24"/>
        </w:rPr>
      </w:pPr>
    </w:p>
    <w:p w14:paraId="6B1BE11C" w14:textId="77777777" w:rsidR="00746DCF" w:rsidRPr="00F25F3D" w:rsidRDefault="00746DCF" w:rsidP="00746DCF">
      <w:pPr>
        <w:rPr>
          <w:rFonts w:ascii="Arial" w:hAnsi="Arial" w:cs="Arial"/>
        </w:rPr>
      </w:pPr>
      <w:r w:rsidRPr="00F25F3D">
        <w:rPr>
          <w:rFonts w:ascii="Arial" w:hAnsi="Arial" w:cs="Arial"/>
        </w:rPr>
        <w:t>Señor</w:t>
      </w:r>
    </w:p>
    <w:p w14:paraId="2797D826" w14:textId="77777777" w:rsidR="00746DCF" w:rsidRPr="00F25F3D" w:rsidRDefault="00746DCF" w:rsidP="00746DCF">
      <w:pPr>
        <w:rPr>
          <w:rFonts w:ascii="Arial" w:hAnsi="Arial" w:cs="Arial"/>
        </w:rPr>
      </w:pPr>
      <w:r>
        <w:rPr>
          <w:rFonts w:ascii="Arial" w:hAnsi="Arial" w:cs="Arial"/>
        </w:rPr>
        <w:t>Pablo Villalobos González</w:t>
      </w:r>
      <w:r w:rsidRPr="00F25F3D">
        <w:rPr>
          <w:rFonts w:ascii="Arial" w:hAnsi="Arial" w:cs="Arial"/>
        </w:rPr>
        <w:t>, Gerente</w:t>
      </w:r>
    </w:p>
    <w:p w14:paraId="074BEFB7" w14:textId="77777777" w:rsidR="00746DCF" w:rsidRPr="00806C93" w:rsidRDefault="00746DCF" w:rsidP="00746DCF">
      <w:pPr>
        <w:rPr>
          <w:rFonts w:ascii="Arial" w:hAnsi="Arial" w:cs="Arial"/>
          <w:b/>
          <w:color w:val="1C4063" w:themeColor="accent1" w:themeShade="80"/>
        </w:rPr>
      </w:pPr>
      <w:r w:rsidRPr="00806C93">
        <w:rPr>
          <w:rFonts w:ascii="Arial" w:hAnsi="Arial" w:cs="Arial"/>
          <w:b/>
          <w:color w:val="1C4063" w:themeColor="accent1" w:themeShade="80"/>
        </w:rPr>
        <w:t>BANCO CENTRAL DE COSTA RICA</w:t>
      </w:r>
    </w:p>
    <w:p w14:paraId="07380505" w14:textId="77777777" w:rsidR="00746DCF" w:rsidRDefault="00746DCF" w:rsidP="00746DCF">
      <w:pPr>
        <w:rPr>
          <w:rFonts w:ascii="Arial" w:hAnsi="Arial" w:cs="Arial"/>
        </w:rPr>
      </w:pPr>
    </w:p>
    <w:p w14:paraId="0B253383" w14:textId="77777777" w:rsidR="00746DCF" w:rsidRPr="003F5DF0" w:rsidRDefault="00746DCF" w:rsidP="00746DCF">
      <w:pPr>
        <w:rPr>
          <w:rFonts w:ascii="Arial" w:hAnsi="Arial" w:cs="Arial"/>
          <w:b/>
          <w:bCs/>
        </w:rPr>
      </w:pPr>
      <w:r w:rsidRPr="00FB4EB3">
        <w:rPr>
          <w:rFonts w:ascii="Arial" w:hAnsi="Arial" w:cs="Arial"/>
          <w:b/>
        </w:rPr>
        <w:t>Ref. Comunicación d</w:t>
      </w:r>
      <w:r>
        <w:rPr>
          <w:rFonts w:ascii="Arial" w:hAnsi="Arial" w:cs="Arial"/>
          <w:b/>
        </w:rPr>
        <w:t xml:space="preserve">el Informe </w:t>
      </w:r>
      <w:r w:rsidRPr="003F5DF0">
        <w:rPr>
          <w:rFonts w:ascii="Arial" w:hAnsi="Arial" w:cs="Arial"/>
          <w:b/>
          <w:bCs/>
        </w:rPr>
        <w:t xml:space="preserve">de </w:t>
      </w:r>
      <w:r>
        <w:rPr>
          <w:rFonts w:ascii="Arial" w:hAnsi="Arial" w:cs="Arial"/>
          <w:b/>
          <w:bCs/>
        </w:rPr>
        <w:t>auditoría de inversiones del FGD</w:t>
      </w:r>
    </w:p>
    <w:p w14:paraId="2D35DFE3" w14:textId="77777777" w:rsidR="00746DCF" w:rsidRDefault="00746DCF" w:rsidP="00746DCF">
      <w:pPr>
        <w:rPr>
          <w:rFonts w:ascii="Arial" w:hAnsi="Arial" w:cs="Arial"/>
        </w:rPr>
      </w:pPr>
    </w:p>
    <w:p w14:paraId="06DAE341" w14:textId="77777777" w:rsidR="00746DCF" w:rsidRPr="00F25F3D" w:rsidRDefault="00746DCF" w:rsidP="00746DCF">
      <w:pPr>
        <w:rPr>
          <w:rFonts w:ascii="Arial" w:hAnsi="Arial" w:cs="Arial"/>
        </w:rPr>
      </w:pPr>
    </w:p>
    <w:p w14:paraId="3E9DE8DC" w14:textId="77777777" w:rsidR="005E7AD3" w:rsidRDefault="005E7AD3" w:rsidP="00746DCF">
      <w:pPr>
        <w:rPr>
          <w:rFonts w:ascii="Arial" w:hAnsi="Arial" w:cs="Arial"/>
          <w:sz w:val="24"/>
        </w:rPr>
      </w:pPr>
    </w:p>
    <w:p w14:paraId="164CFBA6" w14:textId="52631809" w:rsidR="00746DCF" w:rsidRPr="00746DCF" w:rsidRDefault="00746DCF" w:rsidP="00746DCF">
      <w:pPr>
        <w:rPr>
          <w:rFonts w:ascii="Arial" w:hAnsi="Arial" w:cs="Arial"/>
          <w:sz w:val="24"/>
        </w:rPr>
      </w:pPr>
      <w:r w:rsidRPr="00746DCF">
        <w:rPr>
          <w:rFonts w:ascii="Arial" w:hAnsi="Arial" w:cs="Arial"/>
          <w:sz w:val="24"/>
        </w:rPr>
        <w:t>Estimado señor:</w:t>
      </w:r>
    </w:p>
    <w:p w14:paraId="225ECA47" w14:textId="77777777" w:rsidR="00746DCF" w:rsidRPr="00746DCF" w:rsidRDefault="00746DCF" w:rsidP="00746DCF">
      <w:pPr>
        <w:rPr>
          <w:rFonts w:ascii="Arial" w:hAnsi="Arial" w:cs="Arial"/>
          <w:sz w:val="24"/>
        </w:rPr>
      </w:pPr>
    </w:p>
    <w:p w14:paraId="2982B766" w14:textId="77777777" w:rsidR="00746DCF" w:rsidRPr="00746DCF" w:rsidRDefault="00746DCF" w:rsidP="00746DCF">
      <w:pPr>
        <w:tabs>
          <w:tab w:val="left" w:pos="5505"/>
        </w:tabs>
        <w:rPr>
          <w:rFonts w:ascii="Arial" w:hAnsi="Arial" w:cs="Arial"/>
          <w:sz w:val="24"/>
        </w:rPr>
      </w:pPr>
      <w:r w:rsidRPr="00746DCF">
        <w:rPr>
          <w:rFonts w:ascii="Arial" w:hAnsi="Arial" w:cs="Arial"/>
          <w:sz w:val="24"/>
        </w:rPr>
        <w:t xml:space="preserve">El informe adjunto contiene los resultados correspondientes al estudio </w:t>
      </w:r>
      <w:bookmarkStart w:id="0" w:name="_Hlk175132658"/>
      <w:r w:rsidRPr="00746DCF">
        <w:rPr>
          <w:rFonts w:ascii="Arial" w:hAnsi="Arial" w:cs="Arial"/>
          <w:sz w:val="24"/>
        </w:rPr>
        <w:t xml:space="preserve">de carácter especial </w:t>
      </w:r>
      <w:bookmarkEnd w:id="0"/>
      <w:r w:rsidRPr="00746DCF">
        <w:rPr>
          <w:rFonts w:ascii="Arial" w:hAnsi="Arial" w:cs="Arial"/>
          <w:sz w:val="24"/>
        </w:rPr>
        <w:t>mediante el cual esta Auditoría evaluó las inversiones del Fondo de Garantía de Depósitos (FGD), que están bajo la responsabilidad del Departamento Fondo de Garantía de Depósitos del Banco Central de Costa Rica.</w:t>
      </w:r>
    </w:p>
    <w:p w14:paraId="16C280F9" w14:textId="77777777" w:rsidR="00746DCF" w:rsidRPr="00746DCF" w:rsidRDefault="00746DCF" w:rsidP="00746DCF">
      <w:pPr>
        <w:tabs>
          <w:tab w:val="left" w:pos="5505"/>
        </w:tabs>
        <w:rPr>
          <w:rFonts w:ascii="Arial" w:hAnsi="Arial" w:cs="Arial"/>
          <w:sz w:val="24"/>
        </w:rPr>
      </w:pPr>
    </w:p>
    <w:p w14:paraId="3EDA9DC9" w14:textId="77777777" w:rsidR="00746DCF" w:rsidRPr="00746DCF" w:rsidRDefault="00746DCF" w:rsidP="00746DCF">
      <w:pPr>
        <w:pStyle w:val="Negrita"/>
        <w:rPr>
          <w:rFonts w:ascii="Arial" w:hAnsi="Arial" w:cs="Arial"/>
          <w:sz w:val="24"/>
        </w:rPr>
      </w:pPr>
      <w:r w:rsidRPr="00746DCF">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63E3ECE0" w14:textId="77777777" w:rsidR="00746DCF" w:rsidRPr="00746DCF" w:rsidRDefault="00746DCF" w:rsidP="00746DCF">
      <w:pPr>
        <w:contextualSpacing/>
        <w:rPr>
          <w:rFonts w:ascii="Arial" w:hAnsi="Arial" w:cs="Arial"/>
          <w:sz w:val="24"/>
        </w:rPr>
      </w:pPr>
    </w:p>
    <w:p w14:paraId="3A034ACE" w14:textId="77777777" w:rsidR="00746DCF" w:rsidRPr="00746DCF" w:rsidRDefault="00746DCF" w:rsidP="00746DCF">
      <w:pPr>
        <w:pStyle w:val="NormalWeb"/>
        <w:spacing w:before="0" w:beforeAutospacing="0" w:after="0" w:afterAutospacing="0"/>
        <w:jc w:val="both"/>
        <w:rPr>
          <w:rFonts w:ascii="Arial" w:hAnsi="Arial" w:cs="Arial"/>
        </w:rPr>
      </w:pPr>
      <w:r w:rsidRPr="00746DCF">
        <w:rPr>
          <w:rFonts w:ascii="Arial" w:hAnsi="Arial" w:cs="Arial"/>
        </w:rPr>
        <w:t>La Auditoría Interna realizó las conferencias técnica y final de este informe con el Departamento Fondo de Garantía de Depósitos y la Gerencia, respectivamente, como parte de la comunicación preliminar de los resultados.</w:t>
      </w:r>
    </w:p>
    <w:p w14:paraId="2B599D39" w14:textId="77777777" w:rsidR="00746DCF" w:rsidRPr="00746DCF" w:rsidRDefault="00746DCF" w:rsidP="00746DCF">
      <w:pPr>
        <w:pStyle w:val="NormalWeb"/>
        <w:spacing w:before="0" w:beforeAutospacing="0" w:after="0" w:afterAutospacing="0"/>
        <w:jc w:val="both"/>
        <w:rPr>
          <w:rFonts w:ascii="Arial" w:hAnsi="Arial" w:cs="Arial"/>
        </w:rPr>
      </w:pPr>
    </w:p>
    <w:p w14:paraId="27F16C20" w14:textId="77777777" w:rsidR="00746DCF" w:rsidRPr="00746DCF" w:rsidRDefault="00746DCF" w:rsidP="00746DCF">
      <w:pPr>
        <w:pStyle w:val="NormalWeb"/>
        <w:spacing w:before="0" w:beforeAutospacing="0" w:after="0" w:afterAutospacing="0"/>
        <w:jc w:val="both"/>
        <w:rPr>
          <w:rFonts w:ascii="Arial" w:hAnsi="Arial" w:cs="Arial"/>
          <w:lang w:val="es-CR"/>
        </w:rPr>
      </w:pPr>
      <w:r w:rsidRPr="00746DCF">
        <w:rPr>
          <w:rFonts w:ascii="Arial" w:hAnsi="Arial" w:cs="Arial"/>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73CDC7FC" w14:textId="77777777" w:rsidR="00746DCF" w:rsidRPr="00746DCF" w:rsidRDefault="00746DCF" w:rsidP="00746DCF">
      <w:pPr>
        <w:widowControl w:val="0"/>
        <w:rPr>
          <w:rFonts w:ascii="Arial" w:hAnsi="Arial" w:cs="Arial"/>
          <w:sz w:val="24"/>
        </w:rPr>
      </w:pPr>
    </w:p>
    <w:p w14:paraId="387E0FE0" w14:textId="77777777" w:rsidR="00746DCF" w:rsidRPr="00746DCF" w:rsidRDefault="00746DCF" w:rsidP="00746DCF">
      <w:pPr>
        <w:pStyle w:val="NormalWeb"/>
        <w:spacing w:before="0" w:beforeAutospacing="0" w:after="0" w:afterAutospacing="0"/>
        <w:jc w:val="both"/>
        <w:rPr>
          <w:rFonts w:ascii="Arial" w:hAnsi="Arial" w:cs="Arial"/>
          <w:lang w:val="es-CR"/>
        </w:rPr>
      </w:pPr>
      <w:r w:rsidRPr="00746DCF">
        <w:rPr>
          <w:rFonts w:ascii="Arial" w:hAnsi="Arial" w:cs="Arial"/>
          <w:lang w:val="es-CR"/>
        </w:rPr>
        <w:t xml:space="preserve">Las recomendaciones de auditoría deben tratarse con arreglo a las disposiciones de los artículos 36, 37, 38 y 39, según la Ley General de Control Interno No. 8292 publicada en el periódico oficial La Gaceta 169 del 4 de setiembre del 2002. </w:t>
      </w:r>
    </w:p>
    <w:p w14:paraId="5733CBA1" w14:textId="77777777" w:rsidR="00746DCF" w:rsidRDefault="00746DCF" w:rsidP="00746DCF">
      <w:pPr>
        <w:widowControl w:val="0"/>
        <w:rPr>
          <w:rFonts w:ascii="Arial" w:hAnsi="Arial" w:cs="Arial"/>
        </w:rPr>
      </w:pPr>
    </w:p>
    <w:p w14:paraId="7917D5B9" w14:textId="77777777" w:rsidR="00746DCF" w:rsidRPr="00EB39A1" w:rsidRDefault="00746DCF" w:rsidP="00746DCF">
      <w:pPr>
        <w:pStyle w:val="NormalWeb"/>
        <w:spacing w:before="0" w:beforeAutospacing="0" w:after="0" w:afterAutospacing="0"/>
        <w:jc w:val="both"/>
        <w:rPr>
          <w:rFonts w:ascii="Arial" w:hAnsi="Arial" w:cs="Arial"/>
        </w:rPr>
      </w:pPr>
      <w:r w:rsidRPr="00D04436">
        <w:rPr>
          <w:rFonts w:ascii="Arial" w:hAnsi="Arial" w:cs="Arial"/>
        </w:rPr>
        <w:t xml:space="preserve">Agradecemos la colaboración brindada por las personas involucradas en la atención de nuestras actividades en el presente estudio, la cual fue fundamental para facilitar el acceso oportuno a la información requerida, brindar aclaraciones </w:t>
      </w:r>
      <w:r w:rsidRPr="00D04436">
        <w:rPr>
          <w:rFonts w:ascii="Arial" w:hAnsi="Arial" w:cs="Arial"/>
        </w:rPr>
        <w:lastRenderedPageBreak/>
        <w:t>y validar los resultados obtenidos. Esta disposición contribuyó significativamente al cumplimiento exitoso de nuestra labor.</w:t>
      </w:r>
    </w:p>
    <w:p w14:paraId="226F0C2D" w14:textId="77777777" w:rsidR="00746DCF" w:rsidRDefault="00746DCF" w:rsidP="00746DCF">
      <w:pPr>
        <w:widowControl w:val="0"/>
        <w:rPr>
          <w:rFonts w:ascii="Arial" w:hAnsi="Arial" w:cs="Arial"/>
        </w:rPr>
      </w:pPr>
    </w:p>
    <w:p w14:paraId="1932D877" w14:textId="77777777" w:rsidR="00746DCF" w:rsidRPr="00EB39A1" w:rsidRDefault="00746DCF" w:rsidP="00746DCF">
      <w:pPr>
        <w:widowControl w:val="0"/>
        <w:rPr>
          <w:rFonts w:ascii="Arial" w:hAnsi="Arial" w:cs="Arial"/>
        </w:rPr>
      </w:pPr>
    </w:p>
    <w:p w14:paraId="4EA716F6" w14:textId="77777777" w:rsidR="00746DCF" w:rsidRPr="00504A49" w:rsidRDefault="00746DCF" w:rsidP="00746DCF">
      <w:pPr>
        <w:rPr>
          <w:rFonts w:ascii="Arial" w:hAnsi="Arial" w:cs="Arial"/>
          <w:lang w:val="pt-BR"/>
        </w:rPr>
      </w:pPr>
      <w:r>
        <w:rPr>
          <w:noProof/>
        </w:rPr>
        <w:drawing>
          <wp:anchor distT="0" distB="0" distL="114300" distR="114300" simplePos="0" relativeHeight="251659264" behindDoc="1" locked="0" layoutInCell="1" allowOverlap="1" wp14:anchorId="1C1A36C1" wp14:editId="2372EBDE">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04A49">
        <w:rPr>
          <w:rFonts w:ascii="Arial" w:hAnsi="Arial" w:cs="Arial"/>
          <w:lang w:val="pt-BR"/>
        </w:rPr>
        <w:t>Atentamente,</w:t>
      </w:r>
    </w:p>
    <w:p w14:paraId="7B28AB03" w14:textId="77777777" w:rsidR="00746DCF" w:rsidRPr="00504A49" w:rsidRDefault="00746DCF" w:rsidP="00746DCF">
      <w:pPr>
        <w:tabs>
          <w:tab w:val="left" w:pos="3120"/>
        </w:tabs>
        <w:rPr>
          <w:rFonts w:ascii="Arial" w:hAnsi="Arial" w:cs="Arial"/>
          <w:lang w:val="pt-BR"/>
        </w:rPr>
      </w:pPr>
      <w:r w:rsidRPr="00504A49">
        <w:rPr>
          <w:rFonts w:ascii="Arial" w:hAnsi="Arial" w:cs="Arial"/>
          <w:lang w:val="pt-BR"/>
        </w:rPr>
        <w:tab/>
      </w:r>
    </w:p>
    <w:p w14:paraId="62359583" w14:textId="77777777" w:rsidR="00746DCF" w:rsidRPr="00504A49" w:rsidRDefault="00746DCF" w:rsidP="00746DCF">
      <w:pPr>
        <w:rPr>
          <w:rFonts w:ascii="Arial" w:hAnsi="Arial" w:cs="Arial"/>
          <w:lang w:val="pt-BR"/>
        </w:rPr>
      </w:pPr>
    </w:p>
    <w:p w14:paraId="3CB5B382" w14:textId="77777777" w:rsidR="00746DCF" w:rsidRPr="00C62186" w:rsidRDefault="00746DCF" w:rsidP="00746DCF">
      <w:pPr>
        <w:rPr>
          <w:rFonts w:ascii="Arial" w:hAnsi="Arial" w:cs="Arial"/>
          <w:lang w:val="pt-BR"/>
        </w:rPr>
      </w:pPr>
      <w:r>
        <w:rPr>
          <w:rFonts w:ascii="Arial" w:hAnsi="Arial" w:cs="Arial"/>
          <w:lang w:val="pt-BR"/>
        </w:rPr>
        <w:t>Joaquín Vargas Guerrero</w:t>
      </w:r>
    </w:p>
    <w:p w14:paraId="21B451CD" w14:textId="77777777" w:rsidR="00746DCF" w:rsidRDefault="00746DCF" w:rsidP="00746DCF">
      <w:pPr>
        <w:rPr>
          <w:rFonts w:ascii="Arial" w:hAnsi="Arial" w:cs="Arial"/>
          <w:b/>
          <w:bCs/>
          <w:lang w:val="pt-BR"/>
        </w:rPr>
      </w:pPr>
      <w:r>
        <w:rPr>
          <w:rFonts w:ascii="Arial" w:hAnsi="Arial" w:cs="Arial"/>
          <w:b/>
          <w:bCs/>
          <w:lang w:val="pt-BR"/>
        </w:rPr>
        <w:t>A</w:t>
      </w:r>
      <w:r w:rsidRPr="0073191B">
        <w:rPr>
          <w:rFonts w:ascii="Arial" w:hAnsi="Arial" w:cs="Arial"/>
          <w:b/>
          <w:bCs/>
          <w:lang w:val="pt-BR"/>
        </w:rPr>
        <w:t>uditor Intern</w:t>
      </w:r>
      <w:r>
        <w:rPr>
          <w:rFonts w:ascii="Arial" w:hAnsi="Arial" w:cs="Arial"/>
          <w:b/>
          <w:bCs/>
          <w:lang w:val="pt-BR"/>
        </w:rPr>
        <w:t>o</w:t>
      </w:r>
    </w:p>
    <w:p w14:paraId="1DB2FB91" w14:textId="77777777" w:rsidR="00746DCF" w:rsidRDefault="00746DCF" w:rsidP="00746DCF">
      <w:pPr>
        <w:rPr>
          <w:rFonts w:ascii="Arial" w:hAnsi="Arial" w:cs="Arial"/>
          <w:b/>
          <w:bCs/>
          <w:lang w:val="pt-BR"/>
        </w:rPr>
      </w:pPr>
    </w:p>
    <w:p w14:paraId="7669B833" w14:textId="77777777" w:rsidR="00746DCF" w:rsidRDefault="00746DCF" w:rsidP="00746DCF">
      <w:pPr>
        <w:rPr>
          <w:rFonts w:ascii="Arial" w:hAnsi="Arial" w:cs="Arial"/>
          <w:b/>
          <w:bCs/>
          <w:lang w:val="pt-BR"/>
        </w:rPr>
      </w:pPr>
    </w:p>
    <w:p w14:paraId="50CC6427" w14:textId="77777777" w:rsidR="00746DCF" w:rsidRDefault="00746DCF" w:rsidP="00746DCF">
      <w:pPr>
        <w:pStyle w:val="CC"/>
        <w:rPr>
          <w:lang w:val="es-CR"/>
        </w:rPr>
      </w:pPr>
      <w:proofErr w:type="spellStart"/>
      <w:r w:rsidRPr="00C84CB4">
        <w:rPr>
          <w:lang w:val="es-CR"/>
        </w:rPr>
        <w:t>C</w:t>
      </w:r>
      <w:r>
        <w:rPr>
          <w:lang w:val="es-CR"/>
        </w:rPr>
        <w:t>c</w:t>
      </w:r>
      <w:r w:rsidRPr="00C84CB4">
        <w:rPr>
          <w:lang w:val="es-CR"/>
        </w:rPr>
        <w:t>.</w:t>
      </w:r>
      <w:proofErr w:type="spellEnd"/>
      <w:r w:rsidRPr="00C84CB4">
        <w:rPr>
          <w:lang w:val="es-CR"/>
        </w:rPr>
        <w:tab/>
      </w:r>
      <w:r w:rsidRPr="00E80405">
        <w:rPr>
          <w:lang w:val="es-CR"/>
        </w:rPr>
        <w:t>Departamento Fondo de Garantía de Depósitos</w:t>
      </w:r>
    </w:p>
    <w:p w14:paraId="4C2B0E19" w14:textId="77777777" w:rsidR="00746DCF" w:rsidRPr="00C84CB4" w:rsidRDefault="00746DCF" w:rsidP="00746DCF">
      <w:pPr>
        <w:pStyle w:val="CC"/>
        <w:rPr>
          <w:lang w:val="es-CR"/>
        </w:rPr>
      </w:pPr>
      <w:r>
        <w:rPr>
          <w:lang w:val="es-CR"/>
        </w:rPr>
        <w:tab/>
      </w:r>
      <w:r w:rsidRPr="00C84CB4">
        <w:rPr>
          <w:lang w:val="es-CR"/>
        </w:rPr>
        <w:t xml:space="preserve">División </w:t>
      </w:r>
      <w:r w:rsidRPr="004D5074">
        <w:rPr>
          <w:lang w:val="es-CR"/>
        </w:rPr>
        <w:t>Gestión de Activos y Pasivos</w:t>
      </w:r>
    </w:p>
    <w:p w14:paraId="2AC8BE6F" w14:textId="77777777" w:rsidR="00746DCF" w:rsidRDefault="00746DCF" w:rsidP="00746DCF">
      <w:pPr>
        <w:pStyle w:val="CC"/>
        <w:ind w:firstLine="720"/>
        <w:rPr>
          <w:lang w:val="es-CR"/>
        </w:rPr>
      </w:pPr>
      <w:r w:rsidRPr="00C84CB4">
        <w:rPr>
          <w:lang w:val="es-CR"/>
        </w:rPr>
        <w:t xml:space="preserve">División </w:t>
      </w:r>
      <w:r>
        <w:rPr>
          <w:lang w:val="es-CR"/>
        </w:rPr>
        <w:t>Asesoría Jurídica</w:t>
      </w:r>
    </w:p>
    <w:p w14:paraId="723E6AA2" w14:textId="77777777" w:rsidR="00746DCF" w:rsidRDefault="00746DCF" w:rsidP="00746DCF">
      <w:pPr>
        <w:pStyle w:val="CC"/>
        <w:ind w:left="720"/>
        <w:rPr>
          <w:lang w:val="es-CR"/>
        </w:rPr>
      </w:pPr>
      <w:r w:rsidRPr="005E5089">
        <w:rPr>
          <w:lang w:val="es-CR"/>
        </w:rPr>
        <w:t>Junta Directiva BCCR</w:t>
      </w:r>
    </w:p>
    <w:p w14:paraId="5F8DBF89" w14:textId="77777777" w:rsidR="00746DCF" w:rsidRPr="005E5089" w:rsidRDefault="00746DCF" w:rsidP="00746DCF">
      <w:pPr>
        <w:pStyle w:val="CC"/>
        <w:ind w:left="720"/>
        <w:rPr>
          <w:lang w:val="es-CR"/>
        </w:rPr>
      </w:pPr>
      <w:r w:rsidRPr="005E5089">
        <w:rPr>
          <w:lang w:val="es-CR"/>
        </w:rPr>
        <w:t>CONASSIF</w:t>
      </w:r>
    </w:p>
    <w:p w14:paraId="5BF9E02E" w14:textId="77777777" w:rsidR="00746DCF" w:rsidRDefault="00746DCF" w:rsidP="00746DCF">
      <w:pPr>
        <w:pStyle w:val="CC"/>
        <w:ind w:left="720"/>
      </w:pPr>
      <w:r w:rsidRPr="005E5089">
        <w:rPr>
          <w:lang w:val="es-CR"/>
        </w:rPr>
        <w:t>SUGEF</w:t>
      </w:r>
    </w:p>
    <w:p w14:paraId="7507C045" w14:textId="77777777" w:rsidR="00A26E9E" w:rsidRDefault="00A26E9E" w:rsidP="00746DCF">
      <w:pPr>
        <w:pStyle w:val="encabezado0"/>
        <w:rPr>
          <w:rFonts w:ascii="Arial" w:hAnsi="Arial" w:cs="Arial"/>
          <w:sz w:val="24"/>
        </w:rPr>
      </w:pPr>
    </w:p>
    <w:bookmarkStart w:id="1" w:name="_MON_1827923506"/>
    <w:bookmarkEnd w:id="1"/>
    <w:p w14:paraId="134D6E51" w14:textId="3672C86D" w:rsidR="00746DCF" w:rsidRPr="00746DCF" w:rsidRDefault="00746DCF" w:rsidP="00746DCF">
      <w:pPr>
        <w:pStyle w:val="encabezado0"/>
        <w:jc w:val="center"/>
        <w:rPr>
          <w:rFonts w:ascii="Arial" w:hAnsi="Arial" w:cs="Arial"/>
          <w:sz w:val="24"/>
        </w:rPr>
      </w:pPr>
      <w:r>
        <w:rPr>
          <w:rFonts w:ascii="Arial" w:hAnsi="Arial" w:cs="Arial"/>
          <w:sz w:val="24"/>
        </w:rPr>
        <w:object w:dxaOrig="1508" w:dyaOrig="984" w14:anchorId="6C7FC78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27925582" r:id="rId16">
            <o:FieldCodes>\s</o:FieldCodes>
          </o:OLEObject>
        </w:object>
      </w:r>
    </w:p>
    <w:sectPr w:rsidR="00746DCF" w:rsidRPr="00746DCF"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FD5BBA8" w14:textId="77777777" w:rsidR="00746DCF" w:rsidRDefault="00746DCF" w:rsidP="00D43D57">
      <w:r>
        <w:separator/>
      </w:r>
    </w:p>
  </w:endnote>
  <w:endnote w:type="continuationSeparator" w:id="0">
    <w:p w14:paraId="68DE7EEB" w14:textId="77777777" w:rsidR="00746DCF" w:rsidRDefault="00746DCF"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239075" w14:textId="6AB0C6FD" w:rsidR="00EC7A70" w:rsidRDefault="00746DCF">
    <w:pPr>
      <w:pStyle w:val="Piedepgina"/>
    </w:pPr>
    <w:r>
      <w:rPr>
        <w:noProof/>
      </w:rPr>
      <mc:AlternateContent>
        <mc:Choice Requires="wps">
          <w:drawing>
            <wp:anchor distT="0" distB="0" distL="0" distR="0" simplePos="0" relativeHeight="251698176" behindDoc="0" locked="0" layoutInCell="1" allowOverlap="1" wp14:anchorId="1ACEDA70" wp14:editId="7E0D3CEB">
              <wp:simplePos x="635" y="635"/>
              <wp:positionH relativeFrom="page">
                <wp:align>center</wp:align>
              </wp:positionH>
              <wp:positionV relativeFrom="page">
                <wp:align>bottom</wp:align>
              </wp:positionV>
              <wp:extent cx="1083945" cy="345440"/>
              <wp:effectExtent l="0" t="0" r="1905" b="0"/>
              <wp:wrapNone/>
              <wp:docPr id="1343852773"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732D274" w14:textId="53C07DD0" w:rsidR="00746DCF" w:rsidRPr="00746DCF" w:rsidRDefault="00746DCF" w:rsidP="00746DCF">
                          <w:pPr>
                            <w:rPr>
                              <w:rFonts w:ascii="Aptos" w:eastAsia="Aptos" w:hAnsi="Aptos" w:cs="Aptos"/>
                              <w:noProof/>
                              <w:color w:val="000000"/>
                              <w:sz w:val="20"/>
                              <w:szCs w:val="20"/>
                            </w:rPr>
                          </w:pPr>
                          <w:r w:rsidRPr="00746DCF">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CEDA70"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5732D274" w14:textId="53C07DD0" w:rsidR="00746DCF" w:rsidRPr="00746DCF" w:rsidRDefault="00746DCF" w:rsidP="00746DCF">
                    <w:pPr>
                      <w:rPr>
                        <w:rFonts w:ascii="Aptos" w:eastAsia="Aptos" w:hAnsi="Aptos" w:cs="Aptos"/>
                        <w:noProof/>
                        <w:color w:val="000000"/>
                        <w:sz w:val="20"/>
                        <w:szCs w:val="20"/>
                      </w:rPr>
                    </w:pPr>
                    <w:r w:rsidRPr="00746DCF">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1E6455" w14:textId="24DFF765" w:rsidR="002307FE" w:rsidRDefault="00746DCF"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3F229849" wp14:editId="4FADB11E">
              <wp:simplePos x="1409700" y="9258300"/>
              <wp:positionH relativeFrom="page">
                <wp:align>center</wp:align>
              </wp:positionH>
              <wp:positionV relativeFrom="page">
                <wp:align>bottom</wp:align>
              </wp:positionV>
              <wp:extent cx="1083945" cy="345440"/>
              <wp:effectExtent l="0" t="0" r="1905" b="0"/>
              <wp:wrapNone/>
              <wp:docPr id="1482860280"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77066CB3" w14:textId="4C850BEF" w:rsidR="00746DCF" w:rsidRPr="00746DCF" w:rsidRDefault="00746DCF" w:rsidP="00746DCF">
                          <w:pPr>
                            <w:rPr>
                              <w:rFonts w:ascii="Aptos" w:eastAsia="Aptos" w:hAnsi="Aptos" w:cs="Aptos"/>
                              <w:noProof/>
                              <w:color w:val="000000"/>
                              <w:sz w:val="20"/>
                              <w:szCs w:val="20"/>
                            </w:rPr>
                          </w:pPr>
                          <w:r w:rsidRPr="00746DCF">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F229849"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77066CB3" w14:textId="4C850BEF" w:rsidR="00746DCF" w:rsidRPr="00746DCF" w:rsidRDefault="00746DCF" w:rsidP="00746DCF">
                    <w:pPr>
                      <w:rPr>
                        <w:rFonts w:ascii="Aptos" w:eastAsia="Aptos" w:hAnsi="Aptos" w:cs="Aptos"/>
                        <w:noProof/>
                        <w:color w:val="000000"/>
                        <w:sz w:val="20"/>
                        <w:szCs w:val="20"/>
                      </w:rPr>
                    </w:pPr>
                    <w:r w:rsidRPr="00746DCF">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5DD8A130F1B24C33892BE0311CFAC850"/>
        </w:placeholder>
        <w:text/>
      </w:sdtPr>
      <w:sdtEndPr/>
      <w:sdtContent>
        <w:r>
          <w:rPr>
            <w:color w:val="004990"/>
            <w:sz w:val="16"/>
            <w:szCs w:val="16"/>
          </w:rPr>
          <w:t>AI-0298-2025</w:t>
        </w:r>
      </w:sdtContent>
    </w:sdt>
  </w:p>
  <w:p w14:paraId="49FBBF7C"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59EDD123"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7A4D66A6" wp14:editId="0667E18C">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C1932C"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C37D09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449C20D" w14:textId="77777777" w:rsidR="00D2424F" w:rsidRDefault="00D2424F" w:rsidP="00FA54DF">
                          <w:pPr>
                            <w:rPr>
                              <w:color w:val="003A68"/>
                              <w:sz w:val="14"/>
                              <w:szCs w:val="14"/>
                            </w:rPr>
                          </w:pPr>
                          <w:r w:rsidRPr="00FA54DF">
                            <w:rPr>
                              <w:color w:val="003A68"/>
                              <w:sz w:val="14"/>
                              <w:szCs w:val="14"/>
                            </w:rPr>
                            <w:t>Apdo. 10058-1000</w:t>
                          </w:r>
                        </w:p>
                        <w:p w14:paraId="0CA64DC2" w14:textId="77777777" w:rsidR="00D2424F" w:rsidRDefault="00D2424F" w:rsidP="00FA54DF">
                          <w:pPr>
                            <w:rPr>
                              <w:color w:val="003A68"/>
                              <w:sz w:val="14"/>
                              <w:szCs w:val="14"/>
                            </w:rPr>
                          </w:pPr>
                          <w:r w:rsidRPr="00FA54DF">
                            <w:rPr>
                              <w:color w:val="003A68"/>
                              <w:sz w:val="14"/>
                              <w:szCs w:val="14"/>
                            </w:rPr>
                            <w:t>Av. 1 y Central, Calles 2 y 4</w:t>
                          </w:r>
                        </w:p>
                        <w:p w14:paraId="6301C791"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A4D66A6"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1BC1932C"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6C37D09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449C20D" w14:textId="77777777" w:rsidR="00D2424F" w:rsidRDefault="00D2424F" w:rsidP="00FA54DF">
                    <w:pPr>
                      <w:rPr>
                        <w:color w:val="003A68"/>
                        <w:sz w:val="14"/>
                        <w:szCs w:val="14"/>
                      </w:rPr>
                    </w:pPr>
                    <w:r w:rsidRPr="00FA54DF">
                      <w:rPr>
                        <w:color w:val="003A68"/>
                        <w:sz w:val="14"/>
                        <w:szCs w:val="14"/>
                      </w:rPr>
                      <w:t>Apdo. 10058-1000</w:t>
                    </w:r>
                  </w:p>
                  <w:p w14:paraId="0CA64DC2" w14:textId="77777777" w:rsidR="00D2424F" w:rsidRDefault="00D2424F" w:rsidP="00FA54DF">
                    <w:pPr>
                      <w:rPr>
                        <w:color w:val="003A68"/>
                        <w:sz w:val="14"/>
                        <w:szCs w:val="14"/>
                      </w:rPr>
                    </w:pPr>
                    <w:r w:rsidRPr="00FA54DF">
                      <w:rPr>
                        <w:color w:val="003A68"/>
                        <w:sz w:val="14"/>
                        <w:szCs w:val="14"/>
                      </w:rPr>
                      <w:t>Av. 1 y Central, Calles 2 y 4</w:t>
                    </w:r>
                  </w:p>
                  <w:p w14:paraId="6301C791"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5A44796C" wp14:editId="0FF2FB9B">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869454" w14:textId="0F4E5738" w:rsidR="00F64992" w:rsidRDefault="00746DCF"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4B74A808" wp14:editId="530BE816">
              <wp:simplePos x="635" y="635"/>
              <wp:positionH relativeFrom="page">
                <wp:align>center</wp:align>
              </wp:positionH>
              <wp:positionV relativeFrom="page">
                <wp:align>bottom</wp:align>
              </wp:positionV>
              <wp:extent cx="1083945" cy="345440"/>
              <wp:effectExtent l="0" t="0" r="1905" b="0"/>
              <wp:wrapNone/>
              <wp:docPr id="1531059514"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B51AC81" w14:textId="6753A501" w:rsidR="00746DCF" w:rsidRPr="00746DCF" w:rsidRDefault="00746DCF" w:rsidP="00746DCF">
                          <w:pPr>
                            <w:rPr>
                              <w:rFonts w:ascii="Aptos" w:eastAsia="Aptos" w:hAnsi="Aptos" w:cs="Aptos"/>
                              <w:noProof/>
                              <w:color w:val="000000"/>
                              <w:sz w:val="20"/>
                              <w:szCs w:val="20"/>
                            </w:rPr>
                          </w:pPr>
                          <w:r w:rsidRPr="00746DCF">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74A808"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5B51AC81" w14:textId="6753A501" w:rsidR="00746DCF" w:rsidRPr="00746DCF" w:rsidRDefault="00746DCF" w:rsidP="00746DCF">
                    <w:pPr>
                      <w:rPr>
                        <w:rFonts w:ascii="Aptos" w:eastAsia="Aptos" w:hAnsi="Aptos" w:cs="Aptos"/>
                        <w:noProof/>
                        <w:color w:val="000000"/>
                        <w:sz w:val="20"/>
                        <w:szCs w:val="20"/>
                      </w:rPr>
                    </w:pPr>
                    <w:r w:rsidRPr="00746DCF">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42A5608E" wp14:editId="5D75ECE5">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DB2FE1"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0C89DAE"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B561F56" w14:textId="77777777" w:rsidR="00D2424F" w:rsidRDefault="00D2424F">
                          <w:pPr>
                            <w:rPr>
                              <w:color w:val="003A68"/>
                              <w:sz w:val="14"/>
                              <w:szCs w:val="14"/>
                            </w:rPr>
                          </w:pPr>
                          <w:r w:rsidRPr="00FA54DF">
                            <w:rPr>
                              <w:color w:val="003A68"/>
                              <w:sz w:val="14"/>
                              <w:szCs w:val="14"/>
                            </w:rPr>
                            <w:t>Apdo. 10058-1000</w:t>
                          </w:r>
                        </w:p>
                        <w:p w14:paraId="11FCFB4A" w14:textId="77777777" w:rsidR="00B65442" w:rsidRDefault="00B65442" w:rsidP="00B65442">
                          <w:pPr>
                            <w:rPr>
                              <w:color w:val="003A68"/>
                              <w:sz w:val="14"/>
                              <w:szCs w:val="14"/>
                            </w:rPr>
                          </w:pPr>
                          <w:r w:rsidRPr="00FA54DF">
                            <w:rPr>
                              <w:color w:val="003A68"/>
                              <w:sz w:val="14"/>
                              <w:szCs w:val="14"/>
                            </w:rPr>
                            <w:t>Av. 1 y Central, Calles 2 y 4</w:t>
                          </w:r>
                        </w:p>
                        <w:p w14:paraId="3140FF94"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2A5608E"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21DB2FE1"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0C89DAE"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B561F56" w14:textId="77777777" w:rsidR="00D2424F" w:rsidRDefault="00D2424F">
                    <w:pPr>
                      <w:rPr>
                        <w:color w:val="003A68"/>
                        <w:sz w:val="14"/>
                        <w:szCs w:val="14"/>
                      </w:rPr>
                    </w:pPr>
                    <w:r w:rsidRPr="00FA54DF">
                      <w:rPr>
                        <w:color w:val="003A68"/>
                        <w:sz w:val="14"/>
                        <w:szCs w:val="14"/>
                      </w:rPr>
                      <w:t>Apdo. 10058-1000</w:t>
                    </w:r>
                  </w:p>
                  <w:p w14:paraId="11FCFB4A" w14:textId="77777777" w:rsidR="00B65442" w:rsidRDefault="00B65442" w:rsidP="00B65442">
                    <w:pPr>
                      <w:rPr>
                        <w:color w:val="003A68"/>
                        <w:sz w:val="14"/>
                        <w:szCs w:val="14"/>
                      </w:rPr>
                    </w:pPr>
                    <w:r w:rsidRPr="00FA54DF">
                      <w:rPr>
                        <w:color w:val="003A68"/>
                        <w:sz w:val="14"/>
                        <w:szCs w:val="14"/>
                      </w:rPr>
                      <w:t>Av. 1 y Central, Calles 2 y 4</w:t>
                    </w:r>
                  </w:p>
                  <w:p w14:paraId="3140FF94"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100DE7B5" wp14:editId="007ECE6B">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BF55B18"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4EB475DE"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FCFF78A" w14:textId="77777777" w:rsidR="00746DCF" w:rsidRDefault="00746DCF" w:rsidP="00D43D57">
      <w:r>
        <w:separator/>
      </w:r>
    </w:p>
  </w:footnote>
  <w:footnote w:type="continuationSeparator" w:id="0">
    <w:p w14:paraId="12551F6C" w14:textId="77777777" w:rsidR="00746DCF" w:rsidRDefault="00746DCF"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34BCD8"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542D7F"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5F479BD6" wp14:editId="59323FC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77C48EE0" wp14:editId="4AAA1751">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FCC33"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77AB14D7" wp14:editId="794B6A66">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5D3DB347" wp14:editId="23139E1C">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058432138">
    <w:abstractNumId w:val="10"/>
  </w:num>
  <w:num w:numId="2" w16cid:durableId="803159088">
    <w:abstractNumId w:val="11"/>
  </w:num>
  <w:num w:numId="3" w16cid:durableId="944657401">
    <w:abstractNumId w:val="9"/>
  </w:num>
  <w:num w:numId="4" w16cid:durableId="685641013">
    <w:abstractNumId w:val="7"/>
  </w:num>
  <w:num w:numId="5" w16cid:durableId="179854736">
    <w:abstractNumId w:val="6"/>
  </w:num>
  <w:num w:numId="6" w16cid:durableId="1225873302">
    <w:abstractNumId w:val="5"/>
  </w:num>
  <w:num w:numId="7" w16cid:durableId="74323345">
    <w:abstractNumId w:val="4"/>
  </w:num>
  <w:num w:numId="8" w16cid:durableId="1811901392">
    <w:abstractNumId w:val="8"/>
  </w:num>
  <w:num w:numId="9" w16cid:durableId="827787712">
    <w:abstractNumId w:val="3"/>
  </w:num>
  <w:num w:numId="10" w16cid:durableId="1673028314">
    <w:abstractNumId w:val="2"/>
  </w:num>
  <w:num w:numId="11" w16cid:durableId="1470588771">
    <w:abstractNumId w:val="1"/>
  </w:num>
  <w:num w:numId="12" w16cid:durableId="115949317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46DCF"/>
    <w:rsid w:val="000064A4"/>
    <w:rsid w:val="000235B5"/>
    <w:rsid w:val="00026C85"/>
    <w:rsid w:val="000439A6"/>
    <w:rsid w:val="00060C03"/>
    <w:rsid w:val="000646DD"/>
    <w:rsid w:val="00081865"/>
    <w:rsid w:val="00082968"/>
    <w:rsid w:val="000A4501"/>
    <w:rsid w:val="000E0AC6"/>
    <w:rsid w:val="001322B4"/>
    <w:rsid w:val="001473CA"/>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46C0"/>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E7AD3"/>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46DC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0A522ECB"/>
  <w15:docId w15:val="{AC458F8B-4A92-4A7D-A81A-4B6BFBAE5C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746DCF"/>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DD8A130F1B24C33892BE0311CFAC850"/>
        <w:category>
          <w:name w:val="General"/>
          <w:gallery w:val="placeholder"/>
        </w:category>
        <w:types>
          <w:type w:val="bbPlcHdr"/>
        </w:types>
        <w:behaviors>
          <w:behavior w:val="content"/>
        </w:behaviors>
        <w:guid w:val="{92F67626-59A3-46D4-ABF6-EF5A5FAE608A}"/>
      </w:docPartPr>
      <w:docPartBody>
        <w:p w:rsidR="000B3237" w:rsidRDefault="000B3237">
          <w:pPr>
            <w:pStyle w:val="5DD8A130F1B24C33892BE0311CFAC850"/>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3237"/>
    <w:rsid w:val="000B3237"/>
    <w:rsid w:val="001473CA"/>
    <w:rsid w:val="002E46C0"/>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5DD8A130F1B24C33892BE0311CFAC850">
    <w:name w:val="5DD8A130F1B24C33892BE0311CFAC85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yLh9tDjHKcq3ivScysqiw6XMsxNT3Qd2Sp7+wDlFYaE=</DigestValue>
    </Reference>
    <Reference Type="http://uri.etsi.org/01903#SignedProperties" URI="#idSignedProperties">
      <Transforms>
        <Transform Algorithm="http://www.w3.org/TR/2001/REC-xml-c14n-20010315"/>
      </Transforms>
      <DigestMethod Algorithm="http://www.w3.org/2001/04/xmlenc#sha256"/>
      <DigestValue>mRiKfXBCXiL/PbusH7ftZ5WQL3HFe7EeRq/kpMTIQIE=</DigestValue>
    </Reference>
  </SignedInfo>
  <SignatureValue>sWKczNrqVzt7MAa6pN7tUlXmnRNUlVfr5jt1PqNIOhylABPDy4dMpq4AV6k3InQ6zGK2s+N5lkkWotW70DGYXCWjRcdg3jAA13acVUUfnrqDywrvHTGuu7eIMjkEvkrBJvqpGtwwH2QZdUXoUvnaJnnLzfmwlqyur9Ef7SrgfbRdAJKKUk6+XLtrMJtiHzVT+5G4p4amrhDYXkjNVGdZa7M6PIbp0LFzWaSMQWJb3gEwJh9RrteqcH5cHeqrjn4xKBM+WmZY8XX6wA1beG+CIZhabGaJXmtVzYTUI2/E6v+r00v08l9tqsQTg4qrTFTX4l1gYn041Skv6TIOFJn8Qw==</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JsrUYJSMmNI7IJ3KfZX39u6zw0rnaALrh5EOlPzbhBQ=</DigestValue>
      </Reference>
      <Reference URI="/word/numbering.xml?ContentType=application/vnd.openxmlformats-officedocument.wordprocessingml.numbering+xml">
        <DigestMethod Algorithm="http://www.w3.org/2001/04/xmlenc#sha256"/>
        <DigestValue>KJsr2Kj62p6NA0Z5u8mjV7h08dDQ4riLfO7MmxBEQ3U=</DigestValue>
      </Reference>
      <Reference URI="/word/endnotes.xml?ContentType=application/vnd.openxmlformats-officedocument.wordprocessingml.endnotes+xml">
        <DigestMethod Algorithm="http://www.w3.org/2001/04/xmlenc#sha256"/>
        <DigestValue>1GJ8znN/cJKZXaPFKvQdg1mJBURW5FD1ybw1en621eM=</DigestValue>
      </Reference>
      <Reference URI="/word/header2.xml?ContentType=application/vnd.openxmlformats-officedocument.wordprocessingml.header+xml">
        <DigestMethod Algorithm="http://www.w3.org/2001/04/xmlenc#sha256"/>
        <DigestValue>+uk0BrCXLYW8Jlp9VSfcgjyGwwKx6a44ksMWozJlqMk=</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VVBB3UNwGaQ2WZ0jgAS3lXHLRliZXQnwJkrRmxauDds=</DigestValue>
      </Reference>
      <Reference URI="/word/footnotes.xml?ContentType=application/vnd.openxmlformats-officedocument.wordprocessingml.footnotes+xml">
        <DigestMethod Algorithm="http://www.w3.org/2001/04/xmlenc#sha256"/>
        <DigestValue>T7dGerkOq9RO96uf7Ax98RHHb4xNbT1PeB5DY62Ms44=</DigestValue>
      </Reference>
      <Reference URI="/word/header1.xml?ContentType=application/vnd.openxmlformats-officedocument.wordprocessingml.header+xml">
        <DigestMethod Algorithm="http://www.w3.org/2001/04/xmlenc#sha256"/>
        <DigestValue>otzuFrluyLkssFm/cy0YeHNKk4WBSSTIVpt58hem7YU=</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TvRq/nNDX5nmAMMLW3mmTlOr/nF/apdvaPnT/KaX7aA=</DigestValue>
      </Reference>
      <Reference URI="/word/footer2.xml?ContentType=application/vnd.openxmlformats-officedocument.wordprocessingml.footer+xml">
        <DigestMethod Algorithm="http://www.w3.org/2001/04/xmlenc#sha256"/>
        <DigestValue>a3XhE3SwnrdCZpD0Y8oK0jOsMUk8Vl/Lddn/8B1jsgM=</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vj4MkBI3r7RASUiMTeLcccwalJQqJE4TzYP2Joyi3dA=</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HtAHrvueafpn3qXPS37NlEtjkql6CnaEXfi+QjaIEkk=</DigestValue>
      </Reference>
      <Reference URI="/word/glossary/styles.xml?ContentType=application/vnd.openxmlformats-officedocument.wordprocessingml.styles+xml">
        <DigestMethod Algorithm="http://www.w3.org/2001/04/xmlenc#sha256"/>
        <DigestValue>HCoxssonNqq8XMNGTzdtMFsyNkdcK8WyCZM3bGEeB0k=</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fBUycv83IYUxq9Y4a7fdxpix8O9QFHvaYDxmLR1YmGE=</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xob7n2hRQikCA0d10tmmFhTmyUxz2eKdCLM5qzc97EY=</DigestValue>
      </Reference>
      <Reference URI="/word/footer1.xml?ContentType=application/vnd.openxmlformats-officedocument.wordprocessingml.footer+xml">
        <DigestMethod Algorithm="http://www.w3.org/2001/04/xmlenc#sha256"/>
        <DigestValue>MYn65Jx7vJuxwId7yFxICT5hJ9LlG6OPGPa7wIvu98Q=</DigestValue>
      </Reference>
      <Reference URI="/word/styles.xml?ContentType=application/vnd.openxmlformats-officedocument.wordprocessingml.styles+xml">
        <DigestMethod Algorithm="http://www.w3.org/2001/04/xmlenc#sha256"/>
        <DigestValue>9NpIcTgNhG2LApEFOO/RaTy8iJ2VGNonfXrW4GXQ8HY=</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gZ5Gx7pDz/+HBQCeTAGdH0DqBK9KHehertrTnOMDWfM=</DigestValue>
      </Reference>
    </Manifest>
    <SignatureProperties>
      <SignatureProperty Id="idSignatureTime" Target="#idPackageSignature">
        <mdssi:SignatureTime xmlns:mdssi="http://schemas.openxmlformats.org/package/2006/digital-signature">
          <mdssi:Format>YYYY-MM-DDThh:mm:ssTZD</mdssi:Format>
          <mdssi:Value>2025-12-22T22:20:38Z</mdssi:Value>
        </mdssi:SignatureTime>
      </SignatureProperty>
    </SignatureProperties>
  </Object>
  <Object>
    <xd:QualifyingProperties xmlns:xd="http://uri.etsi.org/01903/v1.3.2#" Target="#idPackageSignature">
      <xd:SignedProperties Id="idSignedProperties">
        <xd:SignedSignatureProperties>
          <xd:SigningTime>2025-12-22T22:20:38Z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F8Ht/XAK5VTLyiTgcmsWZqWSvamGkiJHyHP1nhvNBZoCBClgomQYDzIwMjUxMjIyMjIyMDQ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IyMjIyMDQ2WjAvBgkqhkiG9w0BCQQxIgQgXaiTcfKZqX/OiH+yjHDoHZGnxvZDRjOgRuj3uyHDhLQwNwYLKoZIhvcNAQkQAi8xKDAmMCQwIgQgrKszXYj6Q2nTJpWV/NZakemXG2IrBO983WoSsYOW808wDQYJKoZIhvcNAQEBBQAEggEAK+EoyR8UoKvacRaGSQjA1jZuD/b9wT9ULQd5JEQHtFMPssIfZr++6HKCmROBxLVNFLtG87wNcPJR5RWAwSrEBSbH0DJ8pJb9RrAhsTl6wDiCY5opCEju51MXIE2b4SXvFUs9Dc5xkMrGwtlofiXIB917RGi8X8u+lUPMrrJ3etSAchRdVuyJfpNA0Ee9PODG/GCtjrkF9mJ8WZ4NbGHGVWm/HVozh6DPX68g80a/4+gWtpYTLPgemNecDhb4XzFaiLhHc9Rvl2EvG9ikVDy971IAEP3spRere+dFfNjuBw7vi3NwwVs/h0I8HmqpRuMMZQXAm/zmNs7o21uCuoYKF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fMPmOJ34ItCHuSdYVIXTXQE/wlE=</xd:ByKey>
                  </xd:ResponderID>
                  <xd:ProducedAt>2025-12-22T22:20:46Z</xd:ProducedAt>
                </xd:OCSPIdentifier>
                <xd:DigestAlgAndValue>
                  <DigestMethod Algorithm="http://www.w3.org/2001/04/xmlenc#sha256"/>
                  <DigestValue>nc71WavAswOgFLhZOBXLX+Iq0upygbRSh0thoBI4yus=</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8w+Y4nfgi0Ie5J1hUhdNdAT/CURgPMjAyNTEyMjIyMjIwNDZaMIGZMIGWMEwwCQYFKw4DAhoFAAQUzgxHzN03kqP+e9oD7BphnZQwSGIEFAlI/5tUAjbdMKRvs+Ivif5fd8qZAhMUABV0Nqfvh5tHOOJrAAIAFXQ2gAAYDzIwMjUxMjIyMjIwMzQxWqARGA8yMDI1MTIyNDEwMjM0MVqhIDAeMBwGCSsGAQQBgjcVBAQPFw0yNTEyMjMyMjEzNDFaMA0GCSqGSIb3DQEBCwUAA4IBAQAR5weKqGylpk3m8/sL1FgZXXck6C9aKkTt39BedwUqXYvMTXaMfZ5WwGEBLL0SPOVyte8Wz6mDBz3RxIwAX3n5EOlm/QbBc8Lsxo0y6QS3FqNloym9IQ8Fbaag2oE9bmr7JFW49AZxmuCiubPm2rxBGTDalVSi5GhwUQpjlS70hwSqtpEPGwLhdmKGQXGlzygxjWgpr6PXIg9PzRhA9tYmTgJKqZxn27VJBDk5RKkBMlUoImxdg1xV9hS36wn2rzml+NR4Owlx1FURbQCod4D60SLbmND7QW2YGzaFPOn8prosjEiC29L2xFjLMp8u58v0kliOXWDJZoxvsbAX87dwoIIElzCCBJMwggSPMIIDd6ADAgECAhMUABtEpgH+XL6f8P5IAAIAG0SmMA0GCSqGSIb3DQEBCwUAMIGZMRkwFwYDVQQFExBDUEotNC0wMDAtMDA0MDE3MQswCQYDVQQGEwJDUjEkMCIGA1UEChMbQkFOQ08gQ0VOVFJBTCBERSBDT1NUQSBSSUNBMSIwIAYDVQQLExlESVZJU0lPTiBTSVNURU1BUyBERSBQQUdPMSUwIwYDVQQDExxDQSBTSU5QRSAtIFBFUlNPTkEgRklTSUNBIHYyMB4XDTI1MTIxOTE3MjI1NVoXDTI2MDEwMjE3MjI1NVowHjEcMBoGA1UEAxMTU0ktQVBPQ1MtMTAxLmZkaS5jcjCCASIwDQYJKoZIhvcNAQEBBQADggEPADCCAQoCggEBAJaNvRquMDxJdGl0dRWFJ6dyfhQidmIafn2C8/OZatKUsgLQIcFRwXr/CpaTOXgXmiX8kucEvIUpr31cdw1X6PR11Zi4rEF/3ryV54JdAUHwoRsgbdGkw/197b08Op1l6FiLlsrUWYqwrq1ETbA1LEIXC27sgGIpswzwpe8yIx73QzvLNM7dy1+Y5oZyWJD7unDIktM71COBmWaq/he8PwVL/MxI7LYxzRMeLySffzykqXUFYaHh9WLAibZ6FAdV9vyx3h26LhZaZlFACPwuRCyNxzam/mFMWMrWfDbynBu2KmGB7qsLVV7d41YLBXU0t9/D62YuLmeFhoh7Uv1Ev3sCAwEAAaOCAUgwggFEMD0GCSsGAQQBgjcVBwQwMC4GJisGAQQBgjcVCIXE6luC0eM1lZEbgvmXGIaly2uBf4P2/HeBuPEzAgFkAgEHMBMGA1UdJQQMMAoGCCsGAQUFBwMJMA4GA1UdDwEB/wQEAwIHgDAbBgkrBgEEAYI3FQoEDjAMMAoGCCsGAQUFBwMJMA8GCSsGAQUFBzABBQQCBQAwHwYDVR0jBBgwFoAUCUj/m1QCNt0wpG+z4i+J/l93ypkwHQYDVR0OBBYEFHzD5jid+CLQh7knWFSF010BP8JRMB4GA1UdEQQXMBWCE1NJLUFQT0NTLTEwMS5mZGkuY3IwUAYJKwYBBAGCNxkCBEMwQaA/BgorBgEEAYI3GQIBoDEEL1MtMS01LTIxLTMyMzk1NTA4NzgtNzUzNzk5NzM5LTE3NTY2MDE1MDMtMTA3MTMzMA0GCSqGSIb3DQEBCwUAA4IBAQCMQNwMiBusA+yN1P4XkF1eKB9n6W3uUCuP/TDNkdAqd1YnVDwg52rHhW9bZzYTAucgH5wiQV9xWRPO/tB4UDVAjeretyu7zZKZLXVeNx9RwNpjtnTbi+nj84r8nImaEwhY1fSsjyj1rzCLAFs4Cvc4cCX4jRhOk+/z5zOqU+SY1VcH5Qlj1t5le20hE8zFclWhUZiubsAaJNE+9Q6l7f05vjFhToKSTY2rsM0QRaHqyTrruw4BXfm35uFNQL4bNKBfV4f1RpYJRJ7V9yQESYynKQZktM28FdCXoq+C5faKRqB7gfQpH3Q2rsHsTLl+8c86I9vbVg89VL0oTesbYmo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BKBkBGIwYAIBAQYIYIE8AQEBAQUwMTANBglghkgBZQMEAgEFAAQg+qBqQ1G0fUHICb47yd5VbSS4
tBk8qL04Ul53RpEolTYCBClgomUYDzIwMjUxMjIyMjIyMDQ2WjAEgAIB9AEB/6CCB8Iwgge+MIIF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CSqGSIb3DQEJAzENBgsqhkiG9w0BCRABBDAcBgkqhkiG9w0BCQUxDxcNMjUxMjIyMjIyMDQ2WjAv
BgkqhkiG9w0BCQQxIgQgwKxUvINaPJFF3ykNvDTj0hBvsND3W7sPgMwzcwX5nkkwNwYLKoZIhvcN
AQkQAi8xKDAmMCQwIgQgrKszXYj6Q2nTJpWV/NZakemXG2IrBO983WoSsYOW808wDQYJKoZIhvcN
AQEBBQAEggEAhKzOwJBlk9ov/qSe5LRIVYDkja4wO9tFH0wHsu93OidSThGNEAGwWe9eHSRUFGaX
TKaYt7Fi7WqbGWZGftp+LbaztED/Tzygx3jTcL0MxdZtHeb+TgTirGqlrPlwNEJcCYn3bmaJu1X8
gsT+HJj+WkNYqORxSBPrXQGCndlbn1Xx0CJjkuaD88C004i+cJdcbjiQRextSmLrXF9iK2bEksbf
5jmTRGAWk4ZYFsGxqDoKcbHP98AqdCxFhsp1kRjGjsSE+cJy+aIRoBFg8K3FZejrJSZP5mzNdx2S
BKXSs+6lJJN8wFtUnOk+IZy+Wl/gU/9gOQxQMBGzZ6jYZILVsg==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p:properties xmlns:p="http://schemas.microsoft.com/office/2006/metadata/properties" xmlns:xsi="http://www.w3.org/2001/XMLSchema-instance">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85BAA0-4086-47A2-87CD-37C15E950CE4}"/>
</file>

<file path=customXml/itemProps2.xml><?xml version="1.0" encoding="utf-8"?>
<ds:datastoreItem xmlns:ds="http://schemas.openxmlformats.org/officeDocument/2006/customXml" ds:itemID="{283BF82E-1A70-4392-8CF2-7DEAFF1953AE}">
  <ds:schemaRefs>
    <ds:schemaRef ds:uri="b875e23b-67d9-4b2e-bdec-edacbf90b326"/>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schemas.microsoft.com/sharepoint/v3"/>
    <ds:schemaRef ds:uri="http://purl.org/dc/dcmitype/"/>
    <ds:schemaRef ds:uri="http://purl.org/dc/elements/1.1/"/>
    <ds:schemaRef ds:uri="http://www.w3.org/XML/1998/namespace"/>
    <ds:schemaRef ds:uri="http://schemas.microsoft.com/office/infopath/2007/PartnerControls"/>
    <ds:schemaRef ds:uri="62db5286-48a0-4e17-a672-7c89f7b8ca75"/>
  </ds:schemaRefs>
</ds:datastoreItem>
</file>

<file path=customXml/itemProps3.xml><?xml version="1.0" encoding="utf-8"?>
<ds:datastoreItem xmlns:ds="http://schemas.openxmlformats.org/officeDocument/2006/customXml" ds:itemID="{80B554F5-9D3C-46E6-8918-7F7381A9FEC7}"/>
</file>

<file path=customXml/itemProps4.xml><?xml version="1.0" encoding="utf-8"?>
<ds:datastoreItem xmlns:ds="http://schemas.openxmlformats.org/officeDocument/2006/customXml" ds:itemID="{BCC3AB96-7E7F-4079-9BF9-18821D9D8EAF}">
  <ds:schemaRefs>
    <ds:schemaRef ds:uri="office.server.policy"/>
  </ds:schemaRefs>
</ds:datastoreItem>
</file>

<file path=customXml/itemProps5.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6.xml><?xml version="1.0" encoding="utf-8"?>
<ds:datastoreItem xmlns:ds="http://schemas.openxmlformats.org/officeDocument/2006/customXml" ds:itemID="{FA3E3240-FE60-468A-A751-06D1F5F10E9B}"/>
</file>

<file path=customXml/itemProps7.xml><?xml version="1.0" encoding="utf-8"?>
<ds:datastoreItem xmlns:ds="http://schemas.openxmlformats.org/officeDocument/2006/customXml" ds:itemID="{DF38979C-5A33-4183-9EE4-5D1AF11C36EA}"/>
</file>

<file path=docProps/app.xml><?xml version="1.0" encoding="utf-8"?>
<Properties xmlns="http://schemas.openxmlformats.org/officeDocument/2006/extended-properties" xmlns:vt="http://schemas.openxmlformats.org/officeDocument/2006/docPropsVTypes">
  <Template>plantilla-DAI</Template>
  <TotalTime>8</TotalTime>
  <Pages>2</Pages>
  <Words>333</Words>
  <Characters>1845</Characters>
  <Application>Microsoft Office Word</Application>
  <DocSecurity>0</DocSecurity>
  <Lines>61</Lines>
  <Paragraphs>26</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2152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AI-0298-2025</dc:title>
  <dc:subject/>
  <dc:creator>ROJAS QUINTERO MARIA LINA</dc:creator>
  <cp:keywords/>
  <dc:description/>
  <cp:lastModifiedBy>VARGAS GUERRERO JOSE JOAQUIN</cp:lastModifiedBy>
  <cp:revision>2</cp:revision>
  <cp:lastPrinted>2011-05-05T20:16:00Z</cp:lastPrinted>
  <dcterms:created xsi:type="dcterms:W3CDTF">2025-12-22T21:42:00Z</dcterms:created>
  <dcterms:modified xsi:type="dcterms:W3CDTF">2025-12-22T22:20:00Z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Gerencia|7f4773cf-2cb9-48b6-88d2-9e4750a72616;#968;#Fondo de Garantías de Depósito (FGD)|6ae1a3bc-1325-46ca-8e72-d189c2253a15;#101;#DGAP - División Gestión Activos y Pasivos|e5e58ded-9fa6-4fc5-8d69-304036a9a722;#105;#DAJ - División Asesoría Jurídica|fafcdfd8-f9ab-4542-bd9d-b87d83f7f095;#66;#SGE - Secretaría General|52854c2c-830e-43fd-9aff-672e95fc5bb6;#94;#CONASSIF - Consejo Nacional de Supervisión del Sistema Financiero|ee044186-ad62-4629-8530-bd3285b5fb25;#28;#SUGEF - Despacho|046aaf9d-f623-466c-81a2-b2744aebaa7b</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5b421d3a,501990e5,5862a6f8</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2025-12-22T21:49:49Z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99851470-498c-421d-b25f-031057041901</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3598ac08-66e4-4258-9916-e672c2905e74,6;1afe6994-8faf-447a-9c55-27a860d20fdf,10;cf7072bc-9575-4d0b-b529-251f6b43b02b,11;cf7072bc-9575-4d0b-b529-251f6b43b02b,11;</vt:lpwstr>
  </property>
  <property fmtid="{D5CDD505-2E9C-101B-9397-08002B2CF9AE}" pid="32" name="Order">
    <vt:r8>211200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01/10/2026 23:42:38</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Gerencia|7f4773cf-2cb9-48b6-88d2-9e4750a72616;#968;#Fondo de Garantías de Depósito (FGD)|6ae1a3bc-1325-46ca-8e72-d189c2253a15;#101;#DGAP - División Gestión Activos y Pasivos|e5e58ded-9fa6-4fc5-8d69-304036a9a722;#105;#DAJ - División Asesoría Jurídica|fafcdfd8-f9ab-4542-bd9d-b87d83f7f095;#66;#SGE - Secretaría General|52854c2c-830e-43fd-9aff-672e95fc5bb6;#94;#CONASSIF - Consejo Nacional de Supervisión del Sistema Financiero|ee044186-ad62-4629-8530-bd3285b5fb25;#28;#SUGEF - Despacho|046aaf9d-f623-466c-81a2-b2744aebaa7b</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