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E5DCF41" w14:textId="51D8F740" w:rsidR="003554C5" w:rsidRPr="0015298E" w:rsidRDefault="0015298E" w:rsidP="003554C5">
      <w:pPr>
        <w:pStyle w:val="Texto0"/>
        <w:rPr>
          <w:rFonts w:ascii="Arial" w:hAnsi="Arial" w:cs="Arial"/>
          <w:sz w:val="24"/>
        </w:rPr>
      </w:pPr>
      <w:r>
        <w:rPr>
          <w:rFonts w:ascii="Arial" w:hAnsi="Arial" w:cs="Arial"/>
          <w:sz w:val="24"/>
          <w:lang w:val="es-CR" w:eastAsia="es-CR"/>
        </w:rPr>
        <w:t>22</w:t>
      </w:r>
      <w:r w:rsidRPr="00AF20B9">
        <w:rPr>
          <w:rFonts w:ascii="Arial" w:hAnsi="Arial" w:cs="Arial"/>
          <w:sz w:val="24"/>
          <w:lang w:val="es-CR" w:eastAsia="es-CR"/>
        </w:rPr>
        <w:t xml:space="preserve"> de diciembre del 2025</w:t>
      </w:r>
    </w:p>
    <w:sdt>
      <w:sdtPr>
        <w:alias w:val="Consecutivo"/>
        <w:tag w:val="Consecutivo"/>
        <w:id w:val="867724263"/>
        <w:placeholder>
          <w:docPart w:val="064DA165E7C849A8B544D90D76334160"/>
        </w:placeholder>
        <w:text/>
      </w:sdtPr>
      <w:sdtEndPr/>
      <w:sdtContent>
        <w:p w14:paraId="7FE4CAC0" w14:textId="77777777" w:rsidR="003554C5" w:rsidRDefault="00BF4EBD" w:rsidP="0085692C">
          <w:r>
            <w:rPr>
              <w:rStyle w:val="Textodelmarcadordeposicin"/>
              <w:rFonts w:eastAsia="Calibri"/>
            </w:rPr>
            <w:t>AI-0295-2025</w:t>
          </w:r>
        </w:p>
      </w:sdtContent>
    </w:sdt>
    <w:p w14:paraId="0743154D" w14:textId="77777777" w:rsidR="00BF4EBD" w:rsidRPr="0015298E" w:rsidRDefault="00BF4EBD" w:rsidP="0085692C">
      <w:pPr>
        <w:rPr>
          <w:rFonts w:ascii="Arial" w:hAnsi="Arial" w:cs="Arial"/>
          <w:sz w:val="24"/>
        </w:rPr>
      </w:pPr>
    </w:p>
    <w:p w14:paraId="37175737" w14:textId="77777777" w:rsidR="0015298E" w:rsidRPr="0015298E" w:rsidRDefault="0015298E" w:rsidP="0015298E">
      <w:pPr>
        <w:jc w:val="left"/>
        <w:rPr>
          <w:rFonts w:ascii="Arial" w:hAnsi="Arial" w:cs="Arial"/>
          <w:sz w:val="24"/>
          <w:lang w:val="es-CR" w:eastAsia="es-CR"/>
        </w:rPr>
      </w:pPr>
    </w:p>
    <w:p w14:paraId="1579A0D7" w14:textId="77777777" w:rsidR="0015298E" w:rsidRPr="00AF20B9" w:rsidRDefault="0015298E" w:rsidP="0015298E">
      <w:pPr>
        <w:jc w:val="left"/>
        <w:rPr>
          <w:rFonts w:ascii="Arial" w:hAnsi="Arial" w:cs="Arial"/>
          <w:sz w:val="24"/>
          <w:lang w:val="es-CR" w:eastAsia="es-CR"/>
        </w:rPr>
      </w:pPr>
      <w:r w:rsidRPr="00AF20B9">
        <w:rPr>
          <w:rFonts w:ascii="Arial" w:hAnsi="Arial" w:cs="Arial"/>
          <w:sz w:val="24"/>
          <w:lang w:val="es-CR" w:eastAsia="es-CR"/>
        </w:rPr>
        <w:t>Señor</w:t>
      </w:r>
    </w:p>
    <w:p w14:paraId="761C12FF" w14:textId="77777777" w:rsidR="0015298E" w:rsidRPr="00AF20B9" w:rsidRDefault="0015298E" w:rsidP="0015298E">
      <w:pPr>
        <w:jc w:val="left"/>
        <w:rPr>
          <w:rFonts w:ascii="Arial" w:hAnsi="Arial" w:cs="Arial"/>
          <w:sz w:val="24"/>
          <w:lang w:val="es-CR" w:eastAsia="es-CR"/>
        </w:rPr>
      </w:pPr>
      <w:r w:rsidRPr="00AF20B9">
        <w:rPr>
          <w:rFonts w:ascii="Arial" w:hAnsi="Arial" w:cs="Arial"/>
          <w:sz w:val="24"/>
          <w:lang w:val="es-CR" w:eastAsia="es-CR"/>
        </w:rPr>
        <w:t>Pablo Villalobos González, Gerente</w:t>
      </w:r>
    </w:p>
    <w:p w14:paraId="2E11B800" w14:textId="77777777" w:rsidR="0015298E" w:rsidRPr="00AF20B9" w:rsidRDefault="0015298E" w:rsidP="0015298E">
      <w:pPr>
        <w:jc w:val="left"/>
        <w:rPr>
          <w:rFonts w:ascii="Arial" w:hAnsi="Arial" w:cs="Arial"/>
          <w:b/>
          <w:color w:val="1F4E79"/>
          <w:sz w:val="24"/>
          <w:lang w:val="es-CR" w:eastAsia="es-CR"/>
        </w:rPr>
      </w:pPr>
      <w:r w:rsidRPr="00AF20B9">
        <w:rPr>
          <w:rFonts w:ascii="Arial" w:hAnsi="Arial" w:cs="Arial"/>
          <w:b/>
          <w:color w:val="1F4E79"/>
          <w:sz w:val="24"/>
          <w:lang w:val="es-CR" w:eastAsia="es-CR"/>
        </w:rPr>
        <w:t>BANCO CENTRAL DE COSTA RICA</w:t>
      </w:r>
    </w:p>
    <w:p w14:paraId="78CC991C" w14:textId="77777777" w:rsidR="0015298E" w:rsidRDefault="0015298E" w:rsidP="0015298E">
      <w:pPr>
        <w:jc w:val="left"/>
        <w:rPr>
          <w:rFonts w:ascii="Arial" w:hAnsi="Arial" w:cs="Arial"/>
          <w:sz w:val="24"/>
          <w:lang w:val="es-CR" w:eastAsia="es-CR"/>
        </w:rPr>
      </w:pPr>
    </w:p>
    <w:p w14:paraId="5C1AC174" w14:textId="77777777" w:rsidR="0015298E" w:rsidRPr="00AF20B9" w:rsidRDefault="0015298E" w:rsidP="0015298E">
      <w:pPr>
        <w:jc w:val="left"/>
        <w:rPr>
          <w:rFonts w:ascii="Arial" w:hAnsi="Arial" w:cs="Arial"/>
          <w:sz w:val="24"/>
          <w:lang w:val="es-CR" w:eastAsia="es-CR"/>
        </w:rPr>
      </w:pPr>
    </w:p>
    <w:p w14:paraId="097C69C4" w14:textId="77777777" w:rsidR="0015298E" w:rsidRPr="00AF20B9" w:rsidRDefault="0015298E" w:rsidP="0015298E">
      <w:pPr>
        <w:jc w:val="left"/>
        <w:rPr>
          <w:rFonts w:ascii="Arial" w:hAnsi="Arial" w:cs="Arial"/>
          <w:b/>
          <w:bCs/>
          <w:sz w:val="24"/>
          <w:lang w:val="es-CR" w:eastAsia="es-CR"/>
        </w:rPr>
      </w:pPr>
      <w:r w:rsidRPr="00AF20B9">
        <w:rPr>
          <w:rFonts w:ascii="Arial" w:hAnsi="Arial" w:cs="Arial"/>
          <w:b/>
          <w:sz w:val="24"/>
          <w:lang w:val="es-CR" w:eastAsia="es-CR"/>
        </w:rPr>
        <w:t xml:space="preserve">Ref. Comunicación del Informe </w:t>
      </w:r>
      <w:r w:rsidRPr="00AF20B9">
        <w:rPr>
          <w:rFonts w:ascii="Arial" w:hAnsi="Arial" w:cs="Arial"/>
          <w:b/>
          <w:bCs/>
          <w:sz w:val="24"/>
          <w:lang w:val="es-CR" w:eastAsia="es-CR"/>
        </w:rPr>
        <w:t>de la auditoría de operaciones de liquidez</w:t>
      </w:r>
    </w:p>
    <w:p w14:paraId="04F249E4" w14:textId="77777777" w:rsidR="0015298E" w:rsidRDefault="0015298E" w:rsidP="0015298E">
      <w:pPr>
        <w:jc w:val="left"/>
        <w:rPr>
          <w:rFonts w:ascii="Arial" w:hAnsi="Arial" w:cs="Arial"/>
          <w:sz w:val="24"/>
          <w:lang w:val="es-CR" w:eastAsia="es-CR"/>
        </w:rPr>
      </w:pPr>
    </w:p>
    <w:p w14:paraId="5E096075" w14:textId="77777777" w:rsidR="0015298E" w:rsidRPr="00AF20B9" w:rsidRDefault="0015298E" w:rsidP="0015298E">
      <w:pPr>
        <w:jc w:val="left"/>
        <w:rPr>
          <w:rFonts w:ascii="Arial" w:hAnsi="Arial" w:cs="Arial"/>
          <w:sz w:val="24"/>
          <w:lang w:val="es-CR" w:eastAsia="es-CR"/>
        </w:rPr>
      </w:pPr>
    </w:p>
    <w:p w14:paraId="28C63DED" w14:textId="77777777" w:rsidR="0015298E" w:rsidRPr="00AF20B9" w:rsidRDefault="0015298E" w:rsidP="0015298E">
      <w:pPr>
        <w:jc w:val="left"/>
        <w:rPr>
          <w:rFonts w:ascii="Arial" w:hAnsi="Arial" w:cs="Arial"/>
          <w:sz w:val="24"/>
          <w:lang w:val="es-CR" w:eastAsia="es-CR"/>
        </w:rPr>
      </w:pPr>
      <w:r w:rsidRPr="00AF20B9">
        <w:rPr>
          <w:rFonts w:ascii="Arial" w:hAnsi="Arial" w:cs="Arial"/>
          <w:sz w:val="24"/>
          <w:lang w:val="es-CR" w:eastAsia="es-CR"/>
        </w:rPr>
        <w:t>Estimado señor:</w:t>
      </w:r>
    </w:p>
    <w:p w14:paraId="58426345" w14:textId="77777777" w:rsidR="0015298E" w:rsidRPr="00AF20B9" w:rsidRDefault="0015298E" w:rsidP="0015298E">
      <w:pPr>
        <w:jc w:val="left"/>
        <w:rPr>
          <w:rFonts w:ascii="Arial" w:hAnsi="Arial" w:cs="Arial"/>
          <w:sz w:val="24"/>
          <w:lang w:val="es-CR" w:eastAsia="es-CR"/>
        </w:rPr>
      </w:pPr>
    </w:p>
    <w:p w14:paraId="05E7346C" w14:textId="77777777" w:rsidR="0015298E" w:rsidRPr="00AF20B9" w:rsidRDefault="0015298E" w:rsidP="0015298E">
      <w:pPr>
        <w:tabs>
          <w:tab w:val="left" w:pos="5505"/>
        </w:tabs>
        <w:rPr>
          <w:rFonts w:ascii="Arial" w:hAnsi="Arial" w:cs="Arial"/>
          <w:sz w:val="24"/>
          <w:lang w:val="es-CR" w:eastAsia="es-CR"/>
        </w:rPr>
      </w:pPr>
      <w:r w:rsidRPr="00AF20B9">
        <w:rPr>
          <w:rFonts w:ascii="Arial" w:hAnsi="Arial" w:cs="Arial"/>
          <w:sz w:val="24"/>
          <w:lang w:val="es-CR" w:eastAsia="es-CR"/>
        </w:rPr>
        <w:t xml:space="preserve">El informe adjunto contiene los resultados correspondientes al estudio </w:t>
      </w:r>
      <w:bookmarkStart w:id="0" w:name="_Hlk175132658"/>
      <w:r w:rsidRPr="00AF20B9">
        <w:rPr>
          <w:rFonts w:ascii="Arial" w:hAnsi="Arial" w:cs="Arial"/>
          <w:sz w:val="24"/>
          <w:lang w:val="es-CR" w:eastAsia="es-CR"/>
        </w:rPr>
        <w:t>de carácter especial</w:t>
      </w:r>
      <w:r w:rsidRPr="00AF20B9">
        <w:rPr>
          <w:rFonts w:ascii="Arial" w:hAnsi="Arial" w:cs="Arial"/>
          <w:sz w:val="24"/>
          <w:vertAlign w:val="superscript"/>
          <w:lang w:val="es-CR" w:eastAsia="es-CR"/>
        </w:rPr>
        <w:footnoteReference w:id="1"/>
      </w:r>
      <w:r w:rsidRPr="00AF20B9">
        <w:rPr>
          <w:rFonts w:ascii="Arial" w:hAnsi="Arial" w:cs="Arial"/>
          <w:sz w:val="24"/>
          <w:lang w:val="es-CR" w:eastAsia="es-CR"/>
        </w:rPr>
        <w:t xml:space="preserve"> </w:t>
      </w:r>
      <w:bookmarkEnd w:id="0"/>
      <w:r w:rsidRPr="00AF20B9">
        <w:rPr>
          <w:rFonts w:ascii="Arial" w:hAnsi="Arial" w:cs="Arial"/>
          <w:sz w:val="24"/>
          <w:lang w:val="es-CR" w:eastAsia="es-CR"/>
        </w:rPr>
        <w:t>mediante el cual esta Auditoría evaluó las operaciones de liquidez, que están bajo la responsabilidad del Departamento Administración de Operaciones Nacionales de la División Gestión de Activos y Pasivos del Banco Central de Costa Rica.</w:t>
      </w:r>
    </w:p>
    <w:p w14:paraId="11D2CB5C" w14:textId="77777777" w:rsidR="0015298E" w:rsidRPr="00AF20B9" w:rsidRDefault="0015298E" w:rsidP="0015298E">
      <w:pPr>
        <w:tabs>
          <w:tab w:val="left" w:pos="5505"/>
        </w:tabs>
        <w:rPr>
          <w:rFonts w:ascii="Arial" w:hAnsi="Arial" w:cs="Arial"/>
          <w:sz w:val="24"/>
          <w:lang w:val="es-CR" w:eastAsia="es-CR"/>
        </w:rPr>
      </w:pPr>
    </w:p>
    <w:p w14:paraId="5ED03DC5" w14:textId="77777777" w:rsidR="0015298E" w:rsidRPr="00AF20B9" w:rsidRDefault="0015298E" w:rsidP="0015298E">
      <w:pPr>
        <w:rPr>
          <w:rFonts w:ascii="Arial" w:hAnsi="Arial" w:cs="Arial"/>
          <w:sz w:val="24"/>
        </w:rPr>
      </w:pPr>
      <w:r w:rsidRPr="00AF20B9">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14:paraId="75DE94FE" w14:textId="77777777" w:rsidR="0015298E" w:rsidRPr="00AF20B9" w:rsidRDefault="0015298E" w:rsidP="0015298E">
      <w:pPr>
        <w:contextualSpacing/>
        <w:jc w:val="left"/>
        <w:rPr>
          <w:rFonts w:ascii="Arial" w:hAnsi="Arial" w:cs="Arial"/>
          <w:sz w:val="24"/>
          <w:lang w:val="es-CR" w:eastAsia="es-CR"/>
        </w:rPr>
      </w:pPr>
    </w:p>
    <w:p w14:paraId="7706B9B9" w14:textId="77777777" w:rsidR="0015298E" w:rsidRPr="00AF20B9" w:rsidRDefault="0015298E" w:rsidP="0015298E">
      <w:pPr>
        <w:rPr>
          <w:rFonts w:ascii="Arial" w:hAnsi="Arial" w:cs="Arial"/>
          <w:sz w:val="24"/>
          <w:lang w:val="es-MX" w:eastAsia="es-MX"/>
        </w:rPr>
      </w:pPr>
      <w:r w:rsidRPr="00AF20B9">
        <w:rPr>
          <w:rFonts w:ascii="Arial" w:hAnsi="Arial" w:cs="Arial"/>
          <w:sz w:val="24"/>
          <w:lang w:val="es-MX" w:eastAsia="es-MX"/>
        </w:rPr>
        <w:t xml:space="preserve">La Auditoría Interna realizó la conferencia técnica de este informe con la División Gestión de Activos y Pasivos, División Sistemas de Pago, División Económica y División Análisis de Datos y Estadísticas; y la conferencia final con la Gerencia, como parte de la comunicación preliminar de los resultados. </w:t>
      </w:r>
    </w:p>
    <w:p w14:paraId="580FEC4F" w14:textId="77777777" w:rsidR="0015298E" w:rsidRPr="00AF20B9" w:rsidRDefault="0015298E" w:rsidP="0015298E">
      <w:pPr>
        <w:rPr>
          <w:rFonts w:ascii="Arial" w:hAnsi="Arial" w:cs="Arial"/>
          <w:sz w:val="24"/>
          <w:lang w:val="es-MX" w:eastAsia="es-MX"/>
        </w:rPr>
      </w:pPr>
    </w:p>
    <w:p w14:paraId="75E98782" w14:textId="77777777" w:rsidR="0015298E" w:rsidRPr="00AF20B9" w:rsidRDefault="0015298E" w:rsidP="0015298E">
      <w:pPr>
        <w:rPr>
          <w:rFonts w:ascii="Arial" w:hAnsi="Arial" w:cs="Arial"/>
          <w:sz w:val="24"/>
          <w:lang w:val="es-CR" w:eastAsia="es-MX"/>
        </w:rPr>
      </w:pPr>
      <w:r w:rsidRPr="00AF20B9">
        <w:rPr>
          <w:rFonts w:ascii="Arial" w:hAnsi="Arial" w:cs="Arial"/>
          <w:sz w:val="24"/>
          <w:lang w:val="es-CR" w:eastAsia="es-MX"/>
        </w:rPr>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14:paraId="1B008D40" w14:textId="77777777" w:rsidR="0015298E" w:rsidRPr="00AF20B9" w:rsidRDefault="0015298E" w:rsidP="0015298E">
      <w:pPr>
        <w:widowControl w:val="0"/>
        <w:rPr>
          <w:rFonts w:ascii="Arial" w:hAnsi="Arial" w:cs="Arial"/>
          <w:sz w:val="24"/>
          <w:lang w:val="es-CR" w:eastAsia="es-CR"/>
        </w:rPr>
      </w:pPr>
    </w:p>
    <w:p w14:paraId="7F379003" w14:textId="77777777" w:rsidR="0015298E" w:rsidRPr="00AF20B9" w:rsidRDefault="0015298E" w:rsidP="0015298E">
      <w:pPr>
        <w:widowControl w:val="0"/>
        <w:rPr>
          <w:rFonts w:ascii="Arial" w:hAnsi="Arial" w:cs="Arial"/>
          <w:sz w:val="24"/>
          <w:lang w:val="es-CR" w:eastAsia="es-CR"/>
        </w:rPr>
      </w:pPr>
      <w:r w:rsidRPr="00AF20B9">
        <w:rPr>
          <w:rFonts w:ascii="Arial" w:hAnsi="Arial" w:cs="Arial"/>
          <w:sz w:val="24"/>
          <w:lang w:val="es-CR" w:eastAsia="es-CR"/>
        </w:rPr>
        <w:t xml:space="preserve">Las recomendaciones de auditoría deben tratarse con arreglo a las disposiciones de los artículos 36, 37, 38 y 39, según la Ley General de Control Interno No. 8292 publicada en el periódico oficial La Gaceta 169 del 4 de setiembre del 2002. </w:t>
      </w:r>
    </w:p>
    <w:p w14:paraId="119CB309" w14:textId="77777777" w:rsidR="0015298E" w:rsidRDefault="0015298E" w:rsidP="0015298E">
      <w:pPr>
        <w:widowControl w:val="0"/>
        <w:rPr>
          <w:rFonts w:ascii="Arial" w:hAnsi="Arial" w:cs="Arial"/>
          <w:sz w:val="24"/>
          <w:lang w:val="es-CR" w:eastAsia="es-CR"/>
        </w:rPr>
      </w:pPr>
    </w:p>
    <w:p w14:paraId="438D2222" w14:textId="77777777" w:rsidR="0015298E" w:rsidRPr="00AF20B9" w:rsidRDefault="0015298E" w:rsidP="0015298E">
      <w:pPr>
        <w:widowControl w:val="0"/>
        <w:rPr>
          <w:rFonts w:ascii="Arial" w:hAnsi="Arial" w:cs="Arial"/>
          <w:sz w:val="24"/>
          <w:lang w:val="es-CR" w:eastAsia="es-CR"/>
        </w:rPr>
      </w:pPr>
    </w:p>
    <w:p w14:paraId="18633F3B" w14:textId="77777777" w:rsidR="0015298E" w:rsidRPr="00AF20B9" w:rsidRDefault="0015298E" w:rsidP="0015298E">
      <w:pPr>
        <w:widowControl w:val="0"/>
        <w:rPr>
          <w:rFonts w:ascii="Arial" w:hAnsi="Arial" w:cs="Arial"/>
          <w:sz w:val="24"/>
          <w:lang w:val="es-CR" w:eastAsia="es-CR"/>
        </w:rPr>
      </w:pPr>
      <w:r w:rsidRPr="00AF20B9">
        <w:rPr>
          <w:rFonts w:ascii="Arial" w:hAnsi="Arial" w:cs="Arial"/>
          <w:sz w:val="24"/>
          <w:lang w:val="es-MX" w:eastAsia="es-MX"/>
        </w:rPr>
        <w:t>Agradecemos la colaboración brindada por las personas involucradas en la atención de nuestras actividades en el presente estudio, la cual fue fundamental para facilitar el acceso oportuno a la información requerida, brindar aclaraciones y validar los resultados obtenidos. Esta disposición contribuyó significativamente al cumplimiento exitoso de nuestra labor</w:t>
      </w:r>
      <w:r w:rsidRPr="00AF20B9">
        <w:rPr>
          <w:rFonts w:ascii="Arial" w:hAnsi="Arial" w:cs="Arial"/>
          <w:sz w:val="24"/>
          <w:lang w:val="es-CR" w:eastAsia="es-CR"/>
        </w:rPr>
        <w:t>.</w:t>
      </w:r>
    </w:p>
    <w:p w14:paraId="327D7BD9" w14:textId="77777777" w:rsidR="0015298E" w:rsidRPr="00AF20B9" w:rsidRDefault="0015298E" w:rsidP="0015298E">
      <w:pPr>
        <w:jc w:val="left"/>
        <w:rPr>
          <w:rFonts w:ascii="Arial" w:hAnsi="Arial" w:cs="Arial"/>
          <w:sz w:val="24"/>
          <w:lang w:val="es-CR" w:eastAsia="es-CR"/>
        </w:rPr>
      </w:pPr>
    </w:p>
    <w:p w14:paraId="1304FD44" w14:textId="77777777" w:rsidR="0015298E" w:rsidRPr="00AF20B9" w:rsidRDefault="0015298E" w:rsidP="0015298E">
      <w:pPr>
        <w:jc w:val="left"/>
        <w:rPr>
          <w:rFonts w:ascii="Arial" w:hAnsi="Arial" w:cs="Arial"/>
          <w:sz w:val="24"/>
          <w:lang w:val="pt-BR" w:eastAsia="es-CR"/>
        </w:rPr>
      </w:pPr>
      <w:r w:rsidRPr="00AF20B9">
        <w:rPr>
          <w:rFonts w:ascii="Times New Roman" w:hAnsi="Times New Roman"/>
          <w:noProof/>
          <w:sz w:val="24"/>
          <w:lang w:val="es-CR" w:eastAsia="es-CR"/>
        </w:rPr>
        <w:drawing>
          <wp:anchor distT="0" distB="0" distL="114300" distR="114300" simplePos="0" relativeHeight="251660288" behindDoc="1" locked="0" layoutInCell="1" allowOverlap="1" wp14:anchorId="2093D376" wp14:editId="62242C42">
            <wp:simplePos x="0" y="0"/>
            <wp:positionH relativeFrom="column">
              <wp:posOffset>-213995</wp:posOffset>
            </wp:positionH>
            <wp:positionV relativeFrom="paragraph">
              <wp:posOffset>100965</wp:posOffset>
            </wp:positionV>
            <wp:extent cx="2506980" cy="388620"/>
            <wp:effectExtent l="0" t="0" r="7620" b="0"/>
            <wp:wrapNone/>
            <wp:docPr id="37" name="Imagen 1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F20B9">
        <w:rPr>
          <w:rFonts w:ascii="Arial" w:hAnsi="Arial" w:cs="Arial"/>
          <w:sz w:val="24"/>
          <w:lang w:val="pt-BR" w:eastAsia="es-CR"/>
        </w:rPr>
        <w:t>Atentamente,</w:t>
      </w:r>
    </w:p>
    <w:p w14:paraId="4174CD7B" w14:textId="77777777" w:rsidR="0015298E" w:rsidRPr="00AF20B9" w:rsidRDefault="0015298E" w:rsidP="0015298E">
      <w:pPr>
        <w:tabs>
          <w:tab w:val="left" w:pos="3120"/>
        </w:tabs>
        <w:jc w:val="left"/>
        <w:rPr>
          <w:rFonts w:ascii="Arial" w:hAnsi="Arial" w:cs="Arial"/>
          <w:sz w:val="24"/>
          <w:lang w:val="pt-BR" w:eastAsia="es-CR"/>
        </w:rPr>
      </w:pPr>
      <w:r w:rsidRPr="00AF20B9">
        <w:rPr>
          <w:rFonts w:ascii="Arial" w:hAnsi="Arial" w:cs="Arial"/>
          <w:sz w:val="24"/>
          <w:lang w:val="pt-BR" w:eastAsia="es-CR"/>
        </w:rPr>
        <w:tab/>
      </w:r>
    </w:p>
    <w:p w14:paraId="38FBAEDE" w14:textId="77777777" w:rsidR="0015298E" w:rsidRPr="00AF20B9" w:rsidRDefault="0015298E" w:rsidP="0015298E">
      <w:pPr>
        <w:jc w:val="left"/>
        <w:rPr>
          <w:rFonts w:ascii="Arial" w:hAnsi="Arial" w:cs="Arial"/>
          <w:sz w:val="24"/>
          <w:lang w:val="pt-BR" w:eastAsia="es-CR"/>
        </w:rPr>
      </w:pPr>
    </w:p>
    <w:p w14:paraId="2A70438E" w14:textId="77777777" w:rsidR="0015298E" w:rsidRPr="00AF20B9" w:rsidRDefault="0015298E" w:rsidP="0015298E">
      <w:pPr>
        <w:jc w:val="left"/>
        <w:rPr>
          <w:rFonts w:ascii="Arial" w:hAnsi="Arial" w:cs="Arial"/>
          <w:sz w:val="24"/>
          <w:lang w:val="pt-BR" w:eastAsia="es-CR"/>
        </w:rPr>
      </w:pPr>
      <w:r w:rsidRPr="00AF20B9">
        <w:rPr>
          <w:rFonts w:ascii="Arial" w:hAnsi="Arial" w:cs="Arial"/>
          <w:sz w:val="24"/>
          <w:lang w:val="pt-BR" w:eastAsia="es-CR"/>
        </w:rPr>
        <w:t>Joaquín Vargas Guerrero</w:t>
      </w:r>
    </w:p>
    <w:p w14:paraId="2FDC6E50" w14:textId="77777777" w:rsidR="0015298E" w:rsidRPr="00AF20B9" w:rsidRDefault="0015298E" w:rsidP="0015298E">
      <w:pPr>
        <w:jc w:val="left"/>
        <w:rPr>
          <w:rFonts w:ascii="Arial" w:hAnsi="Arial" w:cs="Arial"/>
          <w:b/>
          <w:bCs/>
          <w:sz w:val="24"/>
          <w:lang w:val="pt-BR" w:eastAsia="es-CR"/>
        </w:rPr>
      </w:pPr>
      <w:r w:rsidRPr="00AF20B9">
        <w:rPr>
          <w:rFonts w:ascii="Arial" w:hAnsi="Arial" w:cs="Arial"/>
          <w:b/>
          <w:bCs/>
          <w:sz w:val="24"/>
          <w:lang w:val="pt-BR" w:eastAsia="es-CR"/>
        </w:rPr>
        <w:t>Auditor Interno</w:t>
      </w:r>
    </w:p>
    <w:p w14:paraId="3680B0BB" w14:textId="77777777" w:rsidR="0015298E" w:rsidRPr="00AF20B9" w:rsidRDefault="0015298E" w:rsidP="0015298E">
      <w:pPr>
        <w:jc w:val="left"/>
        <w:rPr>
          <w:rFonts w:ascii="Arial" w:hAnsi="Arial" w:cs="Arial"/>
          <w:b/>
          <w:bCs/>
          <w:sz w:val="24"/>
          <w:lang w:val="pt-BR" w:eastAsia="es-CR"/>
        </w:rPr>
      </w:pPr>
    </w:p>
    <w:p w14:paraId="0208BC38" w14:textId="77777777" w:rsidR="0015298E" w:rsidRPr="00AF20B9" w:rsidRDefault="0015298E" w:rsidP="0015298E">
      <w:pPr>
        <w:pStyle w:val="CC"/>
      </w:pPr>
    </w:p>
    <w:p w14:paraId="2429725C" w14:textId="77777777" w:rsidR="0015298E" w:rsidRPr="00AF20B9" w:rsidRDefault="0015298E" w:rsidP="0015298E">
      <w:pPr>
        <w:pStyle w:val="CC"/>
      </w:pPr>
      <w:r w:rsidRPr="00AF20B9">
        <w:t>C</w:t>
      </w:r>
      <w:r>
        <w:t>c.</w:t>
      </w:r>
      <w:r w:rsidRPr="00AF20B9">
        <w:tab/>
        <w:t>División Gestión de Activos y Pasivos</w:t>
      </w:r>
    </w:p>
    <w:p w14:paraId="6514E7DF" w14:textId="77777777" w:rsidR="0015298E" w:rsidRPr="00AF20B9" w:rsidRDefault="0015298E" w:rsidP="0015298E">
      <w:pPr>
        <w:pStyle w:val="CC"/>
        <w:ind w:firstLine="720"/>
      </w:pPr>
      <w:r w:rsidRPr="00AF20B9">
        <w:t>División Sistemas de Pago</w:t>
      </w:r>
    </w:p>
    <w:p w14:paraId="6E104C8C" w14:textId="77777777" w:rsidR="0015298E" w:rsidRPr="00AF20B9" w:rsidRDefault="0015298E" w:rsidP="0015298E">
      <w:pPr>
        <w:pStyle w:val="CC"/>
        <w:ind w:firstLine="720"/>
      </w:pPr>
      <w:r w:rsidRPr="00AF20B9">
        <w:t>División Económica</w:t>
      </w:r>
    </w:p>
    <w:p w14:paraId="02557E57" w14:textId="77777777" w:rsidR="0015298E" w:rsidRPr="00AF20B9" w:rsidRDefault="0015298E" w:rsidP="0015298E">
      <w:pPr>
        <w:pStyle w:val="CC"/>
        <w:ind w:firstLine="720"/>
      </w:pPr>
      <w:r w:rsidRPr="00AF20B9">
        <w:t>División Análisis de Datos y Estadísticas</w:t>
      </w:r>
    </w:p>
    <w:p w14:paraId="24DC7D3D" w14:textId="77777777" w:rsidR="0015298E" w:rsidRPr="00AF20B9" w:rsidRDefault="0015298E" w:rsidP="0015298E">
      <w:pPr>
        <w:pStyle w:val="CC"/>
      </w:pPr>
    </w:p>
    <w:p w14:paraId="39BD5864" w14:textId="77777777" w:rsidR="0015298E" w:rsidRPr="002307FE" w:rsidRDefault="0015298E" w:rsidP="0015298E"/>
    <w:bookmarkStart w:id="1" w:name="_MON_1827903938"/>
    <w:bookmarkEnd w:id="1"/>
    <w:p w14:paraId="2FF4CCE5" w14:textId="4075F15A" w:rsidR="0015298E" w:rsidRPr="002307FE" w:rsidRDefault="009B0C77" w:rsidP="0015298E">
      <w:pPr>
        <w:jc w:val="center"/>
      </w:pPr>
      <w:r>
        <w:object w:dxaOrig="1508" w:dyaOrig="984" w14:anchorId="07B8DD8B">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7" type="#_x0000_t75" style="width:75.4pt;height:49.2pt" o:ole="">
            <v:imagedata r:id="rId15" o:title=""/>
          </v:shape>
          <o:OLEObject Type="Embed" ProgID="Word.Document.12" ShapeID="_x0000_i1027" DrawAspect="Icon" ObjectID="_1827903944" r:id="rId16">
            <o:FieldCodes>\s</o:FieldCodes>
          </o:OLEObject>
        </w:object>
      </w:r>
    </w:p>
    <w:sectPr w:rsidR="0015298E" w:rsidRPr="002307FE" w:rsidSect="00060C03">
      <w:headerReference w:type="even" r:id="rId17"/>
      <w:headerReference w:type="default" r:id="rId18"/>
      <w:footerReference w:type="even" r:id="rId19"/>
      <w:footerReference w:type="default" r:id="rId20"/>
      <w:headerReference w:type="first" r:id="rId21"/>
      <w:footerReference w:type="first" r:id="rId22"/>
      <w:type w:val="continuous"/>
      <w:pgSz w:w="12240" w:h="15840" w:code="1"/>
      <w:pgMar w:top="2449" w:right="1412"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0740940" w14:textId="77777777" w:rsidR="0015298E" w:rsidRDefault="0015298E" w:rsidP="00D43D57">
      <w:r>
        <w:separator/>
      </w:r>
    </w:p>
  </w:endnote>
  <w:endnote w:type="continuationSeparator" w:id="0">
    <w:p w14:paraId="1F175792" w14:textId="77777777" w:rsidR="0015298E" w:rsidRDefault="0015298E"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659021" w14:textId="6DDBF729" w:rsidR="00EC7A70" w:rsidRDefault="0015298E">
    <w:pPr>
      <w:pStyle w:val="Piedepgina"/>
    </w:pPr>
    <w:r>
      <w:rPr>
        <w:noProof/>
      </w:rPr>
      <mc:AlternateContent>
        <mc:Choice Requires="wps">
          <w:drawing>
            <wp:anchor distT="0" distB="0" distL="0" distR="0" simplePos="0" relativeHeight="251698176" behindDoc="0" locked="0" layoutInCell="1" allowOverlap="1" wp14:anchorId="2AA5CCB1" wp14:editId="018F4D65">
              <wp:simplePos x="635" y="635"/>
              <wp:positionH relativeFrom="page">
                <wp:align>center</wp:align>
              </wp:positionH>
              <wp:positionV relativeFrom="page">
                <wp:align>bottom</wp:align>
              </wp:positionV>
              <wp:extent cx="1083945" cy="345440"/>
              <wp:effectExtent l="0" t="0" r="1905" b="0"/>
              <wp:wrapNone/>
              <wp:docPr id="2062518918" name="Cuadro de texto 2"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4CE3FF92" w14:textId="61D06D89" w:rsidR="0015298E" w:rsidRPr="0015298E" w:rsidRDefault="0015298E" w:rsidP="0015298E">
                          <w:pPr>
                            <w:rPr>
                              <w:rFonts w:ascii="Aptos" w:eastAsia="Aptos" w:hAnsi="Aptos" w:cs="Aptos"/>
                              <w:noProof/>
                              <w:color w:val="000000"/>
                              <w:sz w:val="20"/>
                              <w:szCs w:val="20"/>
                            </w:rPr>
                          </w:pPr>
                          <w:r w:rsidRPr="0015298E">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AA5CCB1" id="_x0000_t202" coordsize="21600,21600" o:spt="202" path="m,l,21600r21600,l21600,xe">
              <v:stroke joinstyle="miter"/>
              <v:path gradientshapeok="t" o:connecttype="rect"/>
            </v:shapetype>
            <v:shape id="Cuadro de texto 2" o:spid="_x0000_s1026" type="#_x0000_t202" alt="Uso Interno estricto" style="position:absolute;left:0;text-align:left;margin-left:0;margin-top:0;width:85.35pt;height:27.2pt;z-index:25169817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wOFpCwIAABYEAAAOAAAAZHJzL2Uyb0RvYy54bWysU01v2zAMvQ/YfxB0X+y0ydAacYqsRYYB&#10;QVsgHXpWZDk2IIkCpcTOfv0oxW62bqdhF/mZpPjx+LS4641mR4W+BVvy6STnTFkJVWv3Jf/+sv50&#10;w5kPwlZCg1UlPynP75YfPyw6V6graEBXChklsb7oXMmbEFyRZV42ygg/AacsOWtAIwL94j6rUHSU&#10;3ejsKs8/Zx1g5RCk8p6sD2cnX6b8da1keKprrwLTJafeQjoxnbt4ZsuFKPYoXNPKoQ3xD10Y0Voq&#10;+pbqQQTBDtj+kcq0EsFDHSYSTAZ13UqVZqBppvm7abaNcCrNQuR490aT/39p5eNx656Rhf4L9LTA&#10;SEjnfOHJGOfpazTxS50y8hOFpzfaVB+YjJfym+vb2ZwzSb7r2Xw2S7xml9sOffiqwLAISo60lsSW&#10;OG58oIoUOobEYhbWrdZpNdr+ZqDAaMkuLUYU+l0/9L2D6kTjIJw37Z1ct1RzI3x4FkirpQlIruGJ&#10;jlpDV3IYEGcN4I+/2WM8MU5ezjqSSsktaZkz/c3SJqKqRoAj2CUwvc3nOfntwdwDCXBKb8HJBMmK&#10;QY+wRjCvJORVLEQuYSWVK/luhPfhrFl6CFKtVimIBORE2NitkzF15CmS+NK/CnQD04F29AijjkTx&#10;jvBzbLzp3eoQiPa0jcjpmciBahJfWtLwUKK6f/1PUZfnvPwJAAD//wMAUEsDBBQABgAIAAAAIQBK&#10;DpMZ2gAAAAQBAAAPAAAAZHJzL2Rvd25yZXYueG1sTI/BTsMwDIbvSLxDZCRuLGUbDJWmE5rEaQhp&#10;GxduXuK1hcapGnfr3p6MC1wsWf+vz5+L5ehbdaQ+NoEN3E8yUMQ2uIYrAx+717snUFGQHbaBycCZ&#10;IizL66sCcxdOvKHjViqVIBxzNFCLdLnW0dbkMU5CR5yyQ+g9Slr7SrseTwnuWz3NskftseF0ocaO&#10;VjXZ7+3gDTxs5G14593sc5yev9bdys4Oa2vM7c348gxKaJS/Mlz0kzqUyWkfBnZRtQbSI/I7L9ki&#10;W4DaJ/B8Dros9H/58gcAAP//AwBQSwECLQAUAAYACAAAACEAtoM4kv4AAADhAQAAEwAAAAAAAAAA&#10;AAAAAAAAAAAAW0NvbnRlbnRfVHlwZXNdLnhtbFBLAQItABQABgAIAAAAIQA4/SH/1gAAAJQBAAAL&#10;AAAAAAAAAAAAAAAAAC8BAABfcmVscy8ucmVsc1BLAQItABQABgAIAAAAIQBywOFpCwIAABYEAAAO&#10;AAAAAAAAAAAAAAAAAC4CAABkcnMvZTJvRG9jLnhtbFBLAQItABQABgAIAAAAIQBKDpMZ2gAAAAQB&#10;AAAPAAAAAAAAAAAAAAAAAGUEAABkcnMvZG93bnJldi54bWxQSwUGAAAAAAQABADzAAAAbAUAAAAA&#10;" filled="f" stroked="f">
              <v:textbox style="mso-fit-shape-to-text:t" inset="0,0,0,15pt">
                <w:txbxContent>
                  <w:p w14:paraId="4CE3FF92" w14:textId="61D06D89" w:rsidR="0015298E" w:rsidRPr="0015298E" w:rsidRDefault="0015298E" w:rsidP="0015298E">
                    <w:pPr>
                      <w:rPr>
                        <w:rFonts w:ascii="Aptos" w:eastAsia="Aptos" w:hAnsi="Aptos" w:cs="Aptos"/>
                        <w:noProof/>
                        <w:color w:val="000000"/>
                        <w:sz w:val="20"/>
                        <w:szCs w:val="20"/>
                      </w:rPr>
                    </w:pPr>
                    <w:r w:rsidRPr="0015298E">
                      <w:rPr>
                        <w:rFonts w:ascii="Aptos" w:eastAsia="Aptos" w:hAnsi="Aptos" w:cs="Aptos"/>
                        <w:noProof/>
                        <w:color w:val="000000"/>
                        <w:sz w:val="20"/>
                        <w:szCs w:val="20"/>
                      </w:rPr>
                      <w:t>Uso Interno estricto</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243916" w14:textId="0DFFF9EB" w:rsidR="002307FE" w:rsidRDefault="0015298E" w:rsidP="00FA54DF">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anchorId="30236B3D" wp14:editId="7D784EA4">
              <wp:simplePos x="1409700" y="9258300"/>
              <wp:positionH relativeFrom="page">
                <wp:align>center</wp:align>
              </wp:positionH>
              <wp:positionV relativeFrom="page">
                <wp:align>bottom</wp:align>
              </wp:positionV>
              <wp:extent cx="1083945" cy="345440"/>
              <wp:effectExtent l="0" t="0" r="1905" b="0"/>
              <wp:wrapNone/>
              <wp:docPr id="550969665" name="Cuadro de texto 3"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0AEA41AA" w14:textId="57E5BDF2" w:rsidR="0015298E" w:rsidRPr="0015298E" w:rsidRDefault="0015298E" w:rsidP="0015298E">
                          <w:pPr>
                            <w:rPr>
                              <w:rFonts w:ascii="Aptos" w:eastAsia="Aptos" w:hAnsi="Aptos" w:cs="Aptos"/>
                              <w:noProof/>
                              <w:color w:val="000000"/>
                              <w:sz w:val="20"/>
                              <w:szCs w:val="20"/>
                            </w:rPr>
                          </w:pPr>
                          <w:r w:rsidRPr="0015298E">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0236B3D" id="_x0000_t202" coordsize="21600,21600" o:spt="202" path="m,l,21600r21600,l21600,xe">
              <v:stroke joinstyle="miter"/>
              <v:path gradientshapeok="t" o:connecttype="rect"/>
            </v:shapetype>
            <v:shape id="Cuadro de texto 3" o:spid="_x0000_s1027" type="#_x0000_t202" alt="Uso Interno estricto" style="position:absolute;margin-left:0;margin-top:0;width:85.35pt;height:27.2pt;z-index:25169920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99ZDgIAAB0EAAAOAAAAZHJzL2Uyb0RvYy54bWysU01v2zAMvQ/YfxB0X+y0ydAacYqsRYYB&#10;QVsgHXpWZCk2YIkCpcTOfv0oJU7abqdhF/mZpPjx+DS7603L9gp9A7bk41HOmbISqsZuS/7zZfnl&#10;hjMfhK1EC1aV/KA8v5t//jTrXKGuoIa2UsgoifVF50peh+CKLPOyVkb4EThlyakBjQj0i9usQtFR&#10;dtNmV3n+NesAK4cglfdkfTg6+Tzl11rJ8KS1V4G1JafeQjoxnZt4ZvOZKLYoXN3IUxviH7oworFU&#10;9JzqQQTBdtj8kco0EsGDDiMJJgOtG6nSDDTNOP8wzboWTqVZiBzvzjT5/5dWPu7X7hlZ6L9BTwuM&#10;hHTOF56McZ5eo4lf6pSRnyg8nGlTfWAyXspvrm8nU84k+a4n08kk8Zpdbjv04bsCwyIoOdJaElti&#10;v/KBKlLoEBKLWVg2bZtW09p3BgqMluzSYkSh3/Ssqd60v4HqQFMhHBfunVw2VHolfHgWSBumQUi1&#10;4YkO3UJXcjghzmrAX3+zx3ginrycdaSYkluSNGftD0sLieIaAA5gk8D4Np/m5Lc7cw+kwzE9CScT&#10;JCuGdoAawbySnhexELmElVSu5JsB3oejdOk9SLVYpCDSkRNhZddOxtSRrsjlS/8q0J0ID7SqRxjk&#10;JIoPvB9j403vFrtA7KelRGqPRJ4YJw2mXZ3eSxT52/8UdXnV898AAAD//wMAUEsDBBQABgAIAAAA&#10;IQBKDpMZ2gAAAAQBAAAPAAAAZHJzL2Rvd25yZXYueG1sTI/BTsMwDIbvSLxDZCRuLGUbDJWmE5rE&#10;aQhpGxduXuK1hcapGnfr3p6MC1wsWf+vz5+L5ehbdaQ+NoEN3E8yUMQ2uIYrAx+717snUFGQHbaB&#10;ycCZIizL66sCcxdOvKHjViqVIBxzNFCLdLnW0dbkMU5CR5yyQ+g9Slr7SrseTwnuWz3NskftseF0&#10;ocaOVjXZ7+3gDTxs5G14593sc5yev9bdys4Oa2vM7c348gxKaJS/Mlz0kzqUyWkfBnZRtQbSI/I7&#10;L9kiW4DaJ/B8Dros9H/58gcAAP//AwBQSwECLQAUAAYACAAAACEAtoM4kv4AAADhAQAAEwAAAAAA&#10;AAAAAAAAAAAAAAAAW0NvbnRlbnRfVHlwZXNdLnhtbFBLAQItABQABgAIAAAAIQA4/SH/1gAAAJQB&#10;AAALAAAAAAAAAAAAAAAAAC8BAABfcmVscy8ucmVsc1BLAQItABQABgAIAAAAIQD/E99ZDgIAAB0E&#10;AAAOAAAAAAAAAAAAAAAAAC4CAABkcnMvZTJvRG9jLnhtbFBLAQItABQABgAIAAAAIQBKDpMZ2gAA&#10;AAQBAAAPAAAAAAAAAAAAAAAAAGgEAABkcnMvZG93bnJldi54bWxQSwUGAAAAAAQABADzAAAAbwUA&#10;AAAA&#10;" filled="f" stroked="f">
              <v:textbox style="mso-fit-shape-to-text:t" inset="0,0,0,15pt">
                <w:txbxContent>
                  <w:p w14:paraId="0AEA41AA" w14:textId="57E5BDF2" w:rsidR="0015298E" w:rsidRPr="0015298E" w:rsidRDefault="0015298E" w:rsidP="0015298E">
                    <w:pPr>
                      <w:rPr>
                        <w:rFonts w:ascii="Aptos" w:eastAsia="Aptos" w:hAnsi="Aptos" w:cs="Aptos"/>
                        <w:noProof/>
                        <w:color w:val="000000"/>
                        <w:sz w:val="20"/>
                        <w:szCs w:val="20"/>
                      </w:rPr>
                    </w:pPr>
                    <w:r w:rsidRPr="0015298E">
                      <w:rPr>
                        <w:rFonts w:ascii="Aptos" w:eastAsia="Aptos" w:hAnsi="Aptos" w:cs="Aptos"/>
                        <w:noProof/>
                        <w:color w:val="000000"/>
                        <w:sz w:val="20"/>
                        <w:szCs w:val="20"/>
                      </w:rPr>
                      <w:t>Uso Interno estricto</w:t>
                    </w:r>
                  </w:p>
                </w:txbxContent>
              </v:textbox>
              <w10:wrap anchorx="page" anchory="page"/>
            </v:shape>
          </w:pict>
        </mc:Fallback>
      </mc:AlternateContent>
    </w:r>
    <w:sdt>
      <w:sdtPr>
        <w:rPr>
          <w:color w:val="004990"/>
          <w:sz w:val="16"/>
          <w:szCs w:val="16"/>
        </w:rPr>
        <w:alias w:val="Consecutivo"/>
        <w:tag w:val="Consecutivo"/>
        <w:id w:val="-1370214818"/>
        <w:placeholder>
          <w:docPart w:val="064DA165E7C849A8B544D90D76334160"/>
        </w:placeholder>
        <w:text/>
      </w:sdtPr>
      <w:sdtEndPr/>
      <w:sdtContent>
        <w:r>
          <w:rPr>
            <w:color w:val="004990"/>
            <w:sz w:val="16"/>
            <w:szCs w:val="16"/>
          </w:rPr>
          <w:t>AI-0295-2025</w:t>
        </w:r>
      </w:sdtContent>
    </w:sdt>
  </w:p>
  <w:p w14:paraId="46AEDEBA" w14:textId="77777777" w:rsidR="002307FE" w:rsidRDefault="002307FE" w:rsidP="00FA54DF">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3DA36854" w14:textId="77777777" w:rsidR="00D2424F" w:rsidRDefault="00E220C4" w:rsidP="00FA54DF">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anchorId="1D7829DB" wp14:editId="25EA6803">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E80CDF5"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6E69FE9A"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73594889" w14:textId="77777777" w:rsidR="00D2424F" w:rsidRDefault="00D2424F" w:rsidP="00FA54DF">
                          <w:pPr>
                            <w:rPr>
                              <w:color w:val="003A68"/>
                              <w:sz w:val="14"/>
                              <w:szCs w:val="14"/>
                            </w:rPr>
                          </w:pPr>
                          <w:r w:rsidRPr="00FA54DF">
                            <w:rPr>
                              <w:color w:val="003A68"/>
                              <w:sz w:val="14"/>
                              <w:szCs w:val="14"/>
                            </w:rPr>
                            <w:t>Apdo. 10058-1000</w:t>
                          </w:r>
                        </w:p>
                        <w:p w14:paraId="4340B3DE" w14:textId="77777777" w:rsidR="00D2424F" w:rsidRDefault="00D2424F" w:rsidP="00FA54DF">
                          <w:pPr>
                            <w:rPr>
                              <w:color w:val="003A68"/>
                              <w:sz w:val="14"/>
                              <w:szCs w:val="14"/>
                            </w:rPr>
                          </w:pPr>
                          <w:r w:rsidRPr="00FA54DF">
                            <w:rPr>
                              <w:color w:val="003A68"/>
                              <w:sz w:val="14"/>
                              <w:szCs w:val="14"/>
                            </w:rPr>
                            <w:t>Av. 1 y Central, Calles 2 y 4</w:t>
                          </w:r>
                        </w:p>
                        <w:p w14:paraId="24412E7B" w14:textId="77777777" w:rsidR="00D2424F" w:rsidRPr="00FA54DF" w:rsidRDefault="00D2424F" w:rsidP="00FA54D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1D7829DB" id="Text Box 4" o:spid="_x0000_s1028" type="#_x0000_t202"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vO+W5AEAAKgDAAAOAAAAZHJzL2Uyb0RvYy54bWysU8tu2zAQvBfoPxC817IFK04Fy0GaIEWB&#10;9AGk/QCKIiWiEpdd0pbcr++Schy3vRW9ECSXmp2ZHW1vpqFnB4XegK34arHkTFkJjbFtxb99fXhz&#10;zZkPwjaiB6sqflSe3+xev9qOrlQ5dNA3ChmBWF+OruJdCK7MMi87NQi/AKcsFTXgIAIdsc0aFCOh&#10;D32WL5dX2QjYOASpvKfb+7nIdwlfayXDZ629CqyvOHELacW01nHNdltRtihcZ+SJhvgHFoMwlpqe&#10;oe5FEGyP5i+owUgEDzosJAwZaG2kShpIzWr5h5qnTjiVtJA53p1t8v8PVn46PLkvyML0DiYaYBLh&#10;3SPI755ZuOuEbdUtIoydEg01XkXLstH58vRptNqXPoLU40doaMhiHyABTRqH6ArpZIROAzieTVdT&#10;YDK23OT5pig4k1QrrorNdZFaiPL5a4c+vFcwsLipONJQE7o4PPoQ2Yjy+UlsZuHB9H0abG9/u6CH&#10;8Saxj4Rn6mGqJ2aaiuexbxRTQ3MkOQhzXCjetOkAf3I2UlQq7n/sBSrO+g+WLHm7Wq9jttJhXWxy&#10;OuBlpb6sCCsJquKBs3l7F+Y87h2atqNO8xAs3JKN2iSFL6xO9CkOSfgpujFvl+f06uUH2/0CAAD/&#10;/wMAUEsDBBQABgAIAAAAIQCyq2uz3wAAAAoBAAAPAAAAZHJzL2Rvd25yZXYueG1sTI/NTsMwEITv&#10;SLyDtUjcWrtpoDhkUyEQVxDlR+LmxtskIl5HsduEt8ec4Dia0cw35XZ2vTjRGDrPCKulAkFce9tx&#10;g/D2+ri4ARGiYWt6z4TwTQG21flZaQrrJ36h0y42IpVwKAxCG+NQSBnqlpwJSz8QJ+/gR2dikmMj&#10;7WimVO56mSl1LZ3pOC20ZqD7luqv3dEhvD8dPj9y9dw8uKth8rOS7LREvLyY725BRJrjXxh+8RM6&#10;VIlp749sg+gRNtkqfYkIi7XOQaSE1tkaxB4h1xuQVSn/X6h+AAAA//8DAFBLAQItABQABgAIAAAA&#10;IQC2gziS/gAAAOEBAAATAAAAAAAAAAAAAAAAAAAAAABbQ29udGVudF9UeXBlc10ueG1sUEsBAi0A&#10;FAAGAAgAAAAhADj9If/WAAAAlAEAAAsAAAAAAAAAAAAAAAAALwEAAF9yZWxzLy5yZWxzUEsBAi0A&#10;FAAGAAgAAAAhAOq875bkAQAAqAMAAA4AAAAAAAAAAAAAAAAALgIAAGRycy9lMm9Eb2MueG1sUEsB&#10;Ai0AFAAGAAgAAAAhALKra7PfAAAACgEAAA8AAAAAAAAAAAAAAAAAPgQAAGRycy9kb3ducmV2Lnht&#10;bFBLBQYAAAAABAAEAPMAAABKBQAAAAA=&#10;" filled="f" stroked="f">
              <v:textbox>
                <w:txbxContent>
                  <w:p w14:paraId="3E80CDF5"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6E69FE9A"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73594889" w14:textId="77777777" w:rsidR="00D2424F" w:rsidRDefault="00D2424F" w:rsidP="00FA54DF">
                    <w:pPr>
                      <w:rPr>
                        <w:color w:val="003A68"/>
                        <w:sz w:val="14"/>
                        <w:szCs w:val="14"/>
                      </w:rPr>
                    </w:pPr>
                    <w:r w:rsidRPr="00FA54DF">
                      <w:rPr>
                        <w:color w:val="003A68"/>
                        <w:sz w:val="14"/>
                        <w:szCs w:val="14"/>
                      </w:rPr>
                      <w:t>Apdo. 10058-1000</w:t>
                    </w:r>
                  </w:p>
                  <w:p w14:paraId="4340B3DE" w14:textId="77777777" w:rsidR="00D2424F" w:rsidRDefault="00D2424F" w:rsidP="00FA54DF">
                    <w:pPr>
                      <w:rPr>
                        <w:color w:val="003A68"/>
                        <w:sz w:val="14"/>
                        <w:szCs w:val="14"/>
                      </w:rPr>
                    </w:pPr>
                    <w:r w:rsidRPr="00FA54DF">
                      <w:rPr>
                        <w:color w:val="003A68"/>
                        <w:sz w:val="14"/>
                        <w:szCs w:val="14"/>
                      </w:rPr>
                      <w:t>Av. 1 y Central, Calles 2 y 4</w:t>
                    </w:r>
                  </w:p>
                  <w:p w14:paraId="24412E7B" w14:textId="77777777" w:rsidR="00D2424F" w:rsidRPr="00FA54DF" w:rsidRDefault="00D2424F" w:rsidP="00FA54DF">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anchorId="2CA5106F" wp14:editId="537447E4">
          <wp:simplePos x="0" y="0"/>
          <wp:positionH relativeFrom="column">
            <wp:posOffset>4550781</wp:posOffset>
          </wp:positionH>
          <wp:positionV relativeFrom="paragraph">
            <wp:posOffset>-190500</wp:posOffset>
          </wp:positionV>
          <wp:extent cx="8890" cy="431165"/>
          <wp:effectExtent l="0" t="0" r="0" b="0"/>
          <wp:wrapNone/>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7C8F55" w14:textId="39FCBE26" w:rsidR="00F64992" w:rsidRDefault="0015298E" w:rsidP="00F64992">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anchorId="301796E4" wp14:editId="1A8FFCF2">
              <wp:simplePos x="635" y="635"/>
              <wp:positionH relativeFrom="page">
                <wp:align>center</wp:align>
              </wp:positionH>
              <wp:positionV relativeFrom="page">
                <wp:align>bottom</wp:align>
              </wp:positionV>
              <wp:extent cx="1083945" cy="345440"/>
              <wp:effectExtent l="0" t="0" r="1905" b="0"/>
              <wp:wrapNone/>
              <wp:docPr id="1491973895" name="Cuadro de texto 1"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5E48EA04" w14:textId="2E467D3C" w:rsidR="0015298E" w:rsidRPr="0015298E" w:rsidRDefault="0015298E" w:rsidP="0015298E">
                          <w:pPr>
                            <w:rPr>
                              <w:rFonts w:ascii="Aptos" w:eastAsia="Aptos" w:hAnsi="Aptos" w:cs="Aptos"/>
                              <w:noProof/>
                              <w:color w:val="000000"/>
                              <w:sz w:val="20"/>
                              <w:szCs w:val="20"/>
                            </w:rPr>
                          </w:pPr>
                          <w:r w:rsidRPr="0015298E">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01796E4" id="_x0000_t202" coordsize="21600,21600" o:spt="202" path="m,l,21600r21600,l21600,xe">
              <v:stroke joinstyle="miter"/>
              <v:path gradientshapeok="t" o:connecttype="rect"/>
            </v:shapetype>
            <v:shape id="Cuadro de texto 1" o:spid="_x0000_s1029" type="#_x0000_t202" alt="Uso Interno estricto" style="position:absolute;margin-left:0;margin-top:0;width:85.35pt;height:27.2pt;z-index:2516971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boiDwIAAB0EAAAOAAAAZHJzL2Uyb0RvYy54bWysU01v2zAMvQ/YfxB0X+y0ydAacYqsRYYB&#10;QVsgHXpWZCk2YIkCpcTOfv0oJU62rqdiF/mZpPjx+DS7603L9gp9A7bk41HOmbISqsZuS/7zZfnl&#10;hjMfhK1EC1aV/KA8v5t//jTrXKGuoIa2UsgoifVF50peh+CKLPOyVkb4EThlyakBjQj0i9usQtFR&#10;dtNmV3n+NesAK4cglfdkfTg6+Tzl11rJ8KS1V4G1JafeQjoxnZt4ZvOZKLYoXN3IUxviA10Y0Vgq&#10;ek71IIJgO2z+SWUaieBBh5EEk4HWjVRpBppmnL+ZZl0Lp9IsRI53Z5r8/0srH/dr94ws9N+gpwVG&#10;QjrnC0/GOE+v0cQvdcrITxQezrSpPjAZL+U317eTKWeSfNeT6WSSeM0utx368F2BYRGUHGktiS2x&#10;X/lAFSl0CInFLCybtk2rae1fBgqMluzSYkSh3/Ssqaj40P4GqgNNhXBcuHdy2VDplfDhWSBtmAYh&#10;1YYnOnQLXcnhhDirAX+9Z4/xRDx5OetIMSW3JGnO2h+WFhLFNQAcwCaB8W0+zclvd+YeSIdjehJO&#10;JkhWDO0ANYJ5JT0vYiFyCSupXMk3A7wPR+nSe5BqsUhBpCMnwsqunYypI12Ry5f+VaA7ER5oVY8w&#10;yEkUb3g/xsab3i12gdhPS4nUHok8MU4aTLs6vZco8j//U9TlVc9/AwAA//8DAFBLAwQUAAYACAAA&#10;ACEASg6TGdoAAAAEAQAADwAAAGRycy9kb3ducmV2LnhtbEyPwU7DMAyG70i8Q2QkbixlGwyVphOa&#10;xGkIaRsXbl7itYXGqRp3696ejAtcLFn/r8+fi+XoW3WkPjaBDdxPMlDENriGKwMfu9e7J1BRkB22&#10;gcnAmSIsy+urAnMXTryh41YqlSAcczRQi3S51tHW5DFOQkecskPoPUpa+0q7Hk8J7ls9zbJH7bHh&#10;dKHGjlY12e/t4A08bORteOfd7HOcnr/W3crODmtrzO3N+PIMSmiUvzJc9JM6lMlpHwZ2UbUG0iPy&#10;Oy/ZIluA2ifwfA66LPR/+fIHAAD//wMAUEsBAi0AFAAGAAgAAAAhALaDOJL+AAAA4QEAABMAAAAA&#10;AAAAAAAAAAAAAAAAAFtDb250ZW50X1R5cGVzXS54bWxQSwECLQAUAAYACAAAACEAOP0h/9YAAACU&#10;AQAACwAAAAAAAAAAAAAAAAAvAQAAX3JlbHMvLnJlbHNQSwECLQAUAAYACAAAACEAJW26Ig8CAAAd&#10;BAAADgAAAAAAAAAAAAAAAAAuAgAAZHJzL2Uyb0RvYy54bWxQSwECLQAUAAYACAAAACEASg6TGdoA&#10;AAAEAQAADwAAAAAAAAAAAAAAAABpBAAAZHJzL2Rvd25yZXYueG1sUEsFBgAAAAAEAAQA8wAAAHAF&#10;AAAAAA==&#10;" filled="f" stroked="f">
              <v:textbox style="mso-fit-shape-to-text:t" inset="0,0,0,15pt">
                <w:txbxContent>
                  <w:p w14:paraId="5E48EA04" w14:textId="2E467D3C" w:rsidR="0015298E" w:rsidRPr="0015298E" w:rsidRDefault="0015298E" w:rsidP="0015298E">
                    <w:pPr>
                      <w:rPr>
                        <w:rFonts w:ascii="Aptos" w:eastAsia="Aptos" w:hAnsi="Aptos" w:cs="Aptos"/>
                        <w:noProof/>
                        <w:color w:val="000000"/>
                        <w:sz w:val="20"/>
                        <w:szCs w:val="20"/>
                      </w:rPr>
                    </w:pPr>
                    <w:r w:rsidRPr="0015298E">
                      <w:rPr>
                        <w:rFonts w:ascii="Aptos" w:eastAsia="Aptos" w:hAnsi="Aptos" w:cs="Aptos"/>
                        <w:noProof/>
                        <w:color w:val="000000"/>
                        <w:sz w:val="20"/>
                        <w:szCs w:val="20"/>
                      </w:rPr>
                      <w:t>Uso Interno estricto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anchorId="57BC6A38" wp14:editId="7243CF8A">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FECE7E5"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3E893773"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312108FA" w14:textId="77777777" w:rsidR="00D2424F" w:rsidRDefault="00D2424F">
                          <w:pPr>
                            <w:rPr>
                              <w:color w:val="003A68"/>
                              <w:sz w:val="14"/>
                              <w:szCs w:val="14"/>
                            </w:rPr>
                          </w:pPr>
                          <w:r w:rsidRPr="00FA54DF">
                            <w:rPr>
                              <w:color w:val="003A68"/>
                              <w:sz w:val="14"/>
                              <w:szCs w:val="14"/>
                            </w:rPr>
                            <w:t>Apdo. 10058-1000</w:t>
                          </w:r>
                        </w:p>
                        <w:p w14:paraId="5B621C43" w14:textId="77777777" w:rsidR="00B65442" w:rsidRDefault="00B65442" w:rsidP="00B65442">
                          <w:pPr>
                            <w:rPr>
                              <w:color w:val="003A68"/>
                              <w:sz w:val="14"/>
                              <w:szCs w:val="14"/>
                            </w:rPr>
                          </w:pPr>
                          <w:r w:rsidRPr="00FA54DF">
                            <w:rPr>
                              <w:color w:val="003A68"/>
                              <w:sz w:val="14"/>
                              <w:szCs w:val="14"/>
                            </w:rPr>
                            <w:t>Av. 1 y Central, Calles 2 y 4</w:t>
                          </w:r>
                        </w:p>
                        <w:p w14:paraId="5DE30E14" w14:textId="77777777" w:rsidR="00D2424F" w:rsidRPr="00FA54DF" w:rsidRDefault="00D2424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57BC6A38" id="Text Box 3" o:spid="_x0000_s1030" type="#_x0000_t202"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U9d5AEAAKgDAAAOAAAAZHJzL2Uyb0RvYy54bWysU9GO0zAQfEfiHyy/06Rpy5Wo6em40yGk&#10;40A6+ADHsRuLxGvWbpPy9aydXq/AG+LFsr3O7MzsZHM99h07KPQGbMXns5wzZSU0xu4q/u3r/Zs1&#10;Zz4I24gOrKr4UXl+vX39ajO4UhXQQtcoZARifTm4irchuDLLvGxVL/wMnLJU1IC9CHTEXdagGAi9&#10;77Iiz99mA2DjEKTynm7vpiLfJnytlQyftfYqsK7ixC2kFdNaxzXbbkS5Q+FaI080xD+w6IWx1PQM&#10;dSeCYHs0f0H1RiJ40GEmoc9AayNV0kBq5vkfap5a4VTSQuZ4d7bJ/z9Y+Xh4cl+QhfE9jDTAJMK7&#10;B5DfPbNw2wq7UzeIMLRKNNR4Hi3LBufL06fRal/6CFIPn6ChIYt9gAQ0auyjK6STEToN4Hg2XY2B&#10;ydiyWCzW+YozSbVVsVhfrVILUT5/7dCHDwp6FjcVRxpqQheHBx8iG1E+P4nNLNybrkuD7exvF/Qw&#10;3iT2kfBEPYz1yExT8WXsG8XU0BxJDsIUF4o3bVrAn5wNFJWK+x97gYqz7qMlS97Nl8uYrXRYrq4K&#10;OuBlpb6sCCsJquKBs2l7G6Y87h2aXUudpiFYuCEbtUkKX1id6FMckvBTdGPeLs/p1csPtv0FAAD/&#10;/wMAUEsDBBQABgAIAAAAIQCPJ7nx3gAAAAoBAAAPAAAAZHJzL2Rvd25yZXYueG1sTI9NT8MwDIbv&#10;SPsPkZF225J17KOl6YRAXEEMhsQta7y2WuNUTbaWf485wc3W++j143w3ulZcsQ+NJw2LuQKBVHrb&#10;UKXh4/15tgURoiFrWk+o4RsD7IrJTW4y6wd6w+s+VoJLKGRGQx1jl0kZyhqdCXPfIXF28r0zkde+&#10;krY3A5e7ViZKraUzDfGF2nT4WGN53l+chsPL6evzTr1WT27VDX5UklwqtZ7ejg/3ICKO8Q+GX31W&#10;h4Kdjv5CNohWw0atloxqmC0UD0xs03QN4shRkoAscvn/heIHAAD//wMAUEsBAi0AFAAGAAgAAAAh&#10;ALaDOJL+AAAA4QEAABMAAAAAAAAAAAAAAAAAAAAAAFtDb250ZW50X1R5cGVzXS54bWxQSwECLQAU&#10;AAYACAAAACEAOP0h/9YAAACUAQAACwAAAAAAAAAAAAAAAAAvAQAAX3JlbHMvLnJlbHNQSwECLQAU&#10;AAYACAAAACEAvsFPXeQBAACoAwAADgAAAAAAAAAAAAAAAAAuAgAAZHJzL2Uyb0RvYy54bWxQSwEC&#10;LQAUAAYACAAAACEAjye58d4AAAAKAQAADwAAAAAAAAAAAAAAAAA+BAAAZHJzL2Rvd25yZXYueG1s&#10;UEsFBgAAAAAEAAQA8wAAAEkFAAAAAA==&#10;" filled="f" stroked="f">
              <v:textbox>
                <w:txbxContent>
                  <w:p w14:paraId="7FECE7E5"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3E893773"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312108FA" w14:textId="77777777" w:rsidR="00D2424F" w:rsidRDefault="00D2424F">
                    <w:pPr>
                      <w:rPr>
                        <w:color w:val="003A68"/>
                        <w:sz w:val="14"/>
                        <w:szCs w:val="14"/>
                      </w:rPr>
                    </w:pPr>
                    <w:r w:rsidRPr="00FA54DF">
                      <w:rPr>
                        <w:color w:val="003A68"/>
                        <w:sz w:val="14"/>
                        <w:szCs w:val="14"/>
                      </w:rPr>
                      <w:t>Apdo. 10058-1000</w:t>
                    </w:r>
                  </w:p>
                  <w:p w14:paraId="5B621C43" w14:textId="77777777" w:rsidR="00B65442" w:rsidRDefault="00B65442" w:rsidP="00B65442">
                    <w:pPr>
                      <w:rPr>
                        <w:color w:val="003A68"/>
                        <w:sz w:val="14"/>
                        <w:szCs w:val="14"/>
                      </w:rPr>
                    </w:pPr>
                    <w:r w:rsidRPr="00FA54DF">
                      <w:rPr>
                        <w:color w:val="003A68"/>
                        <w:sz w:val="14"/>
                        <w:szCs w:val="14"/>
                      </w:rPr>
                      <w:t>Av. 1 y Central, Calles 2 y 4</w:t>
                    </w:r>
                  </w:p>
                  <w:p w14:paraId="5DE30E14" w14:textId="77777777" w:rsidR="00D2424F" w:rsidRPr="00FA54DF" w:rsidRDefault="00D2424F">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anchorId="2E7DE23C" wp14:editId="2E5CF070">
          <wp:simplePos x="0" y="0"/>
          <wp:positionH relativeFrom="column">
            <wp:posOffset>4553585</wp:posOffset>
          </wp:positionH>
          <wp:positionV relativeFrom="paragraph">
            <wp:posOffset>8687</wp:posOffset>
          </wp:positionV>
          <wp:extent cx="8890" cy="431165"/>
          <wp:effectExtent l="0" t="0" r="0" b="0"/>
          <wp:wrapNone/>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11937F15" w14:textId="77777777" w:rsidR="00DC5D53" w:rsidRDefault="00DC5D53" w:rsidP="0025085A">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627EFBE1" w14:textId="77777777" w:rsidR="00F64992" w:rsidRDefault="00F64992" w:rsidP="00DC5D53">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14BD484" w14:textId="77777777" w:rsidR="0015298E" w:rsidRDefault="0015298E" w:rsidP="00D43D57">
      <w:r>
        <w:separator/>
      </w:r>
    </w:p>
  </w:footnote>
  <w:footnote w:type="continuationSeparator" w:id="0">
    <w:p w14:paraId="48AE9D4A" w14:textId="77777777" w:rsidR="0015298E" w:rsidRDefault="0015298E" w:rsidP="00D43D57">
      <w:r>
        <w:continuationSeparator/>
      </w:r>
    </w:p>
  </w:footnote>
  <w:footnote w:id="1">
    <w:p w14:paraId="20C2CA61" w14:textId="77777777" w:rsidR="0015298E" w:rsidRPr="00AF20B9" w:rsidRDefault="0015298E" w:rsidP="0015298E">
      <w:pPr>
        <w:pStyle w:val="Textonotapie"/>
        <w:jc w:val="both"/>
        <w:rPr>
          <w:sz w:val="16"/>
          <w:szCs w:val="16"/>
        </w:rPr>
      </w:pPr>
      <w:r>
        <w:rPr>
          <w:rStyle w:val="Refdenotaalpie"/>
        </w:rPr>
        <w:footnoteRef/>
      </w:r>
      <w:r>
        <w:t xml:space="preserve"> </w:t>
      </w:r>
      <w:r w:rsidRPr="00AF20B9">
        <w:rPr>
          <w:rStyle w:val="cf01"/>
          <w:rFonts w:ascii="Arial" w:hAnsi="Arial" w:cs="Arial"/>
          <w:sz w:val="16"/>
          <w:szCs w:val="16"/>
        </w:rPr>
        <w:t>Auditoría de carácter especial</w:t>
      </w:r>
      <w:r w:rsidRPr="00AF20B9">
        <w:rPr>
          <w:rStyle w:val="cf11"/>
          <w:rFonts w:ascii="Arial" w:hAnsi="Arial" w:cs="Arial"/>
          <w:sz w:val="16"/>
          <w:szCs w:val="16"/>
        </w:rPr>
        <w:t xml:space="preserve">: Evalúa si las actividades, operaciones financieras e información, cumplen en todos los aspectos relevantes, con las regulaciones o mandatos que rigen a la entidad.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DD0E1B" w14:textId="77777777" w:rsidR="00EC7A70" w:rsidRDefault="00EC7A70">
    <w:pPr>
      <w:pStyle w:val="Encabezad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163908" w14:textId="77777777" w:rsidR="00D2424F" w:rsidRDefault="00EC7A70" w:rsidP="00984A65">
    <w:pPr>
      <w:pStyle w:val="Encabezado"/>
      <w:jc w:val="center"/>
    </w:pPr>
    <w:r>
      <w:rPr>
        <w:noProof/>
        <w:lang w:val="es-CR" w:eastAsia="es-CR"/>
      </w:rPr>
      <w:drawing>
        <wp:anchor distT="0" distB="0" distL="114300" distR="114300" simplePos="0" relativeHeight="251696128" behindDoc="1" locked="0" layoutInCell="1" allowOverlap="1" wp14:anchorId="7BF94F84" wp14:editId="266C77A3">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anchorId="2A366548" wp14:editId="03D8566C">
          <wp:simplePos x="0" y="0"/>
          <wp:positionH relativeFrom="column">
            <wp:posOffset>4470400</wp:posOffset>
          </wp:positionH>
          <wp:positionV relativeFrom="paragraph">
            <wp:posOffset>298450</wp:posOffset>
          </wp:positionV>
          <wp:extent cx="941070" cy="424815"/>
          <wp:effectExtent l="0" t="0" r="0" b="0"/>
          <wp:wrapNone/>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9D344E" w14:textId="77777777" w:rsidR="00D2424F" w:rsidRDefault="005F02FD" w:rsidP="00984A65">
    <w:pPr>
      <w:pStyle w:val="Encabezado"/>
      <w:jc w:val="center"/>
    </w:pPr>
    <w:r>
      <w:rPr>
        <w:noProof/>
        <w:lang w:val="es-CR" w:eastAsia="es-CR"/>
      </w:rPr>
      <w:drawing>
        <wp:anchor distT="0" distB="0" distL="114300" distR="114300" simplePos="0" relativeHeight="251694080" behindDoc="1" locked="0" layoutInCell="1" allowOverlap="1" wp14:anchorId="2EF6E04D" wp14:editId="5007C815">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9" name="Imagen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anchorId="5593ACDD" wp14:editId="1D5B6EF5">
          <wp:simplePos x="0" y="0"/>
          <wp:positionH relativeFrom="column">
            <wp:posOffset>4602480</wp:posOffset>
          </wp:positionH>
          <wp:positionV relativeFrom="paragraph">
            <wp:posOffset>187960</wp:posOffset>
          </wp:positionV>
          <wp:extent cx="857250" cy="424815"/>
          <wp:effectExtent l="0" t="0" r="6350" b="0"/>
          <wp:wrapNone/>
          <wp:docPr id="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1219324624">
    <w:abstractNumId w:val="10"/>
  </w:num>
  <w:num w:numId="2" w16cid:durableId="325980250">
    <w:abstractNumId w:val="11"/>
  </w:num>
  <w:num w:numId="3" w16cid:durableId="21244549">
    <w:abstractNumId w:val="9"/>
  </w:num>
  <w:num w:numId="4" w16cid:durableId="1320189432">
    <w:abstractNumId w:val="7"/>
  </w:num>
  <w:num w:numId="5" w16cid:durableId="163664263">
    <w:abstractNumId w:val="6"/>
  </w:num>
  <w:num w:numId="6" w16cid:durableId="1880891749">
    <w:abstractNumId w:val="5"/>
  </w:num>
  <w:num w:numId="7" w16cid:durableId="61491607">
    <w:abstractNumId w:val="4"/>
  </w:num>
  <w:num w:numId="8" w16cid:durableId="1602643230">
    <w:abstractNumId w:val="8"/>
  </w:num>
  <w:num w:numId="9" w16cid:durableId="1137339525">
    <w:abstractNumId w:val="3"/>
  </w:num>
  <w:num w:numId="10" w16cid:durableId="796148161">
    <w:abstractNumId w:val="2"/>
  </w:num>
  <w:num w:numId="11" w16cid:durableId="1580945423">
    <w:abstractNumId w:val="1"/>
  </w:num>
  <w:num w:numId="12" w16cid:durableId="1508639542">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5298E"/>
    <w:rsid w:val="000064A4"/>
    <w:rsid w:val="000235B5"/>
    <w:rsid w:val="00026C85"/>
    <w:rsid w:val="000439A6"/>
    <w:rsid w:val="00060C03"/>
    <w:rsid w:val="000646DD"/>
    <w:rsid w:val="00081865"/>
    <w:rsid w:val="00082968"/>
    <w:rsid w:val="000A4501"/>
    <w:rsid w:val="000E0AC6"/>
    <w:rsid w:val="001322B4"/>
    <w:rsid w:val="0015298E"/>
    <w:rsid w:val="0016220C"/>
    <w:rsid w:val="001653C6"/>
    <w:rsid w:val="001946F4"/>
    <w:rsid w:val="001A43C4"/>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0C77"/>
    <w:rsid w:val="009B5E5E"/>
    <w:rsid w:val="009C47FE"/>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542FB"/>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420A6"/>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6DC5F869"/>
  <w15:docId w15:val="{E096F8F6-441B-4710-8280-0D2C6B82C63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Textonotapie">
    <w:name w:val="footnote text"/>
    <w:aliases w:val=" Car Car,Car Car, Car Char,Car,Car Char, Car"/>
    <w:basedOn w:val="Normal"/>
    <w:link w:val="TextonotapieCar"/>
    <w:locked/>
    <w:rsid w:val="0015298E"/>
    <w:pPr>
      <w:jc w:val="left"/>
    </w:pPr>
    <w:rPr>
      <w:rFonts w:ascii="Times New Roman" w:hAnsi="Times New Roman"/>
      <w:sz w:val="20"/>
      <w:szCs w:val="20"/>
      <w:lang w:val="es-CR" w:eastAsia="es-CR"/>
    </w:rPr>
  </w:style>
  <w:style w:type="character" w:customStyle="1" w:styleId="TextonotapieCar">
    <w:name w:val="Texto nota pie Car"/>
    <w:aliases w:val=" Car Car Car,Car Car Car, Car Char Car,Car Car1,Car Char Car, Car Car1"/>
    <w:basedOn w:val="Fuentedeprrafopredeter"/>
    <w:link w:val="Textonotapie"/>
    <w:rsid w:val="0015298E"/>
    <w:rPr>
      <w:rFonts w:ascii="Times New Roman" w:eastAsia="Times New Roman" w:hAnsi="Times New Roman"/>
    </w:rPr>
  </w:style>
  <w:style w:type="character" w:styleId="Refdenotaalpie">
    <w:name w:val="footnote reference"/>
    <w:uiPriority w:val="99"/>
    <w:locked/>
    <w:rsid w:val="0015298E"/>
    <w:rPr>
      <w:vertAlign w:val="superscript"/>
    </w:rPr>
  </w:style>
  <w:style w:type="character" w:customStyle="1" w:styleId="cf01">
    <w:name w:val="cf01"/>
    <w:basedOn w:val="Fuentedeprrafopredeter"/>
    <w:rsid w:val="0015298E"/>
    <w:rPr>
      <w:rFonts w:ascii="Segoe UI" w:hAnsi="Segoe UI" w:cs="Segoe UI" w:hint="default"/>
      <w:b/>
      <w:bCs/>
      <w:sz w:val="18"/>
      <w:szCs w:val="18"/>
    </w:rPr>
  </w:style>
  <w:style w:type="character" w:customStyle="1" w:styleId="cf11">
    <w:name w:val="cf11"/>
    <w:basedOn w:val="Fuentedeprrafopredeter"/>
    <w:rsid w:val="0015298E"/>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footer" Target="footer2.xml"/><Relationship Id="rId24" Type="http://schemas.openxmlformats.org/officeDocument/2006/relationships/glossaryDocument" Target="glossary/document.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footer" Target="footer1.xml"/><Relationship Id="rId22" Type="http://schemas.openxmlformats.org/officeDocument/2006/relationships/footer" Target="footer3.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064DA165E7C849A8B544D90D76334160"/>
        <w:category>
          <w:name w:val="General"/>
          <w:gallery w:val="placeholder"/>
        </w:category>
        <w:types>
          <w:type w:val="bbPlcHdr"/>
        </w:types>
        <w:behaviors>
          <w:behavior w:val="content"/>
        </w:behaviors>
        <w:guid w:val="{1ECA46B7-6231-4089-8E1B-4E333BF1368B}"/>
      </w:docPartPr>
      <w:docPartBody>
        <w:p w:rsidR="00B34585" w:rsidRDefault="00B34585">
          <w:pPr>
            <w:pStyle w:val="064DA165E7C849A8B544D90D76334160"/>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34585"/>
    <w:rsid w:val="00B34585"/>
    <w:rsid w:val="00B542FB"/>
    <w:rsid w:val="00F420A6"/>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064DA165E7C849A8B544D90D76334160">
    <w:name w:val="064DA165E7C849A8B544D90D7633416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4l6HeXDInJhMB+B+0tHkCv8e4/56UPK4SUjA1FTQ3DM=</DigestValue>
    </Reference>
    <Reference Type="http://uri.etsi.org/01903#SignedProperties" URI="#idSignedProperties">
      <Transforms>
        <Transform Algorithm="http://www.w3.org/TR/2001/REC-xml-c14n-20010315"/>
      </Transforms>
      <DigestMethod Algorithm="http://www.w3.org/2001/04/xmlenc#sha256"/>
      <DigestValue>GBtXGHdMrfdtXyW4qlKrtj40YvK7KSPH5bhDzGeDx3Q=</DigestValue>
    </Reference>
  </SignedInfo>
  <SignatureValue>t61Wjdps1iJkmERDiCGx1fnwSKq4Nzk7cd9iuk/dzv8VMrLVWLk3sB20Xel/hD6TJgN4dCw5vA9cPzpBe186IDHT/vl5ABbRLzQdxKt4MS9Yzlg97vHDuZ1tIHuJ7Zf4cSFCoS6UMW/ecUhoTRBRkISxUxI9kKeAVoakdeERagZgfZWu9HFlSqgJEj9oyCHOLt+1vvd8olR1tinTSLMetQOOnO4C+srpE8p4bn02+rBxFr++WANYR12gam0Aaqipe/FqQw5bj1oxlfaxtv7Qt5fm39WLpUpeuCYsLThk2a4oBVniFdrZnAAu9dScX9RBZciU0EPIDCV3c+hf6mTffg==</SignatureValue>
  <KeyInfo>
    <X509Data>
      <X509Certificate>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j+0KHrQbBk2G79X96b9MOQmKsX/H7VAZrnmgVsALpirJNk8Fcu+ZcoVwwumaZPSRD9ZEX3a9tjU7apamgE5MoiDi3WqjZRDU317hITVtb2LV8lK1sGIdh7Wl0NwlgXJdm09p9nmbLbYJzAwK2dUbb7PkWLex6GTte6Mtq8yFX/6DVFyXm3AUA1tMfvxAArsuWCNAYrM8cbBYwxGO2yl79Jjo/E8AWbXDVHW/Ahn9sV9PZXV1TgkYaPT+k149G5lq1HuhBYZXfuklWKwDqfOk5eLkCAwEAAaOCAdowggHWMB0GA1UdDgQWBBSJUoH4TjS9ldMo5SqDcPmI0XbQczAfBgNVHSMEGDAWgBQJSP+bVAI23TCkb7PiL4n+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wQEAwIGwDA9BgkrBgEEAYI3FQcEMDAuBiYrBgEEAYI3FQiFxOpbgtHjNZWRG4L5lxiGpctrgX+BudJygZ6/eAIBZAIBBzATBgNVHSUEDDAKBggrBgEFBQcDBDAbBgkrBgEEAYI3FQoEDjAMMAoGCCsGAQUFBwMEMBUGA1UdIAQOMAwwCgYIYIE8AQEBAQIwDQYJKoZIhvcNAQELBQADggEBAKXqPRqVn3PAqD5hAW8LsxsGqQxQOkIYxKbeKpAlKQgHvUYkpjyVbizEniSAQnfJAI2SsIA1DRlQKhSas9kW11OGJM6v7T5dJY8enag50IVDCZbLz2+2Fc9+rne7xuoRvxDz9p9/uj3Rk7MHneTnr/J9sVEkYnCsvVCP6K9aNpSFSctb2M5o2dRuVN/PLrBj9aExbFgLbOPskDAkj/g2s57ucGdpQQX60Qv5pcd9a03O1qnHmdtqesnsWsxvsINrQvRX+Viln64A661SOffVX+O7I2ux9KAcAkxWcu/MOQ62Qkjk7kaLFPOjGwlrvjGn4Uqct4yXUQLmtpfMH3MfAC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ZtYQiB8cWyXZ3FJGGSFRj6cYUy+RpoIeZ/83tQycbnw=</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TmJl73zXjDUCulao2MFE/1GshuZ8pSJSQivrexCi75o=</DigestValue>
      </Reference>
      <Reference URI="/word/numbering.xml?ContentType=application/vnd.openxmlformats-officedocument.wordprocessingml.numbering+xml">
        <DigestMethod Algorithm="http://www.w3.org/2001/04/xmlenc#sha256"/>
        <DigestValue>eTbiuDYkhHz4cclqeL6S7Cs/MUK2/8yj1aMr2jjJ51Q=</DigestValue>
      </Reference>
      <Reference URI="/word/endnotes.xml?ContentType=application/vnd.openxmlformats-officedocument.wordprocessingml.endnotes+xml">
        <DigestMethod Algorithm="http://www.w3.org/2001/04/xmlenc#sha256"/>
        <DigestValue>BdxRpZXFI168eXljiUVumP1tG3AuKfyDONUynIZmU+c=</DigestValue>
      </Reference>
      <Reference URI="/word/header2.xml?ContentType=application/vnd.openxmlformats-officedocument.wordprocessingml.header+xml">
        <DigestMethod Algorithm="http://www.w3.org/2001/04/xmlenc#sha256"/>
        <DigestValue>xiQgK8CEfsqFZAQLr/J+HzC6d0aJvtbuy4xAeqjwYTo=</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header3.xml?ContentType=application/vnd.openxmlformats-officedocument.wordprocessingml.header+xml">
        <DigestMethod Algorithm="http://www.w3.org/2001/04/xmlenc#sha256"/>
        <DigestValue>Fp2RakCgmHmudJTIf0nqws8FO55NYBsPSYdo/UeXGzo=</DigestValue>
      </Reference>
      <Reference URI="/word/footnotes.xml?ContentType=application/vnd.openxmlformats-officedocument.wordprocessingml.footnotes+xml">
        <DigestMethod Algorithm="http://www.w3.org/2001/04/xmlenc#sha256"/>
        <DigestValue>SagWHICgcL/j3ACDsoh2ezDnsP+mBmKO99t7XN2ct+M=</DigestValue>
      </Reference>
      <Reference URI="/word/header1.xml?ContentType=application/vnd.openxmlformats-officedocument.wordprocessingml.header+xml">
        <DigestMethod Algorithm="http://www.w3.org/2001/04/xmlenc#sha256"/>
        <DigestValue>cdp2dDuKcX3KkZywcQI3TF90fmzltm724RTZWR31sSo=</DigestValue>
      </Reference>
      <Reference URI="/word/theme/theme1.xml?ContentType=application/vnd.openxmlformats-officedocument.theme+xml">
        <DigestMethod Algorithm="http://www.w3.org/2001/04/xmlenc#sha256"/>
        <DigestValue>9TZ4mZI8zGI3VflhVf7jIYdeWBzUvylr4fmB98sbr7g=</DigestValue>
      </Reference>
      <Reference URI="/word/embeddings/Microsoft_Word_Document.docx?ContentType=application/vnd.openxmlformats-officedocument.wordprocessingml.document">
        <DigestMethod Algorithm="http://www.w3.org/2001/04/xmlenc#sha256"/>
        <DigestValue>0l++3s3jG8VQ1XqZfTyMmEFSYMZ6Fu3PrgCfWcgJF94=</DigestValue>
      </Reference>
      <Reference URI="/word/footer2.xml?ContentType=application/vnd.openxmlformats-officedocument.wordprocessingml.footer+xml">
        <DigestMethod Algorithm="http://www.w3.org/2001/04/xmlenc#sha256"/>
        <DigestValue>fWSMN8ToquT3W81TEybVhdq54JNGo3OMuNqIG6p5TCI=</DigestValue>
      </Reference>
      <Reference URI="/word/media/image5.emf?ContentType=image/x-emf">
        <DigestMethod Algorithm="http://www.w3.org/2001/04/xmlenc#sha256"/>
        <DigestValue>EQeoPcoPPD0NqMiDPGouQJEQEnlO/w+Td37NCcMaesM=</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glossary/document.xml?ContentType=application/vnd.openxmlformats-officedocument.wordprocessingml.document.glossary+xml">
        <DigestMethod Algorithm="http://www.w3.org/2001/04/xmlenc#sha256"/>
        <DigestValue>r/0abWmFmKNuCPBKtiatTcaAwRLcJKbCtpbIqlzAwYk=</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gvLcQNGoGWp2+UtUdlT2Z3ESCFZuEmy5+vEaYtAIu/U=</DigestValue>
      </Reference>
      <Reference URI="/word/glossary/styles.xml?ContentType=application/vnd.openxmlformats-officedocument.wordprocessingml.styles+xml">
        <DigestMethod Algorithm="http://www.w3.org/2001/04/xmlenc#sha256"/>
        <DigestValue>NPWj5iZO31FkeqBFdnL9NSluBj39G1VFi+M2ANypfho=</DigestValue>
      </Reference>
      <Reference URI="/word/glossary/fontTable.xml?ContentType=application/vnd.openxmlformats-officedocument.wordprocessingml.fontTable+xml">
        <DigestMethod Algorithm="http://www.w3.org/2001/04/xmlenc#sha256"/>
        <DigestValue>ZLeZl0G4M9yTpyfVfFERPCMq30Z+0e3mqJ9JbayDz5Q=</DigestValue>
      </Reference>
      <Reference URI="/word/media/image2.emf?ContentType=image/x-emf">
        <DigestMethod Algorithm="http://www.w3.org/2001/04/xmlenc#sha256"/>
        <DigestValue>3lvpPWPJP7A+/MC9+Ib/XVEE1IsbFC3qnbczvOYQXZY=</DigestValue>
      </Reference>
      <Reference URI="/word/fontTable.xml?ContentType=application/vnd.openxmlformats-officedocument.wordprocessingml.fontTable+xml">
        <DigestMethod Algorithm="http://www.w3.org/2001/04/xmlenc#sha256"/>
        <DigestValue>NR70uv/IPlSWJOE9eIJoLkHKAM/cd10++92w6GbdFtk=</DigestValue>
      </Reference>
      <Reference URI="/word/settings.xml?ContentType=application/vnd.openxmlformats-officedocument.wordprocessingml.settings+xml">
        <DigestMethod Algorithm="http://www.w3.org/2001/04/xmlenc#sha256"/>
        <DigestValue>nE72AeVV5qFLgi5wyLHC2T5PqdBXE6/oA8F1IzBW5T8=</DigestValue>
      </Reference>
      <Reference URI="/word/footer1.xml?ContentType=application/vnd.openxmlformats-officedocument.wordprocessingml.footer+xml">
        <DigestMethod Algorithm="http://www.w3.org/2001/04/xmlenc#sha256"/>
        <DigestValue>lyoc3LwKdiJfHnNqDWVbzd0+xO8Tx7MR7eQxCciMTv0=</DigestValue>
      </Reference>
      <Reference URI="/word/styles.xml?ContentType=application/vnd.openxmlformats-officedocument.wordprocessingml.styles+xml">
        <DigestMethod Algorithm="http://www.w3.org/2001/04/xmlenc#sha256"/>
        <DigestValue>MyTg2LlEcQQi2wEK0+KPUj64OJyTVnqc8YxOsVX67kA=</DigestValue>
      </Reference>
      <Reference URI="/word/media/image1.jpeg?ContentType=image/jpeg">
        <DigestMethod Algorithm="http://www.w3.org/2001/04/xmlenc#sha256"/>
        <DigestValue>i5L6dPa91f4vprUe/qDpQrrKZLI1MiYL71asHHkAjWs=</DigestValue>
      </Reference>
      <Reference URI="/word/footer3.xml?ContentType=application/vnd.openxmlformats-officedocument.wordprocessingml.footer+xml">
        <DigestMethod Algorithm="http://www.w3.org/2001/04/xmlenc#sha256"/>
        <DigestValue>X+fXMH8FQY3daEjVkEHxurok+lvNv4r32QINciMGrXc=</DigestValue>
      </Reference>
    </Manifest>
    <SignatureProperties>
      <SignatureProperty Id="idSignatureTime" Target="#idPackageSignature">
        <mdssi:SignatureTime xmlns:mdssi="http://schemas.openxmlformats.org/package/2006/digital-signature">
          <mdssi:Format>YYYY-MM-DDThh:mm:ssTZD</mdssi:Format>
          <mdssi:Value>2025-12-22T17:25:04Z</mdssi:Value>
        </mdssi:SignatureTime>
      </SignatureProperty>
    </SignatureProperties>
  </Object>
  <Object>
    <xd:QualifyingProperties xmlns:xd="http://uri.etsi.org/01903/v1.3.2#" Target="#idPackageSignature">
      <xd:SignedProperties Id="idSignedProperties">
        <xd:SignedSignatureProperties>
          <xd:SigningTime>2025-12-22T17:25:04Z</xd:SigningTime>
          <xd:SigningCertificate>
            <xd:Cert>
              <xd:CertDigest>
                <DigestMethod Algorithm="http://www.w3.org/2001/04/xmlenc#sha256"/>
                <DigestValue>2DSETeLE5uxd0w6q5kyP4VUIczonNK1QoIC1GCh2y2Q=</DigestValue>
              </xd:CertDigest>
              <xd:IssuerSerial>
                <X509IssuerName>CN=CA SINPE - PERSONA FISICA v2, OU=DIVISION SISTEMAS DE PAGO, O=BANCO CENTRAL DE COSTA RICA, C=CR, SERIALNUMBER=CPJ-4-000-004017</X509IssuerName>
                <X509SerialNumber>446022204374555483852415948514410895659856950</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mKblMT028wV5E7c8xLgQf9eCv1q1TJmlenbWc+kB+3ACBCldddQYDzIwMjUxMjIyMTcyNTE2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xMjIyMTcyNTE2WjAvBgkqhkiG9w0BCQQxIgQgO/VScAX9qmd1KlJT4J0SUuy6A/+49ZlOBEzZ+GDTXQowNwYLKoZIhvcNAQkQAi8xKDAmMCQwIgQgrKszXYj6Q2nTJpWV/NZakemXG2IrBO983WoSsYOW808wDQYJKoZIhvcNAQEBBQAEggEAtIdr1W1pAm+XslXkDYzG0SecSWJPmzeKSONgHTonXbT8hO0e0F2a5s/b+1rH+BDKN9rdKI4kz3hu5JOE3kleKKKU18QzvdWd1JXxKbNq8g6Hd040bFjxmLAbsDviG29yzMc7tX0VHt37PDpR/fTUo3jaViDXJUw2knCctyHmb/F+p0xYKrUbGr+Us00+JJ8vuq+QsCQ1UoOxqfX4FETQwMTBn4mn4XfWWli8/6NDrcIlvObfXJm2Ovi+jskSoHKw0Lx+4M5bZ08d12B6LleFidO46ghSjbK/obr2BOdltZUOfzoxVm2dlUn2LtSE3YpQ4q7OLknAR5R2p9Y1SFCuFw==</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xMTE0MTQzNjUwWhcNMjYwMTE1MDI1NjUwWqBfMF0wHwYDVR0jBBgwFoAUsLvgCC5LE2jw0IBEA2ekP/8lY/YwEAYJKwYBBAGCNxUBBAMCAQAwCgYDVR0UBAMCAUEwHAYJKwYBBAGCNxUEBA8XDTI2MDExNDE0NDY1MFowDQYJKoZIhvcNAQENBQADggIBADV1KD3591/I+ncc/MPYyEJCnTrGDjaaB6dAeVmwJrAO3MVftMapnUTx3kmuOWnscU2546wM/6+18/ukyCuNICNKLSnQK43YggFCtV3TLPARvukdVJQgatnKNZKiCEFYnMkGqvCD+BWBUnaLuZCg8cwYqnrP8Q2FZ8WiRc19fC9mVKoMoNRw0R3hBAV5zeWsEg2j+Z0J5HMbUFe9DAj5fTbEtNzuAMekJVz/buew5ySBCZSE4XSVUbGDA3lpl/jpmGWacLzAbKg8qntTzc2OHzSiVzRpCXN2hcIZ3cY4UjQyvx6LJQ7bQKB4LUivffkKGkvrZIImsJHKEaIcAXHPHeAbGLMjScwTbWaj/W1oaoyfn4HUzzoDwfdWRuRPPzSDg7K+rfBWLtEX7IxmElPO7Cy7/Df8lmsJDH9j7I7jR9aycEg8NtuaWXdR5VZ+jTa8rPb+alTS8BQM0FYVnQ5QFWMcy+pbUf4B8HqISY5j2uf5lAGOaw6CR4L4AyrfaP03KhW8odU86YcjwICtBQM23gQbHxe0dQ6L+InVrBDnNX3z9FzOIajk9F7/vUBQKWdiiOZZdXDhPCqP1c85F7iNxwkX3d+YxXQdXmD7i/2F34t4+wBaNuZn1ESzdUc/vYUzqn2VsZW+k8QNzQY1hL+jk2Wl6lJP3uFvqp0dfkmbFLwY</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2Fdy/MWwR83ed5zn/wUwzlEo5qGSLIZzPpXgOnrGTxU=</DigestValue>
                </xd:DigestAlgAndValue>
                <xd:CRLIdentifier>
                  <xd:Issuer>SERIALNUMBER=CPJ-2-100-098311,C=CR,O=MICITT,OU=DCFD,CN=CA POLITICA PERSONA FISICA - COSTA RICA v2</xd:Issuer>
                  <xd:IssueTime>2025-11-14T14:16:59Z</xd:IssueTime>
                  <xd:Number>66</xd:Number>
                </xd:CRLIdentifier>
              </xd:CRLRef>
              <xd:CRLRef>
                <xd:DigestAlgAndValue>
                  <DigestMethod Algorithm="http://www.w3.org/2001/04/xmlenc#sha256"/>
                  <DigestValue>WOoJR6JfQCdkLBjVs8oELpTE7vvuGZKAVZII7koj8wk=</DigestValue>
                </xd:DigestAlgAndValue>
                <xd:CRLIdentifier>
                  <xd:Issuer>SERIALNUMBER=CPJ-2-100-098311,OU=DCFD,O=MICITT,C=CR,CN=CA RAIZ NACIONAL - COSTA RICA v2</xd:Issuer>
                  <xd:IssueTime>2025-11-14T13:50:37Z</xd:IssueTime>
                  <xd:Number>39</xd:Number>
                </xd:CRLIdentifier>
              </xd:CRLRef>
            </xd:CRLRefs>
            <xd:OCSPRefs>
              <xd:OCSPRef>
                <xd:OCSPIdentifier>
                  <xd:ResponderID>
                    <xd:ByKey>fMPmOJ34ItCHuSdYVIXTXQE/wlE=</xd:ByKey>
                  </xd:ResponderID>
                  <xd:ProducedAt>2025-12-22T17:25:16Z</xd:ProducedAt>
                </xd:OCSPIdentifier>
                <xd:DigestAlgAndValue>
                  <DigestMethod Algorithm="http://www.w3.org/2001/04/xmlenc#sha256"/>
                  <DigestValue>RQqOqsi57ro4QwgZP4az9Jctct1KzZ5kpNBoqqEIqeE=</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ExMTQxNDE2NTlaFw0yNjAxMTUwMjM2NTlaoF8wXTAfBgNVHSMEGDAWgBRonWk2y4Rue+qTYRn/WDAd1f9cyzAQBgkrBgEEAYI3FQEEAwIBADAKBgNVHRQEAwIBQjAcBgkrBgEEAYI3FQQEDxcNMjYwMTE0MTQyNjU5WjANBgkqhkiG9w0BAQ0FAAOCAgEAyHjSOlDy7ADszw09OtDr0vG1aYyT+AUNw88YNy3TZCbgKgKTwaVhWOLuEJwacnofJCqj1f4+a1TdZaridwh131whc5pb6yVO87QKrOo5IFu4dGvbba4acdGoQV3xDXPBAas0cjJgXqbg1CdR8RRLn4nK5h8cCjfAZvn3mq4yA+Sdh9YjvbLRxH0X6FrBaLPi5OfyZPkmJibkyxrZT7Nef92d5hkX98RLcp3srBoOfWHn9ycOpEuCF8WkhzSJkgeZSXhFC4mXU602wnkFuJmKvLeev+ZGfei/ZzXE7vGKLfQ6JVobNca6q54h9ouC8RjzCNMjLIBXx9dkfXdApNbeQmqOCFLi8ddq0IipUGTbt8flqAdq8aaNJBvOTcolYotL8BHDADTD3i6aRBQfOefERr09ax7i6El9J+gDGoT/acGvI8V0i8Fc9XuRan0sye4ZOVJZuRIz6ZV54AngJhKUmGR2z7+BNFwzBqd3MaHniZIgNZMv1p28BQxsTPEDjaWaGirB0J8wY0Ja1snTx8OMoxjjF+ywjagg8Dg8EkmQ+88MUPmZbILhbxB2uqonVoKelLfTAHjZUnVS7G7W51Q4nnHlLdVK0jeWwgAob91aePg9QmX4aWNPoNzZnvWXVuhs9/Eh6pZ5zSIJV9RceZR+MVTEwyqor46EjCbbCd77FOY=</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OCSPValues>
              <xd:EncapsulatedOCSPValue>MIIGlQoBAKCCBo4wggaKBgkrBgEFBQcwAQEEggZ7MIIGdzCBxaIWBBR8w+Y4nfgi0Ie5J1hUhdNdAT/CURgPMjAyNTEyMjIxNzI1MTZaMIGZMIGWMEwwCQYFKw4DAhoFAAQUzgxHzN03kqP+e9oD7BphnZQwSGIEFAlI/5tUAjbdMKRvs+Ivif5fd8qZAhMUABV0Nqfvh5tHOOJrAAIAFXQ2gAAYDzIwMjUxMjIyMTY0MDQ0WqARGA8yMDI1MTIyNDA1MDA0NFqhIDAeMBwGCSsGAQQBgjcVBAQPFw0yNTEyMjMxNjUwNDRaMA0GCSqGSIb3DQEBCwUAA4IBAQB/EGM9fIihxsbdjJeSo4CTHaPh75qPR73uQMZ7/uFu6X4vTb0Hy9wSDgufiLeqHxRwGZr5i63/ZoASYqSqwYJFnYTsQSt/5JUkteAOIvyy/URYkaz4i8Z8L7npmqvjmwJE4/oPUvjgZaXJ32LTF3P45Cc9KyRu7+p54+BqNvsqlt1nYdUA2tW3itwahkw9ftSZUTb5HBiZEwIGjzW5FHpR2QSGJCgrN8mIiVXKM5KPUGmiF7PAn68/LOSmwim1w0afmzvHnugiXEXRrUV5F2Le63MZkI53aztHrptqk0F/jOVW95umfAhxbeBMYdPS6xiPSNbGDQR3p39A7mIWmj2zoIIElzCCBJMwggSPMIIDd6ADAgECAhMUABtEpgH+XL6f8P5IAAIAG0SmMA0GCSqGSIb3DQEBCwUAMIGZMRkwFwYDVQQFExBDUEotNC0wMDAtMDA0MDE3MQswCQYDVQQGEwJDUjEkMCIGA1UEChMbQkFOQ08gQ0VOVFJBTCBERSBDT1NUQSBSSUNBMSIwIAYDVQQLExlESVZJU0lPTiBTSVNURU1BUyBERSBQQUdPMSUwIwYDVQQDExxDQSBTSU5QRSAtIFBFUlNPTkEgRklTSUNBIHYyMB4XDTI1MTIxOTE3MjI1NVoXDTI2MDEwMjE3MjI1NVowHjEcMBoGA1UEAxMTU0ktQVBPQ1MtMTAxLmZkaS5jcjCCASIwDQYJKoZIhvcNAQEBBQADggEPADCCAQoCggEBAJaNvRquMDxJdGl0dRWFJ6dyfhQidmIafn2C8/OZatKUsgLQIcFRwXr/CpaTOXgXmiX8kucEvIUpr31cdw1X6PR11Zi4rEF/3ryV54JdAUHwoRsgbdGkw/197b08Op1l6FiLlsrUWYqwrq1ETbA1LEIXC27sgGIpswzwpe8yIx73QzvLNM7dy1+Y5oZyWJD7unDIktM71COBmWaq/he8PwVL/MxI7LYxzRMeLySffzykqXUFYaHh9WLAibZ6FAdV9vyx3h26LhZaZlFACPwuRCyNxzam/mFMWMrWfDbynBu2KmGB7qsLVV7d41YLBXU0t9/D62YuLmeFhoh7Uv1Ev3sCAwEAAaOCAUgwggFEMD0GCSsGAQQBgjcVBwQwMC4GJisGAQQBgjcVCIXE6luC0eM1lZEbgvmXGIaly2uBf4P2/HeBuPEzAgFkAgEHMBMGA1UdJQQMMAoGCCsGAQUFBwMJMA4GA1UdDwEB/wQEAwIHgDAbBgkrBgEEAYI3FQoEDjAMMAoGCCsGAQUFBwMJMA8GCSsGAQUFBzABBQQCBQAwHwYDVR0jBBgwFoAUCUj/m1QCNt0wpG+z4i+J/l93ypkwHQYDVR0OBBYEFHzD5jid+CLQh7knWFSF010BP8JRMB4GA1UdEQQXMBWCE1NJLUFQT0NTLTEwMS5mZGkuY3IwUAYJKwYBBAGCNxkCBEMwQaA/BgorBgEEAYI3GQIBoDEEL1MtMS01LTIxLTMyMzk1NTA4NzgtNzUzNzk5NzM5LTE3NTY2MDE1MDMtMTA3MTMzMA0GCSqGSIb3DQEBCwUAA4IBAQCMQNwMiBusA+yN1P4XkF1eKB9n6W3uUCuP/TDNkdAqd1YnVDwg52rHhW9bZzYTAucgH5wiQV9xWRPO/tB4UDVAjeretyu7zZKZLXVeNx9RwNpjtnTbi+nj84r8nImaEwhY1fSsjyj1rzCLAFs4Cvc4cCX4jRhOk+/z5zOqU+SY1VcH5Qlj1t5le20hE8zFclWhUZiubsAaJNE+9Q6l7f05vjFhToKSTY2rsM0QRaHqyTrruw4BXfm35uFNQL4bNKBfV4f1RpYJRJ7V9yQESYynKQZktM28FdCXoq+C5faKRqB7gfQpH3Q2rsHsTLl+8c86I9vbVg89VL0oTesbYmos</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BKBkBGIwYAIBAQYIYIE8AQEBAQUwMTANBglghkgBZQMEAgEFAAQgJgiaKkWzTUVcrgTVC9MfMYyz
3PHP3MFo7TKYJaiHnkoCBCldddYYDzIwMjUxMjIyMTcyNTE2WjAEgAIB9AEB/6CCB8Iwgge+MIIF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CSqGSIb3DQEJAzENBgsqhkiG9w0BCRABBDAcBgkqhkiG9w0BCQUxDxcNMjUxMjIyMTcyNTE2WjAv
BgkqhkiG9w0BCQQxIgQgtSeCnOb1m5xEMd4E9LgLrP0rz2rM2eT31sf/njJFVkYwNwYLKoZIhvcN
AQkQAi8xKDAmMCQwIgQgrKszXYj6Q2nTJpWV/NZakemXG2IrBO983WoSsYOW808wDQYJKoZIhvcN
AQEBBQAEggEADXkrYQLRgLuOlfBdW0Yog8ZPccR/5DW0ZeQnBca3HGj/bC52X3G2ywp+V8dFOKaC
kZw6vt0oj3/14szsVnFe3vqcuzD117k4ClQtSAgZDfsMVUZoRcO1Dly8tz1EQ44TuyGP2dEAa7V7
sThZnx4w1qOfARY9JGX5HS18hJnWTq91OGAXMSA7NGww1o+DpOBxH43ZrQfAGRo8gAVbeFBe6/ZQ
OudgOytWdywTGpwLled8SIkIaiIlJmBzRmbJ+Ny6Ngx6rhY9ZCnDqkctxDfVVKCYUXl9gvrnCP5T
+qmDPmTfr8/O2H7bYibd0J0wMVTY/+esHY6cORSgvTdhZq0+pw==</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file>

<file path=customXml/item2.xml><?xml version="1.0" encoding="utf-8"?>
<p:properties xmlns:p="http://schemas.microsoft.com/office/2006/metadata/properties" xmlns:xsi="http://www.w3.org/2001/XMLSchema-instance">
  <documentManagement/>
</p:properties>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p:Policy xmlns:p="office.server.policy" id="" local="true">
  <p:Name>Correspondencia</p:Name>
  <p:Description/>
  <p:Statement/>
  <p:PolicyItems>
    <p:PolicyItem featureId="Microsoft.Office.RecordsManagement.PolicyFeatures.Expiration" staticId="0x010100E97154E09FCE6A4E8EAEBD5C54DD1AE4|-1695030217" UniqueId="2ce1e0e0-8539-440d-82b8-656cb6b925ad">
      <p:Name>Retención</p:Name>
      <p:Description>Programación automática del contenido para procesamiento y realización de una acción de retención sobre el contenido que ha alcanzado su fecha de vencimiento.</p:Description>
      <p:CustomData>
        <Schedules nextStageId="2">
          <Schedule type="Default">
            <stages>
              <data stageId="1">
                <formula id="Microsoft.Office.RecordsManagement.PolicyFeatures.Expiration.Formula.BuiltIn">
                  <number>14</number>
                  <property>FechaEnvio</property>
                  <propertyId>a851f67a-48e1-46a4-b6e7-ff517d02f96d</propertyId>
                  <period>days</period>
                </formula>
                <action type="action" id="Microsoft.Office.RecordsManagement.PolicyFeatures.Expiration.Action.Record"/>
              </data>
            </stages>
          </Schedule>
        </Schedules>
      </p:CustomData>
    </p:PolicyItem>
  </p:PolicyItems>
</p:Policy>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p:Policy xmlns:p="office.server.policy" id="" local="true">
  <p:Name>Correspondencia</p:Name>
  <p:Description/>
  <p:Statement/>
  <p:PolicyItems>
    <p:PolicyItem featureId="Microsoft.Office.RecordsManagement.PolicyFeatures.Expiration" staticId="0x0101006C63A49C8B5D254A9448B5BC08F87153|-2024683444" UniqueId="99412054-8896-471f-819b-17095059c792">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0</number>
                  <property>Modified</property>
                  <propertyId>28cf69c5-fa48-462a-b5cd-27b6f9d2bd5f</propertyId>
                  <period>days</period>
                </formula>
                <action type="action" id="Microsoft.Office.RecordsManagement.PolicyFeatures.Expiration.Action.Record"/>
              </data>
            </stages>
          </Schedule>
        </Schedules>
      </p:CustomData>
    </p:PolicyItem>
  </p:PolicyItems>
</p:Policy>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F880741-0296-4926-84DB-E06AFA8EB403}">
  <ds:schemaRefs>
    <ds:schemaRef ds:uri="http://schemas.microsoft.com/sharepoint/v3/contenttype/forms"/>
  </ds:schemaRefs>
</ds:datastoreItem>
</file>

<file path=customXml/itemProps2.xml><?xml version="1.0" encoding="utf-8"?>
<ds:datastoreItem xmlns:ds="http://schemas.openxmlformats.org/officeDocument/2006/customXml" ds:itemID="{283BF82E-1A70-4392-8CF2-7DEAFF1953AE}">
  <ds:schemaRefs>
    <ds:schemaRef ds:uri="http://www.w3.org/XML/1998/namespace"/>
    <ds:schemaRef ds:uri="62db5286-48a0-4e17-a672-7c89f7b8ca75"/>
    <ds:schemaRef ds:uri="http://schemas.microsoft.com/office/infopath/2007/PartnerControls"/>
    <ds:schemaRef ds:uri="http://schemas.microsoft.com/office/2006/documentManagement/types"/>
    <ds:schemaRef ds:uri="b875e23b-67d9-4b2e-bdec-edacbf90b326"/>
    <ds:schemaRef ds:uri="http://purl.org/dc/terms/"/>
    <ds:schemaRef ds:uri="http://schemas.openxmlformats.org/package/2006/metadata/core-properties"/>
    <ds:schemaRef ds:uri="http://purl.org/dc/elements/1.1/"/>
    <ds:schemaRef ds:uri="http://schemas.microsoft.com/sharepoint/v3"/>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3B76D9F9-8DC7-48F2-9FBA-B31FBD45896C}"/>
</file>

<file path=customXml/itemProps4.xml><?xml version="1.0" encoding="utf-8"?>
<ds:datastoreItem xmlns:ds="http://schemas.openxmlformats.org/officeDocument/2006/customXml" ds:itemID="{BCC3AB96-7E7F-4079-9BF9-18821D9D8EAF}">
  <ds:schemaRefs>
    <ds:schemaRef ds:uri="office.server.policy"/>
  </ds:schemaRefs>
</ds:datastoreItem>
</file>

<file path=customXml/itemProps5.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6.xml><?xml version="1.0" encoding="utf-8"?>
<ds:datastoreItem xmlns:ds="http://schemas.openxmlformats.org/officeDocument/2006/customXml" ds:itemID="{D014EBC8-B490-4283-ADBE-EC25BC7F368C}"/>
</file>

<file path=customXml/itemProps7.xml><?xml version="1.0" encoding="utf-8"?>
<ds:datastoreItem xmlns:ds="http://schemas.openxmlformats.org/officeDocument/2006/customXml" ds:itemID="{24B8383E-B50A-4914-AE6F-30DA1F8820D1}"/>
</file>

<file path=docProps/app.xml><?xml version="1.0" encoding="utf-8"?>
<Properties xmlns="http://schemas.openxmlformats.org/officeDocument/2006/extended-properties" xmlns:vt="http://schemas.openxmlformats.org/officeDocument/2006/docPropsVTypes">
  <Template>plantilla-DAI.dotx</Template>
  <TotalTime>5</TotalTime>
  <Pages>2</Pages>
  <Words>348</Words>
  <Characters>1927</Characters>
  <Application>Microsoft Office Word</Application>
  <DocSecurity>0</DocSecurity>
  <Lines>62</Lines>
  <Paragraphs>24</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2251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AI-0295-2025</dc:title>
  <dc:subject/>
  <dc:creator>ROJAS QUINTERO MARIA LINA</dc:creator>
  <cp:keywords/>
  <dc:description/>
  <cp:lastModifiedBy>ROJAS QUINTERO MARIA LINA</cp:lastModifiedBy>
  <cp:revision>2</cp:revision>
  <cp:lastPrinted>2011-05-05T20:16:00Z</cp:lastPrinted>
  <dcterms:created xsi:type="dcterms:W3CDTF">2025-12-22T15:59:00Z</dcterms:created>
  <dcterms:modified xsi:type="dcterms:W3CDTF">2025-12-22T16:19:00Z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153;#Alta|0fd17ec2-e5d0-4d9f-8e18-466324d0fdd4</vt:lpwstr>
  </property>
  <property fmtid="{D5CDD505-2E9C-101B-9397-08002B2CF9AE}" pid="7" name="_dlc_policyId">
    <vt:lpwstr>0x0101006C63A49C8B5D254A9448B5BC08F87153|-2024683444</vt:lpwstr>
  </property>
  <property fmtid="{D5CDD505-2E9C-101B-9397-08002B2CF9AE}" pid="8" name="Tipo Documental">
    <vt:lpwstr>2;#Oficio|417b7e3a-1426-4267-afb3-20be5f4d6412</vt:lpwstr>
  </property>
  <property fmtid="{D5CDD505-2E9C-101B-9397-08002B2CF9AE}" pid="9" name="ItemRetentionFormula">
    <vt:lpwstr/>
  </property>
  <property fmtid="{D5CDD505-2E9C-101B-9397-08002B2CF9AE}" pid="10" name="Unidad de Destino">
    <vt:lpwstr>72;#GER - Gerencia|7f4773cf-2cb9-48b6-88d2-9e4750a72616;#105;#DAJ - División Asesoría Jurídica|fafcdfd8-f9ab-4542-bd9d-b87d83f7f095;#971;#DTE - División Transformación y Estrategia|368c3da0-3cec-43e9-a26d-02a9f90827dd;#74;#DST - División de Servicios Tecnológicos|adffd8fa-f5e1-40d6-917f-7a20c51b5b7e;#999;#Departamento Gestión de Riesgos y Cumplimiento (GRC)|38e4b52b-741a-4b99-8b71-5f28a3976f81</vt:lpwstr>
  </property>
  <property fmtid="{D5CDD505-2E9C-101B-9397-08002B2CF9AE}" pid="11" name="Disponibilidad">
    <vt:lpwstr>142;#Alta|7fca731c-4c62-4f1c-9061-e9f164c964b2</vt:lpwstr>
  </property>
  <property fmtid="{D5CDD505-2E9C-101B-9397-08002B2CF9AE}" pid="12" name="Confidencialidad1">
    <vt:lpwstr/>
  </property>
  <property fmtid="{D5CDD505-2E9C-101B-9397-08002B2CF9AE}" pid="13" name="Unidad Remitente">
    <vt:lpwstr>180;#AI - Auditoría Interna|3edbdf7a-605f-4e12-831a-35c707ff21f7</vt:lpwstr>
  </property>
  <property fmtid="{D5CDD505-2E9C-101B-9397-08002B2CF9AE}" pid="14" name="lb0b7da792b243d9bfa96ad7487ad734">
    <vt:lpwstr/>
  </property>
  <property fmtid="{D5CDD505-2E9C-101B-9397-08002B2CF9AE}" pid="15" name="ConfidencialidadNueva">
    <vt:lpwstr>140;#Uso Interno|b84ab4da-351c-48b8-b2fd-466e6594f406</vt:lpwstr>
  </property>
  <property fmtid="{D5CDD505-2E9C-101B-9397-08002B2CF9AE}" pid="16" name="ClassificationContentMarkingFooterShapeIds">
    <vt:lpwstr>58edb707,7aef8a86,20d72141</vt:lpwstr>
  </property>
  <property fmtid="{D5CDD505-2E9C-101B-9397-08002B2CF9AE}" pid="17" name="ClassificationContentMarkingFooterFontProps">
    <vt:lpwstr>#000000,10,Aptos</vt:lpwstr>
  </property>
  <property fmtid="{D5CDD505-2E9C-101B-9397-08002B2CF9AE}" pid="18" name="ClassificationContentMarkingFooterText">
    <vt:lpwstr>Uso Interno estricto</vt:lpwstr>
  </property>
  <property fmtid="{D5CDD505-2E9C-101B-9397-08002B2CF9AE}" pid="19" name="MSIP_Label_b8b4be34-365a-4a68-b9fb-75c1b6874315_Enabled">
    <vt:lpwstr>true</vt:lpwstr>
  </property>
  <property fmtid="{D5CDD505-2E9C-101B-9397-08002B2CF9AE}" pid="20" name="MSIP_Label_b8b4be34-365a-4a68-b9fb-75c1b6874315_SetDate">
    <vt:lpwstr>2025-12-22T16:03:51Z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c0010187-133e-40dd-b5d3-0832b160e61a</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8" name="oe70cbf463ba4d19a6203d9e6cd457e4">
    <vt:lpwstr/>
  </property>
  <property fmtid="{D5CDD505-2E9C-101B-9397-08002B2CF9AE}" pid="29" name="Dirigido a (entidad externa)">
    <vt:lpwstr/>
  </property>
  <property fmtid="{D5CDD505-2E9C-101B-9397-08002B2CF9AE}" pid="30" name="WorkflowChangePath">
    <vt:lpwstr>3598ac08-66e4-4258-9916-e672c2905e74,5;1afe6994-8faf-447a-9c55-27a860d20fdf,9;cf7072bc-9575-4d0b-b529-251f6b43b02b,10;cf7072bc-9575-4d0b-b529-251f6b43b02b,10;</vt:lpwstr>
  </property>
  <property fmtid="{D5CDD505-2E9C-101B-9397-08002B2CF9AE}" pid="32" name="Order">
    <vt:r8>210900</vt:r8>
  </property>
  <property fmtid="{D5CDD505-2E9C-101B-9397-08002B2CF9AE}" pid="39" name="_dlc_LastRun">
    <vt:lpwstr>03/26/2026 21:36:38</vt:lpwstr>
  </property>
  <property fmtid="{D5CDD505-2E9C-101B-9397-08002B2CF9AE}" pid="41" name="Unidad_x0020_Remitente">
    <vt:lpwstr>180;#AI - Auditoría Interna|3edbdf7a-605f-4e12-831a-35c707ff21f7</vt:lpwstr>
  </property>
  <property fmtid="{D5CDD505-2E9C-101B-9397-08002B2CF9AE}" pid="42" name="Dirigido_x0020_a_x0020__x0028_entidad_x0020_externa_x0029_">
    <vt:lpwstr/>
  </property>
  <property fmtid="{D5CDD505-2E9C-101B-9397-08002B2CF9AE}" pid="43" name="RemitenteOriginal">
    <vt:lpwstr/>
  </property>
  <property fmtid="{D5CDD505-2E9C-101B-9397-08002B2CF9AE}" pid="44" name="NoReferencia">
    <vt:lpwstr/>
  </property>
  <property fmtid="{D5CDD505-2E9C-101B-9397-08002B2CF9AE}" pid="45" name="Tipo_x0020_Documental">
    <vt:lpwstr>2;#Oficio|417b7e3a-1426-4267-afb3-20be5f4d6412</vt:lpwstr>
  </property>
  <property fmtid="{D5CDD505-2E9C-101B-9397-08002B2CF9AE}" pid="46" name="Expediente">
    <vt:lpwstr/>
  </property>
  <property fmtid="{D5CDD505-2E9C-101B-9397-08002B2CF9AE}" pid="47" name="Entrante relacionado">
    <vt:lpwstr/>
  </property>
  <property fmtid="{D5CDD505-2E9C-101B-9397-08002B2CF9AE}" pid="48" name="Unidad_x0020_de_x0020_Destino">
    <vt:lpwstr>72;#GER - Gerencia|7f4773cf-2cb9-48b6-88d2-9e4750a72616;#105;#DAJ - División Asesoría Jurídica|fafcdfd8-f9ab-4542-bd9d-b87d83f7f095;#971;#DTE - División Transformación y Estrategia|368c3da0-3cec-43e9-a26d-02a9f90827dd;#74;#DST - División de Servicios Tecnológicos|adffd8fa-f5e1-40d6-917f-7a20c51b5b7e;#999;#Departamento Gestión de Riesgos y Cumplimiento (GRC)|38e4b52b-741a-4b99-8b71-5f28a3976f81</vt:lpwstr>
  </property>
  <property fmtid="{D5CDD505-2E9C-101B-9397-08002B2CF9AE}" pid="49" name="OtraEntidadExterna">
    <vt:lpwstr/>
  </property>
  <property fmtid="{D5CDD505-2E9C-101B-9397-08002B2CF9AE}" pid="50" name="ecm_ItemDeleteBlockHolders">
    <vt:lpwstr>ecm_InPlaceRecordLock</vt:lpwstr>
  </property>
  <property fmtid="{D5CDD505-2E9C-101B-9397-08002B2CF9AE}" pid="51" name="IconOverlay">
    <vt:lpwstr>|docx|lockoverlay.png</vt:lpwstr>
  </property>
  <property fmtid="{D5CDD505-2E9C-101B-9397-08002B2CF9AE}" pid="52" name="ecm_RecordRestrictions">
    <vt:lpwstr>BlockDelete, BlockEdit</vt:lpwstr>
  </property>
  <property fmtid="{D5CDD505-2E9C-101B-9397-08002B2CF9AE}" pid="53" name="ecm_ItemLockHolders">
    <vt:lpwstr>ecm_InPlaceRecordLock</vt:lpwstr>
  </property>
  <property fmtid="{D5CDD505-2E9C-101B-9397-08002B2CF9AE}" pid="54" name="_vti_ItemDeclaredRecord">
    <vt:filetime>2026-01-23T21:15:34Z</vt:filetime>
  </property>
  <property fmtid="{D5CDD505-2E9C-101B-9397-08002B2CF9AE}" pid="55" name="_vti_ItemHoldRecordStatus">
    <vt:i4>273</vt:i4>
  </property>
  <property fmtid="{D5CDD505-2E9C-101B-9397-08002B2CF9AE}" pid="56" name="_dlc_ItemStageId">
    <vt:lpwstr>1</vt:lpwstr>
  </property>
</Properties>
</file>