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rsidRPr="00AF20B9" w:rsidR="003554C5" w:rsidP="00AF20B9" w:rsidRDefault="00AF20B9" w14:paraId="05FD5F81" w14:textId="2F2FC932">
      <w:pPr>
        <w:jc w:val="left"/>
        <w:rPr>
          <w:rFonts w:ascii="Arial" w:hAnsi="Arial" w:cs="Arial"/>
          <w:sz w:val="24"/>
          <w:lang w:val="es-CR" w:eastAsia="es-CR"/>
        </w:rPr>
      </w:pPr>
      <w:r w:rsidRPr="00AF20B9">
        <w:rPr>
          <w:rFonts w:ascii="Arial" w:hAnsi="Arial" w:cs="Arial"/>
          <w:sz w:val="24"/>
          <w:lang w:val="es-CR" w:eastAsia="es-CR"/>
        </w:rPr>
        <w:t>10 de diciembre del 2025</w:t>
      </w:r>
    </w:p>
    <w:sdt>
      <w:sdtPr>
        <w:alias w:val="Consecutivo"/>
        <w:tag w:val="Consecutivo"/>
        <w:id w:val="867724263"/>
        <w:placeholder>
          <w:docPart w:val="886D76A644C04D6DB8B379989CD983F4"/>
        </w:placeholder>
        <w:text/>
      </w:sdtPr>
      <w:sdtEndPr/>
      <w:sdtContent>
        <w:p w:rsidR="003554C5" w:rsidP="0085692C" w:rsidRDefault="00BF4EBD" w14:paraId="64459BAC" w14:textId="77777777">
          <w:r>
            <w:rPr>
              <w:rStyle w:val="Textodelmarcadordeposicin"/>
              <w:rFonts w:eastAsia="Calibri"/>
            </w:rPr>
            <w:t>AI-0285-2025</w:t>
          </w:r>
        </w:p>
      </w:sdtContent>
    </w:sdt>
    <w:p w:rsidRPr="00F835F3" w:rsidR="00BF4EBD" w:rsidP="0085692C" w:rsidRDefault="00BF4EBD" w14:paraId="5D71FE15" w14:textId="77777777"/>
    <w:p w:rsidR="00AF20B9" w:rsidP="00AF20B9" w:rsidRDefault="00AF20B9" w14:paraId="11942613" w14:textId="77777777">
      <w:pPr>
        <w:jc w:val="left"/>
        <w:rPr>
          <w:rFonts w:ascii="Arial" w:hAnsi="Arial" w:cs="Arial"/>
          <w:sz w:val="24"/>
          <w:lang w:val="es-CR" w:eastAsia="es-CR"/>
        </w:rPr>
      </w:pPr>
    </w:p>
    <w:p w:rsidRPr="00AF20B9" w:rsidR="00AF20B9" w:rsidP="00AF20B9" w:rsidRDefault="00AF20B9" w14:paraId="3E2C0669" w14:textId="04321D21">
      <w:pPr>
        <w:jc w:val="left"/>
        <w:rPr>
          <w:rFonts w:ascii="Arial" w:hAnsi="Arial" w:cs="Arial"/>
          <w:sz w:val="24"/>
          <w:lang w:val="es-CR" w:eastAsia="es-CR"/>
        </w:rPr>
      </w:pPr>
      <w:r w:rsidRPr="00AF20B9">
        <w:rPr>
          <w:rFonts w:ascii="Arial" w:hAnsi="Arial" w:cs="Arial"/>
          <w:sz w:val="24"/>
          <w:lang w:val="es-CR" w:eastAsia="es-CR"/>
        </w:rPr>
        <w:t>Señor</w:t>
      </w:r>
    </w:p>
    <w:p w:rsidRPr="00AF20B9" w:rsidR="00AF20B9" w:rsidP="00AF20B9" w:rsidRDefault="00AF20B9" w14:paraId="39FEC542" w14:textId="77777777">
      <w:pPr>
        <w:jc w:val="left"/>
        <w:rPr>
          <w:rFonts w:ascii="Arial" w:hAnsi="Arial" w:cs="Arial"/>
          <w:sz w:val="24"/>
          <w:lang w:val="es-CR" w:eastAsia="es-CR"/>
        </w:rPr>
      </w:pPr>
      <w:r w:rsidRPr="00AF20B9">
        <w:rPr>
          <w:rFonts w:ascii="Arial" w:hAnsi="Arial" w:cs="Arial"/>
          <w:sz w:val="24"/>
          <w:lang w:val="es-CR" w:eastAsia="es-CR"/>
        </w:rPr>
        <w:t>Pablo Villalobos González, Gerente</w:t>
      </w:r>
    </w:p>
    <w:p w:rsidRPr="00AF20B9" w:rsidR="00AF20B9" w:rsidP="00AF20B9" w:rsidRDefault="00AF20B9" w14:paraId="7DE24A04" w14:textId="77777777">
      <w:pPr>
        <w:jc w:val="left"/>
        <w:rPr>
          <w:rFonts w:ascii="Arial" w:hAnsi="Arial" w:cs="Arial"/>
          <w:b/>
          <w:color w:val="1F4E79"/>
          <w:sz w:val="24"/>
          <w:lang w:val="es-CR" w:eastAsia="es-CR"/>
        </w:rPr>
      </w:pPr>
      <w:r w:rsidRPr="00AF20B9">
        <w:rPr>
          <w:rFonts w:ascii="Arial" w:hAnsi="Arial" w:cs="Arial"/>
          <w:b/>
          <w:color w:val="1F4E79"/>
          <w:sz w:val="24"/>
          <w:lang w:val="es-CR" w:eastAsia="es-CR"/>
        </w:rPr>
        <w:t>BANCO CENTRAL DE COSTA RICA</w:t>
      </w:r>
    </w:p>
    <w:p w:rsidR="00AF20B9" w:rsidP="00AF20B9" w:rsidRDefault="00AF20B9" w14:paraId="6D3E81DF" w14:textId="77777777">
      <w:pPr>
        <w:jc w:val="left"/>
        <w:rPr>
          <w:rFonts w:ascii="Arial" w:hAnsi="Arial" w:cs="Arial"/>
          <w:sz w:val="24"/>
          <w:lang w:val="es-CR" w:eastAsia="es-CR"/>
        </w:rPr>
      </w:pPr>
    </w:p>
    <w:p w:rsidRPr="00AF20B9" w:rsidR="00AF20B9" w:rsidP="00AF20B9" w:rsidRDefault="00AF20B9" w14:paraId="306A9710" w14:textId="77777777">
      <w:pPr>
        <w:jc w:val="left"/>
        <w:rPr>
          <w:rFonts w:ascii="Arial" w:hAnsi="Arial" w:cs="Arial"/>
          <w:sz w:val="24"/>
          <w:lang w:val="es-CR" w:eastAsia="es-CR"/>
        </w:rPr>
      </w:pPr>
    </w:p>
    <w:p w:rsidRPr="00AF20B9" w:rsidR="00AF20B9" w:rsidP="00AF20B9" w:rsidRDefault="00AF20B9" w14:paraId="1209431F" w14:textId="77777777">
      <w:pPr>
        <w:jc w:val="left"/>
        <w:rPr>
          <w:rFonts w:ascii="Arial" w:hAnsi="Arial" w:cs="Arial"/>
          <w:b/>
          <w:bCs/>
          <w:sz w:val="24"/>
          <w:lang w:val="es-CR" w:eastAsia="es-CR"/>
        </w:rPr>
      </w:pPr>
      <w:r w:rsidRPr="00AF20B9">
        <w:rPr>
          <w:rFonts w:ascii="Arial" w:hAnsi="Arial" w:cs="Arial"/>
          <w:b/>
          <w:sz w:val="24"/>
          <w:lang w:val="es-CR" w:eastAsia="es-CR"/>
        </w:rPr>
        <w:t xml:space="preserve">Ref. Comunicación del Informe </w:t>
      </w:r>
      <w:r w:rsidRPr="00AF20B9">
        <w:rPr>
          <w:rFonts w:ascii="Arial" w:hAnsi="Arial" w:cs="Arial"/>
          <w:b/>
          <w:bCs/>
          <w:sz w:val="24"/>
          <w:lang w:val="es-CR" w:eastAsia="es-CR"/>
        </w:rPr>
        <w:t>de la auditoría de operaciones de liquidez</w:t>
      </w:r>
    </w:p>
    <w:p w:rsidR="00AF20B9" w:rsidP="00AF20B9" w:rsidRDefault="00AF20B9" w14:paraId="0860C086" w14:textId="77777777">
      <w:pPr>
        <w:jc w:val="left"/>
        <w:rPr>
          <w:rFonts w:ascii="Arial" w:hAnsi="Arial" w:cs="Arial"/>
          <w:sz w:val="24"/>
          <w:lang w:val="es-CR" w:eastAsia="es-CR"/>
        </w:rPr>
      </w:pPr>
    </w:p>
    <w:p w:rsidRPr="00AF20B9" w:rsidR="00AF20B9" w:rsidP="00AF20B9" w:rsidRDefault="00AF20B9" w14:paraId="644AF384" w14:textId="77777777">
      <w:pPr>
        <w:jc w:val="left"/>
        <w:rPr>
          <w:rFonts w:ascii="Arial" w:hAnsi="Arial" w:cs="Arial"/>
          <w:sz w:val="24"/>
          <w:lang w:val="es-CR" w:eastAsia="es-CR"/>
        </w:rPr>
      </w:pPr>
    </w:p>
    <w:p w:rsidRPr="00AF20B9" w:rsidR="00AF20B9" w:rsidP="00AF20B9" w:rsidRDefault="00AF20B9" w14:paraId="02C69A5E" w14:textId="77777777">
      <w:pPr>
        <w:jc w:val="left"/>
        <w:rPr>
          <w:rFonts w:ascii="Arial" w:hAnsi="Arial" w:cs="Arial"/>
          <w:sz w:val="24"/>
          <w:lang w:val="es-CR" w:eastAsia="es-CR"/>
        </w:rPr>
      </w:pPr>
      <w:r w:rsidRPr="00AF20B9">
        <w:rPr>
          <w:rFonts w:ascii="Arial" w:hAnsi="Arial" w:cs="Arial"/>
          <w:sz w:val="24"/>
          <w:lang w:val="es-CR" w:eastAsia="es-CR"/>
        </w:rPr>
        <w:t>Estimado señor:</w:t>
      </w:r>
    </w:p>
    <w:p w:rsidRPr="00AF20B9" w:rsidR="00AF20B9" w:rsidP="00AF20B9" w:rsidRDefault="00AF20B9" w14:paraId="181CB8C8" w14:textId="77777777">
      <w:pPr>
        <w:jc w:val="left"/>
        <w:rPr>
          <w:rFonts w:ascii="Arial" w:hAnsi="Arial" w:cs="Arial"/>
          <w:sz w:val="24"/>
          <w:lang w:val="es-CR" w:eastAsia="es-CR"/>
        </w:rPr>
      </w:pPr>
    </w:p>
    <w:p w:rsidRPr="00AF20B9" w:rsidR="00AF20B9" w:rsidP="00AF20B9" w:rsidRDefault="00AF20B9" w14:paraId="20E97FB7" w14:textId="77777777">
      <w:pPr>
        <w:tabs>
          <w:tab w:val="left" w:pos="5505"/>
        </w:tabs>
        <w:rPr>
          <w:rFonts w:ascii="Arial" w:hAnsi="Arial" w:cs="Arial"/>
          <w:sz w:val="24"/>
          <w:lang w:val="es-CR" w:eastAsia="es-CR"/>
        </w:rPr>
      </w:pPr>
      <w:r w:rsidRPr="00AF20B9">
        <w:rPr>
          <w:rFonts w:ascii="Arial" w:hAnsi="Arial" w:cs="Arial"/>
          <w:sz w:val="24"/>
          <w:lang w:val="es-CR" w:eastAsia="es-CR"/>
        </w:rPr>
        <w:t xml:space="preserve">El informe adjunto contiene los resultados correspondientes al estudio </w:t>
      </w:r>
      <w:bookmarkStart w:name="_Hlk175132658" w:id="0"/>
      <w:r w:rsidRPr="00AF20B9">
        <w:rPr>
          <w:rFonts w:ascii="Arial" w:hAnsi="Arial" w:cs="Arial"/>
          <w:sz w:val="24"/>
          <w:lang w:val="es-CR" w:eastAsia="es-CR"/>
        </w:rPr>
        <w:t>de carácter especial</w:t>
      </w:r>
      <w:r w:rsidRPr="00AF20B9">
        <w:rPr>
          <w:rFonts w:ascii="Arial" w:hAnsi="Arial" w:cs="Arial"/>
          <w:sz w:val="24"/>
          <w:vertAlign w:val="superscript"/>
          <w:lang w:val="es-CR" w:eastAsia="es-CR"/>
        </w:rPr>
        <w:footnoteReference w:id="1"/>
      </w:r>
      <w:r w:rsidRPr="00AF20B9">
        <w:rPr>
          <w:rFonts w:ascii="Arial" w:hAnsi="Arial" w:cs="Arial"/>
          <w:sz w:val="24"/>
          <w:lang w:val="es-CR" w:eastAsia="es-CR"/>
        </w:rPr>
        <w:t xml:space="preserve"> </w:t>
      </w:r>
      <w:bookmarkEnd w:id="0"/>
      <w:r w:rsidRPr="00AF20B9">
        <w:rPr>
          <w:rFonts w:ascii="Arial" w:hAnsi="Arial" w:cs="Arial"/>
          <w:sz w:val="24"/>
          <w:lang w:val="es-CR" w:eastAsia="es-CR"/>
        </w:rPr>
        <w:t>mediante el cual esta Auditoría evaluó las operaciones de liquidez, que están bajo la responsabilidad del Departamento Administración de Operaciones Nacionales de la División Gestión de Activos y Pasivos del Banco Central de Costa Rica.</w:t>
      </w:r>
    </w:p>
    <w:p w:rsidRPr="00AF20B9" w:rsidR="00AF20B9" w:rsidP="00AF20B9" w:rsidRDefault="00AF20B9" w14:paraId="38D55CA8" w14:textId="77777777">
      <w:pPr>
        <w:tabs>
          <w:tab w:val="left" w:pos="5505"/>
        </w:tabs>
        <w:rPr>
          <w:rFonts w:ascii="Arial" w:hAnsi="Arial" w:cs="Arial"/>
          <w:sz w:val="24"/>
          <w:lang w:val="es-CR" w:eastAsia="es-CR"/>
        </w:rPr>
      </w:pPr>
    </w:p>
    <w:p w:rsidRPr="00AF20B9" w:rsidR="00AF20B9" w:rsidP="00AF20B9" w:rsidRDefault="00AF20B9" w14:paraId="6C507651" w14:textId="77777777">
      <w:pPr>
        <w:rPr>
          <w:rFonts w:ascii="Arial" w:hAnsi="Arial" w:cs="Arial"/>
          <w:sz w:val="24"/>
        </w:rPr>
      </w:pPr>
      <w:r w:rsidRPr="00AF20B9">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rsidRPr="00AF20B9" w:rsidR="00AF20B9" w:rsidP="00AF20B9" w:rsidRDefault="00AF20B9" w14:paraId="65D7E0BC" w14:textId="77777777">
      <w:pPr>
        <w:contextualSpacing/>
        <w:jc w:val="left"/>
        <w:rPr>
          <w:rFonts w:ascii="Arial" w:hAnsi="Arial" w:cs="Arial"/>
          <w:sz w:val="24"/>
          <w:lang w:val="es-CR" w:eastAsia="es-CR"/>
        </w:rPr>
      </w:pPr>
    </w:p>
    <w:p w:rsidRPr="00AF20B9" w:rsidR="00AF20B9" w:rsidP="00AF20B9" w:rsidRDefault="00AF20B9" w14:paraId="25D567F0" w14:textId="77777777">
      <w:pPr>
        <w:rPr>
          <w:rFonts w:ascii="Arial" w:hAnsi="Arial" w:cs="Arial"/>
          <w:sz w:val="24"/>
          <w:lang w:val="es-MX" w:eastAsia="es-MX"/>
        </w:rPr>
      </w:pPr>
      <w:r w:rsidRPr="00AF20B9">
        <w:rPr>
          <w:rFonts w:ascii="Arial" w:hAnsi="Arial" w:cs="Arial"/>
          <w:sz w:val="24"/>
          <w:lang w:val="es-MX" w:eastAsia="es-MX"/>
        </w:rPr>
        <w:t xml:space="preserve">La Auditoría Interna realizó la conferencia técnica de este informe con la División Gestión de Activos y Pasivos, División Sistemas de Pago, División Económica y División Análisis de Datos y Estadísticas; y la conferencia final con la Gerencia, como parte de la comunicación preliminar de los resultados. </w:t>
      </w:r>
    </w:p>
    <w:p w:rsidRPr="00AF20B9" w:rsidR="00AF20B9" w:rsidP="00AF20B9" w:rsidRDefault="00AF20B9" w14:paraId="07011B49" w14:textId="77777777">
      <w:pPr>
        <w:rPr>
          <w:rFonts w:ascii="Arial" w:hAnsi="Arial" w:cs="Arial"/>
          <w:sz w:val="24"/>
          <w:lang w:val="es-MX" w:eastAsia="es-MX"/>
        </w:rPr>
      </w:pPr>
    </w:p>
    <w:p w:rsidRPr="00AF20B9" w:rsidR="00AF20B9" w:rsidP="00AF20B9" w:rsidRDefault="00AF20B9" w14:paraId="508082BB" w14:textId="77777777">
      <w:pPr>
        <w:rPr>
          <w:rFonts w:ascii="Arial" w:hAnsi="Arial" w:cs="Arial"/>
          <w:sz w:val="24"/>
          <w:lang w:val="es-CR" w:eastAsia="es-MX"/>
        </w:rPr>
      </w:pPr>
      <w:r w:rsidRPr="00AF20B9">
        <w:rPr>
          <w:rFonts w:ascii="Arial" w:hAnsi="Arial" w:cs="Arial"/>
          <w:sz w:val="24"/>
          <w:lang w:val="es-CR" w:eastAsia="es-MX"/>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rsidRPr="00AF20B9" w:rsidR="00AF20B9" w:rsidP="00AF20B9" w:rsidRDefault="00AF20B9" w14:paraId="6D241726" w14:textId="77777777">
      <w:pPr>
        <w:widowControl w:val="0"/>
        <w:rPr>
          <w:rFonts w:ascii="Arial" w:hAnsi="Arial" w:cs="Arial"/>
          <w:sz w:val="24"/>
          <w:lang w:val="es-CR" w:eastAsia="es-CR"/>
        </w:rPr>
      </w:pPr>
    </w:p>
    <w:p w:rsidRPr="00AF20B9" w:rsidR="00AF20B9" w:rsidP="00AF20B9" w:rsidRDefault="00AF20B9" w14:paraId="1C98F721" w14:textId="77777777">
      <w:pPr>
        <w:widowControl w:val="0"/>
        <w:rPr>
          <w:rFonts w:ascii="Arial" w:hAnsi="Arial" w:cs="Arial"/>
          <w:sz w:val="24"/>
          <w:lang w:val="es-CR" w:eastAsia="es-CR"/>
        </w:rPr>
      </w:pPr>
      <w:r w:rsidRPr="00AF20B9">
        <w:rPr>
          <w:rFonts w:ascii="Arial" w:hAnsi="Arial" w:cs="Arial"/>
          <w:sz w:val="24"/>
          <w:lang w:val="es-CR" w:eastAsia="es-CR"/>
        </w:rPr>
        <w:t xml:space="preserve">Las recomendaciones de auditoría deben tratarse con arreglo a las disposiciones de los artículos 36, 37, 38 y 39, según la Ley General de Control Interno No. 8292 publicada en el periódico oficial La Gaceta 169 del 4 de setiembre del 2002. </w:t>
      </w:r>
    </w:p>
    <w:p w:rsidR="00AF20B9" w:rsidP="00AF20B9" w:rsidRDefault="00AF20B9" w14:paraId="334D7D3D" w14:textId="77777777">
      <w:pPr>
        <w:widowControl w:val="0"/>
        <w:rPr>
          <w:rFonts w:ascii="Arial" w:hAnsi="Arial" w:cs="Arial"/>
          <w:sz w:val="24"/>
          <w:lang w:val="es-CR" w:eastAsia="es-CR"/>
        </w:rPr>
      </w:pPr>
    </w:p>
    <w:p w:rsidRPr="00AF20B9" w:rsidR="00AF20B9" w:rsidP="00AF20B9" w:rsidRDefault="00AF20B9" w14:paraId="48758F8E" w14:textId="77777777">
      <w:pPr>
        <w:widowControl w:val="0"/>
        <w:rPr>
          <w:rFonts w:ascii="Arial" w:hAnsi="Arial" w:cs="Arial"/>
          <w:sz w:val="24"/>
          <w:lang w:val="es-CR" w:eastAsia="es-CR"/>
        </w:rPr>
      </w:pPr>
    </w:p>
    <w:p w:rsidRPr="00AF20B9" w:rsidR="00AF20B9" w:rsidP="00AF20B9" w:rsidRDefault="00AF20B9" w14:paraId="3ECA553E" w14:textId="77777777">
      <w:pPr>
        <w:widowControl w:val="0"/>
        <w:rPr>
          <w:rFonts w:ascii="Arial" w:hAnsi="Arial" w:cs="Arial"/>
          <w:sz w:val="24"/>
          <w:lang w:val="es-CR" w:eastAsia="es-CR"/>
        </w:rPr>
      </w:pPr>
      <w:r w:rsidRPr="00AF20B9">
        <w:rPr>
          <w:rFonts w:ascii="Arial" w:hAnsi="Arial" w:cs="Arial"/>
          <w:sz w:val="24"/>
          <w:lang w:val="es-MX" w:eastAsia="es-MX"/>
        </w:rPr>
        <w:lastRenderedPageBreak/>
        <w:t>Agradecemos la colaboración brindada por las personas involucradas en la atención de nuestras actividades en el presente estudio, la cual fue fundamental para facilitar el acceso oportuno a la información requerida, brindar aclaraciones y validar los resultados obtenidos. Esta disposición contribuyó significativamente al cumplimiento exitoso de nuestra labor</w:t>
      </w:r>
      <w:r w:rsidRPr="00AF20B9">
        <w:rPr>
          <w:rFonts w:ascii="Arial" w:hAnsi="Arial" w:cs="Arial"/>
          <w:sz w:val="24"/>
          <w:lang w:val="es-CR" w:eastAsia="es-CR"/>
        </w:rPr>
        <w:t>.</w:t>
      </w:r>
    </w:p>
    <w:p w:rsidRPr="00AF20B9" w:rsidR="00AF20B9" w:rsidP="00AF20B9" w:rsidRDefault="00AF20B9" w14:paraId="7334FB52" w14:textId="77777777">
      <w:pPr>
        <w:jc w:val="left"/>
        <w:rPr>
          <w:rFonts w:ascii="Arial" w:hAnsi="Arial" w:cs="Arial"/>
          <w:sz w:val="24"/>
          <w:lang w:val="es-CR" w:eastAsia="es-CR"/>
        </w:rPr>
      </w:pPr>
    </w:p>
    <w:p w:rsidRPr="00AF20B9" w:rsidR="00AF20B9" w:rsidP="00AF20B9" w:rsidRDefault="00AF20B9" w14:paraId="529A63C9" w14:textId="77777777">
      <w:pPr>
        <w:jc w:val="left"/>
        <w:rPr>
          <w:rFonts w:ascii="Arial" w:hAnsi="Arial" w:cs="Arial"/>
          <w:sz w:val="24"/>
          <w:lang w:val="pt-BR" w:eastAsia="es-CR"/>
        </w:rPr>
      </w:pPr>
      <w:r w:rsidRPr="00AF20B9">
        <w:rPr>
          <w:rFonts w:ascii="Times New Roman" w:hAnsi="Times New Roman"/>
          <w:noProof/>
          <w:sz w:val="24"/>
          <w:lang w:val="es-CR" w:eastAsia="es-CR"/>
        </w:rPr>
        <w:drawing>
          <wp:anchor distT="0" distB="0" distL="114300" distR="114300" simplePos="0" relativeHeight="251659264" behindDoc="1" locked="0" layoutInCell="1" allowOverlap="1" wp14:editId="78A284E6" wp14:anchorId="21C1C176">
            <wp:simplePos x="0" y="0"/>
            <wp:positionH relativeFrom="column">
              <wp:posOffset>-213995</wp:posOffset>
            </wp:positionH>
            <wp:positionV relativeFrom="paragraph">
              <wp:posOffset>100965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F20B9">
        <w:rPr>
          <w:rFonts w:ascii="Arial" w:hAnsi="Arial" w:cs="Arial"/>
          <w:sz w:val="24"/>
          <w:lang w:val="pt-BR" w:eastAsia="es-CR"/>
        </w:rPr>
        <w:t>Atentamente,</w:t>
      </w:r>
    </w:p>
    <w:p w:rsidRPr="00AF20B9" w:rsidR="00AF20B9" w:rsidP="00AF20B9" w:rsidRDefault="00AF20B9" w14:paraId="07F2FE8C" w14:textId="77777777">
      <w:pPr>
        <w:tabs>
          <w:tab w:val="left" w:pos="3120"/>
        </w:tabs>
        <w:jc w:val="left"/>
        <w:rPr>
          <w:rFonts w:ascii="Arial" w:hAnsi="Arial" w:cs="Arial"/>
          <w:sz w:val="24"/>
          <w:lang w:val="pt-BR" w:eastAsia="es-CR"/>
        </w:rPr>
      </w:pPr>
      <w:r w:rsidRPr="00AF20B9">
        <w:rPr>
          <w:rFonts w:ascii="Arial" w:hAnsi="Arial" w:cs="Arial"/>
          <w:sz w:val="24"/>
          <w:lang w:val="pt-BR" w:eastAsia="es-CR"/>
        </w:rPr>
        <w:tab/>
      </w:r>
    </w:p>
    <w:p w:rsidRPr="00AF20B9" w:rsidR="00AF20B9" w:rsidP="00AF20B9" w:rsidRDefault="00AF20B9" w14:paraId="101C0340" w14:textId="77777777">
      <w:pPr>
        <w:jc w:val="left"/>
        <w:rPr>
          <w:rFonts w:ascii="Arial" w:hAnsi="Arial" w:cs="Arial"/>
          <w:sz w:val="24"/>
          <w:lang w:val="pt-BR" w:eastAsia="es-CR"/>
        </w:rPr>
      </w:pPr>
    </w:p>
    <w:p w:rsidRPr="00AF20B9" w:rsidR="00AF20B9" w:rsidP="00AF20B9" w:rsidRDefault="00AF20B9" w14:paraId="1DB55F2E" w14:textId="77777777">
      <w:pPr>
        <w:jc w:val="left"/>
        <w:rPr>
          <w:rFonts w:ascii="Arial" w:hAnsi="Arial" w:cs="Arial"/>
          <w:sz w:val="24"/>
          <w:lang w:val="pt-BR" w:eastAsia="es-CR"/>
        </w:rPr>
      </w:pPr>
      <w:r w:rsidRPr="00AF20B9">
        <w:rPr>
          <w:rFonts w:ascii="Arial" w:hAnsi="Arial" w:cs="Arial"/>
          <w:sz w:val="24"/>
          <w:lang w:val="pt-BR" w:eastAsia="es-CR"/>
        </w:rPr>
        <w:t>Joaquín Vargas Guerrero</w:t>
      </w:r>
    </w:p>
    <w:p w:rsidRPr="00AF20B9" w:rsidR="00AF20B9" w:rsidP="00AF20B9" w:rsidRDefault="00AF20B9" w14:paraId="521132A3" w14:textId="77777777">
      <w:pPr>
        <w:jc w:val="left"/>
        <w:rPr>
          <w:rFonts w:ascii="Arial" w:hAnsi="Arial" w:cs="Arial"/>
          <w:b/>
          <w:bCs/>
          <w:sz w:val="24"/>
          <w:lang w:val="pt-BR" w:eastAsia="es-CR"/>
        </w:rPr>
      </w:pPr>
      <w:r w:rsidRPr="00AF20B9">
        <w:rPr>
          <w:rFonts w:ascii="Arial" w:hAnsi="Arial" w:cs="Arial"/>
          <w:b/>
          <w:bCs/>
          <w:sz w:val="24"/>
          <w:lang w:val="pt-BR" w:eastAsia="es-CR"/>
        </w:rPr>
        <w:t>Auditor Interno</w:t>
      </w:r>
    </w:p>
    <w:p w:rsidRPr="00AF20B9" w:rsidR="00AF20B9" w:rsidP="00AF20B9" w:rsidRDefault="00AF20B9" w14:paraId="78D089A1" w14:textId="77777777">
      <w:pPr>
        <w:jc w:val="left"/>
        <w:rPr>
          <w:rFonts w:ascii="Arial" w:hAnsi="Arial" w:cs="Arial"/>
          <w:b/>
          <w:bCs/>
          <w:sz w:val="24"/>
          <w:lang w:val="pt-BR" w:eastAsia="es-CR"/>
        </w:rPr>
      </w:pPr>
    </w:p>
    <w:p w:rsidRPr="00AF20B9" w:rsidR="00AF20B9" w:rsidP="00AF20B9" w:rsidRDefault="00AF20B9" w14:paraId="733CCD56" w14:textId="77777777">
      <w:pPr>
        <w:pStyle w:val="CC"/>
      </w:pPr>
    </w:p>
    <w:p w:rsidRPr="00AF20B9" w:rsidR="00AF20B9" w:rsidP="00AF20B9" w:rsidRDefault="00AF20B9" w14:paraId="7E9E5326" w14:textId="24DF53DB">
      <w:pPr>
        <w:pStyle w:val="CC"/>
      </w:pPr>
      <w:r w:rsidRPr="00AF20B9">
        <w:t>C</w:t>
      </w:r>
      <w:r>
        <w:t>c.</w:t>
      </w:r>
      <w:r w:rsidRPr="00AF20B9">
        <w:tab/>
        <w:t>División Gestión de Activos y Pasivos</w:t>
      </w:r>
    </w:p>
    <w:p w:rsidRPr="00AF20B9" w:rsidR="00AF20B9" w:rsidP="00AF20B9" w:rsidRDefault="00AF20B9" w14:paraId="1AE8E333" w14:textId="77777777">
      <w:pPr>
        <w:pStyle w:val="CC"/>
        <w:ind w:firstLine="720"/>
      </w:pPr>
      <w:r w:rsidRPr="00AF20B9">
        <w:t>División Sistemas de Pago</w:t>
      </w:r>
    </w:p>
    <w:p w:rsidRPr="00AF20B9" w:rsidR="00AF20B9" w:rsidP="00AF20B9" w:rsidRDefault="00AF20B9" w14:paraId="7360E1E2" w14:textId="77777777">
      <w:pPr>
        <w:pStyle w:val="CC"/>
        <w:ind w:firstLine="720"/>
      </w:pPr>
      <w:r w:rsidRPr="00AF20B9">
        <w:t>División Económica</w:t>
      </w:r>
    </w:p>
    <w:p w:rsidRPr="00AF20B9" w:rsidR="00AF20B9" w:rsidP="00AF20B9" w:rsidRDefault="00AF20B9" w14:paraId="66C68A71" w14:textId="77777777">
      <w:pPr>
        <w:pStyle w:val="CC"/>
        <w:ind w:firstLine="720"/>
      </w:pPr>
      <w:r w:rsidRPr="00AF20B9">
        <w:t>División Análisis de Datos y Estadísticas</w:t>
      </w:r>
    </w:p>
    <w:p w:rsidRPr="00AF20B9" w:rsidR="00AF20B9" w:rsidP="00AF20B9" w:rsidRDefault="00AF20B9" w14:paraId="69BA0E41" w14:textId="77777777">
      <w:pPr>
        <w:pStyle w:val="CC"/>
      </w:pPr>
    </w:p>
    <w:p w:rsidRPr="002307FE" w:rsidR="002307FE" w:rsidP="002307FE" w:rsidRDefault="002307FE" w14:paraId="1A08ED9D" w14:textId="77777777"/>
    <w:bookmarkStart w:name="_MON_1826865031" w:id="1"/>
    <w:bookmarkEnd w:id="1"/>
    <w:p w:rsidRPr="002307FE" w:rsidR="002307FE" w:rsidP="000D7783" w:rsidRDefault="000D7783" w14:paraId="6390595A" w14:textId="710ADFA3">
      <w:pPr>
        <w:jc w:val="center"/>
      </w:pPr>
      <w:r>
        <w:object w:dxaOrig="1508" w:dyaOrig="984" w14:anchorId="4932645B">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025" style="width:75.4pt;height:49.2pt" o:ole="" type="#_x0000_t75">
            <v:imagedata o:title="" r:id="rId15"/>
          </v:shape>
          <o:OLEObject Type="Embed" ProgID="Word.Document.12" ShapeID="_x0000_i1025" DrawAspect="Icon" ObjectID="_1826865042" r:id="rId16">
            <o:FieldCodes>\s</o:FieldCodes>
          </o:OLEObject>
        </w:object>
      </w:r>
    </w:p>
    <w:p w:rsidRPr="002307FE" w:rsidR="002307FE" w:rsidP="002307FE" w:rsidRDefault="002307FE" w14:paraId="33C0D02D" w14:textId="77777777"/>
    <w:p w:rsidRPr="002307FE" w:rsidR="002307FE" w:rsidP="002307FE" w:rsidRDefault="002307FE" w14:paraId="06FF1934" w14:textId="77777777"/>
    <w:p w:rsidRPr="002307FE" w:rsidR="002307FE" w:rsidP="002307FE" w:rsidRDefault="002307FE" w14:paraId="0376A4FB" w14:textId="77777777"/>
    <w:p w:rsidR="002307FE" w:rsidP="002307FE" w:rsidRDefault="002307FE" w14:paraId="79A3D06D" w14:textId="77777777"/>
    <w:p w:rsidRPr="002307FE" w:rsidR="002307FE" w:rsidP="002307FE" w:rsidRDefault="002307FE" w14:paraId="1C7FDBFD" w14:textId="77777777"/>
    <w:p w:rsidR="002307FE" w:rsidP="002307FE" w:rsidRDefault="002307FE" w14:paraId="70272C15" w14:textId="77777777"/>
    <w:p w:rsidR="002307FE" w:rsidP="002307FE" w:rsidRDefault="002307FE" w14:paraId="29D32428" w14:textId="77777777"/>
    <w:p w:rsidRPr="002307FE" w:rsidR="00A26E9E" w:rsidP="002307FE" w:rsidRDefault="00A26E9E" w14:paraId="241ED632" w14:textId="77777777"/>
    <w:sectPr w:rsidRPr="002307FE" w:rsidR="00A26E9E" w:rsidSect="00060C03">
      <w:headerReference w:type="default" r:id="rId17"/>
      <w:footerReference w:type="even" r:id="rId18"/>
      <w:footerReference w:type="default" r:id="rId19"/>
      <w:headerReference w:type="first" r:id="rId20"/>
      <w:footerReference w:type="first" r:id="rId21"/>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DC0BA6A" w14:textId="77777777" w:rsidR="00AF20B9" w:rsidRDefault="00AF20B9" w:rsidP="00D43D57">
      <w:r>
        <w:separator/>
      </w:r>
    </w:p>
  </w:endnote>
  <w:endnote w:type="continuationSeparator" w:id="0">
    <w:p w14:paraId="56DC7E0F" w14:textId="77777777" w:rsidR="00AF20B9" w:rsidRDefault="00AF20B9"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AF20B9" w:rsidRDefault="00AF20B9" w14:paraId="6504C564" w14:textId="49678FB3">
    <w:pPr>
      <w:pStyle w:val="Piedepgina"/>
    </w:pPr>
    <w:r>
      <w:rPr>
        <w:noProof/>
      </w:rPr>
      <mc:AlternateContent>
        <mc:Choice Requires="wps">
          <w:drawing>
            <wp:anchor distT="0" distB="0" distL="0" distR="0" simplePos="0" relativeHeight="251698176" behindDoc="0" locked="0" layoutInCell="1" allowOverlap="1" wp14:editId="6DED01A3" wp14:anchorId="2500A902">
              <wp:simplePos x="635" y="635"/>
              <wp:positionH relativeFrom="page">
                <wp:align>center</wp:align>
              </wp:positionH>
              <wp:positionV relativeFrom="page">
                <wp:align>bottom</wp:align>
              </wp:positionV>
              <wp:extent cx="1083945" cy="345440"/>
              <wp:effectExtent l="0" t="0" r="1905" b="0"/>
              <wp:wrapNone/>
              <wp:docPr id="98159821" name="Cuadro de texto 2"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AF20B9" w:rsidR="00AF20B9" w:rsidP="00AF20B9" w:rsidRDefault="00AF20B9" w14:paraId="4A6E03AC" w14:textId="798FC7F4">
                          <w:pPr>
                            <w:rPr>
                              <w:rFonts w:ascii="Aptos" w:hAnsi="Aptos" w:eastAsia="Aptos" w:cs="Aptos"/>
                              <w:noProof/>
                              <w:color w:val="000000"/>
                              <w:sz w:val="20"/>
                              <w:szCs w:val="20"/>
                            </w:rPr>
                          </w:pPr>
                          <w:r w:rsidRPr="00AF20B9">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2500A902">
              <v:stroke joinstyle="miter"/>
              <v:path gradientshapeok="t" o:connecttype="rect"/>
            </v:shapetype>
            <v:shape id="Cuadro de texto 2" style="position:absolute;left:0;text-align:left;margin-left:0;margin-top:0;width:85.35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boiDwIAAB0EAAAOAAAAZHJzL2Uyb0RvYy54bWysU01v2zAMvQ/YfxB0X+y0ydAacYqsRYYB&#10;QVsgHXpWZCk2YIkCpcTOfv0oJU62rqdiF/mZpPjx+DS7603L9gp9A7bk41HOmbISqsZuS/7zZfnl&#10;hjMfhK1EC1aV/KA8v5t//jTrXKGuoIa2UsgoifVF50peh+CKLPOyVkb4EThlyakBjQj0i9usQtFR&#10;dtNmV3n+NesAK4cglfdkfTg6+Tzl11rJ8KS1V4G1JafeQjoxnZt4ZvOZKLYoXN3IUxviA10Y0Vgq&#10;ek71IIJgO2z+SWUaieBBh5EEk4HWjVRpBppmnL+ZZl0Lp9IsRI53Z5r8/0srH/dr94ws9N+gpwVG&#10;QjrnC0/GOE+v0cQvdcrITxQezrSpPjAZL+U317eTKWeSfNeT6WSSeM0utx368F2BYRGUHGktiS2x&#10;X/lAFSl0CInFLCybtk2rae1fBgqMluzSYkSh3/Ssqaj40P4GqgNNhXBcuHdy2VDplfDhWSBtmAYh&#10;1YYnOnQLXcnhhDirAX+9Z4/xRDx5OetIMSW3JGnO2h+WFhLFNQAcwCaB8W0+zclvd+YeSIdjehJO&#10;JkhWDO0ANYJ5JT0vYiFyCSupXMk3A7wPR+nSe5BqsUhBpCMnwsqunYypI12Ry5f+VaA7ER5oVY8w&#10;yEkUb3g/xsab3i12gdhPS4nUHok8MU4aTLs6vZco8j//U9TlVc9/AwAA//8DAFBLAwQUAAYACAAA&#10;ACEASg6TGdoAAAAEAQAADwAAAGRycy9kb3ducmV2LnhtbEyPwU7DMAyG70i8Q2QkbixlGwyVphOa&#10;xGkIaRsXbl7itYXGqRp3696ejAtcLFn/r8+fi+XoW3WkPjaBDdxPMlDENriGKwMfu9e7J1BRkB22&#10;gcnAmSIsy+urAnMXTryh41YqlSAcczRQi3S51tHW5DFOQkecskPoPUpa+0q7Hk8J7ls9zbJH7bHh&#10;dKHGjlY12e/t4A08bORteOfd7HOcnr/W3crODmtrzO3N+PIMSmiUvzJc9JM6lMlpHwZ2UbUG0iPy&#10;Oy/ZIluA2ifwfA66LPR/+fIHAAD//wMAUEsBAi0AFAAGAAgAAAAhALaDOJL+AAAA4QEAABMAAAAA&#10;AAAAAAAAAAAAAAAAAFtDb250ZW50X1R5cGVzXS54bWxQSwECLQAUAAYACAAAACEAOP0h/9YAAACU&#10;AQAACwAAAAAAAAAAAAAAAAAvAQAAX3JlbHMvLnJlbHNQSwECLQAUAAYACAAAACEAJW26Ig8CAAAd&#10;BAAADgAAAAAAAAAAAAAAAAAuAgAAZHJzL2Uyb0RvYy54bWxQSwECLQAUAAYACAAAACEASg6TGdoA&#10;AAAEAQAADwAAAAAAAAAAAAAAAABpBAAAZHJzL2Rvd25yZXYueG1sUEsFBgAAAAAEAAQA8wAAAHAF&#10;AAAAAA==&#10;">
              <v:fill o:detectmouseclick="t"/>
              <v:textbox style="mso-fit-shape-to-text:t" inset="0,0,0,15pt">
                <w:txbxContent>
                  <w:p w:rsidRPr="00AF20B9" w:rsidR="00AF20B9" w:rsidP="00AF20B9" w:rsidRDefault="00AF20B9" w14:paraId="4A6E03AC" w14:textId="798FC7F4">
                    <w:pPr>
                      <w:rPr>
                        <w:rFonts w:ascii="Aptos" w:hAnsi="Aptos" w:eastAsia="Aptos" w:cs="Aptos"/>
                        <w:noProof/>
                        <w:color w:val="000000"/>
                        <w:sz w:val="20"/>
                        <w:szCs w:val="20"/>
                      </w:rPr>
                    </w:pPr>
                    <w:r w:rsidRPr="00AF20B9">
                      <w:rPr>
                        <w:rFonts w:ascii="Aptos" w:hAnsi="Aptos" w:eastAsia="Aptos" w:cs="Aptos"/>
                        <w:noProof/>
                        <w:color w:val="000000"/>
                        <w:sz w:val="20"/>
                        <w:szCs w:val="20"/>
                      </w:rPr>
                      <w:t>Uso Interno estricto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2307FE" w:rsidP="00FA54DF" w:rsidRDefault="00AF20B9" w14:paraId="4F4A647B" w14:textId="0D855EE5">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editId="7683BF87" wp14:anchorId="5096317C">
              <wp:simplePos x="1408430" y="9256395"/>
              <wp:positionH relativeFrom="page">
                <wp:align>center</wp:align>
              </wp:positionH>
              <wp:positionV relativeFrom="page">
                <wp:align>bottom</wp:align>
              </wp:positionV>
              <wp:extent cx="1083945" cy="345440"/>
              <wp:effectExtent l="0" t="0" r="1905" b="0"/>
              <wp:wrapNone/>
              <wp:docPr id="317669607" name="Cuadro de texto 3"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AF20B9" w:rsidR="00AF20B9" w:rsidP="00AF20B9" w:rsidRDefault="00AF20B9" w14:paraId="15832B65" w14:textId="64247FE1">
                          <w:pPr>
                            <w:rPr>
                              <w:rFonts w:ascii="Aptos" w:hAnsi="Aptos" w:eastAsia="Aptos" w:cs="Aptos"/>
                              <w:noProof/>
                              <w:color w:val="000000"/>
                              <w:sz w:val="20"/>
                              <w:szCs w:val="20"/>
                            </w:rPr>
                          </w:pPr>
                          <w:r w:rsidRPr="00AF20B9">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5096317C">
              <v:stroke joinstyle="miter"/>
              <v:path gradientshapeok="t" o:connecttype="rect"/>
            </v:shapetype>
            <v:shape id="Cuadro de texto 3" style="position:absolute;margin-left:0;margin-top:0;width:85.35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UaeSEAIAAB0EAAAOAAAAZHJzL2Uyb0RvYy54bWysU01v2zAMvQ/YfxB0X+y0ydAacYqsRYYB&#10;QVsgHXpWZCk2IIsCpcTOfv0oJU62rqdiF/mZpPjx+DS761vD9gp9A7bk41HOmbISqsZuS/7zZfnl&#10;hjMfhK2EAatKflCe380/f5p1rlBXUIOpFDJKYn3RuZLXIbgiy7ysVSv8CJyy5NSArQj0i9usQtFR&#10;9tZkV3n+NesAK4cglfdkfTg6+Tzl11rJ8KS1V4GZklNvIZ2Yzk08s/lMFFsUrm7kqQ3xgS5a0Vgq&#10;ek71IIJgO2z+SdU2EsGDDiMJbQZaN1KlGWiacf5mmnUtnEqzEDnenWny/y+tfNyv3TOy0H+DnhYY&#10;CemcLzwZ4zy9xjZ+qVNGfqLwcKZN9YHJeCm/ub6dTDmT5LueTCeTxGt2ue3Qh+8KWhZByZHWktgS&#10;+5UPVJFCh5BYzMKyMSatxti/DBQYLdmlxYhCv+lZU5V8MrS/gepAUyEcF+6dXDZUeiV8eBZIG6ZB&#10;SLXhiQ5toCs5nBBnNeCv9+wxnognL2cdKabkliTNmflhaSFRXAPAAWwSGN/m05z8dtfeA+lwTE/C&#10;yQTJisEMUCO0r6TnRSxELmEllSv5ZoD34Shdeg9SLRYpiHTkRFjZtZMxdaQrcvnSvwp0J8IDreoR&#10;BjmJ4g3vx9h407vFLhD7aSmR2iORJ8ZJg2lXp/cSRf7nf4q6vOr5bwAAAP//AwBQSwMEFAAGAAgA&#10;AAAhAEoOkxnaAAAABAEAAA8AAABkcnMvZG93bnJldi54bWxMj8FOwzAMhu9IvENkJG4sZRsMlaYT&#10;msRpCGkbF25e4rWFxqkad+venowLXCxZ/6/Pn4vl6Ft1pD42gQ3cTzJQxDa4hisDH7vXuydQUZAd&#10;toHJwJkiLMvrqwJzF068oeNWKpUgHHM0UIt0udbR1uQxTkJHnLJD6D1KWvtKux5PCe5bPc2yR+2x&#10;4XShxo5WNdnv7eANPGzkbXjn3exznJ6/1t3Kzg5ra8ztzfjyDEpolL8yXPSTOpTJaR8GdlG1BtIj&#10;8jsv2SJbgNon8HwOuiz0f/nyBwAA//8DAFBLAQItABQABgAIAAAAIQC2gziS/gAAAOEBAAATAAAA&#10;AAAAAAAAAAAAAAAAAABbQ29udGVudF9UeXBlc10ueG1sUEsBAi0AFAAGAAgAAAAhADj9If/WAAAA&#10;lAEAAAsAAAAAAAAAAAAAAAAALwEAAF9yZWxzLy5yZWxzUEsBAi0AFAAGAAgAAAAhACZRp5IQAgAA&#10;HQQAAA4AAAAAAAAAAAAAAAAALgIAAGRycy9lMm9Eb2MueG1sUEsBAi0AFAAGAAgAAAAhAEoOkxna&#10;AAAABAEAAA8AAAAAAAAAAAAAAAAAagQAAGRycy9kb3ducmV2LnhtbFBLBQYAAAAABAAEAPMAAABx&#10;BQAAAAA=&#10;">
              <v:fill o:detectmouseclick="t"/>
              <v:textbox style="mso-fit-shape-to-text:t" inset="0,0,0,15pt">
                <w:txbxContent>
                  <w:p w:rsidRPr="00AF20B9" w:rsidR="00AF20B9" w:rsidP="00AF20B9" w:rsidRDefault="00AF20B9" w14:paraId="15832B65" w14:textId="64247FE1">
                    <w:pPr>
                      <w:rPr>
                        <w:rFonts w:ascii="Aptos" w:hAnsi="Aptos" w:eastAsia="Aptos" w:cs="Aptos"/>
                        <w:noProof/>
                        <w:color w:val="000000"/>
                        <w:sz w:val="20"/>
                        <w:szCs w:val="20"/>
                      </w:rPr>
                    </w:pPr>
                    <w:r w:rsidRPr="00AF20B9">
                      <w:rPr>
                        <w:rFonts w:ascii="Aptos" w:hAnsi="Aptos" w:eastAsia="Aptos" w:cs="Aptos"/>
                        <w:noProof/>
                        <w:color w:val="000000"/>
                        <w:sz w:val="20"/>
                        <w:szCs w:val="20"/>
                      </w:rPr>
                      <w:t>Uso Interno estricto</w:t>
                    </w:r>
                  </w:p>
                </w:txbxContent>
              </v:textbox>
              <w10:wrap anchorx="page" anchory="page"/>
            </v:shape>
          </w:pict>
        </mc:Fallback>
      </mc:AlternateContent>
    </w:r>
    <w:sdt>
      <w:sdtPr>
        <w:rPr>
          <w:color w:val="004990"/>
          <w:sz w:val="16"/>
          <w:szCs w:val="16"/>
        </w:rPr>
        <w:alias w:val="Consecutivo"/>
        <w:tag w:val="Consecutivo"/>
        <w:id w:val="-1370214818"/>
        <w:placeholder>
          <w:docPart w:val="886D76A644C04D6DB8B379989CD983F4"/>
        </w:placeholder>
        <w:text/>
      </w:sdtPr>
      <w:sdtEndPr/>
      <w:sdtContent>
        <w:r>
          <w:rPr>
            <w:color w:val="004990"/>
            <w:sz w:val="16"/>
            <w:szCs w:val="16"/>
          </w:rPr>
          <w:t>AI-0285-2025</w:t>
        </w:r>
      </w:sdtContent>
    </w:sdt>
  </w:p>
  <w:p w:rsidR="002307FE" w:rsidP="00FA54DF" w:rsidRDefault="002307FE" w14:paraId="73FDAEA7"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D2424F" w:rsidP="00FA54DF" w:rsidRDefault="00E220C4" w14:paraId="6622330D" w14:textId="77777777">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editId="634D650E" wp14:anchorId="7D4BE2EC">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P="00FA54DF" w:rsidRDefault="00D2424F" w14:paraId="0759964D"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12E7B8FB"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5EB020B7" w14:textId="77777777">
                          <w:pPr>
                            <w:rPr>
                              <w:color w:val="003A68"/>
                              <w:sz w:val="14"/>
                              <w:szCs w:val="14"/>
                            </w:rPr>
                          </w:pPr>
                          <w:r w:rsidRPr="00FA54DF">
                            <w:rPr>
                              <w:color w:val="003A68"/>
                              <w:sz w:val="14"/>
                              <w:szCs w:val="14"/>
                            </w:rPr>
                            <w:t>Apdo. 10058-1000</w:t>
                          </w:r>
                        </w:p>
                        <w:p w:rsidR="00D2424F" w:rsidP="00FA54DF" w:rsidRDefault="00D2424F" w14:paraId="25E3FAC7" w14:textId="77777777">
                          <w:pPr>
                            <w:rPr>
                              <w:color w:val="003A68"/>
                              <w:sz w:val="14"/>
                              <w:szCs w:val="14"/>
                            </w:rPr>
                          </w:pPr>
                          <w:r w:rsidRPr="00FA54DF">
                            <w:rPr>
                              <w:color w:val="003A68"/>
                              <w:sz w:val="14"/>
                              <w:szCs w:val="14"/>
                            </w:rPr>
                            <w:t>Av. 1 y Central, Calles 2 y 4</w:t>
                          </w:r>
                        </w:p>
                        <w:p w:rsidRPr="00FA54DF" w:rsidR="00D2424F" w:rsidP="00FA54DF" w:rsidRDefault="00D2424F" w14:paraId="36186628"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7D4BE2EC">
              <v:textbox>
                <w:txbxContent>
                  <w:p w:rsidRPr="00FA54DF" w:rsidR="00D2424F" w:rsidP="00FA54DF" w:rsidRDefault="00D2424F" w14:paraId="0759964D"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12E7B8FB"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5EB020B7" w14:textId="77777777">
                    <w:pPr>
                      <w:rPr>
                        <w:color w:val="003A68"/>
                        <w:sz w:val="14"/>
                        <w:szCs w:val="14"/>
                      </w:rPr>
                    </w:pPr>
                    <w:r w:rsidRPr="00FA54DF">
                      <w:rPr>
                        <w:color w:val="003A68"/>
                        <w:sz w:val="14"/>
                        <w:szCs w:val="14"/>
                      </w:rPr>
                      <w:t>Apdo. 10058-1000</w:t>
                    </w:r>
                  </w:p>
                  <w:p w:rsidR="00D2424F" w:rsidP="00FA54DF" w:rsidRDefault="00D2424F" w14:paraId="25E3FAC7" w14:textId="77777777">
                    <w:pPr>
                      <w:rPr>
                        <w:color w:val="003A68"/>
                        <w:sz w:val="14"/>
                        <w:szCs w:val="14"/>
                      </w:rPr>
                    </w:pPr>
                    <w:r w:rsidRPr="00FA54DF">
                      <w:rPr>
                        <w:color w:val="003A68"/>
                        <w:sz w:val="14"/>
                        <w:szCs w:val="14"/>
                      </w:rPr>
                      <w:t>Av. 1 y Central, Calles 2 y 4</w:t>
                    </w:r>
                  </w:p>
                  <w:p w:rsidRPr="00FA54DF" w:rsidR="00D2424F" w:rsidP="00FA54DF" w:rsidRDefault="00D2424F" w14:paraId="36186628"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editId="1DF68BBD" wp14:anchorId="2B2AA487">
          <wp:simplePos x="0" y="0"/>
          <wp:positionH relativeFrom="column">
            <wp:posOffset>4550781</wp:posOffset>
          </wp:positionH>
          <wp:positionV relativeFrom="paragraph">
            <wp:posOffset>-190500</wp:posOffset>
          </wp:positionV>
          <wp:extent cx="8890" cy="431165"/>
          <wp:effectExtent l="0" t="0" r="0" b="0"/>
          <wp:wrapNone/>
          <wp:docPr id="1023848752" name="Imagen 10238487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F64992" w:rsidP="00F64992" w:rsidRDefault="00AF20B9" w14:paraId="57D7846B" w14:textId="6B1780C5">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editId="593CEAAA" wp14:anchorId="7FB3E626">
              <wp:simplePos x="1409700" y="9283700"/>
              <wp:positionH relativeFrom="page">
                <wp:align>center</wp:align>
              </wp:positionH>
              <wp:positionV relativeFrom="page">
                <wp:align>bottom</wp:align>
              </wp:positionV>
              <wp:extent cx="1083945" cy="345440"/>
              <wp:effectExtent l="0" t="0" r="1905" b="0"/>
              <wp:wrapNone/>
              <wp:docPr id="1042263215" name="Cuadro de texto 1"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AF20B9" w:rsidR="00AF20B9" w:rsidP="00AF20B9" w:rsidRDefault="00AF20B9" w14:paraId="4539E72F" w14:textId="5966D9F4">
                          <w:pPr>
                            <w:rPr>
                              <w:rFonts w:ascii="Aptos" w:hAnsi="Aptos" w:eastAsia="Aptos" w:cs="Aptos"/>
                              <w:noProof/>
                              <w:color w:val="000000"/>
                              <w:sz w:val="20"/>
                              <w:szCs w:val="20"/>
                            </w:rPr>
                          </w:pPr>
                          <w:r w:rsidRPr="00AF20B9">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7FB3E626">
              <v:stroke joinstyle="miter"/>
              <v:path gradientshapeok="t" o:connecttype="rect"/>
            </v:shapetype>
            <v:shape id="Cuadro de texto 1" style="position:absolute;margin-left:0;margin-top:0;width:85.35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0ggfEAIAAB0EAAAOAAAAZHJzL2Uyb0RvYy54bWysU99v2jAQfp+0/8Hy+0igMLURoWKtmCah&#10;thKd+mwcm0SKfdbZkLC/fmdDYOv2NO3F+XJ3vh/ffZ7f96ZlB4W+AVvy8SjnTFkJVWN3Jf/+uvp0&#10;y5kPwlaiBatKflSe3y8+fph3rlATqKGtFDJKYn3RuZLXIbgiy7yslRF+BE5ZcmpAIwL94i6rUHSU&#10;3bTZJM8/Zx1g5RCk8p6sjycnX6T8WisZnrX2KrC25NRbSCemcxvPbDEXxQ6Fqxt5bkP8QxdGNJaK&#10;XlI9iiDYHps/UplGInjQYSTBZKB1I1WagaYZ5++m2dTCqTQLkePdhSb//9LKp8PGvSAL/RfoaYGR&#10;kM75wpMxztNrNPFLnTLyE4XHC22qD0zGS/ntzd10xpkk3810Np0mXrPrbYc+fFVgWAQlR1pLYksc&#10;1j5QRQodQmIxC6umbdNqWvubgQKjJbu2GFHotz1rqpJPhva3UB1pKoTTwr2Tq4ZKr4UPLwJpwzQI&#10;qTY806Fb6EoOZ8RZDfjjb/YYT8STl7OOFFNyS5LmrP1maSFRXAPAAWwTGN/ls5z8dm8egHQ4pifh&#10;ZIJkxdAOUCOYN9LzMhYil7CSypV8O8CHcJIuvQeplssURDpyIqztxsmYOtIVuXzt3wS6M+GBVvUE&#10;g5xE8Y73U2y86d1yH4j9tJRI7YnIM+OkwbSr83uJIv/1P0VdX/XiJwAAAP//AwBQSwMEFAAGAAgA&#10;AAAhAEoOkxnaAAAABAEAAA8AAABkcnMvZG93bnJldi54bWxMj8FOwzAMhu9IvENkJG4sZRsMlaYT&#10;msRpCGkbF25e4rWFxqkad+venowLXCxZ/6/Pn4vl6Ft1pD42gQ3cTzJQxDa4hisDH7vXuydQUZAd&#10;toHJwJkiLMvrqwJzF068oeNWKpUgHHM0UIt0udbR1uQxTkJHnLJD6D1KWvtKux5PCe5bPc2yR+2x&#10;4XShxo5WNdnv7eANPGzkbXjn3exznJ6/1t3Kzg5ra8ztzfjyDEpolL8yXPSTOpTJaR8GdlG1BtIj&#10;8jsv2SJbgNon8HwOuiz0f/nyBwAA//8DAFBLAQItABQABgAIAAAAIQC2gziS/gAAAOEBAAATAAAA&#10;AAAAAAAAAAAAAAAAAABbQ29udGVudF9UeXBlc10ueG1sUEsBAi0AFAAGAAgAAAAhADj9If/WAAAA&#10;lAEAAAsAAAAAAAAAAAAAAAAALwEAAF9yZWxzLy5yZWxzUEsBAi0AFAAGAAgAAAAhAEjSCB8QAgAA&#10;HQQAAA4AAAAAAAAAAAAAAAAALgIAAGRycy9lMm9Eb2MueG1sUEsBAi0AFAAGAAgAAAAhAEoOkxna&#10;AAAABAEAAA8AAAAAAAAAAAAAAAAAagQAAGRycy9kb3ducmV2LnhtbFBLBQYAAAAABAAEAPMAAABx&#10;BQAAAAA=&#10;">
              <v:fill o:detectmouseclick="t"/>
              <v:textbox style="mso-fit-shape-to-text:t" inset="0,0,0,15pt">
                <w:txbxContent>
                  <w:p w:rsidRPr="00AF20B9" w:rsidR="00AF20B9" w:rsidP="00AF20B9" w:rsidRDefault="00AF20B9" w14:paraId="4539E72F" w14:textId="5966D9F4">
                    <w:pPr>
                      <w:rPr>
                        <w:rFonts w:ascii="Aptos" w:hAnsi="Aptos" w:eastAsia="Aptos" w:cs="Aptos"/>
                        <w:noProof/>
                        <w:color w:val="000000"/>
                        <w:sz w:val="20"/>
                        <w:szCs w:val="20"/>
                      </w:rPr>
                    </w:pPr>
                    <w:r w:rsidRPr="00AF20B9">
                      <w:rPr>
                        <w:rFonts w:ascii="Aptos" w:hAnsi="Aptos" w:eastAsia="Aptos" w:cs="Aptos"/>
                        <w:noProof/>
                        <w:color w:val="000000"/>
                        <w:sz w:val="20"/>
                        <w:szCs w:val="20"/>
                      </w:rPr>
                      <w:t>Uso Interno estricto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editId="51032A4E" wp14:anchorId="66F49BA0">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RDefault="00D2424F" w14:paraId="5188528E"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75D40160"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6145C060" w14:textId="77777777">
                          <w:pPr>
                            <w:rPr>
                              <w:color w:val="003A68"/>
                              <w:sz w:val="14"/>
                              <w:szCs w:val="14"/>
                            </w:rPr>
                          </w:pPr>
                          <w:r w:rsidRPr="00FA54DF">
                            <w:rPr>
                              <w:color w:val="003A68"/>
                              <w:sz w:val="14"/>
                              <w:szCs w:val="14"/>
                            </w:rPr>
                            <w:t>Apdo. 10058-1000</w:t>
                          </w:r>
                        </w:p>
                        <w:p w:rsidR="00B65442" w:rsidP="00B65442" w:rsidRDefault="00B65442" w14:paraId="4BF2107F" w14:textId="77777777">
                          <w:pPr>
                            <w:rPr>
                              <w:color w:val="003A68"/>
                              <w:sz w:val="14"/>
                              <w:szCs w:val="14"/>
                            </w:rPr>
                          </w:pPr>
                          <w:r w:rsidRPr="00FA54DF">
                            <w:rPr>
                              <w:color w:val="003A68"/>
                              <w:sz w:val="14"/>
                              <w:szCs w:val="14"/>
                            </w:rPr>
                            <w:t>Av. 1 y Central, Calles 2 y 4</w:t>
                          </w:r>
                        </w:p>
                        <w:p w:rsidRPr="00FA54DF" w:rsidR="00D2424F" w:rsidRDefault="00D2424F" w14:paraId="206FA803"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66F49BA0">
              <v:textbox>
                <w:txbxContent>
                  <w:p w:rsidRPr="00FA54DF" w:rsidR="00D2424F" w:rsidRDefault="00D2424F" w14:paraId="5188528E"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75D40160"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6145C060" w14:textId="77777777">
                    <w:pPr>
                      <w:rPr>
                        <w:color w:val="003A68"/>
                        <w:sz w:val="14"/>
                        <w:szCs w:val="14"/>
                      </w:rPr>
                    </w:pPr>
                    <w:r w:rsidRPr="00FA54DF">
                      <w:rPr>
                        <w:color w:val="003A68"/>
                        <w:sz w:val="14"/>
                        <w:szCs w:val="14"/>
                      </w:rPr>
                      <w:t>Apdo. 10058-1000</w:t>
                    </w:r>
                  </w:p>
                  <w:p w:rsidR="00B65442" w:rsidP="00B65442" w:rsidRDefault="00B65442" w14:paraId="4BF2107F" w14:textId="77777777">
                    <w:pPr>
                      <w:rPr>
                        <w:color w:val="003A68"/>
                        <w:sz w:val="14"/>
                        <w:szCs w:val="14"/>
                      </w:rPr>
                    </w:pPr>
                    <w:r w:rsidRPr="00FA54DF">
                      <w:rPr>
                        <w:color w:val="003A68"/>
                        <w:sz w:val="14"/>
                        <w:szCs w:val="14"/>
                      </w:rPr>
                      <w:t>Av. 1 y Central, Calles 2 y 4</w:t>
                    </w:r>
                  </w:p>
                  <w:p w:rsidRPr="00FA54DF" w:rsidR="00D2424F" w:rsidRDefault="00D2424F" w14:paraId="206FA803"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editId="6258E517" wp14:anchorId="017AE2BC">
          <wp:simplePos x="0" y="0"/>
          <wp:positionH relativeFrom="column">
            <wp:posOffset>4553585</wp:posOffset>
          </wp:positionH>
          <wp:positionV relativeFrom="paragraph">
            <wp:posOffset>8687</wp:posOffset>
          </wp:positionV>
          <wp:extent cx="8890" cy="431165"/>
          <wp:effectExtent l="0" t="0" r="0" b="0"/>
          <wp:wrapNone/>
          <wp:docPr id="55076612" name="Imagen 550766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C5D53" w:rsidP="0025085A" w:rsidRDefault="00DC5D53" w14:paraId="01FFD6B7"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F64992" w:rsidP="00DC5D53" w:rsidRDefault="00F64992" w14:paraId="4EDCD5CA" w14:textId="77777777">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4E730A6" w14:textId="77777777" w:rsidR="00AF20B9" w:rsidRDefault="00AF20B9" w:rsidP="00D43D57">
      <w:r>
        <w:separator/>
      </w:r>
    </w:p>
  </w:footnote>
  <w:footnote w:type="continuationSeparator" w:id="0">
    <w:p w14:paraId="77CAF0F5" w14:textId="77777777" w:rsidR="00AF20B9" w:rsidRDefault="00AF20B9" w:rsidP="00D43D57">
      <w:r>
        <w:continuationSeparator/>
      </w:r>
    </w:p>
  </w:footnote>
  <w:footnote w:id="1">
    <w:p w14:paraId="04F0D1C3" w14:textId="77777777" w:rsidR="00AF20B9" w:rsidRPr="00AF20B9" w:rsidRDefault="00AF20B9" w:rsidP="00AF20B9">
      <w:pPr>
        <w:pStyle w:val="Textonotapie"/>
        <w:jc w:val="both"/>
        <w:rPr>
          <w:sz w:val="16"/>
          <w:szCs w:val="16"/>
        </w:rPr>
      </w:pPr>
      <w:r>
        <w:rPr>
          <w:rStyle w:val="Refdenotaalpie"/>
        </w:rPr>
        <w:footnoteRef/>
      </w:r>
      <w:r>
        <w:t xml:space="preserve"> </w:t>
      </w:r>
      <w:r w:rsidRPr="00AF20B9">
        <w:rPr>
          <w:rStyle w:val="cf01"/>
          <w:rFonts w:ascii="Arial" w:hAnsi="Arial" w:cs="Arial"/>
          <w:sz w:val="16"/>
          <w:szCs w:val="16"/>
        </w:rPr>
        <w:t>Auditoría de carácter especial</w:t>
      </w:r>
      <w:r w:rsidRPr="00AF20B9">
        <w:rPr>
          <w:rStyle w:val="cf11"/>
          <w:rFonts w:ascii="Arial" w:hAnsi="Arial" w:cs="Arial"/>
          <w:sz w:val="16"/>
          <w:szCs w:val="16"/>
        </w:rPr>
        <w:t xml:space="preserve">: Evalúa si las actividades, operaciones financieras e información, cumplen en todos los aspectos relevantes, con las regulaciones o mandatos que rigen a la entidad. </w:t>
      </w:r>
    </w:p>
  </w:footnote>
</w:footnotes>
</file>

<file path=word/header1.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EC7A70" w14:paraId="5DAEB77E" w14:textId="77777777">
    <w:pPr>
      <w:pStyle w:val="Encabezado"/>
      <w:jc w:val="center"/>
    </w:pPr>
    <w:r>
      <w:rPr>
        <w:noProof/>
        <w:lang w:val="es-CR" w:eastAsia="es-CR"/>
      </w:rPr>
      <w:drawing>
        <wp:anchor distT="0" distB="0" distL="114300" distR="114300" simplePos="0" relativeHeight="251696128" behindDoc="1" locked="0" layoutInCell="1" allowOverlap="1" wp14:editId="7D085FED" wp14:anchorId="76C84B94">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88988433" name="Imagen 10889884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editId="6B141A8F" wp14:anchorId="45550E58">
          <wp:simplePos x="0" y="0"/>
          <wp:positionH relativeFrom="column">
            <wp:posOffset>4470400</wp:posOffset>
          </wp:positionH>
          <wp:positionV relativeFrom="paragraph">
            <wp:posOffset>298450</wp:posOffset>
          </wp:positionV>
          <wp:extent cx="941070" cy="424815"/>
          <wp:effectExtent l="0" t="0" r="0" b="0"/>
          <wp:wrapNone/>
          <wp:docPr id="1972554309" name="Imagen 19725543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5F02FD" w14:paraId="24FFCB4A" w14:textId="77777777">
    <w:pPr>
      <w:pStyle w:val="Encabezado"/>
      <w:jc w:val="center"/>
    </w:pPr>
    <w:r>
      <w:rPr>
        <w:noProof/>
        <w:lang w:val="es-CR" w:eastAsia="es-CR"/>
      </w:rPr>
      <w:drawing>
        <wp:anchor distT="0" distB="0" distL="114300" distR="114300" simplePos="0" relativeHeight="251694080" behindDoc="1" locked="0" layoutInCell="1" allowOverlap="1" wp14:editId="50CD18DA" wp14:anchorId="165B8A16">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904311628" name="Imagen 19043116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editId="7F7FDAAA" wp14:anchorId="673F3923">
          <wp:simplePos x="0" y="0"/>
          <wp:positionH relativeFrom="column">
            <wp:posOffset>4602480</wp:posOffset>
          </wp:positionH>
          <wp:positionV relativeFrom="paragraph">
            <wp:posOffset>187960</wp:posOffset>
          </wp:positionV>
          <wp:extent cx="857250" cy="424815"/>
          <wp:effectExtent l="0" t="0" r="6350" b="0"/>
          <wp:wrapNone/>
          <wp:docPr id="1560868983" name="Imagen 15608689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666329813">
    <w:abstractNumId w:val="10"/>
  </w:num>
  <w:num w:numId="2" w16cid:durableId="606277122">
    <w:abstractNumId w:val="11"/>
  </w:num>
  <w:num w:numId="3" w16cid:durableId="1263303217">
    <w:abstractNumId w:val="9"/>
  </w:num>
  <w:num w:numId="4" w16cid:durableId="503321033">
    <w:abstractNumId w:val="7"/>
  </w:num>
  <w:num w:numId="5" w16cid:durableId="1712925282">
    <w:abstractNumId w:val="6"/>
  </w:num>
  <w:num w:numId="6" w16cid:durableId="164253312">
    <w:abstractNumId w:val="5"/>
  </w:num>
  <w:num w:numId="7" w16cid:durableId="1051492179">
    <w:abstractNumId w:val="4"/>
  </w:num>
  <w:num w:numId="8" w16cid:durableId="1244146021">
    <w:abstractNumId w:val="8"/>
  </w:num>
  <w:num w:numId="9" w16cid:durableId="1975014606">
    <w:abstractNumId w:val="3"/>
  </w:num>
  <w:num w:numId="10" w16cid:durableId="1091244581">
    <w:abstractNumId w:val="2"/>
  </w:num>
  <w:num w:numId="11" w16cid:durableId="774640979">
    <w:abstractNumId w:val="1"/>
  </w:num>
  <w:num w:numId="12" w16cid:durableId="1980524960">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F20B9"/>
    <w:rsid w:val="000064A4"/>
    <w:rsid w:val="000235B5"/>
    <w:rsid w:val="00026C85"/>
    <w:rsid w:val="000439A6"/>
    <w:rsid w:val="00060C03"/>
    <w:rsid w:val="000646DD"/>
    <w:rsid w:val="00081865"/>
    <w:rsid w:val="00082968"/>
    <w:rsid w:val="000A4501"/>
    <w:rsid w:val="000D7783"/>
    <w:rsid w:val="000E0AC6"/>
    <w:rsid w:val="001322B4"/>
    <w:rsid w:val="0016220C"/>
    <w:rsid w:val="001653C6"/>
    <w:rsid w:val="001946F4"/>
    <w:rsid w:val="001A43C4"/>
    <w:rsid w:val="001A6574"/>
    <w:rsid w:val="001C5806"/>
    <w:rsid w:val="00223F89"/>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20B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47674DB"/>
  <w15:docId w15:val="{DFB1B231-967E-486A-83BC-72B6495AD2B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Textonotapie">
    <w:name w:val="footnote text"/>
    <w:aliases w:val=" Car Car,Car Car, Car Char,Car,Car Char, Car"/>
    <w:basedOn w:val="Normal"/>
    <w:link w:val="TextonotapieCar"/>
    <w:locked/>
    <w:rsid w:val="00AF20B9"/>
    <w:pPr>
      <w:jc w:val="left"/>
    </w:pPr>
    <w:rPr>
      <w:rFonts w:ascii="Times New Roman" w:hAnsi="Times New Roman"/>
      <w:sz w:val="20"/>
      <w:szCs w:val="20"/>
      <w:lang w:val="es-CR" w:eastAsia="es-CR"/>
    </w:rPr>
  </w:style>
  <w:style w:type="character" w:customStyle="1" w:styleId="TextonotapieCar">
    <w:name w:val="Texto nota pie Car"/>
    <w:aliases w:val=" Car Car Car,Car Car Car, Car Char Car,Car Car1,Car Char Car, Car Car1"/>
    <w:basedOn w:val="Fuentedeprrafopredeter"/>
    <w:link w:val="Textonotapie"/>
    <w:rsid w:val="00AF20B9"/>
    <w:rPr>
      <w:rFonts w:ascii="Times New Roman" w:eastAsia="Times New Roman" w:hAnsi="Times New Roman"/>
    </w:rPr>
  </w:style>
  <w:style w:type="character" w:styleId="Refdenotaalpie">
    <w:name w:val="footnote reference"/>
    <w:uiPriority w:val="99"/>
    <w:locked/>
    <w:rsid w:val="00AF20B9"/>
    <w:rPr>
      <w:vertAlign w:val="superscript"/>
    </w:rPr>
  </w:style>
  <w:style w:type="character" w:customStyle="1" w:styleId="cf01">
    <w:name w:val="cf01"/>
    <w:basedOn w:val="Fuentedeprrafopredeter"/>
    <w:rsid w:val="00AF20B9"/>
    <w:rPr>
      <w:rFonts w:ascii="Segoe UI" w:hAnsi="Segoe UI" w:cs="Segoe UI" w:hint="default"/>
      <w:b/>
      <w:bCs/>
      <w:sz w:val="18"/>
      <w:szCs w:val="18"/>
    </w:rPr>
  </w:style>
  <w:style w:type="character" w:customStyle="1" w:styleId="cf11">
    <w:name w:val="cf11"/>
    <w:basedOn w:val="Fuentedeprrafopredeter"/>
    <w:rsid w:val="00AF20B9"/>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header" Target="header2.xml"/><Relationship Id="rId24" Type="http://schemas.openxmlformats.org/officeDocument/2006/relationships/theme" Target="theme/theme1.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glossaryDocument" Target="glossary/document.xml"/><Relationship Id="rId10" Type="http://schemas.openxmlformats.org/officeDocument/2006/relationships/settings" Target="settings.xml"/><Relationship Id="rId19" Type="http://schemas.openxmlformats.org/officeDocument/2006/relationships/footer" Target="footer2.xml"/><Relationship Id="rId22" Type="http://schemas.openxmlformats.org/officeDocument/2006/relationships/fontTable" Target="fontTable.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86D76A644C04D6DB8B379989CD983F4"/>
        <w:category>
          <w:name w:val="General"/>
          <w:gallery w:val="placeholder"/>
        </w:category>
        <w:types>
          <w:type w:val="bbPlcHdr"/>
        </w:types>
        <w:behaviors>
          <w:behavior w:val="content"/>
        </w:behaviors>
        <w:guid w:val="{9A5373D1-507B-4403-84D8-7C97E69BD464}"/>
      </w:docPartPr>
      <w:docPartBody>
        <w:p w:rsidR="002B67F8" w:rsidRDefault="002B67F8">
          <w:pPr>
            <w:pStyle w:val="886D76A644C04D6DB8B379989CD983F4"/>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B67F8"/>
    <w:rsid w:val="00223F89"/>
    <w:rsid w:val="002B67F8"/>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886D76A644C04D6DB8B379989CD983F4">
    <w:name w:val="886D76A644C04D6DB8B379989CD983F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bk7SAOPJ9IWVHusuh8ni2bCl/VJKIfVJAMNoaRKCT7E=</DigestValue>
    </Reference>
    <Reference Type="http://uri.etsi.org/01903#SignedProperties" URI="#idSignedProperties">
      <Transforms>
        <Transform Algorithm="http://www.w3.org/TR/2001/REC-xml-c14n-20010315"/>
      </Transforms>
      <DigestMethod Algorithm="http://www.w3.org/2001/04/xmlenc#sha256"/>
      <DigestValue>Zeb4nyYZa8ChYSDdr6ioyj2RFbU7QNT6ZiKrEmSCsYU=</DigestValue>
    </Reference>
  </SignedInfo>
  <SignatureValue>E9d5GRfn3YR1tAWe1PHZ+CF5UcHJndq4BV7yCbtwSQRlFlVkjbCfthl9E4dia7bPhmGHRAVgFnJ9yxN0jdDxt+iZAB3EyslgkBY1mea8vw54Yur0VVGtpLs/wVoGlVlFdU1ZbubemEIzyy4qJ6INX3moxtf/96TJeblzhDrrW1RwvW/l5tyG/wml04kItOMYcsfEp2yffGrfFvNrmdLHzh4IajraVzExEQgoLIWsnu4JFkCjPJeIzjRHAsgZfgwXA2s9zdA6YkZ4CP5T59cC2Aw9LzjW/uXkME+/DRLSF6GEzjFfoF0BZ7Tlruj7Yf49b4yDEe5GL9UDdDcE3di0Ag==</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DEtcIY3hk42UW2EsLCwMlQuvopsggLYGMxr9Z9IJ/qY=</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_rels/header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bUbkLj4ILy/sE4u9ESH0bGzhbYpqlvwAZ/lqW6DMo/c=</DigestValue>
      </Reference>
      <Reference URI="/word/numbering.xml?ContentType=application/vnd.openxmlformats-officedocument.wordprocessingml.numbering+xml">
        <DigestMethod Algorithm="http://www.w3.org/2001/04/xmlenc#sha256"/>
        <DigestValue>pr5l+rjplj1SQWFV9o7HsZn3X5tdmFsNcOww0MXBV6Q=</DigestValue>
      </Reference>
      <Reference URI="/word/endnotes.xml?ContentType=application/vnd.openxmlformats-officedocument.wordprocessingml.endnotes+xml">
        <DigestMethod Algorithm="http://www.w3.org/2001/04/xmlenc#sha256"/>
        <DigestValue>Eyl91O5j82bsbbI20FAmRvV/H1Fo4I6s00Em62Zrs2k=</DigestValue>
      </Reference>
      <Reference URI="/word/footer1.xml?ContentType=application/vnd.openxmlformats-officedocument.wordprocessingml.footer+xml">
        <DigestMethod Algorithm="http://www.w3.org/2001/04/xmlenc#sha256"/>
        <DigestValue>PC63JMsX8bnRLx+vG311zWkGmC5sOJP3RAkiE83ZYYg=</DigestValue>
      </Reference>
      <Reference URI="/word/footer3.xml?ContentType=application/vnd.openxmlformats-officedocument.wordprocessingml.footer+xml">
        <DigestMethod Algorithm="http://www.w3.org/2001/04/xmlenc#sha256"/>
        <DigestValue>fW6zfrJ3x1oeLB+MdteVTDqjrIz09DHanGmhe00fDMQ=</DigestValue>
      </Reference>
      <Reference URI="/word/media/image5.emf?ContentType=image/x-emf">
        <DigestMethod Algorithm="http://www.w3.org/2001/04/xmlenc#sha256"/>
        <DigestValue>EQeoPcoPPD0NqMiDPGouQJEQEnlO/w+Td37NCcMaesM=</DigestValue>
      </Reference>
      <Reference URI="/word/footnotes.xml?ContentType=application/vnd.openxmlformats-officedocument.wordprocessingml.footnotes+xml">
        <DigestMethod Algorithm="http://www.w3.org/2001/04/xmlenc#sha256"/>
        <DigestValue>G+mGDohUF+efgp+dJbpgDSwnbWJrOGznbh0s+Fx6z+k=</DigestValue>
      </Reference>
      <Reference URI="/word/header1.xml?ContentType=application/vnd.openxmlformats-officedocument.wordprocessingml.header+xml">
        <DigestMethod Algorithm="http://www.w3.org/2001/04/xmlenc#sha256"/>
        <DigestValue>8+N3lSU+c5QzTg4IILmI1/iPyMJwAbH7ZClrrcSTMg0=</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embeddings/Microsoft_Word_Document.docx?ContentType=application/vnd.openxmlformats-officedocument.wordprocessingml.document">
        <DigestMethod Algorithm="http://www.w3.org/2001/04/xmlenc#sha256"/>
        <DigestValue>Q2fugLcgR3dPF0KrKuqsqUqvoNh0f1V67HBaYPuZWPQ=</DigestValue>
      </Reference>
      <Reference URI="/word/header2.xml?ContentType=application/vnd.openxmlformats-officedocument.wordprocessingml.header+xml">
        <DigestMethod Algorithm="http://www.w3.org/2001/04/xmlenc#sha256"/>
        <DigestValue>2e12lG8oViAvsa4fcZf9ci9mjeRGU+XzdNjvZBap2ts=</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theme/theme1.xml?ContentType=application/vnd.openxmlformats-officedocument.theme+xml">
        <DigestMethod Algorithm="http://www.w3.org/2001/04/xmlenc#sha256"/>
        <DigestValue>9TZ4mZI8zGI3VflhVf7jIYdeWBzUvylr4fmB98sbr7g=</DigestValue>
      </Reference>
      <Reference URI="/word/media/image2.emf?ContentType=image/x-emf">
        <DigestMethod Algorithm="http://www.w3.org/2001/04/xmlenc#sha256"/>
        <DigestValue>wGN7V+dV6CIw11upXhD1lEBYs4haja8y1/qdIyWZKWI=</DigestValue>
      </Reference>
      <Reference URI="/word/glossary/document.xml?ContentType=application/vnd.openxmlformats-officedocument.wordprocessingml.document.glossary+xml">
        <DigestMethod Algorithm="http://www.w3.org/2001/04/xmlenc#sha256"/>
        <DigestValue>7DYc0X4ijkFzVzUUDpU905UwhK1o5WtJXKQycZYyMd4=</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SavWCkycYZMbCK2VOzmwA9F8A8X6+VHLnSQF2bCly+A=</DigestValue>
      </Reference>
      <Reference URI="/word/glossary/styles.xml?ContentType=application/vnd.openxmlformats-officedocument.wordprocessingml.styles+xml">
        <DigestMethod Algorithm="http://www.w3.org/2001/04/xmlenc#sha256"/>
        <DigestValue>loY1kZWGNEJYgHKoh7GGgx26Yjo0gwK4hpNAW28JUmU=</DigestValue>
      </Reference>
      <Reference URI="/word/glossary/fontTable.xml?ContentType=application/vnd.openxmlformats-officedocument.wordprocessingml.fontTable+xml">
        <DigestMethod Algorithm="http://www.w3.org/2001/04/xmlenc#sha256"/>
        <DigestValue>ZLeZl0G4M9yTpyfVfFERPCMq30Z+0e3mqJ9JbayDz5Q=</DigestValue>
      </Reference>
      <Reference URI="/word/settings.xml?ContentType=application/vnd.openxmlformats-officedocument.wordprocessingml.settings+xml">
        <DigestMethod Algorithm="http://www.w3.org/2001/04/xmlenc#sha256"/>
        <DigestValue>yrurduftO7zbdydTg+7cRo5UJ+XZl/r1wc94QkS5rS0=</DigestValue>
      </Reference>
      <Reference URI="/word/footer2.xml?ContentType=application/vnd.openxmlformats-officedocument.wordprocessingml.footer+xml">
        <DigestMethod Algorithm="http://www.w3.org/2001/04/xmlenc#sha256"/>
        <DigestValue>ybztielSJ0Ce2MT1mgSyYT5NtGWYMqPjnp9UgfoLrjU=</DigestValue>
      </Reference>
      <Reference URI="/word/styles.xml?ContentType=application/vnd.openxmlformats-officedocument.wordprocessingml.styles+xml">
        <DigestMethod Algorithm="http://www.w3.org/2001/04/xmlenc#sha256"/>
        <DigestValue>esKfzNTEmjEiIYIZB/pHmEfStmmJtZoFFbWYmkn6dpI=</DigestValue>
      </Reference>
      <Reference URI="/word/media/image1.jpeg?ContentType=image/jpeg">
        <DigestMethod Algorithm="http://www.w3.org/2001/04/xmlenc#sha256"/>
        <DigestValue>i5L6dPa91f4vprUe/qDpQrrKZLI1MiYL71asHHkAjWs=</DigestValue>
      </Reference>
      <Reference URI="/word/fontTable.xml?ContentType=application/vnd.openxmlformats-officedocument.wordprocessingml.fontTable+xml">
        <DigestMethod Algorithm="http://www.w3.org/2001/04/xmlenc#sha256"/>
        <DigestValue>NR70uv/IPlSWJOE9eIJoLkHKAM/cd10++92w6GbdFtk=</DigestValue>
      </Reference>
    </Manifest>
    <SignatureProperties>
      <SignatureProperty Id="idSignatureTime" Target="#idPackageSignature">
        <mdssi:SignatureTime xmlns:mdssi="http://schemas.openxmlformats.org/package/2006/digital-signature">
          <mdssi:Format>YYYY-MM-DDThh:mm:ssTZD</mdssi:Format>
          <mdssi:Value>2025-12-10T21:35:48Z</mdssi:Value>
        </mdssi:SignatureTime>
      </SignatureProperty>
    </SignatureProperties>
  </Object>
  <Object>
    <xd:QualifyingProperties xmlns:xd="http://uri.etsi.org/01903/v1.3.2#" Target="#idPackageSignature">
      <xd:SignedProperties Id="idSignedProperties">
        <xd:SignedSignatureProperties>
          <xd:SigningTime>2025-12-10T21:35:48Z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apt3q0LI5gAvHJx806rdNfU2EUdv4myba/t4/3fgpa0CBCkEwK4YDzIwMjUxMjEwMjEzNjAy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xMjEwMjEzNjAyWjAvBgkqhkiG9w0BCQQxIgQgRgVSnFZozZ1j1hjHxnRL2bcik3nE2hYyeP6RFpU1zL0wNwYLKoZIhvcNAQkQAi8xKDAmMCQwIgQgrKszXYj6Q2nTJpWV/NZakemXG2IrBO983WoSsYOW808wDQYJKoZIhvcNAQEBBQAEggEAomaK9EmtSL8mERpcmeIJOo/pEj2SKTfrbqSSddSbvjIDHbP0NQZbtOuo7yst2TGNZr334cuM4oR+TzdbeRbfUFYLMylds99YuBhGzwVyAJnuCFQweQPw9F9f29QLLqz64ZYRrviVS4/5DeQp/DX4bhfW3OgBALnKjT1zLVpRC+7CBwpetf7fsjam4YzVWuEEc/RO5ii4XkUnM5UMmkSSpUw1UPlu9cZ8qAdEFOiciIniTgemLoVHNm+z2eH5ltJXaPxZ7BFjnmNgP+79ZGxF/WVAV2LP6L/KxLQ3AQJkMUybORq6Sd6d599RZZopay/I6DR4naornBVlFAI80/uLlA==</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xMTE0MTQzNjUwWhcNMjYwMTE1MDI1NjUwWqBfMF0wHwYDVR0jBBgwFoAUsLvgCC5LE2jw0IBEA2ekP/8lY/YwEAYJKwYBBAGCNxUBBAMCAQAwCgYDVR0UBAMCAUEwHAYJKwYBBAGCNxUEBA8XDTI2MDExNDE0NDY1MFowDQYJKoZIhvcNAQENBQADggIBADV1KD3591/I+ncc/MPYyEJCnTrGDjaaB6dAeVmwJrAO3MVftMapnUTx3kmuOWnscU2546wM/6+18/ukyCuNICNKLSnQK43YggFCtV3TLPARvukdVJQgatnKNZKiCEFYnMkGqvCD+BWBUnaLuZCg8cwYqnrP8Q2FZ8WiRc19fC9mVKoMoNRw0R3hBAV5zeWsEg2j+Z0J5HMbUFe9DAj5fTbEtNzuAMekJVz/buew5ySBCZSE4XSVUbGDA3lpl/jpmGWacLzAbKg8qntTzc2OHzSiVzRpCXN2hcIZ3cY4UjQyvx6LJQ7bQKB4LUivffkKGkvrZIImsJHKEaIcAXHPHeAbGLMjScwTbWaj/W1oaoyfn4HUzzoDwfdWRuRPPzSDg7K+rfBWLtEX7IxmElPO7Cy7/Df8lmsJDH9j7I7jR9aycEg8NtuaWXdR5VZ+jTa8rPb+alTS8BQM0FYVnQ5QFWMcy+pbUf4B8HqISY5j2uf5lAGOaw6CR4L4AyrfaP03KhW8odU86YcjwICtBQM23gQbHxe0dQ6L+InVrBDnNX3z9FzOIajk9F7/vUBQKWdiiOZZdXDhPCqP1c85F7iNxwkX3d+YxXQdXmD7i/2F34t4+wBaNuZn1ESzdUc/vYUzqn2VsZW+k8QNzQY1hL+jk2Wl6lJP3uFvqp0dfkmbFLw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2Fdy/MWwR83ed5zn/wUwzlEo5qGSLIZzPpXgOnrGTxU=</DigestValue>
                </xd:DigestAlgAndValue>
                <xd:CRLIdentifier>
                  <xd:Issuer>SERIALNUMBER=CPJ-2-100-098311,C=CR,O=MICITT,OU=DCFD,CN=CA POLITICA PERSONA FISICA - COSTA RICA v2</xd:Issuer>
                  <xd:IssueTime>2025-11-14T14:16:59Z</xd:IssueTime>
                  <xd:Number>66</xd:Number>
                </xd:CRLIdentifier>
              </xd:CRLRef>
              <xd:CRLRef>
                <xd:DigestAlgAndValue>
                  <DigestMethod Algorithm="http://www.w3.org/2001/04/xmlenc#sha256"/>
                  <DigestValue>WOoJR6JfQCdkLBjVs8oELpTE7vvuGZKAVZII7koj8wk=</DigestValue>
                </xd:DigestAlgAndValue>
                <xd:CRLIdentifier>
                  <xd:Issuer>SERIALNUMBER=CPJ-2-100-098311,OU=DCFD,O=MICITT,C=CR,CN=CA RAIZ NACIONAL - COSTA RICA v2</xd:Issuer>
                  <xd:IssueTime>2025-11-14T13:50:37Z</xd:IssueTime>
                  <xd:Number>39</xd:Number>
                </xd:CRLIdentifier>
              </xd:CRLRef>
            </xd:CRLRefs>
            <xd:OCSPRefs>
              <xd:OCSPRef>
                <xd:OCSPIdentifier>
                  <xd:ResponderID>
                    <xd:ByKey>EGMYjGSLLiAroqoaAA7CRtj/F/c=</xd:ByKey>
                  </xd:ResponderID>
                  <xd:ProducedAt>2025-12-10T21:36:02Z</xd:ProducedAt>
                </xd:OCSPIdentifier>
                <xd:DigestAlgAndValue>
                  <DigestMethod Algorithm="http://www.w3.org/2001/04/xmlenc#sha256"/>
                  <DigestValue>5sjpo/GKTeO9G7lIEvk7GkZU260mnBYTozywKkCgaz0=</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ExMTQxNDE2NTlaFw0yNjAxMTUwMjM2NTlaoF8wXTAfBgNVHSMEGDAWgBRonWk2y4Rue+qTYRn/WDAd1f9cyzAQBgkrBgEEAYI3FQEEAwIBADAKBgNVHRQEAwIBQjAcBgkrBgEEAYI3FQQEDxcNMjYwMTE0MTQyNjU5WjANBgkqhkiG9w0BAQ0FAAOCAgEAyHjSOlDy7ADszw09OtDr0vG1aYyT+AUNw88YNy3TZCbgKgKTwaVhWOLuEJwacnofJCqj1f4+a1TdZaridwh131whc5pb6yVO87QKrOo5IFu4dGvbba4acdGoQV3xDXPBAas0cjJgXqbg1CdR8RRLn4nK5h8cCjfAZvn3mq4yA+Sdh9YjvbLRxH0X6FrBaLPi5OfyZPkmJibkyxrZT7Nef92d5hkX98RLcp3srBoOfWHn9ycOpEuCF8WkhzSJkgeZSXhFC4mXU602wnkFuJmKvLeev+ZGfei/ZzXE7vGKLfQ6JVobNca6q54h9ouC8RjzCNMjLIBXx9dkfXdApNbeQmqOCFLi8ddq0IipUGTbt8flqAdq8aaNJBvOTcolYotL8BHDADTD3i6aRBQfOefERr09ax7i6El9J+gDGoT/acGvI8V0i8Fc9XuRan0sye4ZOVJZuRIz6ZV54AngJhKUmGR2z7+BNFwzBqd3MaHniZIgNZMv1p28BQxsTPEDjaWaGirB0J8wY0Ja1snTx8OMoxjjF+ywjagg8Dg8EkmQ+88MUPmZbILhbxB2uqonVoKelLfTAHjZUnVS7G7W51Q4nnHlLdVK0jeWwgAob91aePg9QmX4aWNPoNzZnvWXVuhs9/Eh6pZ5zSIJV9RceZR+MVTEwyqor46EjCbbCd77FO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OCSPValues>
              <xd:EncapsulatedOCSPValue>MIIGiwoBAKCCBoQwggaABgkrBgEFBQcwAQEEggZxMIIGbTCBxaIWBBQQYxiMZIsuICuiqhoADsJG2P8X9xgPMjAyNTEyMTAyMTM2MDJaMIGZMIGWMEwwCQYFKw4DAhoFAAQUzgxHzN03kqP+e9oD7BphnZQwSGIEFAlI/5tUAjbdMKRvs+Ivif5fd8qZAhMUABV0Nqfvh5tHOOJrAAIAFXQ2gAAYDzIwMjUxMjEwMjEwNDIzWqARGA8yMDI1MTIxMjA5MjQyM1qhIDAeMBwGCSsGAQQBgjcVBAQPFw0yNTEyMTEyMTE0MjNaMA0GCSqGSIb3DQEBCwUAA4IBAQCQt9UMvVkJF8WCEN0LUTBnumDtiFHbmFEH8ot/gJV7Uw4PH8R2NK9Ei6c2DK7hXQKmEXkOLk5PB2s7EsmLOyvT97/sc1Ecu0i3VqhgeH9yAU1LRLlDkQXDhri3rLAfvTInVXkspY9GZiqE2E+gwThovjA+V0Ty6MlVxKzqI7pceh5EsxCeAj6wkUFw7I+1mRnIBHMLB15fLUBW8jlNBpya/MsgrFRI8oKjyo7Gc7ntF2edzIknUN3xez+Ypk1FJhT3ye4M2AiLNK+XkL0OscAp2AXTyeAcD0kLRrxNBD6T3Scqe+s+jWhGx3E/v5eYCOLu6BWfLl8kqgaQ1nr1G6I+oIIEjTCCBIkwggSFMIIDbaADAgECAhMUABsfKmiAenRtR5hcAAIAGx8qMA0GCSqGSIb3DQEBCwUAMIGZMRkwFwYDVQQFExBDUEotNC0wMDAtMDA0MDE3MQswCQYDVQQGEwJDUjEkMCIGA1UEChMbQkFOQ08gQ0VOVFJBTCBERSBDT1NUQSBSSUNBMSIwIAYDVQQLExlESVZJU0lPTiBTSVNURU1BUyBERSBQQUdPMSUwIwYDVQQDExxDQSBTSU5QRSAtIFBFUlNPTkEgRklTSUNBIHYyMB4XDTI1MTIwNzE1NDMzNVoXDTI1MTIyMTE1NDMzNVowGjEYMBYGA1UEAxMPUE9SVkVOSVIuZmRpLmNyMIIBIjANBgkqhkiG9w0BAQEFAAOCAQ8AMIIBCgKCAQEAt0osGUu10R+CzZsuLvTZcCfGy02yhKQMt7DVWVH5lfgRMvjdt/7CLkxy/EIEiLniPcBhiy5ryV1WMQicMW9l5+3j69BmekNrPl05lDInS988NNHnoTyiF48Wu36yrd/mADuSSoiMC1RkdszBkTbGxfGBKP2tvWRzHIIcGI01OgBeBD3A112gvI6kQeCIzohm8ysazcYsAUcqqFVahum8zlr4kh3TDqyeiGjP5F+ngQcAzf9b6Do4m895HgHhlxQwukwXSi80sRb9/FMa/TqSdHq7TUuWM36T+Dbew7DNUgy+svpHcE5qjcwlyFgBGi+UB71Rz6kMr20Ys9lm5UN5hwIDAQABo4IBQjCCAT4wPQYJKwYBBAGCNxUHBDAwLgYmKwYBBAGCNxUIhcTqW4LR4zWVkRuC+ZcYhqXLa4F/g/b8d4G48TMCAWQCAQcwEwYDVR0lBAwwCgYIKwYBBQUHAwkwDgYDVR0PAQH/BAQDAgeAMBsGCSsGAQQBgjcVCgQOMAwwCgYIKwYBBQUHAwkwDwYJKwYBBQUHMAEFBAIFADAfBgNVHSMEGDAWgBQJSP+bVAI23TCkb7PiL4n+X3fKmTAdBgNVHQ4EFgQUEGMYjGSLLiAroqoaAA7CRtj/F/cwGgYDVR0RBBMwEYIPUE9SVkVOSVIuZmRpLmNyME4GCSsGAQQBgjcZAgRBMD+gPQYKKwYBBAGCNxkCAaAvBC1TLTEtNS0yMS0zMjM5NTUwODc4LTc1Mzc5OTczOS0xNzU2NjAxNTAzLTExMDcwDQYJKoZIhvcNAQELBQADggEBAFOPXDmaRxsToC04MWizsaSDp0tdzIDLmyMt98dQ8omM+h7noldeh0IX+DP1lxuDKaUMC+cL5KKRu+yYjwQS4mbh/V8C+o0Q+BT2aUsNtBmlqaNsmRB7UnWyZlvvYZAuvPyVs7N6bWLvgGCdNYzZBOnp+rk9hOjjFII/Vak5WxWzllqiIe5rWGHqDht3PbFzluITNIb7csmJ4aQBVEMQPV/fmKWOYWZdhxiC1Nh88SngsJLUnWQIrqw/Iow6DjvDXIDtczkuY2g62DKVWNyFLoiMaea8TAVbLJbdQRpVm694GNU/kJ3K+h18nKXQs2Vl6cHtZ/pjtHa6GkZ303vyCpQ=</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BKBkBGIwYAIBAQYIYIE8AQEBAQUwMTANBglghkgBZQMEAgEFAAQg+kBtaFJSbtY6Zwcfey46veB5
Qr9aZZZ0Sifcn/NBjkoCBCkEwLEYDzIwMjUxMjEwMjEzNjAyWjAEgAIB9AEB/6CCB8Iwgge+MIIF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CSqGSIb3DQEJAzENBgsqhkiG9w0BCRABBDAcBgkqhkiG9w0BCQUxDxcNMjUxMjEwMjEzNjAyWjAv
BgkqhkiG9w0BCQQxIgQg+CNDR1pgGB0OmmTAxZvxFDitAPEiUEUNxCvQK0jd+nowNwYLKoZIhvcN
AQkQAi8xKDAmMCQwIgQgrKszXYj6Q2nTJpWV/NZakemXG2IrBO983WoSsYOW808wDQYJKoZIhvcN
AQEBBQAEggEAAmMtWqNxUeD3cF0ZbgVxO7y37Tzemxu5pTnNtgyph4JsWxU+iCJXQUnuOAf2nEDi
vQ5hdhHSFIfHhL5tBGo2E8vQBfdStLt/uh3QbU+qrwyER+9iNu3dAxCIFSguccoIi7oD5e7STRpj
pf/vA6OriNND5H8WQidSzcV5cYQ261JUjtr9fI8qYQ2nVJJYPRB2Z7eQzlOYl1zYdTp6mVADX/Ls
fd1G0KYxc40Yx7o8CRs+WakArmukH4WWeMfAQXZ8xT4PGM7xAURsEghstDTBqj6bNGoPP7eUTO10
fJ3jD3gEn1y7A/8IxifG7Ag9uRPkKpVH5QSMJ3BwXOZAH3eBsg==</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5.xml><?xml version="1.0" encoding="utf-8"?>
<p:properties xmlns:p="http://schemas.microsoft.com/office/2006/metadata/properties" xmlns:xsi="http://www.w3.org/2001/XMLSchema-instance">
  <documentManagement/>
</p:properties>
</file>

<file path=customXml/item6.xml><?xml version="1.0" encoding="utf-8"?>
<?mso-contentType ?>
<FormTemplates xmlns="http://schemas.microsoft.com/sharepoint/v3/contenttype/form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436202B-E008-452D-AFDD-0FD94DA5B94B}"/>
</file>

<file path=customXml/itemProps2.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3.xml><?xml version="1.0" encoding="utf-8"?>
<ds:datastoreItem xmlns:ds="http://schemas.openxmlformats.org/officeDocument/2006/customXml" ds:itemID="{E0125F14-06CB-4499-B6B4-81E425E07DE7}"/>
</file>

<file path=customXml/itemProps4.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5.xml><?xml version="1.0" encoding="utf-8"?>
<ds:datastoreItem xmlns:ds="http://schemas.openxmlformats.org/officeDocument/2006/customXml" ds:itemID="{283BF82E-1A70-4392-8CF2-7DEAFF1953AE}">
  <ds:schemaRefs>
    <ds:schemaRef ds:uri="http://schemas.microsoft.com/office/2006/metadata/properties"/>
    <ds:schemaRef ds:uri="http://schemas.microsoft.com/office/2006/documentManagement/types"/>
    <ds:schemaRef ds:uri="http://www.w3.org/XML/1998/namespace"/>
    <ds:schemaRef ds:uri="http://purl.org/dc/terms/"/>
    <ds:schemaRef ds:uri="http://schemas.openxmlformats.org/package/2006/metadata/core-properties"/>
    <ds:schemaRef ds:uri="http://schemas.microsoft.com/office/infopath/2007/PartnerControls"/>
    <ds:schemaRef ds:uri="http://schemas.microsoft.com/sharepoint/v3"/>
    <ds:schemaRef ds:uri="http://purl.org/dc/elements/1.1/"/>
    <ds:schemaRef ds:uri="62db5286-48a0-4e17-a672-7c89f7b8ca75"/>
    <ds:schemaRef ds:uri="b875e23b-67d9-4b2e-bdec-edacbf90b326"/>
    <ds:schemaRef ds:uri="http://purl.org/dc/dcmitype/"/>
  </ds:schemaRefs>
</ds:datastoreItem>
</file>

<file path=customXml/itemProps6.xml><?xml version="1.0" encoding="utf-8"?>
<ds:datastoreItem xmlns:ds="http://schemas.openxmlformats.org/officeDocument/2006/customXml" ds:itemID="{675E6554-4266-4803-BBFF-31445BD7EA86}"/>
</file>

<file path=customXml/itemProps7.xml><?xml version="1.0" encoding="utf-8"?>
<ds:datastoreItem xmlns:ds="http://schemas.openxmlformats.org/officeDocument/2006/customXml" ds:itemID="{3E49C961-2955-4DBA-B731-94856F6343CC}"/>
</file>

<file path=docProps/app.xml><?xml version="1.0" encoding="utf-8"?>
<Properties xmlns="http://schemas.openxmlformats.org/officeDocument/2006/extended-properties" xmlns:vt="http://schemas.openxmlformats.org/officeDocument/2006/docPropsVTypes">
  <Template>plantilla-DAI</Template>
  <TotalTime>4</TotalTime>
  <Pages>2</Pages>
  <Words>378</Words>
  <Characters>1928</Characters>
  <Application>Microsoft Office Word</Application>
  <DocSecurity>0</DocSecurity>
  <Lines>137</Lines>
  <Paragraphs>54</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2252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AI-0285-2025</dc:title>
  <dc:subject/>
  <dc:creator>BERROCAL MEZA MELISSA</dc:creator>
  <cp:keywords/>
  <dc:description/>
  <cp:lastModifiedBy>BERROCAL MEZA MELISSA</cp:lastModifiedBy>
  <cp:revision>3</cp:revision>
  <cp:lastPrinted>2011-05-05T20:16:00Z</cp:lastPrinted>
  <dcterms:created xsi:type="dcterms:W3CDTF">2025-12-10T15:40:00Z</dcterms:created>
  <dcterms:modified xsi:type="dcterms:W3CDTF">2025-12-10T15:44:00Z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Gerencia|7f4773cf-2cb9-48b6-88d2-9e4750a72616;#101;#DGAP - División Gestión Activos y Pasivos|e5e58ded-9fa6-4fc5-8d69-304036a9a722;#103;#DSP - División Sistemas de Pago|9cb48ad8-abad-4fb4-90bb-bb8fa9b4aaaf;#102;#DEC - División Económica|88d34465-63cf-4747-b2dc-a00bbbd7edf4;#1075;#DDE - División de Análisis de Datos y Estadísticas|f991b0f7-b393-432e-85aa-fd46893d9434</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3e1facaf,5d9cccd,12ef40e7</vt:lpwstr>
  </property>
  <property fmtid="{D5CDD505-2E9C-101B-9397-08002B2CF9AE}" pid="17" name="ClassificationContentMarkingFooterFontProps">
    <vt:lpwstr>#000000,10,Aptos</vt:lpwstr>
  </property>
  <property fmtid="{D5CDD505-2E9C-101B-9397-08002B2CF9AE}" pid="18" name="ClassificationContentMarkingFooterText">
    <vt:lpwstr>Uso Interno estricto</vt:lpwstr>
  </property>
  <property fmtid="{D5CDD505-2E9C-101B-9397-08002B2CF9AE}" pid="19" name="MSIP_Label_b8b4be34-365a-4a68-b9fb-75c1b6874315_Enabled">
    <vt:lpwstr>true</vt:lpwstr>
  </property>
  <property fmtid="{D5CDD505-2E9C-101B-9397-08002B2CF9AE}" pid="20" name="MSIP_Label_b8b4be34-365a-4a68-b9fb-75c1b6874315_SetDate">
    <vt:lpwstr>2025-12-10T15:43:57Z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c8fccdbe-0482-44cd-b840-5a983b86d4a2</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3598ac08-66e4-4258-9916-e672c2905e74,10;1afe6994-8faf-447a-9c55-27a860d20fdf,13;cf7072bc-9575-4d0b-b529-251f6b43b02b,14;cf7072bc-9575-4d0b-b529-251f6b43b02b,14;</vt:lpwstr>
  </property>
  <property fmtid="{D5CDD505-2E9C-101B-9397-08002B2CF9AE}" pid="32" name="Order">
    <vt:r8>209900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12/27/2025 23:44:20</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Gerencia|7f4773cf-2cb9-48b6-88d2-9e4750a72616;#101;#DGAP - División Gestión Activos y Pasivos|e5e58ded-9fa6-4fc5-8d69-304036a9a722;#103;#DSP - División Sistemas de Pago|9cb48ad8-abad-4fb4-90bb-bb8fa9b4aaaf;#102;#DEC - División Económica|88d34465-63cf-4747-b2dc-a00bbbd7edf4;#1075;#DDE - División de Análisis de Datos y Estadísticas|f991b0f7-b393-432e-85aa-fd46893d9434</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