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2E965E8" w14:textId="725D78DD" w:rsidR="003554C5" w:rsidRPr="00665E1D" w:rsidRDefault="00665E1D" w:rsidP="00665E1D">
      <w:pPr>
        <w:rPr>
          <w:rFonts w:ascii="Arial" w:hAnsi="Arial" w:cs="Arial"/>
          <w:sz w:val="24"/>
        </w:rPr>
      </w:pPr>
      <w:r w:rsidRPr="00665E1D">
        <w:rPr>
          <w:rFonts w:ascii="Arial" w:hAnsi="Arial" w:cs="Arial"/>
          <w:sz w:val="24"/>
        </w:rPr>
        <w:t>2 de diciembre del 2025</w:t>
      </w:r>
    </w:p>
    <w:sdt>
      <w:sdtPr>
        <w:alias w:val="Consecutivo"/>
        <w:tag w:val="Consecutivo"/>
        <w:id w:val="867724263"/>
        <w:placeholder>
          <w:docPart w:val="FDB4B993D9FB41D79EF1C3D13CC1A80B"/>
        </w:placeholder>
        <w:text/>
      </w:sdtPr>
      <w:sdtEndPr/>
      <w:sdtContent>
        <w:p w14:paraId="0EF759C3" w14:textId="77777777" w:rsidR="003554C5" w:rsidRDefault="00BF4EBD" w:rsidP="0085692C">
          <w:r>
            <w:rPr>
              <w:rStyle w:val="Textodelmarcadordeposicin"/>
              <w:rFonts w:eastAsia="Calibri"/>
            </w:rPr>
            <w:t>AI-0280-2025</w:t>
          </w:r>
        </w:p>
      </w:sdtContent>
    </w:sdt>
    <w:p w14:paraId="423B5792" w14:textId="77777777" w:rsidR="00BF4EBD" w:rsidRPr="00F835F3" w:rsidRDefault="00BF4EBD" w:rsidP="0085692C"/>
    <w:p w14:paraId="018D4AAD" w14:textId="77777777" w:rsidR="00665E1D" w:rsidRPr="00665E1D" w:rsidRDefault="00665E1D" w:rsidP="00665E1D">
      <w:pPr>
        <w:rPr>
          <w:rFonts w:ascii="Arial" w:hAnsi="Arial" w:cs="Arial"/>
          <w:sz w:val="24"/>
        </w:rPr>
      </w:pPr>
      <w:r w:rsidRPr="00665E1D">
        <w:rPr>
          <w:rFonts w:ascii="Arial" w:hAnsi="Arial" w:cs="Arial"/>
          <w:sz w:val="24"/>
        </w:rPr>
        <w:t>Señor</w:t>
      </w:r>
    </w:p>
    <w:p w14:paraId="24768B51" w14:textId="130C2948" w:rsidR="00665E1D" w:rsidRPr="00665E1D" w:rsidRDefault="00665E1D" w:rsidP="00665E1D">
      <w:pPr>
        <w:rPr>
          <w:rFonts w:ascii="Arial" w:hAnsi="Arial" w:cs="Arial"/>
          <w:sz w:val="24"/>
        </w:rPr>
      </w:pPr>
      <w:r w:rsidRPr="00665E1D">
        <w:rPr>
          <w:rFonts w:ascii="Arial" w:hAnsi="Arial" w:cs="Arial"/>
          <w:sz w:val="24"/>
        </w:rPr>
        <w:t>Pablo Villalobos G</w:t>
      </w:r>
      <w:r w:rsidR="00BD7F1E">
        <w:rPr>
          <w:rFonts w:ascii="Arial" w:hAnsi="Arial" w:cs="Arial"/>
          <w:sz w:val="24"/>
        </w:rPr>
        <w:t>onzález, Gerente</w:t>
      </w:r>
      <w:r w:rsidRPr="00665E1D">
        <w:rPr>
          <w:rFonts w:ascii="Arial" w:hAnsi="Arial" w:cs="Arial"/>
          <w:sz w:val="24"/>
        </w:rPr>
        <w:t>.</w:t>
      </w:r>
    </w:p>
    <w:p w14:paraId="72CB6C4E" w14:textId="77777777" w:rsidR="00665E1D" w:rsidRPr="00665E1D" w:rsidRDefault="00665E1D" w:rsidP="00665E1D">
      <w:pPr>
        <w:tabs>
          <w:tab w:val="center" w:pos="4419"/>
          <w:tab w:val="right" w:pos="8838"/>
        </w:tabs>
        <w:rPr>
          <w:rFonts w:ascii="Arial" w:eastAsia="Calibri" w:hAnsi="Arial" w:cs="Arial"/>
          <w:b/>
          <w:color w:val="1C4063" w:themeColor="accent1" w:themeShade="80"/>
          <w:sz w:val="24"/>
          <w:lang w:val="es-CR"/>
        </w:rPr>
      </w:pPr>
      <w:r w:rsidRPr="00665E1D">
        <w:rPr>
          <w:rFonts w:ascii="Arial" w:eastAsia="Calibri" w:hAnsi="Arial" w:cs="Arial"/>
          <w:b/>
          <w:color w:val="1C4063" w:themeColor="accent1" w:themeShade="80"/>
          <w:sz w:val="24"/>
          <w:lang w:val="es-CR"/>
        </w:rPr>
        <w:t>BANCO CENTRAL DE COSTA RICA</w:t>
      </w:r>
    </w:p>
    <w:p w14:paraId="0106D56D" w14:textId="77777777" w:rsidR="00665E1D" w:rsidRPr="00665E1D" w:rsidRDefault="00665E1D" w:rsidP="00665E1D">
      <w:pPr>
        <w:rPr>
          <w:rFonts w:ascii="Arial" w:hAnsi="Arial" w:cs="Arial"/>
        </w:rPr>
      </w:pPr>
    </w:p>
    <w:p w14:paraId="7E3673D0" w14:textId="77777777" w:rsidR="00665E1D" w:rsidRPr="00665E1D" w:rsidRDefault="00665E1D" w:rsidP="00665E1D">
      <w:pPr>
        <w:rPr>
          <w:rFonts w:ascii="Arial" w:hAnsi="Arial" w:cs="Arial"/>
          <w:b/>
          <w:bCs/>
        </w:rPr>
      </w:pPr>
      <w:r w:rsidRPr="00665E1D">
        <w:rPr>
          <w:rFonts w:ascii="Arial" w:hAnsi="Arial" w:cs="Arial"/>
          <w:b/>
        </w:rPr>
        <w:t xml:space="preserve">Ref. Comunicación del Informe </w:t>
      </w:r>
      <w:r w:rsidRPr="00665E1D">
        <w:rPr>
          <w:rFonts w:ascii="Arial" w:hAnsi="Arial" w:cs="Arial"/>
          <w:b/>
          <w:bCs/>
        </w:rPr>
        <w:t>de la auditoría especial sobre el informe semestral de resultados de planes institucionales</w:t>
      </w:r>
    </w:p>
    <w:p w14:paraId="0A05DBC4" w14:textId="77777777" w:rsidR="00665E1D" w:rsidRPr="00665E1D" w:rsidRDefault="00665E1D" w:rsidP="00665E1D">
      <w:pPr>
        <w:rPr>
          <w:rFonts w:ascii="Arial" w:hAnsi="Arial" w:cs="Arial"/>
        </w:rPr>
      </w:pPr>
    </w:p>
    <w:p w14:paraId="1DCCAE1F" w14:textId="77777777" w:rsidR="00665E1D" w:rsidRPr="00665E1D" w:rsidRDefault="00665E1D" w:rsidP="00665E1D">
      <w:pPr>
        <w:rPr>
          <w:rFonts w:ascii="Arial" w:hAnsi="Arial" w:cs="Arial"/>
        </w:rPr>
      </w:pPr>
    </w:p>
    <w:p w14:paraId="50408C6A" w14:textId="77777777" w:rsidR="00665E1D" w:rsidRPr="00665E1D" w:rsidRDefault="00665E1D" w:rsidP="00665E1D">
      <w:pPr>
        <w:rPr>
          <w:rFonts w:ascii="Arial" w:hAnsi="Arial" w:cs="Arial"/>
          <w:sz w:val="24"/>
        </w:rPr>
      </w:pPr>
      <w:r w:rsidRPr="00665E1D">
        <w:rPr>
          <w:rFonts w:ascii="Arial" w:hAnsi="Arial" w:cs="Arial"/>
          <w:sz w:val="24"/>
        </w:rPr>
        <w:t>Estimado señor:</w:t>
      </w:r>
    </w:p>
    <w:p w14:paraId="57579E57" w14:textId="77777777" w:rsidR="00665E1D" w:rsidRPr="00665E1D" w:rsidRDefault="00665E1D" w:rsidP="00665E1D">
      <w:pPr>
        <w:rPr>
          <w:rFonts w:ascii="Arial" w:hAnsi="Arial" w:cs="Arial"/>
          <w:sz w:val="24"/>
        </w:rPr>
      </w:pPr>
    </w:p>
    <w:p w14:paraId="576255A8" w14:textId="77777777" w:rsidR="00665E1D" w:rsidRPr="00665E1D" w:rsidRDefault="00665E1D" w:rsidP="00665E1D">
      <w:pPr>
        <w:tabs>
          <w:tab w:val="left" w:pos="5505"/>
        </w:tabs>
        <w:rPr>
          <w:rFonts w:ascii="Arial" w:hAnsi="Arial" w:cs="Arial"/>
          <w:sz w:val="24"/>
        </w:rPr>
      </w:pPr>
      <w:r w:rsidRPr="00665E1D">
        <w:rPr>
          <w:rFonts w:ascii="Arial" w:hAnsi="Arial" w:cs="Arial"/>
          <w:sz w:val="24"/>
        </w:rPr>
        <w:t>Este informe contiene los resultados correspondientes al estudio de carácter especial</w:t>
      </w:r>
      <w:r w:rsidRPr="00665E1D">
        <w:rPr>
          <w:rFonts w:ascii="Arial" w:hAnsi="Arial" w:cs="Arial"/>
          <w:sz w:val="24"/>
          <w:vertAlign w:val="superscript"/>
        </w:rPr>
        <w:footnoteReference w:id="1"/>
      </w:r>
      <w:r w:rsidRPr="00665E1D">
        <w:rPr>
          <w:rFonts w:ascii="Arial" w:hAnsi="Arial" w:cs="Arial"/>
          <w:sz w:val="24"/>
        </w:rPr>
        <w:t xml:space="preserve"> mediante el cual esta Auditoría evaluó el informe semestral de resultados de planes institucionales y cuyo objetivo fue verificar la confiabilidad, utilidad y oportunidad de la información contenida en el informe semestral de resultados del Banco Central a junio de 2025, teniendo como base las disposiciones aplicables al proceso presupuestario y de rendición de cuentas, que están bajo la responsabilidad de los departamentos Presupuesto y Planeamiento y Control de Gestión, ambos de la División Transformación y Estrategia.</w:t>
      </w:r>
    </w:p>
    <w:p w14:paraId="727CF701" w14:textId="77777777" w:rsidR="00665E1D" w:rsidRPr="00665E1D" w:rsidRDefault="00665E1D" w:rsidP="00665E1D">
      <w:pPr>
        <w:tabs>
          <w:tab w:val="left" w:pos="5505"/>
        </w:tabs>
        <w:rPr>
          <w:rFonts w:ascii="Arial" w:hAnsi="Arial" w:cs="Arial"/>
          <w:sz w:val="24"/>
        </w:rPr>
      </w:pPr>
    </w:p>
    <w:p w14:paraId="3F1CCD8F" w14:textId="7844446D" w:rsidR="00665E1D" w:rsidRPr="00665E1D" w:rsidRDefault="00665E1D" w:rsidP="00665E1D">
      <w:pPr>
        <w:rPr>
          <w:rFonts w:ascii="Arial" w:hAnsi="Arial" w:cs="Arial"/>
          <w:sz w:val="24"/>
        </w:rPr>
      </w:pPr>
      <w:r w:rsidRPr="00665E1D">
        <w:rPr>
          <w:rFonts w:ascii="Arial" w:hAnsi="Arial" w:cs="Arial"/>
          <w:sz w:val="24"/>
        </w:rPr>
        <w:t xml:space="preserve">El alcance del estudio comprendió del 1 de enero al 30 de junio de 2025. </w:t>
      </w:r>
      <w:r w:rsidRPr="00665E1D">
        <w:rPr>
          <w:rFonts w:ascii="Arial" w:hAnsi="Arial" w:cs="Arial"/>
          <w:sz w:val="24"/>
          <w:lang w:eastAsia="uk-UA"/>
        </w:rPr>
        <w:t>Para la ejecución de este estudio se aplicaron los criterios de auditoría que se consideraron pertinentes, según el objetivo planteado, los cuales fueron comunicados mediante oficios AI-0027-2025 del 5 de febrero de 2025 y AI-0196 de fecha 26 de agosto de 2025.</w:t>
      </w:r>
    </w:p>
    <w:p w14:paraId="4F06CBE1" w14:textId="77777777" w:rsidR="00665E1D" w:rsidRPr="00665E1D" w:rsidRDefault="00665E1D" w:rsidP="00665E1D">
      <w:pPr>
        <w:contextualSpacing/>
        <w:rPr>
          <w:rFonts w:ascii="Arial" w:hAnsi="Arial" w:cs="Arial"/>
          <w:sz w:val="24"/>
        </w:rPr>
      </w:pPr>
    </w:p>
    <w:p w14:paraId="52C843EA" w14:textId="77777777" w:rsidR="00665E1D" w:rsidRPr="00665E1D" w:rsidRDefault="00665E1D" w:rsidP="00665E1D">
      <w:pPr>
        <w:rPr>
          <w:rFonts w:ascii="Arial" w:hAnsi="Arial" w:cs="Arial"/>
          <w:sz w:val="24"/>
        </w:rPr>
      </w:pPr>
      <w:r w:rsidRPr="00665E1D">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67E2454B" w14:textId="77777777" w:rsidR="00665E1D" w:rsidRPr="00665E1D" w:rsidRDefault="00665E1D" w:rsidP="00665E1D">
      <w:pPr>
        <w:contextualSpacing/>
        <w:rPr>
          <w:rFonts w:ascii="Arial" w:hAnsi="Arial" w:cs="Arial"/>
          <w:sz w:val="24"/>
        </w:rPr>
      </w:pPr>
    </w:p>
    <w:p w14:paraId="6E892D8D" w14:textId="77777777" w:rsidR="00665E1D" w:rsidRPr="00665E1D" w:rsidRDefault="00665E1D" w:rsidP="00665E1D">
      <w:pPr>
        <w:contextualSpacing/>
        <w:rPr>
          <w:rFonts w:ascii="Arial" w:hAnsi="Arial" w:cs="Arial"/>
          <w:sz w:val="24"/>
          <w:szCs w:val="28"/>
        </w:rPr>
      </w:pPr>
      <w:r w:rsidRPr="00665E1D">
        <w:rPr>
          <w:rFonts w:ascii="Arial" w:hAnsi="Arial" w:cs="Arial"/>
          <w:sz w:val="24"/>
          <w:szCs w:val="28"/>
        </w:rPr>
        <w:t xml:space="preserve">Los resultados obtenidos permitieron concluir que el proceso </w:t>
      </w:r>
      <w:r w:rsidRPr="00665E1D">
        <w:rPr>
          <w:rFonts w:ascii="Arial" w:hAnsi="Arial" w:cs="Arial"/>
          <w:b/>
          <w:bCs/>
          <w:sz w:val="24"/>
          <w:szCs w:val="28"/>
        </w:rPr>
        <w:t>cumple</w:t>
      </w:r>
      <w:r w:rsidRPr="00665E1D">
        <w:rPr>
          <w:rFonts w:ascii="Arial" w:hAnsi="Arial" w:cs="Arial"/>
          <w:sz w:val="24"/>
          <w:szCs w:val="28"/>
          <w:vertAlign w:val="superscript"/>
        </w:rPr>
        <w:footnoteReference w:id="2"/>
      </w:r>
      <w:r w:rsidRPr="00665E1D">
        <w:rPr>
          <w:rFonts w:ascii="Arial" w:hAnsi="Arial" w:cs="Arial"/>
          <w:sz w:val="24"/>
          <w:szCs w:val="28"/>
        </w:rPr>
        <w:t xml:space="preserve">  con las disposiciones aplicables.</w:t>
      </w:r>
    </w:p>
    <w:p w14:paraId="1FA57C3A" w14:textId="77777777" w:rsidR="00665E1D" w:rsidRPr="00665E1D" w:rsidRDefault="00665E1D" w:rsidP="00665E1D">
      <w:pPr>
        <w:contextualSpacing/>
        <w:rPr>
          <w:rFonts w:ascii="Arial" w:hAnsi="Arial" w:cs="Arial"/>
          <w:sz w:val="24"/>
          <w:szCs w:val="28"/>
        </w:rPr>
      </w:pPr>
    </w:p>
    <w:p w14:paraId="2A9B763E" w14:textId="77777777" w:rsidR="00665E1D" w:rsidRPr="00665E1D" w:rsidRDefault="00665E1D" w:rsidP="00665E1D">
      <w:pPr>
        <w:widowControl w:val="0"/>
        <w:rPr>
          <w:rFonts w:ascii="Arial" w:hAnsi="Arial" w:cs="Arial"/>
          <w:sz w:val="24"/>
        </w:rPr>
      </w:pPr>
    </w:p>
    <w:p w14:paraId="2913F2B4" w14:textId="77777777" w:rsidR="00665E1D" w:rsidRPr="00665E1D" w:rsidRDefault="00665E1D" w:rsidP="00665E1D">
      <w:pPr>
        <w:keepNext/>
        <w:numPr>
          <w:ilvl w:val="0"/>
          <w:numId w:val="13"/>
        </w:numPr>
        <w:ind w:left="1080" w:right="-340"/>
        <w:outlineLvl w:val="0"/>
        <w:rPr>
          <w:rFonts w:ascii="Arial" w:hAnsi="Arial" w:cs="Arial"/>
          <w:b/>
          <w:color w:val="1C4063" w:themeColor="accent1" w:themeShade="80"/>
          <w:sz w:val="28"/>
          <w:szCs w:val="28"/>
          <w:lang w:val="es-CR" w:eastAsia="es-CR"/>
        </w:rPr>
      </w:pPr>
      <w:r w:rsidRPr="00665E1D">
        <w:rPr>
          <w:rFonts w:ascii="Arial" w:hAnsi="Arial" w:cs="Arial"/>
          <w:b/>
          <w:color w:val="1C4063" w:themeColor="accent1" w:themeShade="80"/>
          <w:sz w:val="28"/>
          <w:szCs w:val="28"/>
          <w:lang w:val="es-CR" w:eastAsia="es-CR"/>
        </w:rPr>
        <w:lastRenderedPageBreak/>
        <w:t>GENERALIDADES</w:t>
      </w:r>
    </w:p>
    <w:p w14:paraId="7D52B67C" w14:textId="77777777" w:rsidR="00665E1D" w:rsidRPr="00665E1D" w:rsidRDefault="00665E1D" w:rsidP="00665E1D">
      <w:pPr>
        <w:ind w:left="513"/>
        <w:contextualSpacing/>
        <w:rPr>
          <w:rFonts w:ascii="Arial" w:hAnsi="Arial" w:cs="Arial"/>
          <w:szCs w:val="22"/>
          <w:highlight w:val="yellow"/>
        </w:rPr>
      </w:pPr>
    </w:p>
    <w:p w14:paraId="692F9DBE" w14:textId="77777777" w:rsidR="00665E1D" w:rsidRPr="00665E1D" w:rsidRDefault="00665E1D" w:rsidP="00665E1D">
      <w:pPr>
        <w:ind w:left="360"/>
        <w:rPr>
          <w:rFonts w:ascii="Arial" w:hAnsi="Arial" w:cs="Arial"/>
          <w:sz w:val="24"/>
          <w:szCs w:val="28"/>
        </w:rPr>
      </w:pPr>
      <w:r w:rsidRPr="00665E1D">
        <w:rPr>
          <w:rFonts w:ascii="Arial" w:hAnsi="Arial" w:cs="Arial"/>
          <w:sz w:val="24"/>
          <w:szCs w:val="28"/>
        </w:rPr>
        <w:t>El Informe de Evaluación de Resultados es la herramienta utilizada por la Administración para rendir cuentas a la Junta Directiva del Banco Central sobre la gestión realizada, en atención a las responsabilidades de control de ese órgano sobre el desempeño de la institución; además, esta herramienta permite a las diferentes áreas funcionales del Banco contar con información útil en la realimentación de su gestión.</w:t>
      </w:r>
    </w:p>
    <w:p w14:paraId="62C37509" w14:textId="77777777" w:rsidR="00665E1D" w:rsidRPr="00665E1D" w:rsidRDefault="00665E1D" w:rsidP="00665E1D">
      <w:pPr>
        <w:ind w:left="360"/>
        <w:rPr>
          <w:rFonts w:ascii="Arial" w:hAnsi="Arial" w:cs="Arial"/>
          <w:sz w:val="24"/>
          <w:szCs w:val="28"/>
        </w:rPr>
      </w:pPr>
    </w:p>
    <w:p w14:paraId="7F6DD380" w14:textId="77777777" w:rsidR="00665E1D" w:rsidRPr="00665E1D" w:rsidRDefault="00665E1D" w:rsidP="00665E1D">
      <w:pPr>
        <w:ind w:left="360"/>
        <w:rPr>
          <w:rFonts w:ascii="Arial" w:hAnsi="Arial" w:cs="Arial"/>
          <w:sz w:val="24"/>
          <w:szCs w:val="28"/>
        </w:rPr>
      </w:pPr>
      <w:r w:rsidRPr="00665E1D">
        <w:rPr>
          <w:rFonts w:ascii="Arial" w:hAnsi="Arial" w:cs="Arial"/>
          <w:sz w:val="24"/>
          <w:szCs w:val="28"/>
        </w:rPr>
        <w:t>Ese informe se remite a la Contraloría General de la República y se publica en la página oficial del Banco Central de Costa Rica con el objetivo de rendir cuentas a la ciudadanía en general.</w:t>
      </w:r>
    </w:p>
    <w:p w14:paraId="3357D1A8" w14:textId="77777777" w:rsidR="00665E1D" w:rsidRPr="00665E1D" w:rsidRDefault="00665E1D" w:rsidP="00665E1D">
      <w:pPr>
        <w:ind w:left="360"/>
        <w:rPr>
          <w:rFonts w:ascii="Arial" w:hAnsi="Arial" w:cs="Arial"/>
          <w:sz w:val="24"/>
          <w:szCs w:val="28"/>
        </w:rPr>
      </w:pPr>
    </w:p>
    <w:p w14:paraId="4B12F31F" w14:textId="77777777" w:rsidR="00665E1D" w:rsidRPr="00665E1D" w:rsidRDefault="00665E1D" w:rsidP="00665E1D">
      <w:pPr>
        <w:ind w:left="360"/>
        <w:rPr>
          <w:rFonts w:ascii="Arial" w:hAnsi="Arial" w:cs="Arial"/>
          <w:sz w:val="24"/>
          <w:szCs w:val="28"/>
        </w:rPr>
      </w:pPr>
      <w:r w:rsidRPr="00665E1D">
        <w:rPr>
          <w:rFonts w:ascii="Arial" w:hAnsi="Arial" w:cs="Arial"/>
          <w:sz w:val="24"/>
          <w:szCs w:val="28"/>
        </w:rPr>
        <w:t>El informe lo conforman los datos y comentarios aportados por las diferentes dependencias y se refieren a la labor realizada durante el año en pro de la consecución de metas formuladas en el plan estratégico institucional y en el plan anual operativo, así como a los recursos financieros (presupuesto)</w:t>
      </w:r>
      <w:r w:rsidRPr="00665E1D">
        <w:rPr>
          <w:szCs w:val="28"/>
          <w:vertAlign w:val="superscript"/>
        </w:rPr>
        <w:footnoteReference w:id="3"/>
      </w:r>
      <w:r w:rsidRPr="00665E1D">
        <w:rPr>
          <w:rFonts w:ascii="Arial" w:hAnsi="Arial" w:cs="Arial"/>
          <w:sz w:val="24"/>
          <w:szCs w:val="28"/>
          <w:vertAlign w:val="superscript"/>
        </w:rPr>
        <w:t xml:space="preserve"> </w:t>
      </w:r>
      <w:r w:rsidRPr="00665E1D">
        <w:rPr>
          <w:rFonts w:ascii="Arial" w:hAnsi="Arial" w:cs="Arial"/>
          <w:sz w:val="24"/>
          <w:szCs w:val="28"/>
        </w:rPr>
        <w:t>que se utilizaron para dar cumplimiento a los objetivos y metas institucionales.</w:t>
      </w:r>
    </w:p>
    <w:p w14:paraId="3105C4FA" w14:textId="77777777" w:rsidR="00665E1D" w:rsidRPr="00665E1D" w:rsidRDefault="00665E1D" w:rsidP="00665E1D">
      <w:pPr>
        <w:ind w:left="360"/>
        <w:rPr>
          <w:rFonts w:ascii="Arial" w:hAnsi="Arial" w:cs="Arial"/>
          <w:sz w:val="24"/>
          <w:szCs w:val="28"/>
        </w:rPr>
      </w:pPr>
    </w:p>
    <w:p w14:paraId="4562870F" w14:textId="77777777" w:rsidR="00665E1D" w:rsidRPr="00665E1D" w:rsidRDefault="00665E1D" w:rsidP="00665E1D">
      <w:pPr>
        <w:ind w:left="360"/>
        <w:rPr>
          <w:rFonts w:ascii="Arial" w:hAnsi="Arial" w:cs="Arial"/>
          <w:sz w:val="24"/>
          <w:szCs w:val="28"/>
        </w:rPr>
      </w:pPr>
      <w:r w:rsidRPr="00665E1D">
        <w:rPr>
          <w:rFonts w:ascii="Arial" w:hAnsi="Arial" w:cs="Arial"/>
          <w:sz w:val="24"/>
          <w:szCs w:val="28"/>
        </w:rPr>
        <w:t>La integración final de esos componentes es responsabilidad de la División Transformación y Estrategia.</w:t>
      </w:r>
    </w:p>
    <w:p w14:paraId="6FE414ED" w14:textId="77777777" w:rsidR="00665E1D" w:rsidRPr="00665E1D" w:rsidRDefault="00665E1D" w:rsidP="00665E1D">
      <w:pPr>
        <w:contextualSpacing/>
        <w:rPr>
          <w:rFonts w:ascii="Arial" w:hAnsi="Arial" w:cs="Arial"/>
          <w:sz w:val="24"/>
        </w:rPr>
      </w:pPr>
      <w:r w:rsidRPr="00665E1D">
        <w:rPr>
          <w:rFonts w:ascii="Arial" w:hAnsi="Arial" w:cs="Arial"/>
          <w:sz w:val="24"/>
        </w:rPr>
        <w:t>.</w:t>
      </w:r>
    </w:p>
    <w:p w14:paraId="1C03B712" w14:textId="77777777" w:rsidR="00665E1D" w:rsidRPr="00665E1D" w:rsidRDefault="00665E1D" w:rsidP="00665E1D">
      <w:pPr>
        <w:ind w:left="513"/>
        <w:contextualSpacing/>
        <w:rPr>
          <w:rFonts w:ascii="Arial" w:hAnsi="Arial" w:cs="Arial"/>
          <w:szCs w:val="22"/>
          <w:lang w:val="es-CR"/>
        </w:rPr>
      </w:pPr>
    </w:p>
    <w:p w14:paraId="5592E177" w14:textId="77777777" w:rsidR="00665E1D" w:rsidRPr="00665E1D" w:rsidRDefault="00665E1D" w:rsidP="00665E1D">
      <w:pPr>
        <w:keepNext/>
        <w:numPr>
          <w:ilvl w:val="0"/>
          <w:numId w:val="13"/>
        </w:numPr>
        <w:ind w:left="1080" w:right="-340"/>
        <w:outlineLvl w:val="0"/>
        <w:rPr>
          <w:rFonts w:ascii="Arial" w:hAnsi="Arial" w:cs="Arial"/>
          <w:b/>
          <w:color w:val="1C4063" w:themeColor="accent1" w:themeShade="80"/>
          <w:sz w:val="28"/>
          <w:szCs w:val="28"/>
          <w:lang w:val="es-CR" w:eastAsia="es-CR"/>
        </w:rPr>
      </w:pPr>
      <w:r w:rsidRPr="00665E1D">
        <w:rPr>
          <w:rFonts w:ascii="Arial" w:hAnsi="Arial" w:cs="Arial"/>
          <w:b/>
          <w:color w:val="1C4063" w:themeColor="accent1" w:themeShade="80"/>
          <w:sz w:val="28"/>
          <w:szCs w:val="28"/>
          <w:lang w:val="es-CR" w:eastAsia="es-CR"/>
        </w:rPr>
        <w:t>RESUMEN DE RESULTADOS</w:t>
      </w:r>
    </w:p>
    <w:p w14:paraId="7EE06758" w14:textId="77777777" w:rsidR="00665E1D" w:rsidRPr="00665E1D" w:rsidRDefault="00665E1D" w:rsidP="00665E1D">
      <w:pPr>
        <w:ind w:left="513"/>
        <w:contextualSpacing/>
        <w:rPr>
          <w:rFonts w:ascii="Arial" w:hAnsi="Arial" w:cs="Arial"/>
          <w:szCs w:val="22"/>
          <w:lang w:val="es-CR"/>
        </w:rPr>
      </w:pPr>
    </w:p>
    <w:p w14:paraId="01E9A85D" w14:textId="77777777" w:rsidR="00665E1D" w:rsidRPr="00665E1D" w:rsidRDefault="00665E1D" w:rsidP="00665E1D">
      <w:pPr>
        <w:ind w:left="360"/>
        <w:rPr>
          <w:rFonts w:ascii="Arial" w:hAnsi="Arial" w:cs="Arial"/>
          <w:sz w:val="24"/>
          <w:szCs w:val="28"/>
        </w:rPr>
      </w:pPr>
      <w:r w:rsidRPr="00665E1D">
        <w:rPr>
          <w:rFonts w:ascii="Arial" w:hAnsi="Arial" w:cs="Arial"/>
          <w:sz w:val="24"/>
          <w:szCs w:val="28"/>
        </w:rPr>
        <w:t xml:space="preserve">Los resultados de esta evaluación permitieron identificar los siguientes aspectos: </w:t>
      </w:r>
    </w:p>
    <w:p w14:paraId="7BECA1F7" w14:textId="77777777" w:rsidR="00665E1D" w:rsidRPr="00665E1D" w:rsidRDefault="00665E1D" w:rsidP="00665E1D">
      <w:pPr>
        <w:ind w:left="360"/>
        <w:rPr>
          <w:rFonts w:ascii="Arial" w:hAnsi="Arial" w:cs="Arial"/>
          <w:sz w:val="24"/>
          <w:szCs w:val="28"/>
        </w:rPr>
      </w:pPr>
    </w:p>
    <w:p w14:paraId="400E8B0D" w14:textId="77777777" w:rsidR="00665E1D" w:rsidRPr="00665E1D" w:rsidRDefault="00665E1D" w:rsidP="00665E1D">
      <w:pPr>
        <w:numPr>
          <w:ilvl w:val="0"/>
          <w:numId w:val="15"/>
        </w:numPr>
        <w:ind w:left="1080"/>
        <w:contextualSpacing/>
        <w:rPr>
          <w:rFonts w:ascii="Arial" w:hAnsi="Arial" w:cs="Arial"/>
          <w:b/>
          <w:bCs/>
          <w:sz w:val="24"/>
          <w:szCs w:val="28"/>
        </w:rPr>
      </w:pPr>
      <w:r w:rsidRPr="00665E1D">
        <w:rPr>
          <w:rFonts w:ascii="Arial" w:hAnsi="Arial" w:cs="Arial"/>
          <w:b/>
          <w:bCs/>
          <w:sz w:val="24"/>
          <w:szCs w:val="28"/>
        </w:rPr>
        <w:t>Utilidad</w:t>
      </w:r>
    </w:p>
    <w:p w14:paraId="08F9481E" w14:textId="77777777" w:rsidR="00665E1D" w:rsidRPr="00665E1D" w:rsidRDefault="00665E1D" w:rsidP="00665E1D">
      <w:pPr>
        <w:ind w:left="1080"/>
        <w:contextualSpacing/>
        <w:rPr>
          <w:rFonts w:ascii="Arial" w:hAnsi="Arial" w:cs="Arial"/>
          <w:sz w:val="24"/>
          <w:szCs w:val="28"/>
        </w:rPr>
      </w:pPr>
    </w:p>
    <w:p w14:paraId="5E506AEF" w14:textId="77777777" w:rsidR="00665E1D" w:rsidRPr="00665E1D" w:rsidRDefault="00665E1D" w:rsidP="00665E1D">
      <w:pPr>
        <w:numPr>
          <w:ilvl w:val="0"/>
          <w:numId w:val="16"/>
        </w:numPr>
        <w:spacing w:before="120"/>
        <w:ind w:left="1080"/>
        <w:contextualSpacing/>
        <w:rPr>
          <w:rFonts w:ascii="Arial" w:hAnsi="Arial" w:cs="Arial"/>
          <w:sz w:val="24"/>
          <w:szCs w:val="28"/>
        </w:rPr>
      </w:pPr>
      <w:r w:rsidRPr="00665E1D">
        <w:rPr>
          <w:rFonts w:ascii="Arial" w:hAnsi="Arial" w:cs="Arial"/>
          <w:sz w:val="24"/>
          <w:szCs w:val="28"/>
        </w:rPr>
        <w:t xml:space="preserve">El informe hace referencia a los indicadores y acciones estratégicas, así como a las metas crucialmente importantes; mediante comentarios se documenta la evaluación de esos aspectos. </w:t>
      </w:r>
    </w:p>
    <w:p w14:paraId="4E2329F7" w14:textId="77777777" w:rsidR="00665E1D" w:rsidRPr="00665E1D" w:rsidRDefault="00665E1D" w:rsidP="00665E1D">
      <w:pPr>
        <w:spacing w:before="120"/>
        <w:ind w:left="720"/>
        <w:rPr>
          <w:rFonts w:ascii="Arial" w:hAnsi="Arial" w:cs="Arial"/>
          <w:sz w:val="24"/>
          <w:szCs w:val="28"/>
        </w:rPr>
      </w:pPr>
    </w:p>
    <w:p w14:paraId="360DCC16" w14:textId="77777777" w:rsidR="00665E1D" w:rsidRPr="00665E1D" w:rsidRDefault="00665E1D" w:rsidP="00665E1D">
      <w:pPr>
        <w:numPr>
          <w:ilvl w:val="0"/>
          <w:numId w:val="16"/>
        </w:numPr>
        <w:spacing w:before="120"/>
        <w:ind w:left="1080"/>
        <w:contextualSpacing/>
        <w:rPr>
          <w:rFonts w:ascii="Arial" w:hAnsi="Arial" w:cs="Arial"/>
          <w:sz w:val="24"/>
          <w:szCs w:val="28"/>
        </w:rPr>
      </w:pPr>
      <w:r w:rsidRPr="00665E1D">
        <w:rPr>
          <w:rFonts w:ascii="Arial" w:hAnsi="Arial" w:cs="Arial"/>
          <w:sz w:val="24"/>
          <w:szCs w:val="28"/>
        </w:rPr>
        <w:t>En el periodo evaluado se cumplieron las disposiciones normativas relacionadas con la justificación y aprobación de las modificaciones presupuestarias</w:t>
      </w:r>
      <w:r w:rsidRPr="00665E1D">
        <w:rPr>
          <w:rFonts w:ascii="Arial" w:hAnsi="Arial" w:cs="Arial"/>
          <w:bCs/>
          <w:color w:val="000000" w:themeColor="text1"/>
          <w:sz w:val="24"/>
        </w:rPr>
        <w:t>, así como de la ejecución</w:t>
      </w:r>
      <w:r w:rsidRPr="00665E1D">
        <w:rPr>
          <w:rFonts w:ascii="Arial" w:hAnsi="Arial" w:cs="Arial"/>
          <w:sz w:val="24"/>
          <w:szCs w:val="28"/>
        </w:rPr>
        <w:t xml:space="preserve">. También se comprobó que el Informe de Evaluación de Resultados incluyó comentarios </w:t>
      </w:r>
      <w:r w:rsidRPr="00665E1D">
        <w:rPr>
          <w:rFonts w:ascii="Arial" w:hAnsi="Arial" w:cs="Arial"/>
          <w:sz w:val="24"/>
          <w:szCs w:val="28"/>
        </w:rPr>
        <w:lastRenderedPageBreak/>
        <w:t xml:space="preserve">relacionados con el control y seguimiento del presupuesto aprobado y ejecutado por la Fundación Museos </w:t>
      </w:r>
      <w:r w:rsidRPr="00665E1D">
        <w:rPr>
          <w:rFonts w:ascii="Arial" w:eastAsia="Arial" w:hAnsi="Arial" w:cs="Arial"/>
          <w:sz w:val="24"/>
        </w:rPr>
        <w:t>del BCCR</w:t>
      </w:r>
      <w:r w:rsidRPr="00665E1D">
        <w:rPr>
          <w:rFonts w:ascii="Arial" w:eastAsia="Arial" w:hAnsi="Arial" w:cs="Arial"/>
          <w:sz w:val="24"/>
          <w:vertAlign w:val="superscript"/>
        </w:rPr>
        <w:footnoteReference w:id="4"/>
      </w:r>
      <w:r w:rsidRPr="00665E1D">
        <w:rPr>
          <w:rFonts w:ascii="Arial" w:eastAsia="Arial" w:hAnsi="Arial" w:cs="Arial"/>
          <w:sz w:val="24"/>
        </w:rPr>
        <w:t>, en cumplimiento de lo establecido por la Contraloría General de la República</w:t>
      </w:r>
      <w:r w:rsidRPr="00665E1D">
        <w:rPr>
          <w:rFonts w:ascii="Arial" w:eastAsia="Arial" w:hAnsi="Arial" w:cs="Arial"/>
          <w:sz w:val="24"/>
          <w:vertAlign w:val="superscript"/>
        </w:rPr>
        <w:footnoteReference w:id="5"/>
      </w:r>
      <w:r w:rsidRPr="00665E1D">
        <w:rPr>
          <w:rFonts w:ascii="Arial" w:eastAsia="Arial" w:hAnsi="Arial" w:cs="Arial"/>
          <w:sz w:val="24"/>
        </w:rPr>
        <w:t>.</w:t>
      </w:r>
    </w:p>
    <w:p w14:paraId="4A5B3C49" w14:textId="77777777" w:rsidR="00665E1D" w:rsidRPr="00665E1D" w:rsidRDefault="00665E1D" w:rsidP="00665E1D">
      <w:pPr>
        <w:ind w:left="360"/>
        <w:rPr>
          <w:rFonts w:ascii="Arial" w:hAnsi="Arial" w:cs="Arial"/>
          <w:sz w:val="24"/>
          <w:szCs w:val="28"/>
        </w:rPr>
      </w:pPr>
    </w:p>
    <w:p w14:paraId="2924A39F" w14:textId="77777777" w:rsidR="00665E1D" w:rsidRPr="00665E1D" w:rsidRDefault="00665E1D" w:rsidP="00665E1D">
      <w:pPr>
        <w:numPr>
          <w:ilvl w:val="0"/>
          <w:numId w:val="15"/>
        </w:numPr>
        <w:ind w:left="1080"/>
        <w:contextualSpacing/>
        <w:rPr>
          <w:rFonts w:ascii="Arial" w:hAnsi="Arial" w:cs="Arial"/>
          <w:b/>
          <w:bCs/>
          <w:sz w:val="24"/>
          <w:szCs w:val="28"/>
        </w:rPr>
      </w:pPr>
      <w:r w:rsidRPr="00665E1D">
        <w:rPr>
          <w:rFonts w:ascii="Arial" w:hAnsi="Arial" w:cs="Arial"/>
          <w:b/>
          <w:bCs/>
          <w:sz w:val="24"/>
          <w:szCs w:val="28"/>
        </w:rPr>
        <w:t>Confiabilidad</w:t>
      </w:r>
    </w:p>
    <w:p w14:paraId="7DA5E233" w14:textId="77777777" w:rsidR="00665E1D" w:rsidRPr="00665E1D" w:rsidRDefault="00665E1D" w:rsidP="00665E1D">
      <w:pPr>
        <w:ind w:left="1080"/>
        <w:contextualSpacing/>
        <w:rPr>
          <w:rFonts w:ascii="Arial" w:hAnsi="Arial" w:cs="Arial"/>
          <w:sz w:val="24"/>
          <w:szCs w:val="28"/>
        </w:rPr>
      </w:pPr>
    </w:p>
    <w:p w14:paraId="5FE3BDC1" w14:textId="77777777" w:rsidR="00665E1D" w:rsidRPr="00665E1D" w:rsidRDefault="00665E1D" w:rsidP="00665E1D">
      <w:pPr>
        <w:numPr>
          <w:ilvl w:val="0"/>
          <w:numId w:val="14"/>
        </w:numPr>
        <w:spacing w:after="120"/>
        <w:ind w:left="1080"/>
        <w:rPr>
          <w:rFonts w:ascii="Arial" w:hAnsi="Arial" w:cs="Arial"/>
          <w:sz w:val="24"/>
          <w:szCs w:val="28"/>
        </w:rPr>
      </w:pPr>
      <w:r w:rsidRPr="00665E1D">
        <w:rPr>
          <w:rFonts w:ascii="Arial" w:hAnsi="Arial" w:cs="Arial"/>
          <w:sz w:val="24"/>
          <w:szCs w:val="28"/>
        </w:rPr>
        <w:t xml:space="preserve">La revisión de la documentación correspondiente a indicadores, ejes estratégicos, acciones estratégicas, proyectos y metas crucialmente importantes evidenció que no se realizaron modificaciones al informe final luego de su entrega a las instancias competentes y que se incorporaron los resultados acumulativos del primer semestre del 2025. </w:t>
      </w:r>
    </w:p>
    <w:p w14:paraId="3EF37F70" w14:textId="77777777" w:rsidR="00665E1D" w:rsidRPr="00665E1D" w:rsidRDefault="00665E1D" w:rsidP="00665E1D">
      <w:pPr>
        <w:numPr>
          <w:ilvl w:val="0"/>
          <w:numId w:val="14"/>
        </w:numPr>
        <w:spacing w:after="120"/>
        <w:ind w:left="1080"/>
        <w:rPr>
          <w:rFonts w:ascii="Arial" w:hAnsi="Arial" w:cs="Arial"/>
          <w:bCs/>
          <w:sz w:val="24"/>
          <w:lang w:val="es-CR"/>
        </w:rPr>
      </w:pPr>
      <w:r w:rsidRPr="00665E1D">
        <w:rPr>
          <w:rFonts w:ascii="Arial" w:hAnsi="Arial" w:cs="Arial"/>
          <w:bCs/>
          <w:sz w:val="24"/>
          <w:lang w:val="es-CR"/>
        </w:rPr>
        <w:t xml:space="preserve">Se comprobó que los datos en el informe se reunieron y emitieron con apego al proceso documentado de recopilación y generación de la información y esos datos fueron aprobados por los funcionarios competentes de cada división. En relación con la aprobación, en la práctica existen dos controles: uno corresponde a una aprobación implícita que realiza cada director al completar la plantilla de evaluación de resultados en conjunto con el funcionario asignado como enlace de la dependencia; el otro corresponde al cambio de la plantilla a estado “Aprobado”, una vez que la Junta Directiva aprueba el informe. Al cierre de este estudio todas las plantillas se encontraban aprobadas en acatamiento del proceso oficial denominado Evaluación de resultados. </w:t>
      </w:r>
    </w:p>
    <w:p w14:paraId="1E6CBBDD" w14:textId="77777777" w:rsidR="00665E1D" w:rsidRPr="00665E1D" w:rsidRDefault="00665E1D" w:rsidP="00665E1D">
      <w:pPr>
        <w:numPr>
          <w:ilvl w:val="0"/>
          <w:numId w:val="14"/>
        </w:numPr>
        <w:spacing w:after="120"/>
        <w:ind w:left="1080"/>
        <w:rPr>
          <w:rFonts w:ascii="Arial" w:hAnsi="Arial" w:cs="Arial"/>
          <w:sz w:val="24"/>
          <w:szCs w:val="28"/>
        </w:rPr>
      </w:pPr>
      <w:r w:rsidRPr="00665E1D">
        <w:rPr>
          <w:rFonts w:ascii="Arial" w:hAnsi="Arial" w:cs="Arial"/>
          <w:sz w:val="24"/>
          <w:szCs w:val="28"/>
        </w:rPr>
        <w:t xml:space="preserve">En cuanto a los proyectos, se confirmó que las cifras presentadas en el Informe de Evaluación de Resultados coinciden con la información disponible en sitio de proyectos de la Intranet, correspondiente al primer semestre de 2025. Esto aplica tanto a los porcentajes de avance como a las cifras presupuestarias. Es importante señalar que la verificación se realizó con base en la información contenida en los archivos incluidos en la página de Intranet, los cuales se originan a partir de reportes de presupuesto, costeo y cronogramas. </w:t>
      </w:r>
    </w:p>
    <w:p w14:paraId="4C6FCE66" w14:textId="77777777" w:rsidR="00665E1D" w:rsidRPr="00665E1D" w:rsidRDefault="00665E1D" w:rsidP="00665E1D">
      <w:pPr>
        <w:numPr>
          <w:ilvl w:val="0"/>
          <w:numId w:val="14"/>
        </w:numPr>
        <w:spacing w:after="120"/>
        <w:ind w:left="1080"/>
        <w:rPr>
          <w:rFonts w:ascii="Arial" w:hAnsi="Arial" w:cs="Arial"/>
          <w:sz w:val="24"/>
        </w:rPr>
      </w:pPr>
      <w:r w:rsidRPr="00665E1D">
        <w:rPr>
          <w:rFonts w:ascii="Arial" w:hAnsi="Arial" w:cs="Arial"/>
          <w:bCs/>
          <w:sz w:val="24"/>
        </w:rPr>
        <w:t>Se comprobó la integridad</w:t>
      </w:r>
      <w:r w:rsidRPr="00665E1D">
        <w:rPr>
          <w:rFonts w:ascii="Arial" w:hAnsi="Arial" w:cs="Arial"/>
          <w:bCs/>
          <w:sz w:val="24"/>
          <w:vertAlign w:val="superscript"/>
        </w:rPr>
        <w:footnoteReference w:id="6"/>
      </w:r>
      <w:r w:rsidRPr="00665E1D">
        <w:rPr>
          <w:rFonts w:ascii="Arial" w:hAnsi="Arial" w:cs="Arial"/>
          <w:bCs/>
          <w:sz w:val="24"/>
        </w:rPr>
        <w:t xml:space="preserve"> y la </w:t>
      </w:r>
      <w:r w:rsidRPr="00665E1D">
        <w:rPr>
          <w:rFonts w:ascii="Arial" w:hAnsi="Arial" w:cs="Arial"/>
          <w:sz w:val="24"/>
        </w:rPr>
        <w:t>exactitud</w:t>
      </w:r>
      <w:r w:rsidRPr="00665E1D">
        <w:rPr>
          <w:rFonts w:ascii="Arial" w:hAnsi="Arial" w:cs="Arial"/>
          <w:bCs/>
          <w:sz w:val="24"/>
          <w:vertAlign w:val="superscript"/>
        </w:rPr>
        <w:footnoteReference w:id="7"/>
      </w:r>
      <w:r w:rsidRPr="00665E1D">
        <w:rPr>
          <w:rFonts w:ascii="Arial" w:hAnsi="Arial" w:cs="Arial"/>
          <w:sz w:val="24"/>
        </w:rPr>
        <w:t xml:space="preserve"> </w:t>
      </w:r>
      <w:r w:rsidRPr="00665E1D">
        <w:rPr>
          <w:rFonts w:ascii="Arial" w:hAnsi="Arial" w:cs="Arial"/>
          <w:bCs/>
          <w:sz w:val="24"/>
        </w:rPr>
        <w:t>de la información correspondiente a la ejecución presupuestaria a junio 2025</w:t>
      </w:r>
      <w:r w:rsidRPr="00665E1D">
        <w:rPr>
          <w:rFonts w:ascii="Arial" w:hAnsi="Arial" w:cs="Arial"/>
          <w:bCs/>
          <w:sz w:val="24"/>
          <w:vertAlign w:val="superscript"/>
        </w:rPr>
        <w:footnoteReference w:id="8"/>
      </w:r>
      <w:r w:rsidRPr="00665E1D">
        <w:rPr>
          <w:rFonts w:ascii="Arial" w:hAnsi="Arial" w:cs="Arial"/>
          <w:bCs/>
          <w:sz w:val="24"/>
        </w:rPr>
        <w:t xml:space="preserve"> según la </w:t>
      </w:r>
      <w:r w:rsidRPr="00665E1D">
        <w:rPr>
          <w:rFonts w:ascii="Arial" w:hAnsi="Arial" w:cs="Arial"/>
          <w:bCs/>
          <w:sz w:val="24"/>
        </w:rPr>
        <w:lastRenderedPageBreak/>
        <w:t xml:space="preserve">información registrada en el sistema </w:t>
      </w:r>
      <w:r w:rsidRPr="00665E1D">
        <w:rPr>
          <w:rFonts w:ascii="Arial" w:hAnsi="Arial" w:cs="Arial"/>
          <w:sz w:val="24"/>
        </w:rPr>
        <w:t>SAP S4Hana, módulo FM</w:t>
      </w:r>
      <w:r w:rsidRPr="00665E1D">
        <w:rPr>
          <w:rFonts w:ascii="Arial" w:hAnsi="Arial" w:cs="Arial"/>
          <w:sz w:val="24"/>
          <w:vertAlign w:val="superscript"/>
        </w:rPr>
        <w:footnoteReference w:id="9"/>
      </w:r>
      <w:r w:rsidRPr="00665E1D">
        <w:rPr>
          <w:rFonts w:ascii="Arial" w:hAnsi="Arial" w:cs="Arial"/>
          <w:sz w:val="24"/>
        </w:rPr>
        <w:t>, así como el efecto de las modificaciones presupuestarias, las cuales no aumentaron el presupuesto originalmente aprobado.</w:t>
      </w:r>
    </w:p>
    <w:p w14:paraId="784DF2F9" w14:textId="77777777" w:rsidR="00665E1D" w:rsidRPr="00665E1D" w:rsidRDefault="00665E1D" w:rsidP="00665E1D">
      <w:pPr>
        <w:numPr>
          <w:ilvl w:val="0"/>
          <w:numId w:val="14"/>
        </w:numPr>
        <w:spacing w:after="120"/>
        <w:ind w:left="1080"/>
        <w:rPr>
          <w:rFonts w:ascii="Arial" w:hAnsi="Arial" w:cs="Arial"/>
          <w:bCs/>
          <w:sz w:val="24"/>
        </w:rPr>
      </w:pPr>
      <w:r w:rsidRPr="00665E1D">
        <w:rPr>
          <w:rFonts w:ascii="Arial" w:hAnsi="Arial" w:cs="Arial"/>
          <w:bCs/>
          <w:sz w:val="24"/>
        </w:rPr>
        <w:t>El</w:t>
      </w:r>
      <w:r w:rsidRPr="00665E1D">
        <w:rPr>
          <w:rFonts w:ascii="Arial" w:eastAsia="Calibri" w:hAnsi="Arial" w:cs="Arial"/>
          <w:sz w:val="24"/>
        </w:rPr>
        <w:t xml:space="preserve"> monto total de las modificaciones efectuadas en el primer semestre 2025, representa el 0.083% del presupuesto total aprobado; dicho monto no excede el monto máximo permitido, según las normas aplicables</w:t>
      </w:r>
      <w:r w:rsidRPr="00665E1D">
        <w:rPr>
          <w:rFonts w:ascii="Arial" w:eastAsia="Calibri" w:hAnsi="Arial" w:cs="Arial"/>
          <w:sz w:val="24"/>
          <w:vertAlign w:val="superscript"/>
        </w:rPr>
        <w:footnoteReference w:id="10"/>
      </w:r>
      <w:r w:rsidRPr="00665E1D">
        <w:rPr>
          <w:rFonts w:ascii="Arial" w:eastAsia="Calibri" w:hAnsi="Arial" w:cs="Arial"/>
          <w:sz w:val="24"/>
        </w:rPr>
        <w:t xml:space="preserve">. </w:t>
      </w:r>
    </w:p>
    <w:p w14:paraId="616F2514" w14:textId="77777777" w:rsidR="00665E1D" w:rsidRPr="00665E1D" w:rsidRDefault="00665E1D" w:rsidP="00665E1D">
      <w:pPr>
        <w:numPr>
          <w:ilvl w:val="0"/>
          <w:numId w:val="14"/>
        </w:numPr>
        <w:spacing w:after="120"/>
        <w:ind w:left="1080"/>
        <w:rPr>
          <w:rFonts w:ascii="Arial" w:hAnsi="Arial" w:cs="Arial"/>
          <w:sz w:val="24"/>
          <w:szCs w:val="28"/>
        </w:rPr>
      </w:pPr>
      <w:r w:rsidRPr="00665E1D">
        <w:rPr>
          <w:rFonts w:ascii="Arial" w:hAnsi="Arial" w:cs="Arial"/>
          <w:sz w:val="24"/>
          <w:szCs w:val="28"/>
        </w:rPr>
        <w:t xml:space="preserve">Se confirmó el cumplimiento de la presentación a la Gerencia y a la Junta Directiva </w:t>
      </w:r>
      <w:r w:rsidRPr="00665E1D">
        <w:rPr>
          <w:rFonts w:ascii="Arial" w:eastAsia="Calibri" w:hAnsi="Arial" w:cs="Arial"/>
          <w:sz w:val="24"/>
          <w:vertAlign w:val="superscript"/>
        </w:rPr>
        <w:footnoteReference w:id="11"/>
      </w:r>
      <w:r w:rsidRPr="00665E1D">
        <w:rPr>
          <w:rFonts w:ascii="Arial" w:hAnsi="Arial" w:cs="Arial"/>
          <w:sz w:val="24"/>
          <w:szCs w:val="28"/>
        </w:rPr>
        <w:t>, del informe de liquidación presupuestaria del 2024</w:t>
      </w:r>
      <w:r w:rsidRPr="00665E1D">
        <w:rPr>
          <w:rFonts w:ascii="Arial" w:eastAsia="Calibri" w:hAnsi="Arial" w:cs="Arial"/>
          <w:sz w:val="24"/>
          <w:vertAlign w:val="superscript"/>
        </w:rPr>
        <w:footnoteReference w:id="12"/>
      </w:r>
      <w:r w:rsidRPr="00665E1D">
        <w:rPr>
          <w:rFonts w:ascii="Arial" w:hAnsi="Arial" w:cs="Arial"/>
          <w:sz w:val="24"/>
          <w:szCs w:val="28"/>
        </w:rPr>
        <w:t xml:space="preserve">  por parte de la firma de auditores externos Crowe Horwath CR, S.A.</w:t>
      </w:r>
    </w:p>
    <w:p w14:paraId="7FEE5C62" w14:textId="77777777" w:rsidR="00665E1D" w:rsidRPr="00665E1D" w:rsidRDefault="00665E1D" w:rsidP="00665E1D">
      <w:pPr>
        <w:ind w:left="720"/>
        <w:rPr>
          <w:rFonts w:ascii="Arial" w:hAnsi="Arial" w:cs="Arial"/>
          <w:sz w:val="24"/>
          <w:szCs w:val="28"/>
          <w:highlight w:val="yellow"/>
        </w:rPr>
      </w:pPr>
    </w:p>
    <w:p w14:paraId="765B1FEC" w14:textId="77777777" w:rsidR="00665E1D" w:rsidRPr="00665E1D" w:rsidRDefault="00665E1D" w:rsidP="00665E1D">
      <w:pPr>
        <w:ind w:left="720"/>
        <w:rPr>
          <w:rFonts w:ascii="Arial" w:hAnsi="Arial" w:cs="Arial"/>
          <w:sz w:val="24"/>
          <w:szCs w:val="28"/>
        </w:rPr>
      </w:pPr>
      <w:r w:rsidRPr="00665E1D">
        <w:rPr>
          <w:rFonts w:ascii="Arial" w:hAnsi="Arial" w:cs="Arial"/>
          <w:sz w:val="24"/>
          <w:szCs w:val="28"/>
        </w:rPr>
        <w:t xml:space="preserve">En esta oportunidad no se incluyó la revisión de la información soporte de las plantillas debido a que la recomendación correspondiente está siendo atendida por la Administración, según AI-0275-2025 del 21 de noviembre de 2025.  En cuanto al análisis de modificaciones presupuestarias, se observó la misma situación comunicada en el oficio de previa cita, ver </w:t>
      </w:r>
      <w:hyperlink w:anchor="anexo1" w:history="1">
        <w:r w:rsidRPr="00665E1D">
          <w:rPr>
            <w:rFonts w:ascii="Arial" w:hAnsi="Arial" w:cs="Arial"/>
            <w:color w:val="0000FF"/>
            <w:sz w:val="24"/>
            <w:szCs w:val="28"/>
            <w:u w:val="single"/>
          </w:rPr>
          <w:t>anex</w:t>
        </w:r>
        <w:r w:rsidRPr="00665E1D">
          <w:rPr>
            <w:rFonts w:ascii="Arial" w:hAnsi="Arial" w:cs="Arial"/>
            <w:color w:val="0000FF"/>
            <w:sz w:val="24"/>
            <w:szCs w:val="28"/>
            <w:u w:val="single"/>
          </w:rPr>
          <w:t>o</w:t>
        </w:r>
        <w:r w:rsidRPr="00665E1D">
          <w:rPr>
            <w:rFonts w:ascii="Arial" w:hAnsi="Arial" w:cs="Arial"/>
            <w:color w:val="0000FF"/>
            <w:sz w:val="24"/>
            <w:szCs w:val="28"/>
            <w:u w:val="single"/>
          </w:rPr>
          <w:t xml:space="preserve"> 1</w:t>
        </w:r>
      </w:hyperlink>
      <w:r w:rsidRPr="00665E1D">
        <w:rPr>
          <w:rFonts w:ascii="Arial" w:hAnsi="Arial" w:cs="Arial"/>
          <w:sz w:val="24"/>
          <w:szCs w:val="28"/>
        </w:rPr>
        <w:t>. Por lo indicado, no se emiten recomendaciones.</w:t>
      </w:r>
    </w:p>
    <w:p w14:paraId="20E4988C" w14:textId="77777777" w:rsidR="00665E1D" w:rsidRPr="00665E1D" w:rsidRDefault="00665E1D" w:rsidP="00665E1D">
      <w:pPr>
        <w:ind w:left="360"/>
        <w:rPr>
          <w:rFonts w:ascii="Arial" w:hAnsi="Arial" w:cs="Arial"/>
          <w:sz w:val="24"/>
          <w:szCs w:val="28"/>
        </w:rPr>
      </w:pPr>
    </w:p>
    <w:p w14:paraId="7CBCF76A" w14:textId="77777777" w:rsidR="00665E1D" w:rsidRPr="00665E1D" w:rsidRDefault="00665E1D" w:rsidP="00665E1D">
      <w:pPr>
        <w:ind w:left="360"/>
        <w:rPr>
          <w:rFonts w:ascii="Arial" w:hAnsi="Arial" w:cs="Arial"/>
          <w:sz w:val="24"/>
          <w:szCs w:val="28"/>
        </w:rPr>
      </w:pPr>
    </w:p>
    <w:p w14:paraId="786CA56D" w14:textId="77777777" w:rsidR="00665E1D" w:rsidRPr="00665E1D" w:rsidRDefault="00665E1D" w:rsidP="00665E1D">
      <w:pPr>
        <w:numPr>
          <w:ilvl w:val="0"/>
          <w:numId w:val="15"/>
        </w:numPr>
        <w:ind w:left="1080"/>
        <w:contextualSpacing/>
        <w:rPr>
          <w:rFonts w:ascii="Arial" w:hAnsi="Arial" w:cs="Arial"/>
          <w:b/>
          <w:bCs/>
          <w:sz w:val="24"/>
          <w:szCs w:val="28"/>
        </w:rPr>
      </w:pPr>
      <w:r w:rsidRPr="00665E1D">
        <w:rPr>
          <w:rFonts w:ascii="Arial" w:hAnsi="Arial" w:cs="Arial"/>
          <w:b/>
          <w:bCs/>
          <w:sz w:val="24"/>
          <w:szCs w:val="28"/>
        </w:rPr>
        <w:t>Oportunidad</w:t>
      </w:r>
    </w:p>
    <w:p w14:paraId="7B13339D" w14:textId="77777777" w:rsidR="00665E1D" w:rsidRPr="00665E1D" w:rsidRDefault="00665E1D" w:rsidP="00665E1D">
      <w:pPr>
        <w:ind w:left="1080"/>
        <w:contextualSpacing/>
        <w:rPr>
          <w:rFonts w:ascii="Arial" w:hAnsi="Arial" w:cs="Arial"/>
          <w:sz w:val="24"/>
          <w:szCs w:val="28"/>
        </w:rPr>
      </w:pPr>
    </w:p>
    <w:p w14:paraId="2AB01954" w14:textId="77777777" w:rsidR="00665E1D" w:rsidRPr="00665E1D" w:rsidRDefault="00665E1D" w:rsidP="00665E1D">
      <w:pPr>
        <w:numPr>
          <w:ilvl w:val="0"/>
          <w:numId w:val="17"/>
        </w:numPr>
        <w:spacing w:after="120"/>
        <w:rPr>
          <w:rFonts w:ascii="Arial" w:hAnsi="Arial" w:cs="Arial"/>
          <w:sz w:val="24"/>
        </w:rPr>
      </w:pPr>
      <w:r w:rsidRPr="00665E1D">
        <w:rPr>
          <w:rFonts w:ascii="Arial" w:hAnsi="Arial" w:cs="Arial"/>
          <w:sz w:val="24"/>
        </w:rPr>
        <w:t>El informe de evaluación de resultados se desarrolló mediante actividades programadas de recopilación, procesamiento y generación de información. El documento se entregó a la Gerencia para su revisión en el tiempo programado y, de igual manera, se remitió a la Junta Directiva</w:t>
      </w:r>
      <w:r w:rsidRPr="00665E1D">
        <w:rPr>
          <w:vertAlign w:val="superscript"/>
        </w:rPr>
        <w:footnoteReference w:id="13"/>
      </w:r>
      <w:r w:rsidRPr="00665E1D">
        <w:rPr>
          <w:rFonts w:ascii="Arial" w:hAnsi="Arial" w:cs="Arial"/>
          <w:sz w:val="24"/>
        </w:rPr>
        <w:t xml:space="preserve"> y a la Contraloría General de la República</w:t>
      </w:r>
      <w:r w:rsidRPr="00665E1D">
        <w:rPr>
          <w:vertAlign w:val="superscript"/>
        </w:rPr>
        <w:footnoteReference w:id="14"/>
      </w:r>
      <w:r w:rsidRPr="00665E1D">
        <w:rPr>
          <w:rFonts w:ascii="Arial" w:hAnsi="Arial" w:cs="Arial"/>
          <w:sz w:val="24"/>
        </w:rPr>
        <w:t xml:space="preserve"> en el plazo oportuno</w:t>
      </w:r>
      <w:r w:rsidRPr="00665E1D">
        <w:rPr>
          <w:vertAlign w:val="superscript"/>
        </w:rPr>
        <w:footnoteReference w:id="15"/>
      </w:r>
      <w:r w:rsidRPr="00665E1D">
        <w:rPr>
          <w:rFonts w:ascii="Arial" w:hAnsi="Arial" w:cs="Arial"/>
          <w:sz w:val="24"/>
        </w:rPr>
        <w:t xml:space="preserve">. </w:t>
      </w:r>
    </w:p>
    <w:p w14:paraId="40C878C4" w14:textId="77777777" w:rsidR="00665E1D" w:rsidRPr="00665E1D" w:rsidRDefault="00665E1D" w:rsidP="00665E1D">
      <w:pPr>
        <w:numPr>
          <w:ilvl w:val="0"/>
          <w:numId w:val="17"/>
        </w:numPr>
        <w:contextualSpacing/>
        <w:rPr>
          <w:rFonts w:ascii="Arial" w:hAnsi="Arial" w:cs="Arial"/>
          <w:bCs/>
          <w:sz w:val="24"/>
        </w:rPr>
      </w:pPr>
      <w:r w:rsidRPr="00665E1D">
        <w:rPr>
          <w:rFonts w:ascii="Arial" w:hAnsi="Arial" w:cs="Arial"/>
          <w:bCs/>
          <w:sz w:val="24"/>
        </w:rPr>
        <w:lastRenderedPageBreak/>
        <w:t xml:space="preserve">Se </w:t>
      </w:r>
      <w:r w:rsidRPr="00665E1D">
        <w:rPr>
          <w:rFonts w:ascii="Arial" w:eastAsia="Calibri" w:hAnsi="Arial" w:cs="Arial"/>
          <w:sz w:val="24"/>
        </w:rPr>
        <w:t xml:space="preserve">confirmó la remisión periódica de informes presupuestarios a la </w:t>
      </w:r>
      <w:r w:rsidRPr="00665E1D">
        <w:rPr>
          <w:rFonts w:ascii="Arial" w:hAnsi="Arial" w:cs="Arial"/>
          <w:bCs/>
          <w:sz w:val="24"/>
          <w:lang w:val="es-CR"/>
        </w:rPr>
        <w:t>Contraloría</w:t>
      </w:r>
      <w:r w:rsidRPr="00665E1D">
        <w:rPr>
          <w:rFonts w:ascii="Arial" w:hAnsi="Arial" w:cs="Arial"/>
          <w:bCs/>
          <w:sz w:val="24"/>
        </w:rPr>
        <w:t xml:space="preserve"> General de República, mediante registros efectuados en el sistema SIPP</w:t>
      </w:r>
      <w:r w:rsidRPr="00665E1D">
        <w:rPr>
          <w:rFonts w:ascii="Arial" w:hAnsi="Arial" w:cs="Arial"/>
          <w:bCs/>
          <w:sz w:val="24"/>
          <w:vertAlign w:val="superscript"/>
          <w:lang w:val="es-CR"/>
        </w:rPr>
        <w:footnoteReference w:id="16"/>
      </w:r>
      <w:r w:rsidRPr="00665E1D">
        <w:rPr>
          <w:rFonts w:ascii="Arial" w:hAnsi="Arial" w:cs="Arial"/>
          <w:bCs/>
          <w:sz w:val="24"/>
        </w:rPr>
        <w:t xml:space="preserve"> de esa institución, de acuerdo con lo establecido en las normas aplicables.</w:t>
      </w:r>
    </w:p>
    <w:p w14:paraId="65CDDB75" w14:textId="77777777" w:rsidR="00665E1D" w:rsidRPr="00665E1D" w:rsidRDefault="00665E1D" w:rsidP="00665E1D">
      <w:pPr>
        <w:rPr>
          <w:rFonts w:ascii="Arial" w:hAnsi="Arial" w:cs="Arial"/>
          <w:sz w:val="24"/>
          <w:szCs w:val="28"/>
        </w:rPr>
      </w:pPr>
    </w:p>
    <w:p w14:paraId="2568F2B2" w14:textId="77777777" w:rsidR="00665E1D" w:rsidRPr="00665E1D" w:rsidRDefault="00665E1D" w:rsidP="00665E1D">
      <w:pPr>
        <w:keepNext/>
        <w:numPr>
          <w:ilvl w:val="0"/>
          <w:numId w:val="13"/>
        </w:numPr>
        <w:ind w:left="567" w:right="-340"/>
        <w:outlineLvl w:val="0"/>
        <w:rPr>
          <w:rFonts w:ascii="Arial" w:hAnsi="Arial" w:cs="Arial"/>
          <w:b/>
          <w:color w:val="1C4063" w:themeColor="accent1" w:themeShade="80"/>
          <w:sz w:val="28"/>
          <w:szCs w:val="28"/>
          <w:lang w:val="es-CR" w:eastAsia="es-CR"/>
        </w:rPr>
      </w:pPr>
      <w:r w:rsidRPr="00665E1D">
        <w:rPr>
          <w:rFonts w:ascii="Arial" w:hAnsi="Arial" w:cs="Arial"/>
          <w:b/>
          <w:color w:val="1C4063" w:themeColor="accent1" w:themeShade="80"/>
          <w:sz w:val="28"/>
          <w:szCs w:val="28"/>
          <w:lang w:val="es-CR" w:eastAsia="es-CR"/>
        </w:rPr>
        <w:t>CONCLUSIÓN</w:t>
      </w:r>
    </w:p>
    <w:p w14:paraId="46334C50" w14:textId="77777777" w:rsidR="00665E1D" w:rsidRPr="00665E1D" w:rsidRDefault="00665E1D" w:rsidP="00665E1D">
      <w:pPr>
        <w:rPr>
          <w:rFonts w:ascii="Arial" w:hAnsi="Arial" w:cs="Arial"/>
          <w:sz w:val="24"/>
          <w:szCs w:val="28"/>
        </w:rPr>
      </w:pPr>
    </w:p>
    <w:p w14:paraId="39037500" w14:textId="77777777" w:rsidR="00665E1D" w:rsidRPr="00665E1D" w:rsidRDefault="00665E1D" w:rsidP="00665E1D">
      <w:pPr>
        <w:contextualSpacing/>
        <w:rPr>
          <w:rFonts w:ascii="Arial" w:hAnsi="Arial" w:cs="Arial"/>
          <w:sz w:val="24"/>
        </w:rPr>
      </w:pPr>
      <w:r w:rsidRPr="00665E1D">
        <w:rPr>
          <w:rFonts w:ascii="Arial" w:hAnsi="Arial" w:cs="Arial"/>
          <w:sz w:val="24"/>
          <w:szCs w:val="28"/>
        </w:rPr>
        <w:t>Los resultados obtenidos permitieron concluir</w:t>
      </w:r>
      <w:r w:rsidRPr="00665E1D">
        <w:rPr>
          <w:rFonts w:ascii="Arial" w:hAnsi="Arial" w:cs="Arial"/>
          <w:color w:val="FF0000"/>
          <w:sz w:val="24"/>
          <w:szCs w:val="28"/>
        </w:rPr>
        <w:t xml:space="preserve"> </w:t>
      </w:r>
      <w:r w:rsidRPr="00665E1D">
        <w:rPr>
          <w:rFonts w:ascii="Arial" w:hAnsi="Arial" w:cs="Arial"/>
          <w:sz w:val="24"/>
        </w:rPr>
        <w:t xml:space="preserve">que el proceso </w:t>
      </w:r>
      <w:r w:rsidRPr="00665E1D">
        <w:rPr>
          <w:rFonts w:ascii="Arial" w:hAnsi="Arial" w:cs="Arial"/>
          <w:b/>
          <w:bCs/>
          <w:sz w:val="24"/>
        </w:rPr>
        <w:t>cumple</w:t>
      </w:r>
      <w:r w:rsidRPr="00665E1D">
        <w:rPr>
          <w:rFonts w:ascii="Arial" w:hAnsi="Arial" w:cs="Arial"/>
          <w:b/>
          <w:bCs/>
          <w:sz w:val="24"/>
          <w:vertAlign w:val="superscript"/>
        </w:rPr>
        <w:footnoteReference w:id="17"/>
      </w:r>
      <w:r w:rsidRPr="00665E1D">
        <w:rPr>
          <w:rFonts w:ascii="Arial" w:hAnsi="Arial" w:cs="Arial"/>
          <w:sz w:val="24"/>
        </w:rPr>
        <w:t>, por cuanto</w:t>
      </w:r>
      <w:r w:rsidRPr="00665E1D">
        <w:rPr>
          <w:rFonts w:ascii="Arial" w:hAnsi="Arial" w:cs="Arial"/>
          <w:b/>
          <w:bCs/>
          <w:sz w:val="24"/>
        </w:rPr>
        <w:t xml:space="preserve"> </w:t>
      </w:r>
      <w:r w:rsidRPr="00665E1D">
        <w:rPr>
          <w:rFonts w:ascii="Arial" w:hAnsi="Arial" w:cs="Arial"/>
          <w:sz w:val="24"/>
        </w:rPr>
        <w:t xml:space="preserve">los criterios evaluados tuvieron resultado satisfactorio.  </w:t>
      </w:r>
    </w:p>
    <w:p w14:paraId="54AC55F8" w14:textId="77777777" w:rsidR="00665E1D" w:rsidRPr="00665E1D" w:rsidRDefault="00665E1D" w:rsidP="00665E1D">
      <w:pPr>
        <w:contextualSpacing/>
        <w:rPr>
          <w:rFonts w:ascii="Arial" w:hAnsi="Arial" w:cs="Arial"/>
          <w:sz w:val="24"/>
        </w:rPr>
      </w:pPr>
    </w:p>
    <w:p w14:paraId="726AE42E" w14:textId="77777777" w:rsidR="00665E1D" w:rsidRPr="00665E1D" w:rsidRDefault="00665E1D" w:rsidP="00665E1D">
      <w:pPr>
        <w:rPr>
          <w:rFonts w:ascii="Arial" w:hAnsi="Arial" w:cs="Arial"/>
          <w:sz w:val="24"/>
          <w:szCs w:val="28"/>
        </w:rPr>
      </w:pPr>
    </w:p>
    <w:p w14:paraId="09C0B7CB" w14:textId="77777777" w:rsidR="00665E1D" w:rsidRPr="00665E1D" w:rsidRDefault="00665E1D" w:rsidP="00665E1D">
      <w:pPr>
        <w:keepNext/>
        <w:numPr>
          <w:ilvl w:val="0"/>
          <w:numId w:val="13"/>
        </w:numPr>
        <w:ind w:left="567" w:right="-340"/>
        <w:outlineLvl w:val="0"/>
        <w:rPr>
          <w:rFonts w:ascii="Arial" w:hAnsi="Arial" w:cs="Arial"/>
          <w:b/>
          <w:color w:val="1C4063" w:themeColor="accent1" w:themeShade="80"/>
          <w:sz w:val="28"/>
          <w:szCs w:val="28"/>
          <w:lang w:val="es-CR" w:eastAsia="es-CR"/>
        </w:rPr>
      </w:pPr>
      <w:r w:rsidRPr="00665E1D">
        <w:rPr>
          <w:rFonts w:ascii="Arial" w:hAnsi="Arial" w:cs="Arial"/>
          <w:b/>
          <w:color w:val="1C4063" w:themeColor="accent1" w:themeShade="80"/>
          <w:sz w:val="28"/>
          <w:szCs w:val="28"/>
          <w:lang w:val="es-CR" w:eastAsia="es-CR"/>
        </w:rPr>
        <w:t>ANEXOS</w:t>
      </w:r>
    </w:p>
    <w:p w14:paraId="41579C9F" w14:textId="77777777" w:rsidR="00665E1D" w:rsidRPr="00665E1D" w:rsidRDefault="00665E1D" w:rsidP="00665E1D">
      <w:pPr>
        <w:rPr>
          <w:rFonts w:ascii="Arial" w:hAnsi="Arial" w:cs="Arial"/>
          <w:lang w:val="es-CR" w:eastAsia="es-CR"/>
        </w:rPr>
      </w:pPr>
    </w:p>
    <w:tbl>
      <w:tblPr>
        <w:tblStyle w:val="Correspondencia1"/>
        <w:tblW w:w="8080" w:type="dxa"/>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18"/>
        <w:gridCol w:w="4252"/>
        <w:gridCol w:w="2410"/>
      </w:tblGrid>
      <w:tr w:rsidR="00665E1D" w:rsidRPr="00665E1D" w14:paraId="47A1120A" w14:textId="77777777" w:rsidTr="0055382E">
        <w:trPr>
          <w:cnfStyle w:val="100000000000" w:firstRow="1" w:lastRow="0" w:firstColumn="0" w:lastColumn="0" w:oddVBand="0" w:evenVBand="0" w:oddHBand="0" w:evenHBand="0" w:firstRowFirstColumn="0" w:firstRowLastColumn="0" w:lastRowFirstColumn="0" w:lastRowLastColumn="0"/>
          <w:trHeight w:val="379"/>
        </w:trPr>
        <w:tc>
          <w:tcPr>
            <w:tcW w:w="1418" w:type="dxa"/>
            <w:shd w:val="clear" w:color="auto" w:fill="1C4063" w:themeFill="accent1" w:themeFillShade="80"/>
          </w:tcPr>
          <w:p w14:paraId="59204A3D" w14:textId="77777777" w:rsidR="00665E1D" w:rsidRPr="00665E1D" w:rsidRDefault="00665E1D" w:rsidP="00665E1D">
            <w:pPr>
              <w:jc w:val="center"/>
              <w:rPr>
                <w:rFonts w:ascii="Arial" w:hAnsi="Arial" w:cs="Arial"/>
                <w:szCs w:val="22"/>
              </w:rPr>
            </w:pPr>
            <w:bookmarkStart w:id="1" w:name="_Hlk175149004"/>
            <w:r w:rsidRPr="00665E1D">
              <w:rPr>
                <w:rFonts w:ascii="Arial" w:hAnsi="Arial" w:cs="Arial"/>
                <w:szCs w:val="22"/>
              </w:rPr>
              <w:t>No. Anexo</w:t>
            </w:r>
          </w:p>
        </w:tc>
        <w:tc>
          <w:tcPr>
            <w:tcW w:w="4252" w:type="dxa"/>
            <w:shd w:val="clear" w:color="auto" w:fill="1C4063" w:themeFill="accent1" w:themeFillShade="80"/>
            <w:vAlign w:val="center"/>
          </w:tcPr>
          <w:p w14:paraId="46CCF521" w14:textId="77777777" w:rsidR="00665E1D" w:rsidRPr="00665E1D" w:rsidRDefault="00665E1D" w:rsidP="00665E1D">
            <w:pPr>
              <w:jc w:val="center"/>
              <w:rPr>
                <w:rFonts w:ascii="Arial" w:hAnsi="Arial" w:cs="Arial"/>
                <w:szCs w:val="22"/>
              </w:rPr>
            </w:pPr>
            <w:r w:rsidRPr="00665E1D">
              <w:rPr>
                <w:rFonts w:ascii="Arial" w:hAnsi="Arial" w:cs="Arial"/>
                <w:szCs w:val="22"/>
              </w:rPr>
              <w:t>Detalle</w:t>
            </w:r>
          </w:p>
        </w:tc>
        <w:tc>
          <w:tcPr>
            <w:tcW w:w="2410" w:type="dxa"/>
            <w:shd w:val="clear" w:color="auto" w:fill="1C4063" w:themeFill="accent1" w:themeFillShade="80"/>
            <w:vAlign w:val="center"/>
          </w:tcPr>
          <w:p w14:paraId="3FE4CD34" w14:textId="77777777" w:rsidR="00665E1D" w:rsidRPr="00665E1D" w:rsidRDefault="00665E1D" w:rsidP="00665E1D">
            <w:pPr>
              <w:jc w:val="center"/>
              <w:rPr>
                <w:rFonts w:ascii="Arial" w:hAnsi="Arial" w:cs="Arial"/>
                <w:szCs w:val="22"/>
              </w:rPr>
            </w:pPr>
            <w:r w:rsidRPr="00665E1D">
              <w:rPr>
                <w:rFonts w:ascii="Arial" w:hAnsi="Arial" w:cs="Arial"/>
                <w:szCs w:val="22"/>
              </w:rPr>
              <w:t>Adjunto</w:t>
            </w:r>
          </w:p>
        </w:tc>
      </w:tr>
      <w:tr w:rsidR="00665E1D" w:rsidRPr="00665E1D" w14:paraId="00B093CF" w14:textId="77777777" w:rsidTr="0055382E">
        <w:trPr>
          <w:cnfStyle w:val="000000100000" w:firstRow="0" w:lastRow="0" w:firstColumn="0" w:lastColumn="0" w:oddVBand="0" w:evenVBand="0" w:oddHBand="1" w:evenHBand="0" w:firstRowFirstColumn="0" w:firstRowLastColumn="0" w:lastRowFirstColumn="0" w:lastRowLastColumn="0"/>
        </w:trPr>
        <w:tc>
          <w:tcPr>
            <w:tcW w:w="1418" w:type="dxa"/>
            <w:tcBorders>
              <w:right w:val="single" w:sz="4" w:space="0" w:color="auto"/>
            </w:tcBorders>
            <w:vAlign w:val="center"/>
          </w:tcPr>
          <w:p w14:paraId="093DF4C9" w14:textId="77777777" w:rsidR="00665E1D" w:rsidRPr="00665E1D" w:rsidRDefault="00665E1D" w:rsidP="00665E1D">
            <w:pPr>
              <w:jc w:val="center"/>
              <w:rPr>
                <w:rFonts w:ascii="Arial" w:hAnsi="Arial" w:cs="Arial"/>
                <w:sz w:val="24"/>
              </w:rPr>
            </w:pPr>
            <w:bookmarkStart w:id="2" w:name="anexo1"/>
            <w:r w:rsidRPr="00665E1D">
              <w:rPr>
                <w:rFonts w:ascii="Arial" w:hAnsi="Arial" w:cs="Arial"/>
                <w:sz w:val="24"/>
              </w:rPr>
              <w:t>1</w:t>
            </w:r>
            <w:bookmarkEnd w:id="2"/>
          </w:p>
        </w:tc>
        <w:tc>
          <w:tcPr>
            <w:tcW w:w="4252" w:type="dxa"/>
            <w:tcBorders>
              <w:right w:val="single" w:sz="4" w:space="0" w:color="auto"/>
            </w:tcBorders>
            <w:vAlign w:val="center"/>
          </w:tcPr>
          <w:p w14:paraId="28E46CC2" w14:textId="77777777" w:rsidR="00665E1D" w:rsidRPr="00665E1D" w:rsidRDefault="00665E1D" w:rsidP="00665E1D">
            <w:pPr>
              <w:rPr>
                <w:rFonts w:ascii="Arial" w:hAnsi="Arial" w:cs="Arial"/>
                <w:sz w:val="24"/>
              </w:rPr>
            </w:pPr>
            <w:r w:rsidRPr="00665E1D">
              <w:rPr>
                <w:rFonts w:ascii="Arial" w:hAnsi="Arial" w:cs="Arial"/>
                <w:sz w:val="24"/>
              </w:rPr>
              <w:t>Modificaciones y variaciones presupuestarias en el presupuesto original autorizado y liberado.</w:t>
            </w:r>
          </w:p>
        </w:tc>
        <w:bookmarkStart w:id="3" w:name="_MON_1791208887"/>
        <w:bookmarkEnd w:id="3"/>
        <w:tc>
          <w:tcPr>
            <w:tcW w:w="2410" w:type="dxa"/>
            <w:tcBorders>
              <w:left w:val="single" w:sz="4" w:space="0" w:color="auto"/>
            </w:tcBorders>
          </w:tcPr>
          <w:p w14:paraId="5E2D089F" w14:textId="77777777" w:rsidR="00665E1D" w:rsidRPr="00665E1D" w:rsidRDefault="00665E1D" w:rsidP="00665E1D">
            <w:pPr>
              <w:jc w:val="center"/>
              <w:rPr>
                <w:rFonts w:ascii="Arial" w:hAnsi="Arial" w:cs="Arial"/>
                <w:szCs w:val="22"/>
              </w:rPr>
            </w:pPr>
            <w:r w:rsidRPr="00665E1D">
              <w:rPr>
                <w:rFonts w:ascii="Arial" w:hAnsi="Arial" w:cs="Arial"/>
                <w:szCs w:val="22"/>
              </w:rPr>
              <w:object w:dxaOrig="1508" w:dyaOrig="984" w14:anchorId="290D62A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8pt;height:49.5pt" o:ole="">
                  <v:imagedata r:id="rId14" o:title=""/>
                </v:shape>
                <o:OLEObject Type="Embed" ProgID="Word.Document.12" ShapeID="_x0000_i1025" DrawAspect="Icon" ObjectID="_1826194293" r:id="rId15">
                  <o:FieldCodes>\s</o:FieldCodes>
                </o:OLEObject>
              </w:object>
            </w:r>
          </w:p>
        </w:tc>
      </w:tr>
      <w:bookmarkEnd w:id="1"/>
    </w:tbl>
    <w:p w14:paraId="112309B9" w14:textId="77777777" w:rsidR="00665E1D" w:rsidRPr="00665E1D" w:rsidRDefault="00665E1D" w:rsidP="00665E1D">
      <w:pPr>
        <w:contextualSpacing/>
        <w:rPr>
          <w:rFonts w:ascii="Arial" w:hAnsi="Arial" w:cs="Arial"/>
          <w:sz w:val="24"/>
          <w:szCs w:val="28"/>
        </w:rPr>
      </w:pPr>
    </w:p>
    <w:p w14:paraId="0838C76B" w14:textId="77777777" w:rsidR="00665E1D" w:rsidRPr="00665E1D" w:rsidRDefault="00665E1D" w:rsidP="00665E1D">
      <w:pPr>
        <w:widowControl w:val="0"/>
        <w:rPr>
          <w:rFonts w:ascii="Arial" w:hAnsi="Arial" w:cs="Arial"/>
          <w:sz w:val="24"/>
        </w:rPr>
      </w:pPr>
    </w:p>
    <w:p w14:paraId="0546FE3F" w14:textId="77777777" w:rsidR="00665E1D" w:rsidRPr="00665E1D" w:rsidRDefault="00665E1D" w:rsidP="00665E1D">
      <w:pPr>
        <w:rPr>
          <w:rFonts w:ascii="Arial" w:hAnsi="Arial" w:cs="Arial"/>
          <w:sz w:val="24"/>
          <w:lang w:val="es-MX" w:eastAsia="es-MX"/>
        </w:rPr>
      </w:pPr>
      <w:r w:rsidRPr="00665E1D">
        <w:rPr>
          <w:rFonts w:ascii="Arial" w:hAnsi="Arial" w:cs="Arial"/>
          <w:sz w:val="24"/>
          <w:lang w:val="es-MX" w:eastAsia="es-MX"/>
        </w:rPr>
        <w:t>La Auditoría Interna realizó la conferencia final de este informe con la División Trasformación y Estrategia y con la Gerencia, en fecha 24 de noviembre</w:t>
      </w:r>
      <w:r w:rsidRPr="00665E1D">
        <w:rPr>
          <w:rFonts w:ascii="Arial" w:hAnsi="Arial" w:cs="Arial"/>
          <w:sz w:val="24"/>
          <w:vertAlign w:val="superscript"/>
          <w:lang w:val="es-MX" w:eastAsia="es-MX"/>
        </w:rPr>
        <w:footnoteReference w:id="18"/>
      </w:r>
      <w:r w:rsidRPr="00665E1D">
        <w:rPr>
          <w:rFonts w:ascii="Arial" w:hAnsi="Arial" w:cs="Arial"/>
          <w:sz w:val="24"/>
          <w:lang w:val="es-MX" w:eastAsia="es-MX"/>
        </w:rPr>
        <w:t>, como parte de la comunicación preliminar de los resultados.</w:t>
      </w:r>
    </w:p>
    <w:p w14:paraId="0F9472B8" w14:textId="77777777" w:rsidR="00665E1D" w:rsidRPr="00665E1D" w:rsidRDefault="00665E1D" w:rsidP="00665E1D">
      <w:pPr>
        <w:rPr>
          <w:rFonts w:ascii="Arial" w:hAnsi="Arial" w:cs="Arial"/>
          <w:sz w:val="24"/>
          <w:lang w:val="es-MX" w:eastAsia="es-MX"/>
        </w:rPr>
      </w:pPr>
    </w:p>
    <w:p w14:paraId="4D01C509" w14:textId="77777777" w:rsidR="00665E1D" w:rsidRPr="00665E1D" w:rsidRDefault="00665E1D" w:rsidP="00665E1D">
      <w:pPr>
        <w:rPr>
          <w:rFonts w:ascii="Arial" w:hAnsi="Arial" w:cs="Arial"/>
          <w:sz w:val="24"/>
          <w:lang w:val="pt-BR"/>
        </w:rPr>
      </w:pPr>
      <w:r w:rsidRPr="00665E1D">
        <w:rPr>
          <w:rFonts w:ascii="Arial" w:hAnsi="Arial" w:cs="Arial"/>
          <w:sz w:val="24"/>
          <w:lang w:val="pt-BR"/>
        </w:rPr>
        <w:t>Atentamente,</w:t>
      </w:r>
    </w:p>
    <w:p w14:paraId="57F0D7B3" w14:textId="77777777" w:rsidR="00665E1D" w:rsidRPr="00665E1D" w:rsidRDefault="00665E1D" w:rsidP="00665E1D">
      <w:pPr>
        <w:ind w:left="360"/>
        <w:rPr>
          <w:rFonts w:ascii="Arial" w:hAnsi="Arial" w:cs="Arial"/>
          <w:sz w:val="24"/>
          <w:lang w:val="pt-BR"/>
        </w:rPr>
      </w:pPr>
      <w:r w:rsidRPr="00665E1D">
        <w:rPr>
          <w:rFonts w:ascii="Arial" w:hAnsi="Arial" w:cs="Arial"/>
          <w:noProof/>
          <w:sz w:val="24"/>
          <w:lang w:val="es-CR" w:eastAsia="es-CR"/>
        </w:rPr>
        <w:drawing>
          <wp:anchor distT="0" distB="0" distL="114300" distR="114300" simplePos="0" relativeHeight="251659264" behindDoc="1" locked="0" layoutInCell="1" allowOverlap="1" wp14:anchorId="7F88EC23" wp14:editId="42D7F513">
            <wp:simplePos x="0" y="0"/>
            <wp:positionH relativeFrom="column">
              <wp:posOffset>-162560</wp:posOffset>
            </wp:positionH>
            <wp:positionV relativeFrom="paragraph">
              <wp:posOffset>79375</wp:posOffset>
            </wp:positionV>
            <wp:extent cx="2506980" cy="388620"/>
            <wp:effectExtent l="0" t="0" r="0" b="0"/>
            <wp:wrapNone/>
            <wp:docPr id="854883902" name="Imagen 854883902"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4883902" name="Imagen 854883902" descr="Texto&#10;&#10;El contenido generado por IA puede ser incorrecto."/>
                    <pic:cNvPicPr>
                      <a:picLocks noChangeAspect="1" noChangeArrowheads="1"/>
                    </pic:cNvPicPr>
                  </pic:nvPicPr>
                  <pic:blipFill>
                    <a:blip r:embed="rId16" cstate="print">
                      <a:extLst>
                        <a:ext uri="{28A0092B-C50C-407E-A947-70E740481C1C}">
                          <a14:useLocalDpi xmlns:a14="http://schemas.microsoft.com/office/drawing/2010/main" val="0"/>
                        </a:ext>
                      </a:extLst>
                    </a:blip>
                    <a:stretch>
                      <a:fillRect/>
                    </a:stretch>
                  </pic:blipFill>
                  <pic:spPr bwMode="auto">
                    <a:xfrm>
                      <a:off x="0" y="0"/>
                      <a:ext cx="2506980" cy="388620"/>
                    </a:xfrm>
                    <a:prstGeom prst="rect">
                      <a:avLst/>
                    </a:prstGeom>
                    <a:noFill/>
                  </pic:spPr>
                </pic:pic>
              </a:graphicData>
            </a:graphic>
            <wp14:sizeRelH relativeFrom="page">
              <wp14:pctWidth>0</wp14:pctWidth>
            </wp14:sizeRelH>
            <wp14:sizeRelV relativeFrom="page">
              <wp14:pctHeight>0</wp14:pctHeight>
            </wp14:sizeRelV>
          </wp:anchor>
        </w:drawing>
      </w:r>
    </w:p>
    <w:p w14:paraId="4D8FE610" w14:textId="77777777" w:rsidR="00665E1D" w:rsidRPr="00665E1D" w:rsidRDefault="00665E1D" w:rsidP="00665E1D">
      <w:pPr>
        <w:rPr>
          <w:rFonts w:ascii="Arial" w:hAnsi="Arial" w:cs="Arial"/>
          <w:sz w:val="24"/>
          <w:lang w:val="pt-BR"/>
        </w:rPr>
      </w:pPr>
    </w:p>
    <w:p w14:paraId="2479CD34" w14:textId="77777777" w:rsidR="00665E1D" w:rsidRPr="00665E1D" w:rsidRDefault="00665E1D" w:rsidP="00665E1D">
      <w:pPr>
        <w:rPr>
          <w:rFonts w:ascii="Arial" w:hAnsi="Arial" w:cs="Arial"/>
          <w:sz w:val="24"/>
          <w:lang w:val="pt-BR"/>
        </w:rPr>
      </w:pPr>
    </w:p>
    <w:p w14:paraId="6FC2121D" w14:textId="77777777" w:rsidR="00665E1D" w:rsidRPr="00665E1D" w:rsidRDefault="00665E1D" w:rsidP="00665E1D">
      <w:pPr>
        <w:rPr>
          <w:rFonts w:ascii="Arial" w:hAnsi="Arial" w:cs="Arial"/>
          <w:sz w:val="24"/>
          <w:lang w:val="pt-BR"/>
        </w:rPr>
      </w:pPr>
      <w:r w:rsidRPr="00665E1D">
        <w:rPr>
          <w:rFonts w:ascii="Arial" w:hAnsi="Arial" w:cs="Arial"/>
          <w:sz w:val="24"/>
          <w:lang w:val="pt-BR"/>
        </w:rPr>
        <w:t>Joaquín Vargas Guerrero</w:t>
      </w:r>
    </w:p>
    <w:p w14:paraId="033DD4A8" w14:textId="77777777" w:rsidR="00665E1D" w:rsidRPr="00665E1D" w:rsidRDefault="00665E1D" w:rsidP="00665E1D">
      <w:pPr>
        <w:rPr>
          <w:rFonts w:ascii="Arial" w:hAnsi="Arial" w:cs="Arial"/>
          <w:b/>
          <w:sz w:val="24"/>
          <w:lang w:val="pt-BR"/>
        </w:rPr>
      </w:pPr>
      <w:r w:rsidRPr="00665E1D">
        <w:rPr>
          <w:rFonts w:ascii="Arial" w:hAnsi="Arial" w:cs="Arial"/>
          <w:b/>
          <w:sz w:val="24"/>
          <w:lang w:val="pt-BR"/>
        </w:rPr>
        <w:t>Auditor Interno</w:t>
      </w:r>
    </w:p>
    <w:p w14:paraId="7613D6B8" w14:textId="77777777" w:rsidR="00665E1D" w:rsidRPr="00665E1D" w:rsidRDefault="00665E1D" w:rsidP="00665E1D">
      <w:pPr>
        <w:rPr>
          <w:rFonts w:ascii="Arial" w:hAnsi="Arial" w:cs="Arial"/>
          <w:lang w:val="pt-BR"/>
        </w:rPr>
      </w:pPr>
    </w:p>
    <w:p w14:paraId="722138B2" w14:textId="12780867" w:rsidR="00665E1D" w:rsidRPr="00665E1D" w:rsidRDefault="00665E1D" w:rsidP="00665E1D">
      <w:pPr>
        <w:pStyle w:val="CC"/>
      </w:pPr>
      <w:r w:rsidRPr="00665E1D">
        <w:t>C</w:t>
      </w:r>
      <w:r>
        <w:t>c</w:t>
      </w:r>
      <w:r w:rsidRPr="00665E1D">
        <w:t>.</w:t>
      </w:r>
      <w:r w:rsidRPr="00665E1D">
        <w:tab/>
        <w:t>División Transformación y Estrategia</w:t>
      </w:r>
    </w:p>
    <w:p w14:paraId="0A05E78B" w14:textId="77777777" w:rsidR="00A26E9E" w:rsidRPr="002307FE" w:rsidRDefault="00A26E9E" w:rsidP="002307FE"/>
    <w:sectPr w:rsidR="00A26E9E" w:rsidRPr="002307F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7E9A906" w14:textId="77777777" w:rsidR="00665E1D" w:rsidRDefault="00665E1D" w:rsidP="00D43D57">
      <w:r>
        <w:separator/>
      </w:r>
    </w:p>
  </w:endnote>
  <w:endnote w:type="continuationSeparator" w:id="0">
    <w:p w14:paraId="43BF3C6D" w14:textId="77777777" w:rsidR="00665E1D" w:rsidRDefault="00665E1D"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358E29" w14:textId="082E39DE" w:rsidR="00EC7A70" w:rsidRDefault="00665E1D">
    <w:pPr>
      <w:pStyle w:val="Piedepgina"/>
    </w:pPr>
    <w:r>
      <w:rPr>
        <w:noProof/>
      </w:rPr>
      <mc:AlternateContent>
        <mc:Choice Requires="wps">
          <w:drawing>
            <wp:anchor distT="0" distB="0" distL="0" distR="0" simplePos="0" relativeHeight="251698176" behindDoc="0" locked="0" layoutInCell="1" allowOverlap="1" wp14:anchorId="706EAE78" wp14:editId="3D6031FB">
              <wp:simplePos x="635" y="635"/>
              <wp:positionH relativeFrom="page">
                <wp:align>center</wp:align>
              </wp:positionH>
              <wp:positionV relativeFrom="page">
                <wp:align>bottom</wp:align>
              </wp:positionV>
              <wp:extent cx="638175" cy="345440"/>
              <wp:effectExtent l="0" t="0" r="9525" b="0"/>
              <wp:wrapNone/>
              <wp:docPr id="199077153"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38175" cy="345440"/>
                      </a:xfrm>
                      <a:prstGeom prst="rect">
                        <a:avLst/>
                      </a:prstGeom>
                      <a:noFill/>
                      <a:ln>
                        <a:noFill/>
                      </a:ln>
                    </wps:spPr>
                    <wps:txbx>
                      <w:txbxContent>
                        <w:p w14:paraId="6C5540DF" w14:textId="1DA6AA78" w:rsidR="00665E1D" w:rsidRPr="00665E1D" w:rsidRDefault="00665E1D" w:rsidP="00665E1D">
                          <w:pPr>
                            <w:rPr>
                              <w:rFonts w:ascii="Aptos" w:eastAsia="Aptos" w:hAnsi="Aptos" w:cs="Aptos"/>
                              <w:noProof/>
                              <w:color w:val="000000"/>
                              <w:sz w:val="20"/>
                              <w:szCs w:val="20"/>
                            </w:rPr>
                          </w:pPr>
                          <w:r w:rsidRPr="00665E1D">
                            <w:rPr>
                              <w:rFonts w:ascii="Aptos" w:eastAsia="Aptos" w:hAnsi="Aptos" w:cs="Aptos"/>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06EAE78" id="_x0000_t202" coordsize="21600,21600" o:spt="202" path="m,l,21600r21600,l21600,xe">
              <v:stroke joinstyle="miter"/>
              <v:path gradientshapeok="t" o:connecttype="rect"/>
            </v:shapetype>
            <v:shape id="Cuadro de texto 2" o:spid="_x0000_s1026" type="#_x0000_t202" alt="Uso Interno" style="position:absolute;left:0;text-align:left;margin-left:0;margin-top:0;width:50.25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63kVDAIAABUEAAAOAAAAZHJzL2Uyb0RvYy54bWysU01v2zAMvQ/YfxB0X+y0SdcZcYqsRYYB&#10;QVsgHXpWZCk2IImCpMTOfv0o2U66bqdhF5kmKX6897S467QiR+F8A6ak00lOiTAcqsbsS/rjZf3p&#10;lhIfmKmYAiNKehKe3i0/fli0thBXUIOqhCNYxPiitSWtQ7BFlnleC838BKwwGJTgNAv46/ZZ5ViL&#10;1bXKrvL8JmvBVdYBF96j96EP0mWqL6Xg4UlKLwJRJcXZQjpdOnfxzJYLVuwds3XDhzHYP0yhWWOw&#10;6bnUAwuMHFzzRyndcAceZJhw0BlI2XCRdsBtpvm7bbY1syLtguB4e4bJ/7+y/PG4tc+OhO4rdEhg&#10;BKS1vvDojPt00un4xUkJxhHC0xk20QXC0XlzfTv9PKeEY+h6Np/NEqzZ5bJ1PnwToEk0SuqQlQQW&#10;O258wIaYOqbEXgbWjVKJGWV+c2Bi9GSXCaMVul03jL2D6oTbOOiJ9pavG+y5YT48M4fM4gKo1vCE&#10;h1TQlhQGi5Ia3M+/+WM+Ao5RSlpUSkkNSpkS9d0gEVFUo+FGY5eM6Zd8nmPcHPQ9oP6m+BQsTyZ6&#10;XVCjKR3oV9TxKjbCEDMc25V0N5r3oZcsvgMuVquUhPqxLGzM1vJYOuIUQXzpXpmzA9IBKXqEUUas&#10;eAd4nxtvers6BIQ9sREx7YEcoEbtJZKGdxLF/fY/ZV1e8/IXAAAA//8DAFBLAwQUAAYACAAAACEA&#10;dTHtNtoAAAAEAQAADwAAAGRycy9kb3ducmV2LnhtbEyPy2rDMBBF94X+g5hCd43UvCiu5RACWaUU&#10;8th0p0gT2601MtY4cf6+SjfNZmC4lzNn8sXgG3HGLtaBNLyOFAgkG1xNpYbDfv3yBiKyIWeaQKjh&#10;ihEWxeNDbjIXLrTF845LkSAUM6OhYm4zKaOt0Js4Ci1Syk6h84bT2pXSdeaS4L6RY6Xm0pua0oXK&#10;tLiq0P7seq9htuWP/pP2k69hfP3etCs7OW2s1s9Pw/IdBOPA/2W46Sd1KJLTMfTkomg0pEf4b94y&#10;pWYgjgk8nYIscnkvX/wCAAD//wMAUEsBAi0AFAAGAAgAAAAhALaDOJL+AAAA4QEAABMAAAAAAAAA&#10;AAAAAAAAAAAAAFtDb250ZW50X1R5cGVzXS54bWxQSwECLQAUAAYACAAAACEAOP0h/9YAAACUAQAA&#10;CwAAAAAAAAAAAAAAAAAvAQAAX3JlbHMvLnJlbHNQSwECLQAUAAYACAAAACEAeet5FQwCAAAVBAAA&#10;DgAAAAAAAAAAAAAAAAAuAgAAZHJzL2Uyb0RvYy54bWxQSwECLQAUAAYACAAAACEAdTHtNtoAAAAE&#10;AQAADwAAAAAAAAAAAAAAAABmBAAAZHJzL2Rvd25yZXYueG1sUEsFBgAAAAAEAAQA8wAAAG0FAAAA&#10;AA==&#10;" filled="f" stroked="f">
              <v:textbox style="mso-fit-shape-to-text:t" inset="0,0,0,15pt">
                <w:txbxContent>
                  <w:p w14:paraId="6C5540DF" w14:textId="1DA6AA78" w:rsidR="00665E1D" w:rsidRPr="00665E1D" w:rsidRDefault="00665E1D" w:rsidP="00665E1D">
                    <w:pPr>
                      <w:rPr>
                        <w:rFonts w:ascii="Aptos" w:eastAsia="Aptos" w:hAnsi="Aptos" w:cs="Aptos"/>
                        <w:noProof/>
                        <w:color w:val="000000"/>
                        <w:sz w:val="20"/>
                        <w:szCs w:val="20"/>
                      </w:rPr>
                    </w:pPr>
                    <w:r w:rsidRPr="00665E1D">
                      <w:rPr>
                        <w:rFonts w:ascii="Aptos" w:eastAsia="Aptos" w:hAnsi="Aptos" w:cs="Aptos"/>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0B6281" w14:textId="3AE08CF6" w:rsidR="002307FE" w:rsidRDefault="00665E1D"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538C7F93" wp14:editId="3CF1E2F7">
              <wp:simplePos x="1408430" y="9256395"/>
              <wp:positionH relativeFrom="page">
                <wp:align>center</wp:align>
              </wp:positionH>
              <wp:positionV relativeFrom="page">
                <wp:align>bottom</wp:align>
              </wp:positionV>
              <wp:extent cx="638175" cy="345440"/>
              <wp:effectExtent l="0" t="0" r="9525" b="0"/>
              <wp:wrapNone/>
              <wp:docPr id="537976069"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38175" cy="345440"/>
                      </a:xfrm>
                      <a:prstGeom prst="rect">
                        <a:avLst/>
                      </a:prstGeom>
                      <a:noFill/>
                      <a:ln>
                        <a:noFill/>
                      </a:ln>
                    </wps:spPr>
                    <wps:txbx>
                      <w:txbxContent>
                        <w:p w14:paraId="3B826E83" w14:textId="15D6654B" w:rsidR="00665E1D" w:rsidRPr="00665E1D" w:rsidRDefault="00665E1D" w:rsidP="00665E1D">
                          <w:pPr>
                            <w:rPr>
                              <w:rFonts w:ascii="Aptos" w:eastAsia="Aptos" w:hAnsi="Aptos" w:cs="Aptos"/>
                              <w:noProof/>
                              <w:color w:val="000000"/>
                              <w:sz w:val="20"/>
                              <w:szCs w:val="20"/>
                            </w:rPr>
                          </w:pPr>
                          <w:r w:rsidRPr="00665E1D">
                            <w:rPr>
                              <w:rFonts w:ascii="Aptos" w:eastAsia="Aptos" w:hAnsi="Aptos" w:cs="Aptos"/>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38C7F93" id="_x0000_t202" coordsize="21600,21600" o:spt="202" path="m,l,21600r21600,l21600,xe">
              <v:stroke joinstyle="miter"/>
              <v:path gradientshapeok="t" o:connecttype="rect"/>
            </v:shapetype>
            <v:shape id="Cuadro de texto 3" o:spid="_x0000_s1027" type="#_x0000_t202" alt="Uso Interno" style="position:absolute;margin-left:0;margin-top:0;width:50.25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wSz2DgIAABwEAAAOAAAAZHJzL2Uyb0RvYy54bWysU01v2zAMvQ/YfxB0X+y0SdcZcYqsRYYB&#10;QVsgHXpWZDk2IIkCpcTOfv0oJU66bqdhF5kmKX689zS7641me4W+BVvy8SjnTFkJVWu3Jf/xsvx0&#10;y5kPwlZCg1UlPyjP7+YfP8w6V6graEBXChkVsb7oXMmbEFyRZV42ygg/AqcsBWtAIwL94jarUHRU&#10;3ejsKs9vsg6wcghSeU/eh2OQz1P9ulYyPNW1V4HpktNsIZ2Yzk08s/lMFFsUrmnlaQzxD1MY0Vpq&#10;ei71IIJgO2z/KGVaieChDiMJJoO6bqVKO9A24/zdNutGOJV2IXC8O8Pk/19Z+bhfu2dkof8KPREY&#10;AemcLzw54z59jSZ+aVJGcYLwcIZN9YFJct5c344/TzmTFLqeTCeTBGt2uezQh28KDItGyZFYSWCJ&#10;/coHakipQ0rsZWHZap2Y0fY3ByVGT3aZMFqh3/Ssrd5Mv4HqQEshHPn2Ti5bar0SPjwLJIJpDxJt&#10;eKKj1tCVHE4WZw3gz7/5Yz7hTlHOOhJMyS0pmjP93RIfUVuDgYOxScb4Sz7NKW535h5IhmN6EU4m&#10;k7wY9GDWCOaV5LyIjSgkrKR2Jd8M5n04Kpeeg1SLRUoiGTkRVnbtZCwd4YpYvvSvAt0J8EBMPcKg&#10;JlG8w/2YG296t9gFQj+REqE9AnlCnCSYuDo9l6jxt/8p6/Ko578AAAD//wMAUEsDBBQABgAIAAAA&#10;IQB1Me022gAAAAQBAAAPAAAAZHJzL2Rvd25yZXYueG1sTI/LasMwEEX3hf6DmEJ3jdS8KK7lEAJZ&#10;pRTy2HSnSBPbrTUy1jhx/r5KN81mYLiXM2fyxeAbccYu1oE0vI4UCCQbXE2lhsN+/fIGIrIhZ5pA&#10;qOGKERbF40NuMhcutMXzjkuRIBQzo6FibjMpo63QmzgKLVLKTqHzhtPaldJ15pLgvpFjpebSm5rS&#10;hcq0uKrQ/ux6r2G25Y/+k/aTr2F8/d60Kzs5bazWz0/D8h0E48D/ZbjpJ3UoktMx9OSiaDSkR/hv&#10;3jKlZiCOCTydgixyeS9f/AIAAP//AwBQSwECLQAUAAYACAAAACEAtoM4kv4AAADhAQAAEwAAAAAA&#10;AAAAAAAAAAAAAAAAW0NvbnRlbnRfVHlwZXNdLnhtbFBLAQItABQABgAIAAAAIQA4/SH/1gAAAJQB&#10;AAALAAAAAAAAAAAAAAAAAC8BAABfcmVscy8ucmVsc1BLAQItABQABgAIAAAAIQAFwSz2DgIAABwE&#10;AAAOAAAAAAAAAAAAAAAAAC4CAABkcnMvZTJvRG9jLnhtbFBLAQItABQABgAIAAAAIQB1Me022gAA&#10;AAQBAAAPAAAAAAAAAAAAAAAAAGgEAABkcnMvZG93bnJldi54bWxQSwUGAAAAAAQABADzAAAAbwUA&#10;AAAA&#10;" filled="f" stroked="f">
              <v:textbox style="mso-fit-shape-to-text:t" inset="0,0,0,15pt">
                <w:txbxContent>
                  <w:p w14:paraId="3B826E83" w14:textId="15D6654B" w:rsidR="00665E1D" w:rsidRPr="00665E1D" w:rsidRDefault="00665E1D" w:rsidP="00665E1D">
                    <w:pPr>
                      <w:rPr>
                        <w:rFonts w:ascii="Aptos" w:eastAsia="Aptos" w:hAnsi="Aptos" w:cs="Aptos"/>
                        <w:noProof/>
                        <w:color w:val="000000"/>
                        <w:sz w:val="20"/>
                        <w:szCs w:val="20"/>
                      </w:rPr>
                    </w:pPr>
                    <w:r w:rsidRPr="00665E1D">
                      <w:rPr>
                        <w:rFonts w:ascii="Aptos" w:eastAsia="Aptos" w:hAnsi="Aptos" w:cs="Aptos"/>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FDB4B993D9FB41D79EF1C3D13CC1A80B"/>
        </w:placeholder>
        <w:text/>
      </w:sdtPr>
      <w:sdtEndPr/>
      <w:sdtContent>
        <w:r>
          <w:rPr>
            <w:color w:val="004990"/>
            <w:sz w:val="16"/>
            <w:szCs w:val="16"/>
          </w:rPr>
          <w:t>AI-0280-2025</w:t>
        </w:r>
      </w:sdtContent>
    </w:sdt>
  </w:p>
  <w:p w14:paraId="2ACEB90B"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579DAE17"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3E29E004" wp14:editId="6783C9B3">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5CFD2A1"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0D069CB"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6775B9A" w14:textId="77777777" w:rsidR="00D2424F" w:rsidRDefault="00D2424F" w:rsidP="00FA54DF">
                          <w:pPr>
                            <w:rPr>
                              <w:color w:val="003A68"/>
                              <w:sz w:val="14"/>
                              <w:szCs w:val="14"/>
                            </w:rPr>
                          </w:pPr>
                          <w:r w:rsidRPr="00FA54DF">
                            <w:rPr>
                              <w:color w:val="003A68"/>
                              <w:sz w:val="14"/>
                              <w:szCs w:val="14"/>
                            </w:rPr>
                            <w:t>Apdo. 10058-1000</w:t>
                          </w:r>
                        </w:p>
                        <w:p w14:paraId="7C01E807" w14:textId="77777777" w:rsidR="00D2424F" w:rsidRDefault="00D2424F" w:rsidP="00FA54DF">
                          <w:pPr>
                            <w:rPr>
                              <w:color w:val="003A68"/>
                              <w:sz w:val="14"/>
                              <w:szCs w:val="14"/>
                            </w:rPr>
                          </w:pPr>
                          <w:r w:rsidRPr="00FA54DF">
                            <w:rPr>
                              <w:color w:val="003A68"/>
                              <w:sz w:val="14"/>
                              <w:szCs w:val="14"/>
                            </w:rPr>
                            <w:t>Av. 1 y Central, Calles 2 y 4</w:t>
                          </w:r>
                        </w:p>
                        <w:p w14:paraId="702F4083"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E29E004"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75CFD2A1"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0D069CB"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6775B9A" w14:textId="77777777" w:rsidR="00D2424F" w:rsidRDefault="00D2424F" w:rsidP="00FA54DF">
                    <w:pPr>
                      <w:rPr>
                        <w:color w:val="003A68"/>
                        <w:sz w:val="14"/>
                        <w:szCs w:val="14"/>
                      </w:rPr>
                    </w:pPr>
                    <w:r w:rsidRPr="00FA54DF">
                      <w:rPr>
                        <w:color w:val="003A68"/>
                        <w:sz w:val="14"/>
                        <w:szCs w:val="14"/>
                      </w:rPr>
                      <w:t>Apdo. 10058-1000</w:t>
                    </w:r>
                  </w:p>
                  <w:p w14:paraId="7C01E807" w14:textId="77777777" w:rsidR="00D2424F" w:rsidRDefault="00D2424F" w:rsidP="00FA54DF">
                    <w:pPr>
                      <w:rPr>
                        <w:color w:val="003A68"/>
                        <w:sz w:val="14"/>
                        <w:szCs w:val="14"/>
                      </w:rPr>
                    </w:pPr>
                    <w:r w:rsidRPr="00FA54DF">
                      <w:rPr>
                        <w:color w:val="003A68"/>
                        <w:sz w:val="14"/>
                        <w:szCs w:val="14"/>
                      </w:rPr>
                      <w:t>Av. 1 y Central, Calles 2 y 4</w:t>
                    </w:r>
                  </w:p>
                  <w:p w14:paraId="702F4083"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45DDC679" wp14:editId="6813DFC1">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0B5433" w14:textId="372B7F27" w:rsidR="00F64992" w:rsidRDefault="00665E1D"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1AB9DDA0" wp14:editId="2FD4987C">
              <wp:simplePos x="1409700" y="9283700"/>
              <wp:positionH relativeFrom="page">
                <wp:align>center</wp:align>
              </wp:positionH>
              <wp:positionV relativeFrom="page">
                <wp:align>bottom</wp:align>
              </wp:positionV>
              <wp:extent cx="638175" cy="345440"/>
              <wp:effectExtent l="0" t="0" r="9525" b="0"/>
              <wp:wrapNone/>
              <wp:docPr id="297833110"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38175" cy="345440"/>
                      </a:xfrm>
                      <a:prstGeom prst="rect">
                        <a:avLst/>
                      </a:prstGeom>
                      <a:noFill/>
                      <a:ln>
                        <a:noFill/>
                      </a:ln>
                    </wps:spPr>
                    <wps:txbx>
                      <w:txbxContent>
                        <w:p w14:paraId="2E25FBF5" w14:textId="023FC2C5" w:rsidR="00665E1D" w:rsidRPr="00665E1D" w:rsidRDefault="00665E1D" w:rsidP="00665E1D">
                          <w:pPr>
                            <w:rPr>
                              <w:rFonts w:ascii="Aptos" w:eastAsia="Aptos" w:hAnsi="Aptos" w:cs="Aptos"/>
                              <w:noProof/>
                              <w:color w:val="000000"/>
                              <w:sz w:val="20"/>
                              <w:szCs w:val="20"/>
                            </w:rPr>
                          </w:pPr>
                          <w:r w:rsidRPr="00665E1D">
                            <w:rPr>
                              <w:rFonts w:ascii="Aptos" w:eastAsia="Aptos" w:hAnsi="Aptos" w:cs="Aptos"/>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AB9DDA0" id="_x0000_t202" coordsize="21600,21600" o:spt="202" path="m,l,21600r21600,l21600,xe">
              <v:stroke joinstyle="miter"/>
              <v:path gradientshapeok="t" o:connecttype="rect"/>
            </v:shapetype>
            <v:shape id="Cuadro de texto 1" o:spid="_x0000_s1029" type="#_x0000_t202" alt="Uso Interno" style="position:absolute;margin-left:0;margin-top:0;width:50.25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v0mNDwIAABwEAAAOAAAAZHJzL2Uyb0RvYy54bWysU01v2zAMvQ/YfxB0X+y0SdcZcYqsRYYB&#10;QVsgHXpWZDk2IIkCpcTOfv0oJU66bqdhF5kmKX689zS7641me4W+BVvy8SjnTFkJVWu3Jf/xsvx0&#10;y5kPwlZCg1UlPyjP7+YfP8w6V6graEBXChkVsb7oXMmbEFyRZV42ygg/AqcsBWtAIwL94jarUHRU&#10;3ejsKs9vsg6wcghSeU/eh2OQz1P9ulYyPNW1V4HpktNsIZ2Yzk08s/lMFFsUrmnlaQzxD1MY0Vpq&#10;ei71IIJgO2z/KGVaieChDiMJJoO6bqVKO9A24/zdNutGOJV2IXC8O8Pk/19Z+bhfu2dkof8KPREY&#10;AemcLzw54z59jSZ+aVJGcYLwcIZN9YFJct5c344/TzmTFLqeTCeTBGt2uezQh28KDItGyZFYSWCJ&#10;/coHakipQ0rsZWHZap2Y0fY3ByVGT3aZMFqh3/Ssraj5MP0GqgMthXDk2zu5bKn1SvjwLJAIpj1I&#10;tOGJjlpDV3I4WZw1gD//5o/5hDtFOetIMCW3pGjO9HdLfERtDQYOxiYZ4y/5NKe43Zl7IBmO6UU4&#10;mUzyYtCDWSOYV5LzIjaikLCS2pV8M5j34ahceg5SLRYpiWTkRFjZtZOxdIQrYvnSvwp0J8ADMfUI&#10;g5pE8Q73Y2686d1iFwj9REqE9gjkCXGSYOLq9Fyixt/+p6zLo57/AgAA//8DAFBLAwQUAAYACAAA&#10;ACEAdTHtNtoAAAAEAQAADwAAAGRycy9kb3ducmV2LnhtbEyPy2rDMBBF94X+g5hCd43UvCiu5RAC&#10;WaUU8th0p0gT2601MtY4cf6+SjfNZmC4lzNn8sXgG3HGLtaBNLyOFAgkG1xNpYbDfv3yBiKyIWea&#10;QKjhihEWxeNDbjIXLrTF845LkSAUM6OhYm4zKaOt0Js4Ci1Syk6h84bT2pXSdeaS4L6RY6Xm0pua&#10;0oXKtLiq0P7seq9htuWP/pP2k69hfP3etCs7OW2s1s9Pw/IdBOPA/2W46Sd1KJLTMfTkomg0pEf4&#10;b94ypWYgjgk8nYIscnkvX/wCAAD//wMAUEsBAi0AFAAGAAgAAAAhALaDOJL+AAAA4QEAABMAAAAA&#10;AAAAAAAAAAAAAAAAAFtDb250ZW50X1R5cGVzXS54bWxQSwECLQAUAAYACAAAACEAOP0h/9YAAACU&#10;AQAACwAAAAAAAAAAAAAAAAAvAQAAX3JlbHMvLnJlbHNQSwECLQAUAAYACAAAACEA379JjQ8CAAAc&#10;BAAADgAAAAAAAAAAAAAAAAAuAgAAZHJzL2Uyb0RvYy54bWxQSwECLQAUAAYACAAAACEAdTHtNtoA&#10;AAAEAQAADwAAAAAAAAAAAAAAAABpBAAAZHJzL2Rvd25yZXYueG1sUEsFBgAAAAAEAAQA8wAAAHAF&#10;AAAAAA==&#10;" filled="f" stroked="f">
              <v:textbox style="mso-fit-shape-to-text:t" inset="0,0,0,15pt">
                <w:txbxContent>
                  <w:p w14:paraId="2E25FBF5" w14:textId="023FC2C5" w:rsidR="00665E1D" w:rsidRPr="00665E1D" w:rsidRDefault="00665E1D" w:rsidP="00665E1D">
                    <w:pPr>
                      <w:rPr>
                        <w:rFonts w:ascii="Aptos" w:eastAsia="Aptos" w:hAnsi="Aptos" w:cs="Aptos"/>
                        <w:noProof/>
                        <w:color w:val="000000"/>
                        <w:sz w:val="20"/>
                        <w:szCs w:val="20"/>
                      </w:rPr>
                    </w:pPr>
                    <w:r w:rsidRPr="00665E1D">
                      <w:rPr>
                        <w:rFonts w:ascii="Aptos" w:eastAsia="Aptos" w:hAnsi="Aptos" w:cs="Aptos"/>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26A3F138" wp14:editId="7A69BC1E">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CF4B4F"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288CE58"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560EC19" w14:textId="77777777" w:rsidR="00D2424F" w:rsidRDefault="00D2424F">
                          <w:pPr>
                            <w:rPr>
                              <w:color w:val="003A68"/>
                              <w:sz w:val="14"/>
                              <w:szCs w:val="14"/>
                            </w:rPr>
                          </w:pPr>
                          <w:r w:rsidRPr="00FA54DF">
                            <w:rPr>
                              <w:color w:val="003A68"/>
                              <w:sz w:val="14"/>
                              <w:szCs w:val="14"/>
                            </w:rPr>
                            <w:t>Apdo. 10058-1000</w:t>
                          </w:r>
                        </w:p>
                        <w:p w14:paraId="424E44A9" w14:textId="77777777" w:rsidR="00B65442" w:rsidRDefault="00B65442" w:rsidP="00B65442">
                          <w:pPr>
                            <w:rPr>
                              <w:color w:val="003A68"/>
                              <w:sz w:val="14"/>
                              <w:szCs w:val="14"/>
                            </w:rPr>
                          </w:pPr>
                          <w:r w:rsidRPr="00FA54DF">
                            <w:rPr>
                              <w:color w:val="003A68"/>
                              <w:sz w:val="14"/>
                              <w:szCs w:val="14"/>
                            </w:rPr>
                            <w:t>Av. 1 y Central, Calles 2 y 4</w:t>
                          </w:r>
                        </w:p>
                        <w:p w14:paraId="4FACEF78"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6A3F138"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03CF4B4F"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288CE58"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560EC19" w14:textId="77777777" w:rsidR="00D2424F" w:rsidRDefault="00D2424F">
                    <w:pPr>
                      <w:rPr>
                        <w:color w:val="003A68"/>
                        <w:sz w:val="14"/>
                        <w:szCs w:val="14"/>
                      </w:rPr>
                    </w:pPr>
                    <w:r w:rsidRPr="00FA54DF">
                      <w:rPr>
                        <w:color w:val="003A68"/>
                        <w:sz w:val="14"/>
                        <w:szCs w:val="14"/>
                      </w:rPr>
                      <w:t>Apdo. 10058-1000</w:t>
                    </w:r>
                  </w:p>
                  <w:p w14:paraId="424E44A9" w14:textId="77777777" w:rsidR="00B65442" w:rsidRDefault="00B65442" w:rsidP="00B65442">
                    <w:pPr>
                      <w:rPr>
                        <w:color w:val="003A68"/>
                        <w:sz w:val="14"/>
                        <w:szCs w:val="14"/>
                      </w:rPr>
                    </w:pPr>
                    <w:r w:rsidRPr="00FA54DF">
                      <w:rPr>
                        <w:color w:val="003A68"/>
                        <w:sz w:val="14"/>
                        <w:szCs w:val="14"/>
                      </w:rPr>
                      <w:t>Av. 1 y Central, Calles 2 y 4</w:t>
                    </w:r>
                  </w:p>
                  <w:p w14:paraId="4FACEF78"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4562D5BE" wp14:editId="7BAEA3D3">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6AA018C"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130A033F"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9DD706" w14:textId="77777777" w:rsidR="00665E1D" w:rsidRDefault="00665E1D" w:rsidP="00D43D57">
      <w:r>
        <w:separator/>
      </w:r>
    </w:p>
  </w:footnote>
  <w:footnote w:type="continuationSeparator" w:id="0">
    <w:p w14:paraId="0574E02D" w14:textId="77777777" w:rsidR="00665E1D" w:rsidRDefault="00665E1D" w:rsidP="00D43D57">
      <w:r>
        <w:continuationSeparator/>
      </w:r>
    </w:p>
  </w:footnote>
  <w:footnote w:id="1">
    <w:p w14:paraId="71E1A534" w14:textId="77777777" w:rsidR="00665E1D" w:rsidRPr="00FD3C90" w:rsidRDefault="00665E1D" w:rsidP="00665E1D">
      <w:pPr>
        <w:pStyle w:val="NormalWeb"/>
        <w:rPr>
          <w:lang w:val="es-CR"/>
        </w:rPr>
      </w:pPr>
      <w:r w:rsidRPr="00F63FEE">
        <w:rPr>
          <w:rStyle w:val="Refdenotaalpie"/>
          <w:rFonts w:ascii="Arial" w:hAnsi="Arial" w:cs="Arial"/>
          <w:sz w:val="16"/>
          <w:szCs w:val="16"/>
        </w:rPr>
        <w:footnoteRef/>
      </w:r>
      <w:r>
        <w:t xml:space="preserve"> </w:t>
      </w:r>
      <w:r w:rsidRPr="00FD3C90">
        <w:rPr>
          <w:rFonts w:ascii="Arial" w:hAnsi="Arial" w:cs="Arial"/>
          <w:sz w:val="16"/>
          <w:szCs w:val="16"/>
        </w:rPr>
        <w:t>La auditoría de carácter especial, conocida también como auditoría de cumplimiento, se enfoca en determinar si las actividades se ejecutan de conformidad con las leyes, reglamentos u otras normativas que las regulan, tales como resoluciones, políticas, lineamientos, directrices, códigos, contratos, convenios, u otros criterios considerados apropiados por el auditor. Estas auditorías de cumplimiento pueden abarcar una extensa gama de materias controladas, tales como aspectos de orden contable-financiero, presupuestario, administrativo, económico, estadístico, jurídico, control interno y otras temáticas relacionadas con la fiscalización pública.</w:t>
      </w:r>
    </w:p>
  </w:footnote>
  <w:footnote w:id="2">
    <w:p w14:paraId="788BAAC8" w14:textId="77777777" w:rsidR="00665E1D" w:rsidRPr="00FD3C90" w:rsidRDefault="00665E1D" w:rsidP="00665E1D">
      <w:pPr>
        <w:pStyle w:val="Textonotapie"/>
        <w:rPr>
          <w:rFonts w:ascii="Arial" w:hAnsi="Arial" w:cs="Arial"/>
          <w:sz w:val="16"/>
          <w:szCs w:val="16"/>
          <w:lang w:val="es-CR"/>
        </w:rPr>
      </w:pPr>
      <w:r w:rsidRPr="00FD3C90">
        <w:rPr>
          <w:rStyle w:val="Refdenotaalpie"/>
          <w:rFonts w:ascii="Arial" w:hAnsi="Arial" w:cs="Arial"/>
          <w:sz w:val="16"/>
          <w:szCs w:val="16"/>
        </w:rPr>
        <w:footnoteRef/>
      </w:r>
      <w:r w:rsidRPr="00FD3C90">
        <w:rPr>
          <w:rFonts w:ascii="Arial" w:hAnsi="Arial" w:cs="Arial"/>
          <w:sz w:val="16"/>
          <w:szCs w:val="16"/>
        </w:rPr>
        <w:t xml:space="preserve"> Indica que los resultados obtenidos de los procedimientos efectuados por la Auditoría satisfacen los criterios evaluados.</w:t>
      </w:r>
    </w:p>
  </w:footnote>
  <w:footnote w:id="3">
    <w:p w14:paraId="2123B444" w14:textId="77777777" w:rsidR="00665E1D" w:rsidRPr="00DF74E5" w:rsidRDefault="00665E1D" w:rsidP="00665E1D">
      <w:pPr>
        <w:ind w:left="144" w:hanging="144"/>
        <w:rPr>
          <w:lang w:val="es-CR"/>
        </w:rPr>
      </w:pPr>
      <w:r w:rsidRPr="00DF74E5">
        <w:rPr>
          <w:rStyle w:val="Refdenotaalpie"/>
          <w:rFonts w:ascii="Arial" w:hAnsi="Arial" w:cs="Arial"/>
          <w:sz w:val="16"/>
          <w:szCs w:val="16"/>
        </w:rPr>
        <w:footnoteRef/>
      </w:r>
      <w:r w:rsidRPr="00DF74E5">
        <w:rPr>
          <w:rFonts w:ascii="Arial" w:hAnsi="Arial" w:cs="Arial"/>
          <w:sz w:val="16"/>
          <w:szCs w:val="16"/>
        </w:rPr>
        <w:t xml:space="preserve"> </w:t>
      </w:r>
      <w:r w:rsidRPr="00DF74E5">
        <w:rPr>
          <w:rFonts w:ascii="Arial" w:hAnsi="Arial" w:cs="Arial"/>
          <w:sz w:val="16"/>
          <w:szCs w:val="16"/>
          <w:lang w:val="es-CR"/>
        </w:rPr>
        <w:t>La evaluación de los principales registros presupuestarios del BCCR es importante para verificar el cumplimiento de las disposiciones normativas externas e internas aplicables, constatar la calidad de la información financiera institucional y proteger el patrimonio público. Según criterio de la Contraloría General de la República (CGR), a partir del 2022 el presupuesto de la Fundación de Museos es aprobado por la Junta Directiva del BCCR.</w:t>
      </w:r>
    </w:p>
  </w:footnote>
  <w:footnote w:id="4">
    <w:p w14:paraId="71C7670C" w14:textId="77777777" w:rsidR="00665E1D" w:rsidRPr="00F371AB" w:rsidRDefault="00665E1D" w:rsidP="00665E1D">
      <w:pPr>
        <w:pStyle w:val="Textonotapie"/>
        <w:ind w:left="142" w:hanging="142"/>
        <w:rPr>
          <w:rFonts w:ascii="Arial" w:hAnsi="Arial" w:cs="Arial"/>
          <w:sz w:val="16"/>
          <w:szCs w:val="16"/>
        </w:rPr>
      </w:pPr>
      <w:r w:rsidRPr="00F371AB">
        <w:rPr>
          <w:rStyle w:val="Refdenotaalpie"/>
          <w:rFonts w:ascii="Arial" w:hAnsi="Arial" w:cs="Arial"/>
          <w:sz w:val="16"/>
          <w:szCs w:val="16"/>
        </w:rPr>
        <w:footnoteRef/>
      </w:r>
      <w:r w:rsidRPr="00F371AB">
        <w:rPr>
          <w:rFonts w:ascii="Arial" w:hAnsi="Arial" w:cs="Arial"/>
          <w:sz w:val="16"/>
          <w:szCs w:val="16"/>
        </w:rPr>
        <w:t xml:space="preserve"> Se confirmó en el informe el monto de la transferencia realizada por el Banco Central a la Fundación y se verificaron los resultados reportados en el Informe de Evaluación de Resultados con el oficio GFA1193-25 del 14 de julio de 2025, enviado por el Gerente Financiero Administrativo de la FMBCCR.</w:t>
      </w:r>
    </w:p>
  </w:footnote>
  <w:footnote w:id="5">
    <w:p w14:paraId="09C9291B" w14:textId="77777777" w:rsidR="00665E1D" w:rsidRPr="00F371AB" w:rsidRDefault="00665E1D" w:rsidP="00665E1D">
      <w:pPr>
        <w:pStyle w:val="Textonotapie"/>
        <w:ind w:left="142" w:hanging="142"/>
        <w:rPr>
          <w:rFonts w:ascii="Arial" w:hAnsi="Arial" w:cs="Arial"/>
          <w:sz w:val="16"/>
          <w:szCs w:val="16"/>
        </w:rPr>
      </w:pPr>
      <w:r w:rsidRPr="00F371AB">
        <w:rPr>
          <w:rStyle w:val="Refdenotaalpie"/>
          <w:rFonts w:ascii="Arial" w:eastAsiaTheme="majorEastAsia" w:hAnsi="Arial" w:cs="Arial"/>
          <w:sz w:val="16"/>
          <w:szCs w:val="16"/>
        </w:rPr>
        <w:footnoteRef/>
      </w:r>
      <w:r w:rsidRPr="00F371AB">
        <w:rPr>
          <w:rFonts w:ascii="Arial" w:hAnsi="Arial" w:cs="Arial"/>
          <w:sz w:val="16"/>
          <w:szCs w:val="16"/>
        </w:rPr>
        <w:t xml:space="preserve"> Oficio DFOE-IAF-0004, del 27 de mayo de 2021, que contiene las indicaciones específicas sobre la aprobación presupuestaria a la Fundación Museos BCCR. Es complemento del criterio emitido por la CGR, mediante el oficio DFOE-PG-0366 del 03 de agosto 2020, en donde se atendió la consulta recibida en el oficio GFA973-20, sobre procedimiento de autorización de presupuestos de sujetos privados que reciben fondos públicos.</w:t>
      </w:r>
    </w:p>
  </w:footnote>
  <w:footnote w:id="6">
    <w:p w14:paraId="053A9A19" w14:textId="77777777" w:rsidR="00665E1D" w:rsidRPr="00D1182D" w:rsidRDefault="00665E1D" w:rsidP="00665E1D">
      <w:pPr>
        <w:ind w:left="142" w:hanging="142"/>
        <w:rPr>
          <w:rFonts w:ascii="Arial" w:hAnsi="Arial" w:cs="Arial"/>
          <w:sz w:val="16"/>
          <w:szCs w:val="16"/>
          <w:lang w:val="es-CR"/>
        </w:rPr>
      </w:pPr>
      <w:r w:rsidRPr="00D1182D">
        <w:rPr>
          <w:rStyle w:val="Refdenotaalpie"/>
          <w:rFonts w:ascii="Arial" w:eastAsiaTheme="majorEastAsia" w:hAnsi="Arial" w:cs="Arial"/>
          <w:sz w:val="16"/>
          <w:szCs w:val="16"/>
        </w:rPr>
        <w:footnoteRef/>
      </w:r>
      <w:r w:rsidRPr="00D1182D">
        <w:rPr>
          <w:rFonts w:ascii="Arial" w:hAnsi="Arial" w:cs="Arial"/>
          <w:sz w:val="16"/>
          <w:szCs w:val="16"/>
        </w:rPr>
        <w:t xml:space="preserve"> Integridad: no se omiten transacciones, eventos, cuentas, saldos o datos que pudieran afectar las conclusiones basadas en la información financiera.</w:t>
      </w:r>
    </w:p>
  </w:footnote>
  <w:footnote w:id="7">
    <w:p w14:paraId="343667C8" w14:textId="77777777" w:rsidR="00665E1D" w:rsidRPr="00D1182D" w:rsidRDefault="00665E1D" w:rsidP="00665E1D">
      <w:pPr>
        <w:pStyle w:val="Textonotapie"/>
        <w:rPr>
          <w:rFonts w:ascii="Arial" w:hAnsi="Arial" w:cs="Arial"/>
          <w:sz w:val="16"/>
          <w:szCs w:val="16"/>
          <w:lang w:val="es-CR"/>
        </w:rPr>
      </w:pPr>
      <w:r w:rsidRPr="00D1182D">
        <w:rPr>
          <w:rStyle w:val="Refdenotaalpie"/>
          <w:rFonts w:ascii="Arial" w:eastAsiaTheme="majorEastAsia" w:hAnsi="Arial" w:cs="Arial"/>
          <w:sz w:val="16"/>
          <w:szCs w:val="16"/>
        </w:rPr>
        <w:footnoteRef/>
      </w:r>
      <w:r w:rsidRPr="00D1182D">
        <w:rPr>
          <w:rFonts w:ascii="Arial" w:hAnsi="Arial" w:cs="Arial"/>
          <w:sz w:val="16"/>
          <w:szCs w:val="16"/>
        </w:rPr>
        <w:t xml:space="preserve"> Exactitud: las transacciones, eventos, cuentas saldos o datos fueron registrados o revelados adecuadamente.</w:t>
      </w:r>
    </w:p>
  </w:footnote>
  <w:footnote w:id="8">
    <w:p w14:paraId="26382E10" w14:textId="77777777" w:rsidR="00665E1D" w:rsidRPr="00D1182D" w:rsidRDefault="00665E1D" w:rsidP="00665E1D">
      <w:pPr>
        <w:pStyle w:val="Textonotapie"/>
        <w:ind w:left="142" w:hanging="142"/>
        <w:rPr>
          <w:rFonts w:ascii="Arial" w:hAnsi="Arial" w:cs="Arial"/>
          <w:sz w:val="16"/>
          <w:szCs w:val="16"/>
        </w:rPr>
      </w:pPr>
      <w:r w:rsidRPr="00D1182D">
        <w:rPr>
          <w:rStyle w:val="Refdenotaalpie"/>
          <w:rFonts w:ascii="Arial" w:eastAsiaTheme="majorEastAsia" w:hAnsi="Arial" w:cs="Arial"/>
          <w:sz w:val="16"/>
          <w:szCs w:val="16"/>
        </w:rPr>
        <w:footnoteRef/>
      </w:r>
      <w:r w:rsidRPr="00D1182D">
        <w:rPr>
          <w:rFonts w:ascii="Arial" w:hAnsi="Arial" w:cs="Arial"/>
          <w:sz w:val="16"/>
          <w:szCs w:val="16"/>
        </w:rPr>
        <w:t xml:space="preserve"> Datos registrados y calculados en el sistema SAP-FM del presupuesto aprobado y ejecutado durante el </w:t>
      </w:r>
      <w:r>
        <w:rPr>
          <w:rFonts w:ascii="Arial" w:hAnsi="Arial" w:cs="Arial"/>
          <w:sz w:val="16"/>
          <w:szCs w:val="16"/>
        </w:rPr>
        <w:t xml:space="preserve">primer </w:t>
      </w:r>
      <w:r w:rsidRPr="00D1182D">
        <w:rPr>
          <w:rFonts w:ascii="Arial" w:hAnsi="Arial" w:cs="Arial"/>
          <w:sz w:val="16"/>
          <w:szCs w:val="16"/>
        </w:rPr>
        <w:t>semestre del 202</w:t>
      </w:r>
      <w:r>
        <w:rPr>
          <w:rFonts w:ascii="Arial" w:hAnsi="Arial" w:cs="Arial"/>
          <w:sz w:val="16"/>
          <w:szCs w:val="16"/>
        </w:rPr>
        <w:t>5</w:t>
      </w:r>
      <w:r w:rsidRPr="00D1182D">
        <w:rPr>
          <w:rFonts w:ascii="Arial" w:hAnsi="Arial" w:cs="Arial"/>
          <w:sz w:val="16"/>
          <w:szCs w:val="16"/>
        </w:rPr>
        <w:t>, por programa, grupo de partidas presupuestarias y total general, considerando los montos del presupuesto ordinario aprobado por la Contraloría General de República, las modificaciones aprobadas por la Gerencia, y los ingresos y gastos asociados a las partidas presupuestarias ejecutadas por los centros gestores.</w:t>
      </w:r>
    </w:p>
  </w:footnote>
  <w:footnote w:id="9">
    <w:p w14:paraId="544BDD73" w14:textId="77777777" w:rsidR="00665E1D" w:rsidRPr="00D1182D" w:rsidRDefault="00665E1D" w:rsidP="00665E1D">
      <w:pPr>
        <w:pStyle w:val="Textonotapie"/>
        <w:ind w:left="142" w:hanging="142"/>
        <w:rPr>
          <w:rFonts w:ascii="Arial" w:hAnsi="Arial" w:cs="Arial"/>
          <w:sz w:val="16"/>
          <w:szCs w:val="16"/>
          <w:lang w:val="es-CR"/>
        </w:rPr>
      </w:pPr>
      <w:r w:rsidRPr="00D1182D">
        <w:rPr>
          <w:rStyle w:val="Refdenotaalpie"/>
          <w:rFonts w:ascii="Arial" w:eastAsiaTheme="majorEastAsia" w:hAnsi="Arial" w:cs="Arial"/>
          <w:sz w:val="16"/>
          <w:szCs w:val="16"/>
        </w:rPr>
        <w:footnoteRef/>
      </w:r>
      <w:r w:rsidRPr="00D1182D">
        <w:rPr>
          <w:rFonts w:ascii="Arial" w:hAnsi="Arial" w:cs="Arial"/>
          <w:sz w:val="16"/>
          <w:szCs w:val="16"/>
        </w:rPr>
        <w:t xml:space="preserve"> </w:t>
      </w:r>
      <w:r w:rsidRPr="00D1182D">
        <w:rPr>
          <w:rFonts w:ascii="Arial" w:hAnsi="Arial" w:cs="Arial"/>
          <w:bCs/>
          <w:sz w:val="16"/>
          <w:szCs w:val="16"/>
          <w:lang w:val="es-CR"/>
        </w:rPr>
        <w:t xml:space="preserve">La integridad de los datos de las partidas presupuestarias ejecutadas, según los montos formulados y aprobados por programa y </w:t>
      </w:r>
      <w:r>
        <w:rPr>
          <w:rFonts w:ascii="Arial" w:hAnsi="Arial" w:cs="Arial"/>
          <w:bCs/>
          <w:sz w:val="16"/>
          <w:szCs w:val="16"/>
          <w:lang w:val="es-CR"/>
        </w:rPr>
        <w:t>centros gestores</w:t>
      </w:r>
      <w:r w:rsidRPr="00D1182D">
        <w:rPr>
          <w:rFonts w:ascii="Arial" w:hAnsi="Arial" w:cs="Arial"/>
          <w:bCs/>
          <w:sz w:val="16"/>
          <w:szCs w:val="16"/>
          <w:lang w:val="es-CR"/>
        </w:rPr>
        <w:t xml:space="preserve"> a junio 202</w:t>
      </w:r>
      <w:r>
        <w:rPr>
          <w:rFonts w:ascii="Arial" w:hAnsi="Arial" w:cs="Arial"/>
          <w:bCs/>
          <w:sz w:val="16"/>
          <w:szCs w:val="16"/>
          <w:lang w:val="es-CR"/>
        </w:rPr>
        <w:t>5</w:t>
      </w:r>
      <w:r w:rsidRPr="00D1182D">
        <w:rPr>
          <w:rFonts w:ascii="Arial" w:hAnsi="Arial" w:cs="Arial"/>
          <w:bCs/>
          <w:sz w:val="16"/>
          <w:szCs w:val="16"/>
          <w:lang w:val="es-CR"/>
        </w:rPr>
        <w:t xml:space="preserve">, considerando </w:t>
      </w:r>
      <w:bookmarkStart w:id="0" w:name="_Hlk145575980"/>
      <w:r w:rsidRPr="00D1182D">
        <w:rPr>
          <w:rFonts w:ascii="Arial" w:hAnsi="Arial" w:cs="Arial"/>
          <w:bCs/>
          <w:sz w:val="16"/>
          <w:szCs w:val="16"/>
          <w:lang w:val="es-CR"/>
        </w:rPr>
        <w:t>la documentación justificante del gasto y la afectación de la cuenta contable correspondiente</w:t>
      </w:r>
      <w:bookmarkEnd w:id="0"/>
      <w:r w:rsidRPr="00D1182D">
        <w:rPr>
          <w:rFonts w:ascii="Arial" w:hAnsi="Arial" w:cs="Arial"/>
          <w:bCs/>
          <w:sz w:val="16"/>
          <w:szCs w:val="16"/>
          <w:lang w:val="es-CR"/>
        </w:rPr>
        <w:t xml:space="preserve">. </w:t>
      </w:r>
    </w:p>
  </w:footnote>
  <w:footnote w:id="10">
    <w:p w14:paraId="7D7B631C" w14:textId="77777777" w:rsidR="00665E1D" w:rsidRPr="00E32B36" w:rsidRDefault="00665E1D" w:rsidP="00665E1D">
      <w:pPr>
        <w:pStyle w:val="Textonotapie"/>
        <w:ind w:left="142" w:hanging="142"/>
        <w:rPr>
          <w:rFonts w:ascii="Arial" w:hAnsi="Arial" w:cs="Arial"/>
          <w:sz w:val="16"/>
          <w:szCs w:val="16"/>
        </w:rPr>
      </w:pPr>
      <w:r w:rsidRPr="00E32B36">
        <w:rPr>
          <w:rStyle w:val="Refdenotaalpie"/>
          <w:rFonts w:ascii="Arial" w:hAnsi="Arial" w:cs="Arial"/>
          <w:sz w:val="16"/>
          <w:szCs w:val="16"/>
        </w:rPr>
        <w:footnoteRef/>
      </w:r>
      <w:r w:rsidRPr="00E32B36">
        <w:rPr>
          <w:rFonts w:ascii="Arial" w:hAnsi="Arial" w:cs="Arial"/>
          <w:sz w:val="16"/>
          <w:szCs w:val="16"/>
        </w:rPr>
        <w:t xml:space="preserve"> </w:t>
      </w:r>
      <w:r w:rsidRPr="006B2A64">
        <w:rPr>
          <w:rFonts w:ascii="Arial" w:eastAsia="Calibri" w:hAnsi="Arial" w:cs="Arial"/>
          <w:sz w:val="16"/>
          <w:szCs w:val="16"/>
        </w:rPr>
        <w:t>Norma Técnica de Presupuesto Público 4.3.11 Cantidad de variaciones presupuestarias y monto máximo a variar por modificación presupuestaria</w:t>
      </w:r>
      <w:r>
        <w:rPr>
          <w:rFonts w:ascii="Arial" w:eastAsia="Calibri" w:hAnsi="Arial" w:cs="Arial"/>
          <w:sz w:val="16"/>
          <w:szCs w:val="16"/>
          <w:lang w:val="es-CR"/>
        </w:rPr>
        <w:t>:</w:t>
      </w:r>
      <w:r w:rsidRPr="006B2A64">
        <w:rPr>
          <w:rFonts w:ascii="Arial" w:eastAsia="Calibri" w:hAnsi="Arial" w:cs="Arial"/>
          <w:i/>
          <w:iCs/>
          <w:sz w:val="16"/>
          <w:szCs w:val="16"/>
          <w:lang w:val="es-CR"/>
        </w:rPr>
        <w:t xml:space="preserve"> … El monto</w:t>
      </w:r>
      <w:r w:rsidRPr="00E32B36">
        <w:rPr>
          <w:rFonts w:ascii="Arial" w:eastAsia="Calibri" w:hAnsi="Arial" w:cs="Arial"/>
          <w:i/>
          <w:iCs/>
          <w:sz w:val="16"/>
          <w:szCs w:val="16"/>
          <w:lang w:val="es-CR"/>
        </w:rPr>
        <w:t xml:space="preserve"> máximo de recursos que se redistribuya sumando todas las modificaciones presupuestarias, no podrá exceder el 25% del monto total del presupuesto inicial más los presupuestos extraordinarios aprobados</w:t>
      </w:r>
      <w:r w:rsidRPr="00E32B36">
        <w:rPr>
          <w:rFonts w:ascii="Arial" w:eastAsia="Calibri" w:hAnsi="Arial" w:cs="Arial"/>
          <w:sz w:val="16"/>
          <w:szCs w:val="16"/>
          <w:lang w:val="es-CR"/>
        </w:rPr>
        <w:t>.</w:t>
      </w:r>
    </w:p>
  </w:footnote>
  <w:footnote w:id="11">
    <w:p w14:paraId="01961D51" w14:textId="77777777" w:rsidR="00665E1D" w:rsidRDefault="00665E1D" w:rsidP="00665E1D">
      <w:pPr>
        <w:pStyle w:val="Textonotapie"/>
        <w:ind w:left="142" w:hanging="142"/>
        <w:rPr>
          <w:rFonts w:ascii="Arial" w:hAnsi="Arial" w:cs="Arial"/>
          <w:sz w:val="16"/>
          <w:szCs w:val="16"/>
          <w:lang w:val="es-CR"/>
        </w:rPr>
      </w:pPr>
      <w:r w:rsidRPr="002757C3">
        <w:rPr>
          <w:rStyle w:val="Refdenotaalpie"/>
          <w:rFonts w:ascii="Arial" w:hAnsi="Arial" w:cs="Arial"/>
          <w:sz w:val="16"/>
          <w:szCs w:val="16"/>
        </w:rPr>
        <w:footnoteRef/>
      </w:r>
      <w:r w:rsidRPr="002757C3">
        <w:rPr>
          <w:rFonts w:ascii="Arial" w:hAnsi="Arial" w:cs="Arial"/>
          <w:sz w:val="16"/>
          <w:szCs w:val="16"/>
        </w:rPr>
        <w:t xml:space="preserve"> </w:t>
      </w:r>
      <w:r>
        <w:rPr>
          <w:rFonts w:ascii="Arial" w:hAnsi="Arial" w:cs="Arial"/>
          <w:sz w:val="16"/>
          <w:szCs w:val="16"/>
        </w:rPr>
        <w:t>O</w:t>
      </w:r>
      <w:r w:rsidRPr="009810F2">
        <w:rPr>
          <w:rFonts w:ascii="Arial" w:hAnsi="Arial" w:cs="Arial"/>
          <w:sz w:val="16"/>
          <w:szCs w:val="16"/>
        </w:rPr>
        <w:t>ficio DTE-PRS-0052-2025 del 3 de junio de 2025</w:t>
      </w:r>
      <w:r>
        <w:rPr>
          <w:rFonts w:ascii="Arial" w:hAnsi="Arial" w:cs="Arial"/>
          <w:sz w:val="16"/>
          <w:szCs w:val="16"/>
        </w:rPr>
        <w:t xml:space="preserve">, </w:t>
      </w:r>
      <w:r w:rsidRPr="009810F2">
        <w:rPr>
          <w:rFonts w:ascii="Arial" w:hAnsi="Arial" w:cs="Arial"/>
          <w:sz w:val="16"/>
          <w:szCs w:val="16"/>
        </w:rPr>
        <w:t>conocido y dado por recibido por la Junta Directiva</w:t>
      </w:r>
      <w:r>
        <w:rPr>
          <w:rFonts w:ascii="Arial" w:hAnsi="Arial" w:cs="Arial"/>
          <w:sz w:val="16"/>
          <w:szCs w:val="16"/>
        </w:rPr>
        <w:t xml:space="preserve"> </w:t>
      </w:r>
      <w:r w:rsidRPr="009810F2">
        <w:rPr>
          <w:rFonts w:ascii="Arial" w:hAnsi="Arial" w:cs="Arial"/>
          <w:sz w:val="16"/>
          <w:szCs w:val="16"/>
        </w:rPr>
        <w:t>en la sesión 6261-2025, artículo 5, celebrada el 15 de junio de 2025</w:t>
      </w:r>
      <w:r w:rsidRPr="002757C3">
        <w:rPr>
          <w:rFonts w:ascii="Arial" w:hAnsi="Arial" w:cs="Arial"/>
          <w:sz w:val="16"/>
          <w:szCs w:val="16"/>
        </w:rPr>
        <w:t>.</w:t>
      </w:r>
    </w:p>
  </w:footnote>
  <w:footnote w:id="12">
    <w:p w14:paraId="76EF4E84" w14:textId="77777777" w:rsidR="00665E1D" w:rsidRDefault="00665E1D" w:rsidP="00665E1D">
      <w:pPr>
        <w:pStyle w:val="Textonotapie"/>
        <w:ind w:left="142" w:hanging="142"/>
        <w:rPr>
          <w:rFonts w:ascii="Arial" w:hAnsi="Arial" w:cs="Arial"/>
          <w:sz w:val="16"/>
          <w:szCs w:val="16"/>
          <w:lang w:val="es-CR"/>
        </w:rPr>
      </w:pPr>
      <w:r w:rsidRPr="002757C3">
        <w:rPr>
          <w:rStyle w:val="Refdenotaalpie"/>
          <w:rFonts w:ascii="Arial" w:hAnsi="Arial" w:cs="Arial"/>
          <w:sz w:val="16"/>
          <w:szCs w:val="16"/>
        </w:rPr>
        <w:footnoteRef/>
      </w:r>
      <w:r w:rsidRPr="002757C3">
        <w:rPr>
          <w:rFonts w:ascii="Arial" w:hAnsi="Arial" w:cs="Arial"/>
          <w:sz w:val="16"/>
          <w:szCs w:val="16"/>
        </w:rPr>
        <w:t xml:space="preserve"> Normas Técnicas sobre presupuestos públicos N-1-2012-DC-DFOE/R-DC-24-2012 emitidas por la Contraloría General de la República, el 27 de febrero del 2012 y sus reformas, que en su artículo 4.3.17 (Exactitud y confiabilidad de la liquidación Presupuestaria.  Plazo establecido hasta el 30 de junio de cada año.</w:t>
      </w:r>
    </w:p>
  </w:footnote>
  <w:footnote w:id="13">
    <w:p w14:paraId="55A41098" w14:textId="77777777" w:rsidR="00665E1D" w:rsidRPr="00F371AB" w:rsidRDefault="00665E1D" w:rsidP="00665E1D">
      <w:pPr>
        <w:ind w:left="144" w:hanging="144"/>
        <w:rPr>
          <w:rFonts w:ascii="Arial" w:hAnsi="Arial" w:cs="Arial"/>
          <w:color w:val="FF0000"/>
          <w:sz w:val="16"/>
          <w:szCs w:val="16"/>
        </w:rPr>
      </w:pPr>
      <w:r w:rsidRPr="00F371AB">
        <w:rPr>
          <w:rFonts w:ascii="Arial" w:hAnsi="Arial" w:cs="Arial"/>
          <w:sz w:val="16"/>
          <w:szCs w:val="16"/>
          <w:vertAlign w:val="superscript"/>
        </w:rPr>
        <w:footnoteRef/>
      </w:r>
      <w:r w:rsidRPr="00F371AB">
        <w:rPr>
          <w:rFonts w:ascii="Arial" w:hAnsi="Arial" w:cs="Arial"/>
          <w:sz w:val="16"/>
          <w:szCs w:val="16"/>
        </w:rPr>
        <w:t xml:space="preserve"> Oficio DTE-0218-2025 del 18 de julio de 2025, aprobado por la Junta Directiva en la Sesión 6269-2025 artículo 6, celebrada el 24 de julio de 2025</w:t>
      </w:r>
      <w:r w:rsidRPr="00F371AB">
        <w:rPr>
          <w:rFonts w:ascii="Arial" w:hAnsi="Arial" w:cs="Arial"/>
          <w:color w:val="FF0000"/>
          <w:sz w:val="16"/>
          <w:szCs w:val="16"/>
        </w:rPr>
        <w:t>.</w:t>
      </w:r>
    </w:p>
  </w:footnote>
  <w:footnote w:id="14">
    <w:p w14:paraId="121D7927" w14:textId="77777777" w:rsidR="00665E1D" w:rsidRPr="00F371AB" w:rsidRDefault="00665E1D" w:rsidP="00665E1D">
      <w:pPr>
        <w:ind w:left="144" w:hanging="144"/>
        <w:rPr>
          <w:rFonts w:ascii="Arial" w:hAnsi="Arial" w:cs="Arial"/>
          <w:sz w:val="16"/>
          <w:szCs w:val="16"/>
        </w:rPr>
      </w:pPr>
      <w:r w:rsidRPr="00F371AB">
        <w:rPr>
          <w:rFonts w:ascii="Arial" w:hAnsi="Arial" w:cs="Arial"/>
          <w:sz w:val="16"/>
          <w:szCs w:val="16"/>
          <w:vertAlign w:val="superscript"/>
        </w:rPr>
        <w:footnoteRef/>
      </w:r>
      <w:r w:rsidRPr="00F371AB">
        <w:rPr>
          <w:rFonts w:ascii="Arial" w:hAnsi="Arial" w:cs="Arial"/>
          <w:sz w:val="16"/>
          <w:szCs w:val="16"/>
          <w:vertAlign w:val="superscript"/>
        </w:rPr>
        <w:t xml:space="preserve"> </w:t>
      </w:r>
      <w:r w:rsidRPr="00F371AB">
        <w:rPr>
          <w:rFonts w:ascii="Arial" w:hAnsi="Arial" w:cs="Arial"/>
          <w:sz w:val="16"/>
          <w:szCs w:val="16"/>
        </w:rPr>
        <w:t>Oficio DTE-0230-2025 del 31 de julio de 2025.</w:t>
      </w:r>
    </w:p>
  </w:footnote>
  <w:footnote w:id="15">
    <w:p w14:paraId="0FBD9028" w14:textId="77777777" w:rsidR="00665E1D" w:rsidRPr="00F371AB" w:rsidRDefault="00665E1D" w:rsidP="00665E1D">
      <w:pPr>
        <w:ind w:left="144" w:hanging="144"/>
        <w:rPr>
          <w:rFonts w:ascii="Arial" w:hAnsi="Arial" w:cs="Arial"/>
          <w:sz w:val="16"/>
          <w:szCs w:val="16"/>
        </w:rPr>
      </w:pPr>
      <w:r w:rsidRPr="00F371AB">
        <w:rPr>
          <w:rFonts w:ascii="Arial" w:hAnsi="Arial" w:cs="Arial"/>
          <w:sz w:val="16"/>
          <w:szCs w:val="16"/>
          <w:vertAlign w:val="superscript"/>
        </w:rPr>
        <w:footnoteRef/>
      </w:r>
      <w:r w:rsidRPr="00F371AB">
        <w:rPr>
          <w:rFonts w:ascii="Arial" w:hAnsi="Arial" w:cs="Arial"/>
          <w:sz w:val="16"/>
          <w:szCs w:val="16"/>
          <w:vertAlign w:val="superscript"/>
        </w:rPr>
        <w:t xml:space="preserve"> </w:t>
      </w:r>
      <w:r w:rsidRPr="00F371AB">
        <w:rPr>
          <w:rFonts w:ascii="Arial" w:hAnsi="Arial" w:cs="Arial"/>
          <w:sz w:val="16"/>
          <w:szCs w:val="16"/>
        </w:rPr>
        <w:t>Norma 4.5.5. Suministro de información sobre los resultados de la evaluación presupuestaria a la Contraloría General. b) La del segundo semestre, a más tardar el 31 de enero del año posterior a la vigencia del presupuesto.</w:t>
      </w:r>
    </w:p>
  </w:footnote>
  <w:footnote w:id="16">
    <w:p w14:paraId="765010D7" w14:textId="77777777" w:rsidR="00665E1D" w:rsidRPr="00F371AB" w:rsidRDefault="00665E1D" w:rsidP="00665E1D">
      <w:pPr>
        <w:pStyle w:val="Textonotapie"/>
        <w:rPr>
          <w:rFonts w:ascii="Arial" w:hAnsi="Arial" w:cs="Arial"/>
          <w:sz w:val="16"/>
          <w:szCs w:val="16"/>
        </w:rPr>
      </w:pPr>
      <w:r w:rsidRPr="00F371AB">
        <w:rPr>
          <w:rStyle w:val="Refdenotaalpie"/>
          <w:rFonts w:ascii="Arial" w:hAnsi="Arial" w:cs="Arial"/>
          <w:sz w:val="16"/>
          <w:szCs w:val="16"/>
        </w:rPr>
        <w:footnoteRef/>
      </w:r>
      <w:r w:rsidRPr="00F371AB">
        <w:rPr>
          <w:rFonts w:ascii="Arial" w:hAnsi="Arial" w:cs="Arial"/>
          <w:sz w:val="16"/>
          <w:szCs w:val="16"/>
        </w:rPr>
        <w:t xml:space="preserve"> Sistema de Información sobre planes y presupuesto (SIPP). </w:t>
      </w:r>
    </w:p>
  </w:footnote>
  <w:footnote w:id="17">
    <w:p w14:paraId="78A2FECA" w14:textId="77777777" w:rsidR="00665E1D" w:rsidRPr="00F371AB" w:rsidRDefault="00665E1D" w:rsidP="00665E1D">
      <w:pPr>
        <w:pStyle w:val="Textonotapie"/>
        <w:rPr>
          <w:rFonts w:ascii="Arial" w:hAnsi="Arial" w:cs="Arial"/>
          <w:sz w:val="16"/>
          <w:szCs w:val="16"/>
          <w:lang w:val="es-CR"/>
        </w:rPr>
      </w:pPr>
      <w:r w:rsidRPr="00F371AB">
        <w:rPr>
          <w:rStyle w:val="Refdenotaalpie"/>
          <w:rFonts w:ascii="Arial" w:hAnsi="Arial" w:cs="Arial"/>
          <w:sz w:val="16"/>
          <w:szCs w:val="16"/>
        </w:rPr>
        <w:footnoteRef/>
      </w:r>
      <w:r w:rsidRPr="00F371AB">
        <w:rPr>
          <w:rFonts w:ascii="Arial" w:hAnsi="Arial" w:cs="Arial"/>
          <w:sz w:val="16"/>
          <w:szCs w:val="16"/>
        </w:rPr>
        <w:t xml:space="preserve"> Indica que, en opinión del auditor, el objeto de estudio, con seguridad razonable, cumple en todos los aspectos importantes, con los criterios establecidos.</w:t>
      </w:r>
    </w:p>
  </w:footnote>
  <w:footnote w:id="18">
    <w:p w14:paraId="201580CC" w14:textId="77777777" w:rsidR="00665E1D" w:rsidRPr="005C52BC" w:rsidRDefault="00665E1D" w:rsidP="00665E1D">
      <w:pPr>
        <w:pStyle w:val="Textonotapie"/>
        <w:rPr>
          <w:rFonts w:ascii="Arial" w:hAnsi="Arial" w:cs="Arial"/>
          <w:sz w:val="16"/>
          <w:szCs w:val="16"/>
          <w:lang w:val="es-CR"/>
        </w:rPr>
      </w:pPr>
      <w:r w:rsidRPr="005C52BC">
        <w:rPr>
          <w:rStyle w:val="Refdenotaalpie"/>
          <w:rFonts w:ascii="Arial" w:hAnsi="Arial" w:cs="Arial"/>
          <w:sz w:val="16"/>
          <w:szCs w:val="16"/>
        </w:rPr>
        <w:footnoteRef/>
      </w:r>
      <w:r w:rsidRPr="005C52BC">
        <w:rPr>
          <w:rFonts w:ascii="Arial" w:hAnsi="Arial" w:cs="Arial"/>
          <w:sz w:val="16"/>
          <w:szCs w:val="16"/>
        </w:rPr>
        <w:t xml:space="preserve"> </w:t>
      </w:r>
      <w:r w:rsidRPr="005C52BC">
        <w:rPr>
          <w:rFonts w:ascii="Arial" w:hAnsi="Arial" w:cs="Arial"/>
          <w:sz w:val="16"/>
          <w:szCs w:val="16"/>
          <w:lang w:val="es-CR"/>
        </w:rPr>
        <w:t>La DTE no dio respuesta a la conferencia.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CA81DB"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ACD0A1"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09EACE63" wp14:editId="0FFC6510">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60BDDA06" wp14:editId="6E61EF65">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24CBC"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5D7BDA1C" wp14:editId="736B4CB2">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766A3169" wp14:editId="62F686F3">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186F0F4C"/>
    <w:multiLevelType w:val="hybridMultilevel"/>
    <w:tmpl w:val="04F44FF0"/>
    <w:lvl w:ilvl="0" w:tplc="0C0A0013">
      <w:start w:val="1"/>
      <w:numFmt w:val="upperRoman"/>
      <w:lvlText w:val="%1."/>
      <w:lvlJc w:val="right"/>
      <w:pPr>
        <w:ind w:left="360" w:hanging="360"/>
      </w:pPr>
    </w:lvl>
    <w:lvl w:ilvl="1" w:tplc="0C0A0019" w:tentative="1">
      <w:start w:val="1"/>
      <w:numFmt w:val="lowerLetter"/>
      <w:lvlText w:val="%2."/>
      <w:lvlJc w:val="left"/>
      <w:pPr>
        <w:ind w:left="1080" w:hanging="360"/>
      </w:pPr>
    </w:lvl>
    <w:lvl w:ilvl="2" w:tplc="0C0A001B" w:tentative="1">
      <w:start w:val="1"/>
      <w:numFmt w:val="lowerRoman"/>
      <w:lvlText w:val="%3."/>
      <w:lvlJc w:val="right"/>
      <w:pPr>
        <w:ind w:left="1800" w:hanging="180"/>
      </w:pPr>
    </w:lvl>
    <w:lvl w:ilvl="3" w:tplc="0C0A000F" w:tentative="1">
      <w:start w:val="1"/>
      <w:numFmt w:val="decimal"/>
      <w:lvlText w:val="%4."/>
      <w:lvlJc w:val="left"/>
      <w:pPr>
        <w:ind w:left="2520" w:hanging="360"/>
      </w:pPr>
    </w:lvl>
    <w:lvl w:ilvl="4" w:tplc="0C0A0019" w:tentative="1">
      <w:start w:val="1"/>
      <w:numFmt w:val="lowerLetter"/>
      <w:lvlText w:val="%5."/>
      <w:lvlJc w:val="left"/>
      <w:pPr>
        <w:ind w:left="3240" w:hanging="360"/>
      </w:pPr>
    </w:lvl>
    <w:lvl w:ilvl="5" w:tplc="0C0A001B" w:tentative="1">
      <w:start w:val="1"/>
      <w:numFmt w:val="lowerRoman"/>
      <w:lvlText w:val="%6."/>
      <w:lvlJc w:val="right"/>
      <w:pPr>
        <w:ind w:left="3960" w:hanging="180"/>
      </w:pPr>
    </w:lvl>
    <w:lvl w:ilvl="6" w:tplc="0C0A000F" w:tentative="1">
      <w:start w:val="1"/>
      <w:numFmt w:val="decimal"/>
      <w:lvlText w:val="%7."/>
      <w:lvlJc w:val="left"/>
      <w:pPr>
        <w:ind w:left="4680" w:hanging="360"/>
      </w:pPr>
    </w:lvl>
    <w:lvl w:ilvl="7" w:tplc="0C0A0019" w:tentative="1">
      <w:start w:val="1"/>
      <w:numFmt w:val="lowerLetter"/>
      <w:lvlText w:val="%8."/>
      <w:lvlJc w:val="left"/>
      <w:pPr>
        <w:ind w:left="5400" w:hanging="360"/>
      </w:pPr>
    </w:lvl>
    <w:lvl w:ilvl="8" w:tplc="0C0A001B" w:tentative="1">
      <w:start w:val="1"/>
      <w:numFmt w:val="lowerRoman"/>
      <w:lvlText w:val="%9."/>
      <w:lvlJc w:val="right"/>
      <w:pPr>
        <w:ind w:left="6120" w:hanging="180"/>
      </w:pPr>
    </w:lvl>
  </w:abstractNum>
  <w:abstractNum w:abstractNumId="12" w15:restartNumberingAfterBreak="0">
    <w:nsid w:val="3A853E22"/>
    <w:multiLevelType w:val="hybridMultilevel"/>
    <w:tmpl w:val="6EEE044C"/>
    <w:lvl w:ilvl="0" w:tplc="140A000F">
      <w:start w:val="1"/>
      <w:numFmt w:val="decimal"/>
      <w:lvlText w:val="%1."/>
      <w:lvlJc w:val="left"/>
      <w:pPr>
        <w:ind w:left="1080" w:hanging="360"/>
      </w:pPr>
    </w:lvl>
    <w:lvl w:ilvl="1" w:tplc="140A0019" w:tentative="1">
      <w:start w:val="1"/>
      <w:numFmt w:val="lowerLetter"/>
      <w:lvlText w:val="%2."/>
      <w:lvlJc w:val="left"/>
      <w:pPr>
        <w:ind w:left="1800" w:hanging="360"/>
      </w:pPr>
    </w:lvl>
    <w:lvl w:ilvl="2" w:tplc="140A001B" w:tentative="1">
      <w:start w:val="1"/>
      <w:numFmt w:val="lowerRoman"/>
      <w:lvlText w:val="%3."/>
      <w:lvlJc w:val="right"/>
      <w:pPr>
        <w:ind w:left="2520" w:hanging="180"/>
      </w:pPr>
    </w:lvl>
    <w:lvl w:ilvl="3" w:tplc="140A000F" w:tentative="1">
      <w:start w:val="1"/>
      <w:numFmt w:val="decimal"/>
      <w:lvlText w:val="%4."/>
      <w:lvlJc w:val="left"/>
      <w:pPr>
        <w:ind w:left="3240" w:hanging="360"/>
      </w:pPr>
    </w:lvl>
    <w:lvl w:ilvl="4" w:tplc="140A0019" w:tentative="1">
      <w:start w:val="1"/>
      <w:numFmt w:val="lowerLetter"/>
      <w:lvlText w:val="%5."/>
      <w:lvlJc w:val="left"/>
      <w:pPr>
        <w:ind w:left="3960" w:hanging="360"/>
      </w:pPr>
    </w:lvl>
    <w:lvl w:ilvl="5" w:tplc="140A001B" w:tentative="1">
      <w:start w:val="1"/>
      <w:numFmt w:val="lowerRoman"/>
      <w:lvlText w:val="%6."/>
      <w:lvlJc w:val="right"/>
      <w:pPr>
        <w:ind w:left="4680" w:hanging="180"/>
      </w:pPr>
    </w:lvl>
    <w:lvl w:ilvl="6" w:tplc="140A000F" w:tentative="1">
      <w:start w:val="1"/>
      <w:numFmt w:val="decimal"/>
      <w:lvlText w:val="%7."/>
      <w:lvlJc w:val="left"/>
      <w:pPr>
        <w:ind w:left="5400" w:hanging="360"/>
      </w:pPr>
    </w:lvl>
    <w:lvl w:ilvl="7" w:tplc="140A0019" w:tentative="1">
      <w:start w:val="1"/>
      <w:numFmt w:val="lowerLetter"/>
      <w:lvlText w:val="%8."/>
      <w:lvlJc w:val="left"/>
      <w:pPr>
        <w:ind w:left="6120" w:hanging="360"/>
      </w:pPr>
    </w:lvl>
    <w:lvl w:ilvl="8" w:tplc="140A001B" w:tentative="1">
      <w:start w:val="1"/>
      <w:numFmt w:val="lowerRoman"/>
      <w:lvlText w:val="%9."/>
      <w:lvlJc w:val="right"/>
      <w:pPr>
        <w:ind w:left="6840" w:hanging="180"/>
      </w:pPr>
    </w:lvl>
  </w:abstractNum>
  <w:abstractNum w:abstractNumId="13" w15:restartNumberingAfterBreak="0">
    <w:nsid w:val="47820AB1"/>
    <w:multiLevelType w:val="hybridMultilevel"/>
    <w:tmpl w:val="C4463BE4"/>
    <w:lvl w:ilvl="0" w:tplc="140A000F">
      <w:start w:val="1"/>
      <w:numFmt w:val="decimal"/>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4"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abstractNum w:abstractNumId="15" w15:restartNumberingAfterBreak="0">
    <w:nsid w:val="62732522"/>
    <w:multiLevelType w:val="hybridMultilevel"/>
    <w:tmpl w:val="93B64AD2"/>
    <w:lvl w:ilvl="0" w:tplc="A0C42B2C">
      <w:start w:val="1"/>
      <w:numFmt w:val="decimal"/>
      <w:lvlText w:val="%1."/>
      <w:lvlJc w:val="left"/>
      <w:pPr>
        <w:ind w:left="360" w:hanging="360"/>
      </w:pPr>
      <w:rPr>
        <w:rFonts w:hint="default"/>
      </w:rPr>
    </w:lvl>
    <w:lvl w:ilvl="1" w:tplc="140A0019">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 w15:restartNumberingAfterBreak="0">
    <w:nsid w:val="6B4631FD"/>
    <w:multiLevelType w:val="hybridMultilevel"/>
    <w:tmpl w:val="F196A4A6"/>
    <w:lvl w:ilvl="0" w:tplc="140A0017">
      <w:start w:val="1"/>
      <w:numFmt w:val="lowerLetter"/>
      <w:lvlText w:val="%1)"/>
      <w:lvlJc w:val="left"/>
      <w:pPr>
        <w:ind w:left="720" w:hanging="360"/>
      </w:pPr>
      <w:rPr>
        <w:rFonts w:hint="default"/>
      </w:rPr>
    </w:lvl>
    <w:lvl w:ilvl="1" w:tplc="140A0019">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num w:numId="1" w16cid:durableId="187910691">
    <w:abstractNumId w:val="10"/>
  </w:num>
  <w:num w:numId="2" w16cid:durableId="1512253806">
    <w:abstractNumId w:val="14"/>
  </w:num>
  <w:num w:numId="3" w16cid:durableId="1209609103">
    <w:abstractNumId w:val="9"/>
  </w:num>
  <w:num w:numId="4" w16cid:durableId="725615404">
    <w:abstractNumId w:val="7"/>
  </w:num>
  <w:num w:numId="5" w16cid:durableId="1008827122">
    <w:abstractNumId w:val="6"/>
  </w:num>
  <w:num w:numId="6" w16cid:durableId="273832318">
    <w:abstractNumId w:val="5"/>
  </w:num>
  <w:num w:numId="7" w16cid:durableId="1194155998">
    <w:abstractNumId w:val="4"/>
  </w:num>
  <w:num w:numId="8" w16cid:durableId="1270432362">
    <w:abstractNumId w:val="8"/>
  </w:num>
  <w:num w:numId="9" w16cid:durableId="1875579160">
    <w:abstractNumId w:val="3"/>
  </w:num>
  <w:num w:numId="10" w16cid:durableId="328991295">
    <w:abstractNumId w:val="2"/>
  </w:num>
  <w:num w:numId="11" w16cid:durableId="2048141686">
    <w:abstractNumId w:val="1"/>
  </w:num>
  <w:num w:numId="12" w16cid:durableId="440035983">
    <w:abstractNumId w:val="0"/>
  </w:num>
  <w:num w:numId="13" w16cid:durableId="2145535272">
    <w:abstractNumId w:val="11"/>
  </w:num>
  <w:num w:numId="14" w16cid:durableId="2041277446">
    <w:abstractNumId w:val="15"/>
  </w:num>
  <w:num w:numId="15" w16cid:durableId="124125901">
    <w:abstractNumId w:val="16"/>
  </w:num>
  <w:num w:numId="16" w16cid:durableId="2071345110">
    <w:abstractNumId w:val="13"/>
  </w:num>
  <w:num w:numId="17" w16cid:durableId="86467108">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65E1D"/>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65E1D"/>
    <w:rsid w:val="00692661"/>
    <w:rsid w:val="006E3610"/>
    <w:rsid w:val="006E6F58"/>
    <w:rsid w:val="00707095"/>
    <w:rsid w:val="00714DC4"/>
    <w:rsid w:val="0074397B"/>
    <w:rsid w:val="007455FF"/>
    <w:rsid w:val="00755896"/>
    <w:rsid w:val="0079518D"/>
    <w:rsid w:val="007D1328"/>
    <w:rsid w:val="007F1723"/>
    <w:rsid w:val="007F327D"/>
    <w:rsid w:val="007F3A44"/>
    <w:rsid w:val="00801621"/>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67F8C"/>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1478"/>
    <w:rsid w:val="00B65442"/>
    <w:rsid w:val="00B77CF0"/>
    <w:rsid w:val="00B80284"/>
    <w:rsid w:val="00B84E87"/>
    <w:rsid w:val="00B94DE2"/>
    <w:rsid w:val="00B9592F"/>
    <w:rsid w:val="00BA112E"/>
    <w:rsid w:val="00BA711C"/>
    <w:rsid w:val="00BB0F2F"/>
    <w:rsid w:val="00BB470C"/>
    <w:rsid w:val="00BC03D6"/>
    <w:rsid w:val="00BD7F1E"/>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18486474"/>
  <w15:docId w15:val="{596EB5D2-E8A7-49EB-9E72-357D5B2D31C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semiHidden/>
    <w:unhideWhenUsed/>
    <w:locked/>
    <w:rsid w:val="00665E1D"/>
    <w:rPr>
      <w:rFonts w:ascii="Times New Roman" w:hAnsi="Times New Roman"/>
      <w:sz w:val="24"/>
    </w:rPr>
  </w:style>
  <w:style w:type="paragraph" w:styleId="Textonotapie">
    <w:name w:val="footnote text"/>
    <w:aliases w:val=" Car Car,Car Car, Car Char,Car,Car Char, Car,Car1, Char,Char,fn,texto de nota al pie,Texto nota pie Car Car Car Car Car Car Car Car,Texto nota pie Car Car Car,Footnote Text Char Char Char Char Char Char,Texto nota pie Car Car Car Car Car"/>
    <w:basedOn w:val="Normal"/>
    <w:link w:val="TextonotapieCar"/>
    <w:unhideWhenUsed/>
    <w:qFormat/>
    <w:locked/>
    <w:rsid w:val="00665E1D"/>
    <w:rPr>
      <w:sz w:val="20"/>
      <w:szCs w:val="20"/>
    </w:rPr>
  </w:style>
  <w:style w:type="character" w:customStyle="1" w:styleId="TextonotapieCar">
    <w:name w:val="Texto nota pie Car"/>
    <w:aliases w:val=" Car Car Car,Car Car Car, Car Char Car,Car Car1,Car Char Car, Car Car1,Car1 Car, Char Car,Char Car,fn Car,texto de nota al pie Car,Texto nota pie Car Car Car Car Car Car Car Car Car,Texto nota pie Car Car Car Car"/>
    <w:basedOn w:val="Fuentedeprrafopredeter"/>
    <w:link w:val="Textonotapie"/>
    <w:qFormat/>
    <w:rsid w:val="00665E1D"/>
    <w:rPr>
      <w:rFonts w:eastAsia="Times New Roman"/>
      <w:lang w:val="es-ES" w:eastAsia="en-US"/>
    </w:rPr>
  </w:style>
  <w:style w:type="character" w:styleId="Refdenotaalpie">
    <w:name w:val="footnote reference"/>
    <w:aliases w:val="FC,ftref,referencia nota al pie,titulo 2,16 Point,Superscript 6 Point,Ref,de nota al pie,(Ref. de nota al pie),Referencia nota al pie,Style 24,pie pddes,BVI fnr,Footnote Reference Number,Footnote Reference_LVL6"/>
    <w:basedOn w:val="Fuentedeprrafopredeter"/>
    <w:uiPriority w:val="99"/>
    <w:unhideWhenUsed/>
    <w:qFormat/>
    <w:locked/>
    <w:rsid w:val="00665E1D"/>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jpeg"/><Relationship Id="rId20" Type="http://schemas.openxmlformats.org/officeDocument/2006/relationships/footer" Target="footer2.xml"/><Relationship Id="rId24" Type="http://schemas.openxmlformats.org/officeDocument/2006/relationships/glossaryDocument" Target="glossary/document.xml"/><Relationship Id="rId6" Type="http://schemas.openxmlformats.org/officeDocument/2006/relationships/customXml" Target="../customXml/item6.xml"/><Relationship Id="rId11" Type="http://schemas.openxmlformats.org/officeDocument/2006/relationships/webSettings" Target="webSettings.xml"/><Relationship Id="rId23" Type="http://schemas.openxmlformats.org/officeDocument/2006/relationships/fontTable" Target="fontTable.xml"/><Relationship Id="rId15" Type="http://schemas.openxmlformats.org/officeDocument/2006/relationships/package" Target="embeddings/Microsoft_Word_Document.docx"/><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emf"/></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DB4B993D9FB41D79EF1C3D13CC1A80B"/>
        <w:category>
          <w:name w:val="General"/>
          <w:gallery w:val="placeholder"/>
        </w:category>
        <w:types>
          <w:type w:val="bbPlcHdr"/>
        </w:types>
        <w:behaviors>
          <w:behavior w:val="content"/>
        </w:behaviors>
        <w:guid w:val="{E93839CF-EF7A-4BBA-AED9-04F4C91286CE}"/>
      </w:docPartPr>
      <w:docPartBody>
        <w:p w:rsidR="00B47F39" w:rsidRDefault="00B47F39">
          <w:pPr>
            <w:pStyle w:val="FDB4B993D9FB41D79EF1C3D13CC1A80B"/>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47F39"/>
    <w:rsid w:val="00801621"/>
    <w:rsid w:val="00967F8C"/>
    <w:rsid w:val="00B47F39"/>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FDB4B993D9FB41D79EF1C3D13CC1A80B">
    <w:name w:val="FDB4B993D9FB41D79EF1C3D13CC1A80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5wBo+oXqFhfbyIwS8loF3XSzvCHNcwlPnP5nEAYf/0U=</DigestValue>
    </Reference>
    <Reference Type="http://uri.etsi.org/01903#SignedProperties" URI="#idSignedProperties">
      <Transforms>
        <Transform Algorithm="http://www.w3.org/TR/2001/REC-xml-c14n-20010315"/>
      </Transforms>
      <DigestMethod Algorithm="http://www.w3.org/2001/04/xmlenc#sha256"/>
      <DigestValue>Dyyt9MAyfWLvrRoa+QA6Uy5Kq9pnK674vNlYZNaudEo=</DigestValue>
    </Reference>
  </SignedInfo>
  <SignatureValue>HkRuc44AjeY6e+BvVqv07LcpnTCk+elG/fWZRTXQKBP4ttDlWekX803gEX5LOa6bTws8Pm0wnBRFY9DJLGMEOgnpjEMTwF6s/dpC8+9d+0uIsUqKOL2j9t0frhTblAbDZ1Tv9RmfjVDAJfQ9EM0Wyg+4CnOEPBNgZXdk+Iy/SGGrw/fhn22svzfxTOE2p+vb+eAQd5lu611DdaT/7ZnPdMljBT6gBrEimutB9SJrErHaZSvxsFXAS/Hx1TQfjYkBclpIJb2yTcArCqCgM/zUI8cmKzllHxV1+fxkyqCCY9dAogTOfMEvF2OoF7uP1in35hYuXNNtyZ9ORuFVoacv1Q==</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qM2zHoQ2BGGhJupAT7TvxujTTGlBlCDlr7FNbHg8G+o=</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FZI+ohD/7Pyehqf6WDQ/0Y6ySMLQGlQh1McugEE9WuE=</DigestValue>
      </Reference>
      <Reference URI="/word/numbering.xml?ContentType=application/vnd.openxmlformats-officedocument.wordprocessingml.numbering+xml">
        <DigestMethod Algorithm="http://www.w3.org/2001/04/xmlenc#sha256"/>
        <DigestValue>i1mHBE+tlShtgaEHAfGh0LpgSNLhHRYkwWHDK8UipRI=</DigestValue>
      </Reference>
      <Reference URI="/word/endnotes.xml?ContentType=application/vnd.openxmlformats-officedocument.wordprocessingml.endnotes+xml">
        <DigestMethod Algorithm="http://www.w3.org/2001/04/xmlenc#sha256"/>
        <DigestValue>0E2Nr6WlryjF83mw3RNhNMb4+sc8xnX2hpKVGVzBsWQ=</DigestValue>
      </Reference>
      <Reference URI="/word/header2.xml?ContentType=application/vnd.openxmlformats-officedocument.wordprocessingml.header+xml">
        <DigestMethod Algorithm="http://www.w3.org/2001/04/xmlenc#sha256"/>
        <DigestValue>EkYZkJIlAjlJys0FWgmBcyUdKw3Y8L4rUthnMpCefUE=</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/dnNdDRjtcbkGxARFXPqq/2q0yNdPrUoGkalL8DcrP4=</DigestValue>
      </Reference>
      <Reference URI="/word/footnotes.xml?ContentType=application/vnd.openxmlformats-officedocument.wordprocessingml.footnotes+xml">
        <DigestMethod Algorithm="http://www.w3.org/2001/04/xmlenc#sha256"/>
        <DigestValue>RaiDvbkpCTaeTCkVHjq7Vf8sg6x1TOTXQSAeB5LOE0Y=</DigestValue>
      </Reference>
      <Reference URI="/word/header1.xml?ContentType=application/vnd.openxmlformats-officedocument.wordprocessingml.header+xml">
        <DigestMethod Algorithm="http://www.w3.org/2001/04/xmlenc#sha256"/>
        <DigestValue>aakEtgBjz+fqp++ktU1OR6DziZ7Dd/hLzB/NhiysmIE=</DigestValue>
      </Reference>
      <Reference URI="/word/theme/theme1.xml?ContentType=application/vnd.openxmlformats-officedocument.theme+xml">
        <DigestMethod Algorithm="http://www.w3.org/2001/04/xmlenc#sha256"/>
        <DigestValue>9TZ4mZI8zGI3VflhVf7jIYdeWBzUvylr4fmB98sbr7g=</DigestValue>
      </Reference>
      <Reference URI="/word/media/image2.jpeg?ContentType=image/jpeg">
        <DigestMethod Algorithm="http://www.w3.org/2001/04/xmlenc#sha256"/>
        <DigestValue>i5L6dPa91f4vprUe/qDpQrrKZLI1MiYL71asHHkAjWs=</DigestValue>
      </Reference>
      <Reference URI="/word/footer2.xml?ContentType=application/vnd.openxmlformats-officedocument.wordprocessingml.footer+xml">
        <DigestMethod Algorithm="http://www.w3.org/2001/04/xmlenc#sha256"/>
        <DigestValue>Yq/0Q674CYA4+7VFBWljV4hsntGOM580A6DydKxm+/g=</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UhoLc9Ugsj0Zpq8DxCbH/h004izKE36QCGFzN6hK1iM=</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o9YKZgdUfxi8XR3eUM5D4q89bH83v5pzxvyCGwyD8NU=</DigestValue>
      </Reference>
      <Reference URI="/word/glossary/styles.xml?ContentType=application/vnd.openxmlformats-officedocument.wordprocessingml.styles+xml">
        <DigestMethod Algorithm="http://www.w3.org/2001/04/xmlenc#sha256"/>
        <DigestValue>7CzmeJBK+nFy2OHqcJ7M83Ui1jxEW28jyFCaYfQCWXE=</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embeddings/Microsoft_Word_Document.docx?ContentType=application/vnd.openxmlformats-officedocument.wordprocessingml.document">
        <DigestMethod Algorithm="http://www.w3.org/2001/04/xmlenc#sha256"/>
        <DigestValue>tRdxFuNm+ig8kKhsucuy0CYxVaASoBP9oDGw9d37FT4=</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43Uk/gKL+xRk4SvZe6/DAEPBKSptNaVjgs8soio9S9w=</DigestValue>
      </Reference>
      <Reference URI="/word/footer1.xml?ContentType=application/vnd.openxmlformats-officedocument.wordprocessingml.footer+xml">
        <DigestMethod Algorithm="http://www.w3.org/2001/04/xmlenc#sha256"/>
        <DigestValue>XdUzBeKxdGGKpMaJdHmvQIhE8d2+XHz11VMkgsKkIK4=</DigestValue>
      </Reference>
      <Reference URI="/word/styles.xml?ContentType=application/vnd.openxmlformats-officedocument.wordprocessingml.styles+xml">
        <DigestMethod Algorithm="http://www.w3.org/2001/04/xmlenc#sha256"/>
        <DigestValue>da5KErA93dgYqD18XcI+E4RZX/oaVkYb9971Z0uGEKg=</DigestValue>
      </Reference>
      <Reference URI="/word/media/image1.emf?ContentType=image/x-emf">
        <DigestMethod Algorithm="http://www.w3.org/2001/04/xmlenc#sha256"/>
        <DigestValue>ydWAIwajlnrKBDBwEAiSkNzBEgYwMn+fq4LAmwn4w/o=</DigestValue>
      </Reference>
      <Reference URI="/word/footer3.xml?ContentType=application/vnd.openxmlformats-officedocument.wordprocessingml.footer+xml">
        <DigestMethod Algorithm="http://www.w3.org/2001/04/xmlenc#sha256"/>
        <DigestValue>kLk96QZ1DfHD1Eo85ufEtze/SH55vMsXTsQ95On6UUM=</DigestValue>
      </Reference>
    </Manifest>
    <SignatureProperties>
      <SignatureProperty Id="idSignatureTime" Target="#idPackageSignature">
        <mdssi:SignatureTime xmlns:mdssi="http://schemas.openxmlformats.org/package/2006/digital-signature">
          <mdssi:Format>YYYY-MM-DDThh:mm:ssTZD</mdssi:Format>
          <mdssi:Value>2025-12-02T21:27:25Z</mdssi:Value>
        </mdssi:SignatureTime>
      </SignatureProperty>
    </SignatureProperties>
  </Object>
  <Object>
    <xd:QualifyingProperties xmlns:xd="http://uri.etsi.org/01903/v1.3.2#" Target="#idPackageSignature">
      <xd:SignedProperties Id="idSignedProperties">
        <xd:SignedSignatureProperties>
          <xd:SigningTime>2025-12-02T21:27:25Z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fUIFTwJijNgNKfpzQK5ll9QefODTr0Kwh781tTUiR0CBCi+CTEYDzIwMjUxMjAyMjEyNzM0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jAyMjEyNzM0WjAvBgkqhkiG9w0BCQQxIgQgXRMKuBJa7XFQTkHnG4602Kb2RLo2MCwkWF1QPo2DhbgwNwYLKoZIhvcNAQkQAi8xKDAmMCQwIgQgrKszXYj6Q2nTJpWV/NZakemXG2IrBO983WoSsYOW808wDQYJKoZIhvcNAQEBBQAEggEAP7jRSd7f/EYnsTt1IYuIsO2PLseGZyHlks+VwbAaSbnyitCYKuarslA1mhDvuLVuRApCLPhSU3VO1cYhYAWVvO4c2fDcIRC1+2743BT7Sf9gcivrHuJ7c4CfhWq+4VmIDN2EKl8Vd5HoD5tZfuLDw/Uc+9wowV14qs06ILJdImGQDezsjLtMCyLyjzwHqXGPrux2FnIQmp2ouso1kizZ/RIfb7onSI9Bp3YR0Q0iwSFA3bW6yUygCbX3bmgvPSQkuDJqrretkS48NCIyK7gVIyNb3x1bmNxDXLckxsywKZ3FnA3G2V3v/SGUqm5XRXnxGC5BpwvvHEMFjcTVn8mHA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/5qaK0WcO6HPTKtxHfBRU+xrmKA=</xd:ByKey>
                  </xd:ResponderID>
                  <xd:ProducedAt>2025-12-02T21:27:34Z</xd:ProducedAt>
                </xd:OCSPIdentifier>
                <xd:DigestAlgAndValue>
                  <DigestMethod Algorithm="http://www.w3.org/2001/04/xmlenc#sha256"/>
                  <DigestValue>TlEbSRUbMUyCSZ09of2zV1pdk49+GtiQmmFOPX0VKK0=</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T/mporRZw7oc9Mq3Ed8FFT7GuYoBgPMjAyNTEyMDIyMTI3MzRaMIGZMIGWMEwwCQYFKw4DAhoFAAQUzgxHzN03kqP+e9oD7BphnZQwSGIEFAlI/5tUAjbdMKRvs+Ivif5fd8qZAhMUABV0Nqfvh5tHOOJrAAIAFXQ2gAAYDzIwMjUxMjAyMjExNjI4WqARGA8yMDI1MTIwNDA5MzYyOFqhIDAeMBwGCSsGAQQBgjcVBAQPFw0yNTEyMDMyMTI2MjhaMA0GCSqGSIb3DQEBCwUAA4IBAQC1264Te22Evb4yAbJcXjVTcIMilgiooCZW4rhEmVzVJTxt7aBurSxgfz8jPWqKaqUzgNJ2LnMP0DRF4gwmZQVmdTJ5VLXZQdHuJX95g92pWz89DoduA2Yb5ARARPdQLdNwcoXMUmuZ6UKtmM/2siprhl3clmJ+pbauOqBddKjpr978ihXWUGe0ZGowH9vny7fCGiF/4O9H7bH2NLe2Up56zuc450qkGr9dUickpBLIwFLqhwVN7oJVxCPG5ooKl35abt7w0bW0859YALsZbnL2BOOgNwhIWH8c3FlfIEFwUOEJQZa0qHO+Ezc87R8KdHQQfJpvK5gmLcAU5AmwIYx1oIIElzCCBJMwggSPMIIDd6ADAgECAhMUABsA6eQRwIClZurHAAIAGwDpMA0GCSqGSIb3DQEBCwUAMIGZMRkwFwYDVQQFExBDUEotNC0wMDAtMDA0MDE3MQswCQYDVQQGEwJDUjEkMCIGA1UEChMbQkFOQ08gQ0VOVFJBTCBERSBDT1NUQSBSSUNBMSIwIAYDVQQLExlESVZJU0lPTiBTSVNURU1BUyBERSBQQUdPMSUwIwYDVQQDExxDQSBTSU5QRSAtIFBFUlNPTkEgRklTSUNBIHYyMB4XDTI1MTEyNTE3NDI1NVoXDTI1MTIwOTE3NDI1NVowHjEcMBoGA1UEAxMTU0ktQVBPQ1MtMTAxLmZkaS5jcjCCASIwDQYJKoZIhvcNAQEBBQADggEPADCCAQoCggEBAL7Qo5BLSIXfKiSOPb9mAsS4N1OMUgrzApsBmVhMZ4NYHnTRm5DVNX09qVFMwzz8+GSkcdsyPo51KT+GmC69sODL/AmFViggl3f+1RpUQLpAGEak/E4wAIhEG0wiA5L+VaR1RnnrYJiVMQKgd179EE825J7PJKUC7u+meJ6bE1z5g0pjhm/NmDOUjrn+evNKS/y5r6Pj/FYYcqnH412NdJZjULghUOTmaZwAq8rsJvQdzapESg6dAeFGcjCK7N1dU1k9v/ozrU6coMQ1+l8UuRypICdOe/CUGWgksKTS/1//UmkYyx72jNcgAkQP+qnay5dbx7DJ0pNtxhO8B9NqPtUCAwEAAaOCAUgwggFEMD0GCSsGAQQBgjcVBwQwMC4GJisGAQQBgjcVCIXE6luC0eM1lZEbgvmXGIaly2uBf4P2/HeBuPEzAgFkAgEHMBMGA1UdJQQMMAoGCCsGAQUFBwMJMA4GA1UdDwEB/wQEAwIHgDAbBgkrBgEEAYI3FQoEDjAMMAoGCCsGAQUFBwMJMA8GCSsGAQUFBzABBQQCBQAwHwYDVR0jBBgwFoAUCUj/m1QCNt0wpG+z4i+J/l93ypkwHQYDVR0OBBYEFP+amitFnDuhz0yrcR3wUVPsa5igMB4GA1UdEQQXMBWCE1NJLUFQT0NTLTEwMS5mZGkuY3IwUAYJKwYBBAGCNxkCBEMwQaA/BgorBgEEAYI3GQIBoDEEL1MtMS01LTIxLTMyMzk1NTA4NzgtNzUzNzk5NzM5LTE3NTY2MDE1MDMtMTA3MTMzMA0GCSqGSIb3DQEBCwUAA4IBAQCM+zFovbiDZtpfl6VxpLNMh6pck2WNT2/qo5ACVuL+F+uyePGWYfYQ88U4o8PIpawsz6uKcZmwU20vokmr+IJUKYRupShzDnkIX4IhbgHZCGP3/VuLCa56Cm0fzm+8wORzhF/hflyiNbBOiHuzAP4KKaaqSZYF0ypRneLhhyizTTerSWpgnAPdUZung+B44Ch1VkC85H7YPK+80ZVDRFYzuy47uzqDh8TQXHuz3POF1a/QSI9Je2vzg3f+XUzEAFs2Ln4pfa7ZZtuUrqEtqsKCkpWkd0aUIuYivahx+vIV5BSgSEy6p7FarHZl4gRODwaCsyAgRNQtnAy/Ld7NLC2r</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BKBkBGIwYAIBAQYIYIE8AQEBAQUwMTANBglghkgBZQMEAgEFAAQg5FmKZiHhl0vNJQRYXBv5Cf/R
HbNAQtRz1xG0uo2gGDQCBCi+CTIYDzIwMjUxMjAyMjEyNzM0WjAEgAIB9AEB/6CCB8Iwgge+MIIF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CSqGSIb3DQEJAzENBgsqhkiG9w0BCRABBDAcBgkqhkiG9w0BCQUxDxcNMjUxMjAyMjEyNzM0WjAv
BgkqhkiG9w0BCQQxIgQgSEoSpJEMTrtGde6teW8QcHHGmdw3IAfDKn4xxXs6WFYwNwYLKoZIhvcN
AQkQAi8xKDAmMCQwIgQgrKszXYj6Q2nTJpWV/NZakemXG2IrBO983WoSsYOW808wDQYJKoZIhvcN
AQEBBQAEggEAay18t639kipoYfdcjN8AEy3nk0+Vi9HveKylGpDF9BerA/AO9z5H28BGQz9xro9X
b8qVdu5O4JGJHrfLCjAvx8yrwZ2V7sHbDY0cVKdJhsWXxvyTIwOP1pg4zi4D70huFxX+YZ6s9xSS
8kQaPRSt2v/1F0GebOTvpS9TBSpe2uuSqUvVw9dDckkdXEMPg3O83xpgL8XSEDtCVGXHHGZp+H10
CJQTo3i6fXuc7i3L1mauSb6Ro6KzwHDEwD2FFFPYI5NWFHjm9vrTI6l11BfsVk2mVN9mJwmyhFBM
wUw0H+45PJNT2+wP3lFaqc1g/8TneXiTvac1xh813lcrqLcilw==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haredContentType xmlns="Microsoft.SharePoint.Taxonomy.ContentTypeSync" SourceId="031b4bb2-0db7-40b3-a341-fc1511e9642d" ContentTypeId="0x010100E97154E09FCE6A4E8EAEBD5C54DD1AE401" PreviousValue="false"/>
</file>

<file path=customXml/item5.xml><?xml version="1.0" encoding="utf-8"?>
<?mso-contentType ?>
<FormTemplates xmlns="http://schemas.microsoft.com/sharepoint/v3/contenttype/forms"/>
</file>

<file path=customXml/item6.xml><?xml version="1.0" encoding="utf-8"?>
<p:properties xmlns:p="http://schemas.microsoft.com/office/2006/metadata/properties" xmlns:xsi="http://www.w3.org/2001/XMLSchema-instance">
  <documentManagement/>
</p:properties>
</file>

<file path=customXml/item7.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408119-BC61-4A54-B8E2-E4AF5947500C}"/>
</file>

<file path=customXml/itemProps2.xml><?xml version="1.0" encoding="utf-8"?>
<ds:datastoreItem xmlns:ds="http://schemas.openxmlformats.org/officeDocument/2006/customXml" ds:itemID="{98BF0758-47E9-48C4-A5D5-364AD2453D81}"/>
</file>

<file path=customXml/itemProps3.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4.xml><?xml version="1.0" encoding="utf-8"?>
<ds:datastoreItem xmlns:ds="http://schemas.openxmlformats.org/officeDocument/2006/customXml" ds:itemID="{8E5E7F0F-5217-49F7-858F-913E7E755351}">
  <ds:schemaRefs>
    <ds:schemaRef ds:uri="Microsoft.SharePoint.Taxonomy.ContentTypeSync"/>
  </ds:schemaRefs>
</ds:datastoreItem>
</file>

<file path=customXml/itemProps5.xml><?xml version="1.0" encoding="utf-8"?>
<ds:datastoreItem xmlns:ds="http://schemas.openxmlformats.org/officeDocument/2006/customXml" ds:itemID="{81CEBCC9-D33B-4DC4-8F04-0B403402CD4B}"/>
</file>

<file path=customXml/itemProps6.xml><?xml version="1.0" encoding="utf-8"?>
<ds:datastoreItem xmlns:ds="http://schemas.openxmlformats.org/officeDocument/2006/customXml" ds:itemID="{283BF82E-1A70-4392-8CF2-7DEAFF1953AE}">
  <ds:schemaRefs>
    <ds:schemaRef ds:uri="62db5286-48a0-4e17-a672-7c89f7b8ca75"/>
    <ds:schemaRef ds:uri="http://www.w3.org/XML/1998/namespace"/>
    <ds:schemaRef ds:uri="http://schemas.openxmlformats.org/package/2006/metadata/core-properties"/>
    <ds:schemaRef ds:uri="http://schemas.microsoft.com/sharepoint/v3"/>
    <ds:schemaRef ds:uri="http://schemas.microsoft.com/office/2006/metadata/properties"/>
    <ds:schemaRef ds:uri="http://purl.org/dc/terms/"/>
    <ds:schemaRef ds:uri="http://schemas.microsoft.com/office/2006/documentManagement/types"/>
    <ds:schemaRef ds:uri="b875e23b-67d9-4b2e-bdec-edacbf90b326"/>
    <ds:schemaRef ds:uri="http://purl.org/dc/dcmitype/"/>
    <ds:schemaRef ds:uri="http://schemas.microsoft.com/office/infopath/2007/PartnerControls"/>
    <ds:schemaRef ds:uri="http://purl.org/dc/elements/1.1/"/>
  </ds:schemaRefs>
</ds:datastoreItem>
</file>

<file path=customXml/itemProps7.xml><?xml version="1.0" encoding="utf-8"?>
<ds:datastoreItem xmlns:ds="http://schemas.openxmlformats.org/officeDocument/2006/customXml" ds:itemID="{BF2B166F-0A41-4043-B4D9-2DEE47563D09}"/>
</file>

<file path=docProps/app.xml><?xml version="1.0" encoding="utf-8"?>
<Properties xmlns="http://schemas.openxmlformats.org/officeDocument/2006/extended-properties" xmlns:vt="http://schemas.openxmlformats.org/officeDocument/2006/docPropsVTypes">
  <Template>plantilla-DAI</Template>
  <TotalTime>18</TotalTime>
  <Pages>5</Pages>
  <Words>1147</Words>
  <Characters>6367</Characters>
  <Application>Microsoft Office Word</Application>
  <DocSecurity>0</DocSecurity>
  <Lines>172</Lines>
  <Paragraphs>54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7460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AI-0280-2025</dc:title>
  <dc:subject/>
  <dc:creator>BERROCAL MEZA MELISSA</dc:creator>
  <cp:keywords/>
  <dc:description/>
  <cp:lastModifiedBy>VARGAS GUERRERO JOSE JOAQUIN</cp:lastModifiedBy>
  <cp:revision>3</cp:revision>
  <cp:lastPrinted>2011-05-05T20:16:00Z</cp:lastPrinted>
  <dcterms:created xsi:type="dcterms:W3CDTF">2025-12-02T18:53:00Z</dcterms:created>
  <dcterms:modified xsi:type="dcterms:W3CDTF">2025-12-02T21:25:00Z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Gerencia|7f4773cf-2cb9-48b6-88d2-9e4750a72616;#971;#DTE - División Transformación y Estrategia|368c3da0-3cec-43e9-a26d-02a9f90827dd</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11c09296,bddad21,2010dd05</vt:lpwstr>
  </property>
  <property fmtid="{D5CDD505-2E9C-101B-9397-08002B2CF9AE}" pid="17" name="ClassificationContentMarkingFooterFontProps">
    <vt:lpwstr>#000000,10,Aptos</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2025-12-02T18:54:14Z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fa57c08c-b524-4960-8c4b-6fd1b14ee227</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3598ac08-66e4-4258-9916-e672c2905e74,8;1afe6994-8faf-447a-9c55-27a860d20fdf,13;cf7072bc-9575-4d0b-b529-251f6b43b02b,14;cf7072bc-9575-4d0b-b529-251f6b43b02b,14;</vt:lpwstr>
  </property>
  <property fmtid="{D5CDD505-2E9C-101B-9397-08002B2CF9AE}" pid="32" name="Order">
    <vt:r8>209300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12/20/2025 23:42:25</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Gerencia|7f4773cf-2cb9-48b6-88d2-9e4750a72616;#971;#DTE - División Transformación y Estrategia|368c3da0-3cec-43e9-a26d-02a9f90827dd</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