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620CC2" w:rsidR="003554C5" w:rsidP="00620CC2" w:rsidRDefault="00620CC2" w14:paraId="53284EE4" w14:textId="6C373409">
      <w:pPr>
        <w:jc w:val="left"/>
        <w:rPr>
          <w:rFonts w:ascii="Arial" w:hAnsi="Arial" w:cs="Arial"/>
          <w:szCs w:val="22"/>
          <w:lang w:val="es-CR" w:eastAsia="es-CR"/>
        </w:rPr>
      </w:pPr>
      <w:r w:rsidRPr="00620CC2">
        <w:rPr>
          <w:rFonts w:ascii="Arial" w:hAnsi="Arial" w:cs="Arial"/>
          <w:szCs w:val="22"/>
          <w:lang w:val="es-CR" w:eastAsia="es-CR"/>
        </w:rPr>
        <w:t>25 de noviembre del 2025</w:t>
      </w:r>
    </w:p>
    <w:sdt>
      <w:sdtPr>
        <w:alias w:val="Consecutivo"/>
        <w:tag w:val="Consecutivo"/>
        <w:id w:val="867724263"/>
        <w:placeholder>
          <w:docPart w:val="8F0825DD33564AF8804B082B1157A9DF"/>
        </w:placeholder>
        <w:text/>
      </w:sdtPr>
      <w:sdtEndPr/>
      <w:sdtContent>
        <w:p w:rsidR="003554C5" w:rsidP="0085692C" w:rsidRDefault="00BF4EBD" w14:paraId="4C67630F" w14:textId="77777777">
          <w:r>
            <w:rPr>
              <w:rStyle w:val="Textodelmarcadordeposicin"/>
              <w:rFonts w:eastAsia="Calibri"/>
            </w:rPr>
            <w:t>AI-0277-2025</w:t>
          </w:r>
        </w:p>
      </w:sdtContent>
    </w:sdt>
    <w:p w:rsidRPr="00F835F3" w:rsidR="00BF4EBD" w:rsidP="0085692C" w:rsidRDefault="00BF4EBD" w14:paraId="3550154F" w14:textId="77777777"/>
    <w:p w:rsidRPr="00620CC2" w:rsidR="00620CC2" w:rsidP="00620CC2" w:rsidRDefault="00620CC2" w14:paraId="3D5A4A71" w14:textId="77777777">
      <w:pPr>
        <w:jc w:val="left"/>
        <w:rPr>
          <w:rFonts w:ascii="Arial" w:hAnsi="Arial" w:cs="Arial"/>
          <w:szCs w:val="22"/>
          <w:lang w:val="es-CR" w:eastAsia="es-CR"/>
        </w:rPr>
      </w:pPr>
      <w:r w:rsidRPr="00620CC2">
        <w:rPr>
          <w:rFonts w:ascii="Arial" w:hAnsi="Arial" w:cs="Arial"/>
          <w:szCs w:val="22"/>
          <w:lang w:val="es-CR" w:eastAsia="es-CR"/>
        </w:rPr>
        <w:t>Señor</w:t>
      </w:r>
      <w:r w:rsidRPr="00620CC2">
        <w:rPr>
          <w:rFonts w:ascii="Times New Roman" w:hAnsi="Times New Roman"/>
          <w:szCs w:val="22"/>
          <w:lang w:val="es-CR" w:eastAsia="es-CR"/>
        </w:rPr>
        <w:t xml:space="preserve"> </w:t>
      </w:r>
    </w:p>
    <w:p w:rsidRPr="00620CC2" w:rsidR="00620CC2" w:rsidP="00620CC2" w:rsidRDefault="00620CC2" w14:paraId="4BE69F47" w14:textId="77777777">
      <w:pPr>
        <w:jc w:val="left"/>
        <w:rPr>
          <w:rFonts w:ascii="Arial" w:hAnsi="Arial" w:cs="Arial"/>
          <w:szCs w:val="22"/>
          <w:lang w:val="es-CR" w:eastAsia="es-CR"/>
        </w:rPr>
      </w:pPr>
      <w:r w:rsidRPr="00620CC2">
        <w:rPr>
          <w:rFonts w:ascii="Arial" w:hAnsi="Arial" w:cs="Arial"/>
          <w:szCs w:val="22"/>
          <w:lang w:val="es-CR" w:eastAsia="es-CR"/>
        </w:rPr>
        <w:t>Pablo Villalobos González, Gerente</w:t>
      </w:r>
    </w:p>
    <w:p w:rsidRPr="00620CC2" w:rsidR="00620CC2" w:rsidP="00620CC2" w:rsidRDefault="00620CC2" w14:paraId="6979328B" w14:textId="77777777">
      <w:pPr>
        <w:jc w:val="left"/>
        <w:rPr>
          <w:rFonts w:ascii="Arial" w:hAnsi="Arial" w:cs="Arial"/>
          <w:b/>
          <w:color w:val="1F4E79"/>
          <w:szCs w:val="22"/>
          <w:lang w:val="es-CR" w:eastAsia="es-CR"/>
        </w:rPr>
      </w:pPr>
      <w:r w:rsidRPr="00620CC2">
        <w:rPr>
          <w:rFonts w:ascii="Arial" w:hAnsi="Arial" w:cs="Arial"/>
          <w:b/>
          <w:color w:val="1F4E79"/>
          <w:szCs w:val="22"/>
          <w:lang w:val="es-CR" w:eastAsia="es-CR"/>
        </w:rPr>
        <w:t>BANCO CENTRAL DE COSTA RICA</w:t>
      </w:r>
    </w:p>
    <w:p w:rsidRPr="00620CC2" w:rsidR="00620CC2" w:rsidP="00620CC2" w:rsidRDefault="00620CC2" w14:paraId="6994F0D6" w14:textId="77777777">
      <w:pPr>
        <w:jc w:val="left"/>
        <w:rPr>
          <w:rFonts w:ascii="Arial" w:hAnsi="Arial" w:cs="Arial"/>
          <w:szCs w:val="22"/>
          <w:lang w:val="es-CR" w:eastAsia="es-CR"/>
        </w:rPr>
      </w:pPr>
    </w:p>
    <w:p w:rsidRPr="00620CC2" w:rsidR="00620CC2" w:rsidP="00620CC2" w:rsidRDefault="00620CC2" w14:paraId="11E822A1" w14:textId="77777777">
      <w:pPr>
        <w:jc w:val="left"/>
        <w:rPr>
          <w:rFonts w:ascii="Arial" w:hAnsi="Arial" w:cs="Arial"/>
          <w:szCs w:val="22"/>
          <w:lang w:val="es-CR" w:eastAsia="es-CR"/>
        </w:rPr>
      </w:pPr>
    </w:p>
    <w:p w:rsidRPr="00620CC2" w:rsidR="00620CC2" w:rsidP="00620CC2" w:rsidRDefault="00620CC2" w14:paraId="118528A6" w14:textId="77777777">
      <w:pPr>
        <w:rPr>
          <w:rFonts w:ascii="Arial" w:hAnsi="Arial" w:cs="Arial"/>
          <w:b/>
          <w:szCs w:val="22"/>
          <w:lang w:val="es-CR" w:eastAsia="es-CR"/>
        </w:rPr>
      </w:pPr>
      <w:r w:rsidRPr="00620CC2">
        <w:rPr>
          <w:rFonts w:ascii="Arial" w:hAnsi="Arial" w:cs="Arial"/>
          <w:b/>
          <w:szCs w:val="22"/>
          <w:lang w:val="es-CR" w:eastAsia="es-CR"/>
        </w:rPr>
        <w:t xml:space="preserve">Ref. Comunicación del Informe </w:t>
      </w:r>
      <w:r w:rsidRPr="00620CC2">
        <w:rPr>
          <w:rFonts w:ascii="Arial" w:hAnsi="Arial" w:cs="Arial"/>
          <w:b/>
          <w:bCs/>
          <w:szCs w:val="22"/>
          <w:lang w:val="es-CR" w:eastAsia="es-CR"/>
        </w:rPr>
        <w:t xml:space="preserve">de la auditoría </w:t>
      </w:r>
      <w:r w:rsidRPr="00620CC2">
        <w:rPr>
          <w:rFonts w:ascii="Arial" w:hAnsi="Arial" w:cs="Arial"/>
          <w:b/>
          <w:szCs w:val="22"/>
          <w:lang w:val="es-CR" w:eastAsia="es-CR"/>
        </w:rPr>
        <w:t xml:space="preserve">especial sobre desarrollo de proyectos </w:t>
      </w:r>
    </w:p>
    <w:p w:rsidR="00620CC2" w:rsidP="00620CC2" w:rsidRDefault="00620CC2" w14:paraId="3C751796" w14:textId="77777777">
      <w:pPr>
        <w:jc w:val="left"/>
        <w:rPr>
          <w:rFonts w:ascii="Arial" w:hAnsi="Arial" w:cs="Arial"/>
          <w:szCs w:val="22"/>
          <w:lang w:val="es-CR" w:eastAsia="es-CR"/>
        </w:rPr>
      </w:pPr>
    </w:p>
    <w:p w:rsidRPr="00620CC2" w:rsidR="00620CC2" w:rsidP="00620CC2" w:rsidRDefault="00620CC2" w14:paraId="74879745" w14:textId="77777777">
      <w:pPr>
        <w:jc w:val="left"/>
        <w:rPr>
          <w:rFonts w:ascii="Arial" w:hAnsi="Arial" w:cs="Arial"/>
          <w:szCs w:val="22"/>
          <w:lang w:val="es-CR" w:eastAsia="es-CR"/>
        </w:rPr>
      </w:pPr>
    </w:p>
    <w:p w:rsidRPr="00620CC2" w:rsidR="00620CC2" w:rsidP="00620CC2" w:rsidRDefault="00620CC2" w14:paraId="461ADB07" w14:textId="77777777">
      <w:pPr>
        <w:jc w:val="left"/>
        <w:rPr>
          <w:rFonts w:ascii="Arial" w:hAnsi="Arial" w:cs="Arial"/>
          <w:szCs w:val="22"/>
          <w:lang w:val="es-CR" w:eastAsia="es-CR"/>
        </w:rPr>
      </w:pPr>
      <w:r w:rsidRPr="00620CC2">
        <w:rPr>
          <w:rFonts w:ascii="Arial" w:hAnsi="Arial" w:cs="Arial"/>
          <w:szCs w:val="22"/>
          <w:lang w:val="es-CR" w:eastAsia="es-CR"/>
        </w:rPr>
        <w:t>Estimado señor:</w:t>
      </w:r>
    </w:p>
    <w:p w:rsidRPr="00620CC2" w:rsidR="00620CC2" w:rsidP="00620CC2" w:rsidRDefault="00620CC2" w14:paraId="0F517B3B" w14:textId="77777777">
      <w:pPr>
        <w:jc w:val="left"/>
        <w:rPr>
          <w:rFonts w:ascii="Arial" w:hAnsi="Arial" w:cs="Arial"/>
          <w:szCs w:val="22"/>
          <w:lang w:val="es-CR" w:eastAsia="es-CR"/>
        </w:rPr>
      </w:pPr>
    </w:p>
    <w:p w:rsidRPr="00620CC2" w:rsidR="00620CC2" w:rsidP="00620CC2" w:rsidRDefault="00620CC2" w14:paraId="43F13830" w14:textId="77777777">
      <w:pPr>
        <w:tabs>
          <w:tab w:val="left" w:pos="5505"/>
        </w:tabs>
        <w:rPr>
          <w:rFonts w:ascii="Arial" w:hAnsi="Arial" w:cs="Arial"/>
          <w:szCs w:val="22"/>
          <w:lang w:val="es-CR" w:eastAsia="es-CR"/>
        </w:rPr>
      </w:pPr>
      <w:r w:rsidRPr="00620CC2">
        <w:rPr>
          <w:rFonts w:ascii="Arial" w:hAnsi="Arial" w:cs="Arial"/>
          <w:szCs w:val="22"/>
          <w:lang w:val="es-CR" w:eastAsia="es-CR"/>
        </w:rPr>
        <w:t>El informe adjunto contiene los resultados correspondientes al estudio especial</w:t>
      </w:r>
      <w:r w:rsidRPr="00620CC2">
        <w:rPr>
          <w:rFonts w:ascii="Arial" w:hAnsi="Arial" w:cs="Arial"/>
          <w:szCs w:val="22"/>
          <w:vertAlign w:val="superscript"/>
          <w:lang w:val="es-CR" w:eastAsia="es-CR"/>
        </w:rPr>
        <w:footnoteReference w:id="1"/>
      </w:r>
      <w:r w:rsidRPr="00620CC2">
        <w:rPr>
          <w:rFonts w:ascii="Arial" w:hAnsi="Arial" w:cs="Arial"/>
          <w:szCs w:val="22"/>
          <w:lang w:val="es-CR" w:eastAsia="es-CR"/>
        </w:rPr>
        <w:t xml:space="preserve"> mediante el cual esta Auditoría evaluó el desarrollo de proyectos, que está bajo la responsabilidad Departamento Planeamiento y Control de Gestión, de la División Transformación y Estrategia.</w:t>
      </w:r>
    </w:p>
    <w:p w:rsidRPr="00620CC2" w:rsidR="00620CC2" w:rsidP="00620CC2" w:rsidRDefault="00620CC2" w14:paraId="1805544B" w14:textId="77777777">
      <w:pPr>
        <w:tabs>
          <w:tab w:val="left" w:pos="5505"/>
        </w:tabs>
        <w:rPr>
          <w:rFonts w:ascii="Arial" w:hAnsi="Arial" w:cs="Arial"/>
          <w:szCs w:val="22"/>
          <w:lang w:val="es-CR" w:eastAsia="es-CR"/>
        </w:rPr>
      </w:pPr>
    </w:p>
    <w:p w:rsidRPr="00620CC2" w:rsidR="00620CC2" w:rsidP="00620CC2" w:rsidRDefault="00620CC2" w14:paraId="1F7F8655" w14:textId="77777777">
      <w:pPr>
        <w:rPr>
          <w:rFonts w:ascii="Arial" w:hAnsi="Arial" w:cs="Arial"/>
          <w:szCs w:val="22"/>
        </w:rPr>
      </w:pPr>
      <w:r w:rsidRPr="00620CC2">
        <w:rPr>
          <w:rFonts w:ascii="Arial" w:hAnsi="Arial" w:cs="Arial"/>
          <w:szCs w:val="22"/>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620CC2" w:rsidR="00620CC2" w:rsidP="00620CC2" w:rsidRDefault="00620CC2" w14:paraId="7A51307C" w14:textId="77777777">
      <w:pPr>
        <w:contextualSpacing/>
        <w:jc w:val="left"/>
        <w:rPr>
          <w:rFonts w:ascii="Arial" w:hAnsi="Arial" w:cs="Arial"/>
          <w:szCs w:val="22"/>
          <w:lang w:val="es-CR" w:eastAsia="es-CR"/>
        </w:rPr>
      </w:pPr>
    </w:p>
    <w:p w:rsidRPr="00620CC2" w:rsidR="00620CC2" w:rsidP="00620CC2" w:rsidRDefault="00620CC2" w14:paraId="17BDFB70" w14:textId="77777777">
      <w:pPr>
        <w:rPr>
          <w:rFonts w:ascii="Arial" w:hAnsi="Arial" w:cs="Arial"/>
          <w:szCs w:val="22"/>
          <w:lang w:val="es-MX" w:eastAsia="es-MX"/>
        </w:rPr>
      </w:pPr>
      <w:r w:rsidRPr="00620CC2">
        <w:rPr>
          <w:rFonts w:ascii="Arial" w:hAnsi="Arial" w:cs="Arial"/>
          <w:szCs w:val="22"/>
          <w:lang w:val="es-MX" w:eastAsia="es-MX"/>
        </w:rPr>
        <w:t>La Auditoría Interna realizó las conferencias técnica y final de este informe con la división Transformación y Estrategia y la Gerencia, en fechas 21 y 24 de noviembre, respectivamente, como parte de la comunicación preliminar de los resultados.</w:t>
      </w:r>
    </w:p>
    <w:p w:rsidRPr="00620CC2" w:rsidR="00620CC2" w:rsidP="00620CC2" w:rsidRDefault="00620CC2" w14:paraId="6E63AADC" w14:textId="77777777">
      <w:pPr>
        <w:rPr>
          <w:rFonts w:ascii="Arial" w:hAnsi="Arial" w:cs="Arial"/>
          <w:szCs w:val="22"/>
          <w:lang w:val="es-MX" w:eastAsia="es-MX"/>
        </w:rPr>
      </w:pPr>
    </w:p>
    <w:p w:rsidRPr="00620CC2" w:rsidR="00620CC2" w:rsidP="00620CC2" w:rsidRDefault="00620CC2" w14:paraId="009EBC73" w14:textId="77777777">
      <w:pPr>
        <w:rPr>
          <w:rFonts w:ascii="Arial" w:hAnsi="Arial" w:cs="Arial"/>
          <w:szCs w:val="22"/>
          <w:lang w:val="es-CR" w:eastAsia="es-MX"/>
        </w:rPr>
      </w:pPr>
      <w:r w:rsidRPr="00620CC2">
        <w:rPr>
          <w:rFonts w:ascii="Arial" w:hAnsi="Arial" w:cs="Arial"/>
          <w:szCs w:val="22"/>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620CC2" w:rsidR="00620CC2" w:rsidP="00620CC2" w:rsidRDefault="00620CC2" w14:paraId="64B04B70" w14:textId="77777777">
      <w:pPr>
        <w:widowControl w:val="0"/>
        <w:rPr>
          <w:rFonts w:ascii="Arial" w:hAnsi="Arial" w:cs="Arial"/>
          <w:szCs w:val="22"/>
          <w:lang w:val="es-CR" w:eastAsia="es-CR"/>
        </w:rPr>
      </w:pPr>
    </w:p>
    <w:p w:rsidRPr="00620CC2" w:rsidR="00620CC2" w:rsidP="00620CC2" w:rsidRDefault="00620CC2" w14:paraId="5A4AE25A" w14:textId="1B98B323">
      <w:pPr>
        <w:widowControl w:val="0"/>
        <w:rPr>
          <w:rFonts w:ascii="Arial" w:hAnsi="Arial" w:cs="Arial"/>
          <w:szCs w:val="22"/>
          <w:lang w:val="es-CR" w:eastAsia="es-CR"/>
        </w:rPr>
      </w:pPr>
      <w:r w:rsidRPr="00620CC2">
        <w:rPr>
          <w:rFonts w:ascii="Arial" w:hAnsi="Arial" w:cs="Arial"/>
          <w:szCs w:val="22"/>
          <w:lang w:val="es-CR" w:eastAsia="es-CR"/>
        </w:rPr>
        <w:t>Las recomendaciones de auditoría deben tratarse con arreglo a las disposiciones de los artículos 36, 38 y 39, según la Ley General de Control Interno No. 8292 publicada en el periódico oficial La Gaceta 169 del 4 de setiembre del 2002</w:t>
      </w:r>
      <w:r w:rsidRPr="00620CC2">
        <w:rPr>
          <w:rFonts w:ascii="Arial" w:hAnsi="Arial" w:cs="Arial"/>
          <w:szCs w:val="22"/>
          <w:lang w:val="es-CR" w:eastAsia="es-CR"/>
        </w:rPr>
        <w:t>.</w:t>
      </w:r>
    </w:p>
    <w:p w:rsidRPr="00620CC2" w:rsidR="00620CC2" w:rsidP="00620CC2" w:rsidRDefault="00620CC2" w14:paraId="05DA73C3" w14:textId="77777777">
      <w:pPr>
        <w:widowControl w:val="0"/>
        <w:rPr>
          <w:rFonts w:ascii="Arial" w:hAnsi="Arial" w:cs="Arial"/>
          <w:szCs w:val="22"/>
          <w:lang w:val="es-CR" w:eastAsia="es-CR"/>
        </w:rPr>
      </w:pPr>
    </w:p>
    <w:p w:rsidRPr="00620CC2" w:rsidR="00620CC2" w:rsidP="00620CC2" w:rsidRDefault="00620CC2" w14:paraId="5C76D6BD" w14:textId="77777777">
      <w:pPr>
        <w:jc w:val="left"/>
        <w:rPr>
          <w:rFonts w:ascii="Arial" w:hAnsi="Arial" w:cs="Arial"/>
          <w:szCs w:val="22"/>
          <w:lang w:val="pt-BR" w:eastAsia="es-CR"/>
        </w:rPr>
      </w:pPr>
      <w:r w:rsidRPr="00620CC2">
        <w:rPr>
          <w:rFonts w:ascii="Times New Roman" w:hAnsi="Times New Roman"/>
          <w:noProof/>
          <w:szCs w:val="22"/>
          <w:lang w:val="es-CR" w:eastAsia="es-CR"/>
        </w:rPr>
        <w:drawing>
          <wp:anchor distT="0" distB="0" distL="114300" distR="114300" simplePos="0" relativeHeight="251659264" behindDoc="1" locked="0" layoutInCell="1" allowOverlap="1" wp14:editId="51E2D741" wp14:anchorId="7205714A">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20CC2">
        <w:rPr>
          <w:rFonts w:ascii="Arial" w:hAnsi="Arial" w:cs="Arial"/>
          <w:szCs w:val="22"/>
          <w:lang w:val="pt-BR" w:eastAsia="es-CR"/>
        </w:rPr>
        <w:t>Atentamente,</w:t>
      </w:r>
    </w:p>
    <w:p w:rsidRPr="00620CC2" w:rsidR="00620CC2" w:rsidP="00620CC2" w:rsidRDefault="00620CC2" w14:paraId="5618EEFE" w14:textId="77777777">
      <w:pPr>
        <w:tabs>
          <w:tab w:val="left" w:pos="3120"/>
        </w:tabs>
        <w:jc w:val="left"/>
        <w:rPr>
          <w:rFonts w:ascii="Arial" w:hAnsi="Arial" w:cs="Arial"/>
          <w:szCs w:val="22"/>
          <w:lang w:val="pt-BR" w:eastAsia="es-CR"/>
        </w:rPr>
      </w:pPr>
      <w:r w:rsidRPr="00620CC2">
        <w:rPr>
          <w:rFonts w:ascii="Arial" w:hAnsi="Arial" w:cs="Arial"/>
          <w:szCs w:val="22"/>
          <w:lang w:val="pt-BR" w:eastAsia="es-CR"/>
        </w:rPr>
        <w:tab/>
      </w:r>
    </w:p>
    <w:p w:rsidRPr="00620CC2" w:rsidR="00620CC2" w:rsidP="00620CC2" w:rsidRDefault="00620CC2" w14:paraId="15957A6A" w14:textId="77777777">
      <w:pPr>
        <w:jc w:val="left"/>
        <w:rPr>
          <w:rFonts w:ascii="Arial" w:hAnsi="Arial" w:cs="Arial"/>
          <w:szCs w:val="22"/>
          <w:lang w:val="pt-BR" w:eastAsia="es-CR"/>
        </w:rPr>
      </w:pPr>
    </w:p>
    <w:p w:rsidRPr="00620CC2" w:rsidR="00620CC2" w:rsidP="00620CC2" w:rsidRDefault="00620CC2" w14:paraId="2285FCD1" w14:textId="77777777">
      <w:pPr>
        <w:jc w:val="left"/>
        <w:rPr>
          <w:rFonts w:ascii="Arial" w:hAnsi="Arial" w:cs="Arial"/>
          <w:szCs w:val="22"/>
          <w:lang w:val="pt-BR" w:eastAsia="es-CR"/>
        </w:rPr>
      </w:pPr>
      <w:r w:rsidRPr="00620CC2">
        <w:rPr>
          <w:rFonts w:ascii="Arial" w:hAnsi="Arial" w:cs="Arial"/>
          <w:szCs w:val="22"/>
          <w:lang w:val="pt-BR" w:eastAsia="es-CR"/>
        </w:rPr>
        <w:t>Joaquín Vargas Guerrero</w:t>
      </w:r>
    </w:p>
    <w:p w:rsidRPr="00620CC2" w:rsidR="00620CC2" w:rsidP="00620CC2" w:rsidRDefault="00620CC2" w14:paraId="09409C45" w14:textId="77777777">
      <w:pPr>
        <w:jc w:val="left"/>
        <w:rPr>
          <w:rFonts w:ascii="Arial" w:hAnsi="Arial" w:cs="Arial"/>
          <w:b/>
          <w:bCs/>
          <w:szCs w:val="22"/>
          <w:lang w:val="pt-BR" w:eastAsia="es-CR"/>
        </w:rPr>
      </w:pPr>
      <w:r w:rsidRPr="00620CC2">
        <w:rPr>
          <w:rFonts w:ascii="Arial" w:hAnsi="Arial" w:cs="Arial"/>
          <w:b/>
          <w:bCs/>
          <w:szCs w:val="22"/>
          <w:lang w:val="pt-BR" w:eastAsia="es-CR"/>
        </w:rPr>
        <w:t>Auditor Interno</w:t>
      </w:r>
    </w:p>
    <w:p w:rsidRPr="00620CC2" w:rsidR="00620CC2" w:rsidP="00620CC2" w:rsidRDefault="00620CC2" w14:paraId="399ABBE4" w14:textId="77777777">
      <w:pPr>
        <w:jc w:val="left"/>
        <w:rPr>
          <w:rFonts w:ascii="Arial" w:hAnsi="Arial" w:cs="Arial"/>
          <w:b/>
          <w:bCs/>
          <w:sz w:val="24"/>
          <w:lang w:val="pt-BR" w:eastAsia="es-CR"/>
        </w:rPr>
      </w:pPr>
    </w:p>
    <w:p w:rsidRPr="00620CC2" w:rsidR="00620CC2" w:rsidP="00620CC2" w:rsidRDefault="00620CC2" w14:paraId="0026F804" w14:textId="3E81FB76">
      <w:pPr>
        <w:pStyle w:val="CC"/>
      </w:pPr>
      <w:r w:rsidRPr="00620CC2">
        <w:t>C</w:t>
      </w:r>
      <w:r>
        <w:t>c.</w:t>
      </w:r>
      <w:r w:rsidRPr="00620CC2">
        <w:tab/>
        <w:t>División Transformación y Estrategia</w:t>
      </w:r>
    </w:p>
    <w:p w:rsidR="00620CC2" w:rsidP="0085692C" w:rsidRDefault="00620CC2" w14:paraId="0242F197" w14:textId="77777777">
      <w:pPr>
        <w:pStyle w:val="Negrita"/>
      </w:pPr>
    </w:p>
    <w:p w:rsidR="00577A95" w:rsidP="0085692C" w:rsidRDefault="00577A95" w14:paraId="75E24380" w14:textId="77777777">
      <w:pPr>
        <w:pStyle w:val="Negrita"/>
      </w:pPr>
    </w:p>
    <w:bookmarkStart w:name="_MON_1825594120" w:id="0"/>
    <w:bookmarkEnd w:id="0"/>
    <w:p w:rsidRPr="002307FE" w:rsidR="00A26E9E" w:rsidP="00620CC2" w:rsidRDefault="00620CC2" w14:paraId="318E400E" w14:textId="1745324E">
      <w:pPr>
        <w:jc w:val="center"/>
      </w:pPr>
      <w:r>
        <w:object w:dxaOrig="1543" w:dyaOrig="998" w14:anchorId="19E5046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7.15pt;height:49.9pt" o:ole="" type="#_x0000_t75">
            <v:imagedata o:title="" r:id="rId15"/>
          </v:shape>
          <o:OLEObject Type="Embed" ProgID="Word.Document.12" ShapeID="_x0000_i1025" DrawAspect="Icon" ObjectID="_1825594180" r:id="rId16">
            <o:FieldCodes>\s</o:FieldCodes>
          </o:OLEObject>
        </w:object>
      </w:r>
    </w:p>
    <w:sectPr w:rsidRPr="002307FE" w:rsidR="00A26E9E" w:rsidSect="00620CC2">
      <w:headerReference w:type="default" r:id="rId17"/>
      <w:footerReference w:type="even" r:id="rId18"/>
      <w:footerReference w:type="default" r:id="rId19"/>
      <w:headerReference w:type="first" r:id="rId20"/>
      <w:footerReference w:type="first" r:id="rId21"/>
      <w:type w:val="continuous"/>
      <w:pgSz w:w="12240" w:h="15840" w:code="1"/>
      <w:pgMar w:top="1701" w:right="1412" w:bottom="567" w:left="1418" w:header="426"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80BF50E" w14:textId="77777777" w:rsidR="00620CC2" w:rsidRDefault="00620CC2" w:rsidP="00D43D57">
      <w:r>
        <w:separator/>
      </w:r>
    </w:p>
  </w:endnote>
  <w:endnote w:type="continuationSeparator" w:id="0">
    <w:p w14:paraId="7BB13005" w14:textId="77777777" w:rsidR="00620CC2" w:rsidRDefault="00620CC2"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620CC2" w:rsidRDefault="00620CC2" w14:paraId="28F9AF02" w14:textId="6A51FB30">
    <w:pPr>
      <w:pStyle w:val="Piedepgina"/>
    </w:pPr>
    <w:r>
      <w:rPr>
        <w:noProof/>
      </w:rPr>
      <mc:AlternateContent>
        <mc:Choice Requires="wps">
          <w:drawing>
            <wp:anchor distT="0" distB="0" distL="0" distR="0" simplePos="0" relativeHeight="251698176" behindDoc="0" locked="0" layoutInCell="1" allowOverlap="1" wp14:editId="6DB15149" wp14:anchorId="661E4716">
              <wp:simplePos x="635" y="635"/>
              <wp:positionH relativeFrom="page">
                <wp:align>center</wp:align>
              </wp:positionH>
              <wp:positionV relativeFrom="page">
                <wp:align>bottom</wp:align>
              </wp:positionV>
              <wp:extent cx="638175" cy="345440"/>
              <wp:effectExtent l="0" t="0" r="9525" b="0"/>
              <wp:wrapNone/>
              <wp:docPr id="936799438"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38175" cy="345440"/>
                      </a:xfrm>
                      <a:prstGeom prst="rect">
                        <a:avLst/>
                      </a:prstGeom>
                      <a:noFill/>
                      <a:ln>
                        <a:noFill/>
                      </a:ln>
                    </wps:spPr>
                    <wps:txbx>
                      <w:txbxContent>
                        <w:p w:rsidRPr="00620CC2" w:rsidR="00620CC2" w:rsidP="00620CC2" w:rsidRDefault="00620CC2" w14:paraId="02CA69AA" w14:textId="2A444FC3">
                          <w:pPr>
                            <w:rPr>
                              <w:rFonts w:ascii="Aptos" w:hAnsi="Aptos" w:eastAsia="Aptos" w:cs="Aptos"/>
                              <w:noProof/>
                              <w:color w:val="000000"/>
                              <w:sz w:val="20"/>
                              <w:szCs w:val="20"/>
                            </w:rPr>
                          </w:pPr>
                          <w:r w:rsidRPr="00620CC2">
                            <w:rPr>
                              <w:rFonts w:ascii="Aptos" w:hAnsi="Aptos" w:eastAsia="Aptos" w:cs="Aptos"/>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61E4716">
              <v:stroke joinstyle="miter"/>
              <v:path gradientshapeok="t" o:connecttype="rect"/>
            </v:shapetype>
            <v:shape id="Cuadro de texto 2" style="position:absolute;left:0;text-align:left;margin-left:0;margin-top:0;width:50.2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v0mNDwIAABwEAAAOAAAAZHJzL2Uyb0RvYy54bWysU01v2zAMvQ/YfxB0X+y0SdcZcYqsRYYB&#10;QVsgHXpWZDk2IIkCpcTOfv0oJU66bqdhF5kmKX689zS7641me4W+BVvy8SjnTFkJVWu3Jf/xsvx0&#10;y5kPwlZCg1UlPyjP7+YfP8w6V6graEBXChkVsb7oXMmbEFyRZV42ygg/AqcsBWtAIwL94jarUHRU&#10;3ejsKs9vsg6wcghSeU/eh2OQz1P9ulYyPNW1V4HpktNsIZ2Yzk08s/lMFFsUrmnlaQzxD1MY0Vpq&#10;ei71IIJgO2z/KGVaieChDiMJJoO6bqVKO9A24/zdNutGOJV2IXC8O8Pk/19Z+bhfu2dkof8KPREY&#10;AemcLzw54z59jSZ+aVJGcYLwcIZN9YFJct5c344/TzmTFLqeTCeTBGt2uezQh28KDItGyZFYSWCJ&#10;/coHakipQ0rsZWHZap2Y0fY3ByVGT3aZMFqh3/Ssraj5MP0GqgMthXDk2zu5bKn1SvjwLJAIpj1I&#10;tOGJjlpDV3I4WZw1gD//5o/5hDtFOetIMCW3pGjO9HdLfERtDQYOxiYZ4y/5NKe43Zl7IBmO6UU4&#10;mUzyYtCDWSOYV5LzIjaikLCS2pV8M5j34ahceg5SLRYpiWTkRFjZtZOxdIQrYvnSvwp0J8ADMfUI&#10;g5pE8Q73Y2686d1iFwj9REqE9gjkCXGSYOLq9Fyixt/+p6zLo57/AgAA//8DAFBLAwQUAAYACAAA&#10;ACEAdTHtNtoAAAAEAQAADwAAAGRycy9kb3ducmV2LnhtbEyPy2rDMBBF94X+g5hCd43UvCiu5RAC&#10;WaUU8th0p0gT2601MtY4cf6+SjfNZmC4lzNn8sXgG3HGLtaBNLyOFAgkG1xNpYbDfv3yBiKyIWea&#10;QKjhihEWxeNDbjIXLrTF845LkSAUM6OhYm4zKaOt0Js4Ci1Syk6h84bT2pXSdeaS4L6RY6Xm0pua&#10;0oXKtLiq0P7seq9htuWP/pP2k69hfP3etCs7OW2s1s9Pw/IdBOPA/2W46Sd1KJLTMfTkomg0pEf4&#10;b94ypWYgjgk8nYIscnkvX/wCAAD//wMAUEsBAi0AFAAGAAgAAAAhALaDOJL+AAAA4QEAABMAAAAA&#10;AAAAAAAAAAAAAAAAAFtDb250ZW50X1R5cGVzXS54bWxQSwECLQAUAAYACAAAACEAOP0h/9YAAACU&#10;AQAACwAAAAAAAAAAAAAAAAAvAQAAX3JlbHMvLnJlbHNQSwECLQAUAAYACAAAACEA379JjQ8CAAAc&#10;BAAADgAAAAAAAAAAAAAAAAAuAgAAZHJzL2Uyb0RvYy54bWxQSwECLQAUAAYACAAAACEAdTHtNtoA&#10;AAAEAQAADwAAAAAAAAAAAAAAAABpBAAAZHJzL2Rvd25yZXYueG1sUEsFBgAAAAAEAAQA8wAAAHAF&#10;AAAAAA==&#10;">
              <v:fill o:detectmouseclick="t"/>
              <v:textbox style="mso-fit-shape-to-text:t" inset="0,0,0,15pt">
                <w:txbxContent>
                  <w:p w:rsidRPr="00620CC2" w:rsidR="00620CC2" w:rsidP="00620CC2" w:rsidRDefault="00620CC2" w14:paraId="02CA69AA" w14:textId="2A444FC3">
                    <w:pPr>
                      <w:rPr>
                        <w:rFonts w:ascii="Aptos" w:hAnsi="Aptos" w:eastAsia="Aptos" w:cs="Aptos"/>
                        <w:noProof/>
                        <w:color w:val="000000"/>
                        <w:sz w:val="20"/>
                        <w:szCs w:val="20"/>
                      </w:rPr>
                    </w:pPr>
                    <w:r w:rsidRPr="00620CC2">
                      <w:rPr>
                        <w:rFonts w:ascii="Aptos" w:hAnsi="Aptos" w:eastAsia="Aptos" w:cs="Aptos"/>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620CC2" w14:paraId="05A4E7CE" w14:textId="792CCC31">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51696555" wp14:anchorId="46A26970">
              <wp:simplePos x="635" y="635"/>
              <wp:positionH relativeFrom="page">
                <wp:align>center</wp:align>
              </wp:positionH>
              <wp:positionV relativeFrom="page">
                <wp:align>bottom</wp:align>
              </wp:positionV>
              <wp:extent cx="638175" cy="345440"/>
              <wp:effectExtent l="0" t="0" r="9525" b="0"/>
              <wp:wrapNone/>
              <wp:docPr id="1941826009"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38175" cy="345440"/>
                      </a:xfrm>
                      <a:prstGeom prst="rect">
                        <a:avLst/>
                      </a:prstGeom>
                      <a:noFill/>
                      <a:ln>
                        <a:noFill/>
                      </a:ln>
                    </wps:spPr>
                    <wps:txbx>
                      <w:txbxContent>
                        <w:p w:rsidRPr="00620CC2" w:rsidR="00620CC2" w:rsidP="00620CC2" w:rsidRDefault="00620CC2" w14:paraId="5651EECF" w14:textId="20436BE5">
                          <w:pPr>
                            <w:rPr>
                              <w:rFonts w:ascii="Aptos" w:hAnsi="Aptos" w:eastAsia="Aptos" w:cs="Aptos"/>
                              <w:noProof/>
                              <w:color w:val="000000"/>
                              <w:sz w:val="20"/>
                              <w:szCs w:val="20"/>
                            </w:rPr>
                          </w:pPr>
                          <w:r w:rsidRPr="00620CC2">
                            <w:rPr>
                              <w:rFonts w:ascii="Aptos" w:hAnsi="Aptos" w:eastAsia="Aptos" w:cs="Aptos"/>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6A26970">
              <v:stroke joinstyle="miter"/>
              <v:path gradientshapeok="t" o:connecttype="rect"/>
            </v:shapetype>
            <v:shape id="Cuadro de texto 3" style="position:absolute;margin-left:0;margin-top:0;width:50.2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g1Q9EAIAABwEAAAOAAAAZHJzL2Uyb0RvYy54bWysU01v2zAMvQ/YfxB0X+y0SdcZcYqsRYYB&#10;QVsgHXpWZCk2IIsCpcTOfv0oJU66bqdhF5kmKX689zS761vD9gp9A7bk41HOmbISqsZuS/7jZfnp&#10;ljMfhK2EAatKflCe380/fph1rlBXUIOpFDIqYn3RuZLXIbgiy7ysVSv8CJyyFNSArQj0i9usQtFR&#10;9dZkV3l+k3WAlUOQynvyPhyDfJ7qa61keNLaq8BMyWm2kE5M5yae2Xwmii0KVzfyNIb4hyla0Vhq&#10;ei71IIJgO2z+KNU2EsGDDiMJbQZaN1KlHWibcf5um3UtnEq7EDjenWHy/6+sfNyv3TOy0H+FngiM&#10;gHTOF56ccZ9eYxu/NCmjOEF4OMOm+sAkOW+ub8efp5xJCl1PppNJgjW7XHbowzcFLYtGyZFYSWCJ&#10;/coHakipQ0rsZWHZGJOYMfY3ByVGT3aZMFqh3/SsqUo+GabfQHWgpRCOfHsnlw21XgkfngUSwbQH&#10;iTY80aENdCWHk8VZDfjzb/6YT7hTlLOOBFNyS4rmzHy3xEfU1mDgYGySMf6ST3OK2117DyTDMb0I&#10;J5NJXgxmMDVC+0pyXsRGFBJWUruSbwbzPhyVS89BqsUiJZGMnAgru3Yylo5wRSxf+leB7gR4IKYe&#10;YVCTKN7hfsyNN71b7AKhn0iJ0B6BPCFOEkxcnZ5L1Pjb/5R1edTzXwAAAP//AwBQSwMEFAAGAAgA&#10;AAAhAHUx7TbaAAAABAEAAA8AAABkcnMvZG93bnJldi54bWxMj8tqwzAQRfeF/oOYQneN1LworuUQ&#10;AlmlFPLYdKdIE9utNTLWOHH+vko3zWZguJczZ/LF4Btxxi7WgTS8jhQIJBtcTaWGw3798gYisiFn&#10;mkCo4YoRFsXjQ24yFy60xfOOS5EgFDOjoWJuMymjrdCbOAotUspOofOG09qV0nXmkuC+kWOl5tKb&#10;mtKFyrS4qtD+7HqvYbblj/6T9pOvYXz93rQrOzltrNbPT8PyHQTjwP9luOkndSiS0zH05KJoNKRH&#10;+G/eMqVmII4JPJ2CLHJ5L1/8AgAA//8DAFBLAQItABQABgAIAAAAIQC2gziS/gAAAOEBAAATAAAA&#10;AAAAAAAAAAAAAAAAAABbQ29udGVudF9UeXBlc10ueG1sUEsBAi0AFAAGAAgAAAAhADj9If/WAAAA&#10;lAEAAAsAAAAAAAAAAAAAAAAALwEAAF9yZWxzLy5yZWxzUEsBAi0AFAAGAAgAAAAhANyDVD0QAgAA&#10;HAQAAA4AAAAAAAAAAAAAAAAALgIAAGRycy9lMm9Eb2MueG1sUEsBAi0AFAAGAAgAAAAhAHUx7Tba&#10;AAAABAEAAA8AAAAAAAAAAAAAAAAAagQAAGRycy9kb3ducmV2LnhtbFBLBQYAAAAABAAEAPMAAABx&#10;BQAAAAA=&#10;">
              <v:fill o:detectmouseclick="t"/>
              <v:textbox style="mso-fit-shape-to-text:t" inset="0,0,0,15pt">
                <w:txbxContent>
                  <w:p w:rsidRPr="00620CC2" w:rsidR="00620CC2" w:rsidP="00620CC2" w:rsidRDefault="00620CC2" w14:paraId="5651EECF" w14:textId="20436BE5">
                    <w:pPr>
                      <w:rPr>
                        <w:rFonts w:ascii="Aptos" w:hAnsi="Aptos" w:eastAsia="Aptos" w:cs="Aptos"/>
                        <w:noProof/>
                        <w:color w:val="000000"/>
                        <w:sz w:val="20"/>
                        <w:szCs w:val="20"/>
                      </w:rPr>
                    </w:pPr>
                    <w:r w:rsidRPr="00620CC2">
                      <w:rPr>
                        <w:rFonts w:ascii="Aptos" w:hAnsi="Aptos" w:eastAsia="Aptos" w:cs="Aptos"/>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8F0825DD33564AF8804B082B1157A9DF"/>
        </w:placeholder>
        <w:text/>
      </w:sdtPr>
      <w:sdtEndPr/>
      <w:sdtContent>
        <w:r>
          <w:rPr>
            <w:color w:val="004990"/>
            <w:sz w:val="16"/>
            <w:szCs w:val="16"/>
          </w:rPr>
          <w:t>AI-0277-2025</w:t>
        </w:r>
      </w:sdtContent>
    </w:sdt>
  </w:p>
  <w:p w:rsidR="002307FE" w:rsidP="00FA54DF" w:rsidRDefault="002307FE" w14:paraId="225D7931"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76FF1ED8"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28731241" wp14:anchorId="3D19F905">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08C617F0"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3290F95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7EBA41B3" w14:textId="77777777">
                          <w:pPr>
                            <w:rPr>
                              <w:color w:val="003A68"/>
                              <w:sz w:val="14"/>
                              <w:szCs w:val="14"/>
                            </w:rPr>
                          </w:pPr>
                          <w:r w:rsidRPr="00FA54DF">
                            <w:rPr>
                              <w:color w:val="003A68"/>
                              <w:sz w:val="14"/>
                              <w:szCs w:val="14"/>
                            </w:rPr>
                            <w:t>Apdo. 10058-1000</w:t>
                          </w:r>
                        </w:p>
                        <w:p w:rsidR="00D2424F" w:rsidP="00FA54DF" w:rsidRDefault="00D2424F" w14:paraId="4A777656" w14:textId="77777777">
                          <w:pPr>
                            <w:rPr>
                              <w:color w:val="003A68"/>
                              <w:sz w:val="14"/>
                              <w:szCs w:val="14"/>
                            </w:rPr>
                          </w:pPr>
                          <w:r w:rsidRPr="00FA54DF">
                            <w:rPr>
                              <w:color w:val="003A68"/>
                              <w:sz w:val="14"/>
                              <w:szCs w:val="14"/>
                            </w:rPr>
                            <w:t>Av. 1 y Central, Calles 2 y 4</w:t>
                          </w:r>
                        </w:p>
                        <w:p w:rsidRPr="00FA54DF" w:rsidR="00D2424F" w:rsidP="00FA54DF" w:rsidRDefault="00D2424F" w14:paraId="64039EAD"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3D19F905">
              <v:textbox>
                <w:txbxContent>
                  <w:p w:rsidRPr="00FA54DF" w:rsidR="00D2424F" w:rsidP="00FA54DF" w:rsidRDefault="00D2424F" w14:paraId="08C617F0"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3290F95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7EBA41B3" w14:textId="77777777">
                    <w:pPr>
                      <w:rPr>
                        <w:color w:val="003A68"/>
                        <w:sz w:val="14"/>
                        <w:szCs w:val="14"/>
                      </w:rPr>
                    </w:pPr>
                    <w:r w:rsidRPr="00FA54DF">
                      <w:rPr>
                        <w:color w:val="003A68"/>
                        <w:sz w:val="14"/>
                        <w:szCs w:val="14"/>
                      </w:rPr>
                      <w:t>Apdo. 10058-1000</w:t>
                    </w:r>
                  </w:p>
                  <w:p w:rsidR="00D2424F" w:rsidP="00FA54DF" w:rsidRDefault="00D2424F" w14:paraId="4A777656" w14:textId="77777777">
                    <w:pPr>
                      <w:rPr>
                        <w:color w:val="003A68"/>
                        <w:sz w:val="14"/>
                        <w:szCs w:val="14"/>
                      </w:rPr>
                    </w:pPr>
                    <w:r w:rsidRPr="00FA54DF">
                      <w:rPr>
                        <w:color w:val="003A68"/>
                        <w:sz w:val="14"/>
                        <w:szCs w:val="14"/>
                      </w:rPr>
                      <w:t>Av. 1 y Central, Calles 2 y 4</w:t>
                    </w:r>
                  </w:p>
                  <w:p w:rsidRPr="00FA54DF" w:rsidR="00D2424F" w:rsidP="00FA54DF" w:rsidRDefault="00D2424F" w14:paraId="64039EAD"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6E88F188" wp14:anchorId="61900E7E">
          <wp:simplePos x="0" y="0"/>
          <wp:positionH relativeFrom="column">
            <wp:posOffset>4550781</wp:posOffset>
          </wp:positionH>
          <wp:positionV relativeFrom="paragraph">
            <wp:posOffset>-190500</wp:posOffset>
          </wp:positionV>
          <wp:extent cx="8890" cy="431165"/>
          <wp:effectExtent l="0" t="0" r="0" b="0"/>
          <wp:wrapNone/>
          <wp:docPr id="1193528512" name="Imagen 1193528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620CC2" w14:paraId="20E42BFF" w14:textId="736C3CA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43E10861" wp14:anchorId="1A5F05CB">
              <wp:simplePos x="904875" y="9286875"/>
              <wp:positionH relativeFrom="page">
                <wp:align>center</wp:align>
              </wp:positionH>
              <wp:positionV relativeFrom="page">
                <wp:align>bottom</wp:align>
              </wp:positionV>
              <wp:extent cx="638175" cy="345440"/>
              <wp:effectExtent l="0" t="0" r="9525" b="0"/>
              <wp:wrapNone/>
              <wp:docPr id="2008654193"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38175" cy="345440"/>
                      </a:xfrm>
                      <a:prstGeom prst="rect">
                        <a:avLst/>
                      </a:prstGeom>
                      <a:noFill/>
                      <a:ln>
                        <a:noFill/>
                      </a:ln>
                    </wps:spPr>
                    <wps:txbx>
                      <w:txbxContent>
                        <w:p w:rsidRPr="00620CC2" w:rsidR="00620CC2" w:rsidP="00620CC2" w:rsidRDefault="00620CC2" w14:paraId="123EEAC5" w14:textId="12C1374C">
                          <w:pPr>
                            <w:rPr>
                              <w:rFonts w:ascii="Aptos" w:hAnsi="Aptos" w:eastAsia="Aptos" w:cs="Aptos"/>
                              <w:noProof/>
                              <w:color w:val="000000"/>
                              <w:sz w:val="20"/>
                              <w:szCs w:val="20"/>
                            </w:rPr>
                          </w:pPr>
                          <w:r w:rsidRPr="00620CC2">
                            <w:rPr>
                              <w:rFonts w:ascii="Aptos" w:hAnsi="Aptos" w:eastAsia="Aptos" w:cs="Aptos"/>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A5F05CB">
              <v:stroke joinstyle="miter"/>
              <v:path gradientshapeok="t" o:connecttype="rect"/>
            </v:shapetype>
            <v:shape id="Cuadro de texto 1" style="position:absolute;margin-left:0;margin-top:0;width:50.2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APuwEAIAABwEAAAOAAAAZHJzL2Uyb0RvYy54bWysU01v2zAMvQ/YfxB0X+ykSdcZcYqsRYYB&#10;QVsgHXpWZCk2YIkCpcTOfv0oJW66bqdhF5kmKX689zS/7U3LDgp9A7bk41HOmbISqsbuSv7jefXp&#10;hjMfhK1EC1aV/Kg8v118/DDvXKEmUENbKWRUxPqicyWvQ3BFlnlZKyP8CJyyFNSARgT6xV1Woeio&#10;ummzSZ5fZx1g5RCk8p6896cgX6T6WisZHrX2KrC25DRbSCemcxvPbDEXxQ6Fqxt5HkP8wxRGNJaa&#10;vpa6F0GwPTZ/lDKNRPCgw0iCyUDrRqq0A20zzt9ts6mFU2kXAse7V5j8/ysrHw4b94Qs9F+hJwIj&#10;IJ3zhSdn3KfXaOKXJmUUJwiPr7CpPjBJzuurm/HnGWeSQlfT2XSaYM0ulx368E2BYdEoORIrCSxx&#10;WPtADSl1SIm9LKyatk3MtPY3ByVGT3aZMFqh3/asqUo+GabfQnWkpRBOfHsnVw21XgsfngQSwbQH&#10;iTY80qFb6EoOZ4uzGvDn3/wxn3CnKGcdCabklhTNWfvdEh9RW4OBg7FNxvhLPsspbvfmDkiGY3oR&#10;TiaTvBjawdQI5oXkvIyNKCSspHYl3w7mXTgpl56DVMtlSiIZORHWduNkLB3hilg+9y8C3RnwQEw9&#10;wKAmUbzD/ZQbb3q33AdCP5ESoT0BeUacJJi4Oj+XqPG3/ynr8qgXvwAAAP//AwBQSwMEFAAGAAgA&#10;AAAhAHUx7TbaAAAABAEAAA8AAABkcnMvZG93bnJldi54bWxMj8tqwzAQRfeF/oOYQneN1LworuUQ&#10;AlmlFPLYdKdIE9utNTLWOHH+vko3zWZguJczZ/LF4Btxxi7WgTS8jhQIJBtcTaWGw3798gYisiFn&#10;mkCo4YoRFsXjQ24yFy60xfOOS5EgFDOjoWJuMymjrdCbOAotUspOofOG09qV0nXmkuC+kWOl5tKb&#10;mtKFyrS4qtD+7HqvYbblj/6T9pOvYXz93rQrOzltrNbPT8PyHQTjwP9luOkndSiS0zH05KJoNKRH&#10;+G/eMqVmII4JPJ2CLHJ5L1/8AgAA//8DAFBLAQItABQABgAIAAAAIQC2gziS/gAAAOEBAAATAAAA&#10;AAAAAAAAAAAAAAAAAABbQ29udGVudF9UeXBlc10ueG1sUEsBAi0AFAAGAAgAAAAhADj9If/WAAAA&#10;lAEAAAsAAAAAAAAAAAAAAAAALwEAAF9yZWxzLy5yZWxzUEsBAi0AFAAGAAgAAAAhALIA+7AQAgAA&#10;HAQAAA4AAAAAAAAAAAAAAAAALgIAAGRycy9lMm9Eb2MueG1sUEsBAi0AFAAGAAgAAAAhAHUx7Tba&#10;AAAABAEAAA8AAAAAAAAAAAAAAAAAagQAAGRycy9kb3ducmV2LnhtbFBLBQYAAAAABAAEAPMAAABx&#10;BQAAAAA=&#10;">
              <v:fill o:detectmouseclick="t"/>
              <v:textbox style="mso-fit-shape-to-text:t" inset="0,0,0,15pt">
                <w:txbxContent>
                  <w:p w:rsidRPr="00620CC2" w:rsidR="00620CC2" w:rsidP="00620CC2" w:rsidRDefault="00620CC2" w14:paraId="123EEAC5" w14:textId="12C1374C">
                    <w:pPr>
                      <w:rPr>
                        <w:rFonts w:ascii="Aptos" w:hAnsi="Aptos" w:eastAsia="Aptos" w:cs="Aptos"/>
                        <w:noProof/>
                        <w:color w:val="000000"/>
                        <w:sz w:val="20"/>
                        <w:szCs w:val="20"/>
                      </w:rPr>
                    </w:pPr>
                    <w:r w:rsidRPr="00620CC2">
                      <w:rPr>
                        <w:rFonts w:ascii="Aptos" w:hAnsi="Aptos" w:eastAsia="Aptos" w:cs="Aptos"/>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7497E029" wp14:anchorId="7BD6A57E">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5106AC1D"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0805B4D2"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DF69F6C" w14:textId="77777777">
                          <w:pPr>
                            <w:rPr>
                              <w:color w:val="003A68"/>
                              <w:sz w:val="14"/>
                              <w:szCs w:val="14"/>
                            </w:rPr>
                          </w:pPr>
                          <w:r w:rsidRPr="00FA54DF">
                            <w:rPr>
                              <w:color w:val="003A68"/>
                              <w:sz w:val="14"/>
                              <w:szCs w:val="14"/>
                            </w:rPr>
                            <w:t>Apdo. 10058-1000</w:t>
                          </w:r>
                        </w:p>
                        <w:p w:rsidR="00B65442" w:rsidP="00B65442" w:rsidRDefault="00B65442" w14:paraId="594EE8D8" w14:textId="77777777">
                          <w:pPr>
                            <w:rPr>
                              <w:color w:val="003A68"/>
                              <w:sz w:val="14"/>
                              <w:szCs w:val="14"/>
                            </w:rPr>
                          </w:pPr>
                          <w:r w:rsidRPr="00FA54DF">
                            <w:rPr>
                              <w:color w:val="003A68"/>
                              <w:sz w:val="14"/>
                              <w:szCs w:val="14"/>
                            </w:rPr>
                            <w:t>Av. 1 y Central, Calles 2 y 4</w:t>
                          </w:r>
                        </w:p>
                        <w:p w:rsidRPr="00FA54DF" w:rsidR="00D2424F" w:rsidRDefault="00D2424F" w14:paraId="434794EA"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7BD6A57E">
              <v:textbox>
                <w:txbxContent>
                  <w:p w:rsidRPr="00FA54DF" w:rsidR="00D2424F" w:rsidRDefault="00D2424F" w14:paraId="5106AC1D"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0805B4D2"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DF69F6C" w14:textId="77777777">
                    <w:pPr>
                      <w:rPr>
                        <w:color w:val="003A68"/>
                        <w:sz w:val="14"/>
                        <w:szCs w:val="14"/>
                      </w:rPr>
                    </w:pPr>
                    <w:r w:rsidRPr="00FA54DF">
                      <w:rPr>
                        <w:color w:val="003A68"/>
                        <w:sz w:val="14"/>
                        <w:szCs w:val="14"/>
                      </w:rPr>
                      <w:t>Apdo. 10058-1000</w:t>
                    </w:r>
                  </w:p>
                  <w:p w:rsidR="00B65442" w:rsidP="00B65442" w:rsidRDefault="00B65442" w14:paraId="594EE8D8" w14:textId="77777777">
                    <w:pPr>
                      <w:rPr>
                        <w:color w:val="003A68"/>
                        <w:sz w:val="14"/>
                        <w:szCs w:val="14"/>
                      </w:rPr>
                    </w:pPr>
                    <w:r w:rsidRPr="00FA54DF">
                      <w:rPr>
                        <w:color w:val="003A68"/>
                        <w:sz w:val="14"/>
                        <w:szCs w:val="14"/>
                      </w:rPr>
                      <w:t>Av. 1 y Central, Calles 2 y 4</w:t>
                    </w:r>
                  </w:p>
                  <w:p w:rsidRPr="00FA54DF" w:rsidR="00D2424F" w:rsidRDefault="00D2424F" w14:paraId="434794EA"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12BD71DE" wp14:anchorId="017F7BCF">
          <wp:simplePos x="0" y="0"/>
          <wp:positionH relativeFrom="column">
            <wp:posOffset>4553585</wp:posOffset>
          </wp:positionH>
          <wp:positionV relativeFrom="paragraph">
            <wp:posOffset>8687</wp:posOffset>
          </wp:positionV>
          <wp:extent cx="8890" cy="431165"/>
          <wp:effectExtent l="0" t="0" r="0" b="0"/>
          <wp:wrapNone/>
          <wp:docPr id="1968482904" name="Imagen 1968482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6C789CF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6A2AACEF"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222501" w14:textId="77777777" w:rsidR="00620CC2" w:rsidRDefault="00620CC2" w:rsidP="00D43D57">
      <w:r>
        <w:separator/>
      </w:r>
    </w:p>
  </w:footnote>
  <w:footnote w:type="continuationSeparator" w:id="0">
    <w:p w14:paraId="0257D959" w14:textId="77777777" w:rsidR="00620CC2" w:rsidRDefault="00620CC2" w:rsidP="00D43D57">
      <w:r>
        <w:continuationSeparator/>
      </w:r>
    </w:p>
  </w:footnote>
  <w:footnote w:id="1">
    <w:p w14:paraId="41A69CBF" w14:textId="7E05D246" w:rsidR="00620CC2" w:rsidRPr="00620CC2" w:rsidRDefault="00620CC2" w:rsidP="00620CC2">
      <w:pPr>
        <w:pStyle w:val="pf0"/>
        <w:rPr>
          <w:rFonts w:ascii="Arial" w:hAnsi="Arial" w:cs="Arial"/>
          <w:sz w:val="16"/>
          <w:szCs w:val="16"/>
        </w:rPr>
      </w:pPr>
      <w:r w:rsidRPr="00620CC2">
        <w:rPr>
          <w:rStyle w:val="Refdenotaalpie"/>
          <w:rFonts w:ascii="Arial" w:hAnsi="Arial" w:cs="Arial"/>
          <w:sz w:val="16"/>
          <w:szCs w:val="16"/>
        </w:rPr>
        <w:footnoteRef/>
      </w:r>
      <w:r w:rsidRPr="00620CC2">
        <w:rPr>
          <w:rFonts w:ascii="Arial" w:hAnsi="Arial" w:cs="Arial"/>
          <w:sz w:val="16"/>
          <w:szCs w:val="16"/>
        </w:rPr>
        <w:t xml:space="preserve"> </w:t>
      </w:r>
      <w:r w:rsidRPr="00620CC2">
        <w:rPr>
          <w:rStyle w:val="cf01"/>
          <w:rFonts w:ascii="Arial" w:hAnsi="Arial" w:cs="Arial"/>
          <w:sz w:val="16"/>
          <w:szCs w:val="16"/>
        </w:rPr>
        <w:t>Evalúa si las actividades, operaciones financieras e información, cumplen en todos los aspectos relevantes, con las regulaciones o mandatos que rigen a la entidad.</w:t>
      </w:r>
    </w:p>
  </w:footnote>
</w:footnotes>
</file>

<file path=word/header1.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2B42B835" w14:textId="77777777">
    <w:pPr>
      <w:pStyle w:val="Encabezado"/>
      <w:jc w:val="center"/>
    </w:pPr>
    <w:r>
      <w:rPr>
        <w:noProof/>
        <w:lang w:val="es-CR" w:eastAsia="es-CR"/>
      </w:rPr>
      <w:drawing>
        <wp:anchor distT="0" distB="0" distL="114300" distR="114300" simplePos="0" relativeHeight="251696128" behindDoc="1" locked="0" layoutInCell="1" allowOverlap="1" wp14:editId="504AEB65" wp14:anchorId="1EA58E25">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506140737" name="Imagen 506140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4CA04F96" wp14:anchorId="6535663E">
          <wp:simplePos x="0" y="0"/>
          <wp:positionH relativeFrom="column">
            <wp:posOffset>4470400</wp:posOffset>
          </wp:positionH>
          <wp:positionV relativeFrom="paragraph">
            <wp:posOffset>298450</wp:posOffset>
          </wp:positionV>
          <wp:extent cx="941070" cy="424815"/>
          <wp:effectExtent l="0" t="0" r="0" b="0"/>
          <wp:wrapNone/>
          <wp:docPr id="1605006638" name="Imagen 1605006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5F71F329" w14:textId="77777777">
    <w:pPr>
      <w:pStyle w:val="Encabezado"/>
      <w:jc w:val="center"/>
    </w:pPr>
    <w:r>
      <w:rPr>
        <w:noProof/>
        <w:lang w:val="es-CR" w:eastAsia="es-CR"/>
      </w:rPr>
      <w:drawing>
        <wp:anchor distT="0" distB="0" distL="114300" distR="114300" simplePos="0" relativeHeight="251694080" behindDoc="1" locked="0" layoutInCell="1" allowOverlap="1" wp14:editId="18513F92" wp14:anchorId="16A6CE9E">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26364256" name="Imagen 1026364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2C23FE11" wp14:anchorId="0000720D">
          <wp:simplePos x="0" y="0"/>
          <wp:positionH relativeFrom="column">
            <wp:posOffset>4602480</wp:posOffset>
          </wp:positionH>
          <wp:positionV relativeFrom="paragraph">
            <wp:posOffset>187960</wp:posOffset>
          </wp:positionV>
          <wp:extent cx="857250" cy="424815"/>
          <wp:effectExtent l="0" t="0" r="6350" b="0"/>
          <wp:wrapNone/>
          <wp:docPr id="89602961" name="Imagen 89602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84232515">
    <w:abstractNumId w:val="10"/>
  </w:num>
  <w:num w:numId="2" w16cid:durableId="5863227">
    <w:abstractNumId w:val="11"/>
  </w:num>
  <w:num w:numId="3" w16cid:durableId="168178912">
    <w:abstractNumId w:val="9"/>
  </w:num>
  <w:num w:numId="4" w16cid:durableId="51396218">
    <w:abstractNumId w:val="7"/>
  </w:num>
  <w:num w:numId="5" w16cid:durableId="1419404448">
    <w:abstractNumId w:val="6"/>
  </w:num>
  <w:num w:numId="6" w16cid:durableId="98765464">
    <w:abstractNumId w:val="5"/>
  </w:num>
  <w:num w:numId="7" w16cid:durableId="1570076887">
    <w:abstractNumId w:val="4"/>
  </w:num>
  <w:num w:numId="8" w16cid:durableId="835653355">
    <w:abstractNumId w:val="8"/>
  </w:num>
  <w:num w:numId="9" w16cid:durableId="1044406641">
    <w:abstractNumId w:val="3"/>
  </w:num>
  <w:num w:numId="10" w16cid:durableId="379670920">
    <w:abstractNumId w:val="2"/>
  </w:num>
  <w:num w:numId="11" w16cid:durableId="2028601831">
    <w:abstractNumId w:val="1"/>
  </w:num>
  <w:num w:numId="12" w16cid:durableId="134080985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0CC2"/>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232E"/>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0CC2"/>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A64416E"/>
  <w15:docId w15:val="{02271763-5328-4CCF-84F8-9986FCCFAB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620CC2"/>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620CC2"/>
    <w:rPr>
      <w:rFonts w:ascii="Times New Roman" w:eastAsia="Times New Roman" w:hAnsi="Times New Roman"/>
    </w:rPr>
  </w:style>
  <w:style w:type="character" w:styleId="Refdenotaalpie">
    <w:name w:val="footnote reference"/>
    <w:uiPriority w:val="99"/>
    <w:locked/>
    <w:rsid w:val="00620CC2"/>
    <w:rPr>
      <w:vertAlign w:val="superscript"/>
    </w:rPr>
  </w:style>
  <w:style w:type="character" w:customStyle="1" w:styleId="cf01">
    <w:name w:val="cf01"/>
    <w:basedOn w:val="Fuentedeprrafopredeter"/>
    <w:rsid w:val="00620CC2"/>
    <w:rPr>
      <w:rFonts w:ascii="Segoe UI" w:hAnsi="Segoe UI" w:cs="Segoe UI" w:hint="default"/>
      <w:sz w:val="18"/>
      <w:szCs w:val="18"/>
    </w:rPr>
  </w:style>
  <w:style w:type="paragraph" w:customStyle="1" w:styleId="pf0">
    <w:name w:val="pf0"/>
    <w:basedOn w:val="Normal"/>
    <w:rsid w:val="00620CC2"/>
    <w:pPr>
      <w:spacing w:before="100" w:beforeAutospacing="1" w:after="100" w:afterAutospacing="1"/>
      <w:jc w:val="left"/>
    </w:pPr>
    <w:rPr>
      <w:rFonts w:ascii="Times New Roman" w:hAnsi="Times New Roman"/>
      <w:sz w:val="24"/>
      <w:lang w:val="es-CR" w:eastAsia="es-C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header" Target="header2.xml"/><Relationship Id="rId24" Type="http://schemas.openxmlformats.org/officeDocument/2006/relationships/theme" Target="theme/theme1.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2.xml"/><Relationship Id="rId22"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F0825DD33564AF8804B082B1157A9DF"/>
        <w:category>
          <w:name w:val="General"/>
          <w:gallery w:val="placeholder"/>
        </w:category>
        <w:types>
          <w:type w:val="bbPlcHdr"/>
        </w:types>
        <w:behaviors>
          <w:behavior w:val="content"/>
        </w:behaviors>
        <w:guid w:val="{7831CFFC-D41F-4A29-8319-7063439BBA28}"/>
      </w:docPartPr>
      <w:docPartBody>
        <w:p w:rsidR="00E53FD5" w:rsidRDefault="00E53FD5">
          <w:pPr>
            <w:pStyle w:val="8F0825DD33564AF8804B082B1157A9DF"/>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3FD5"/>
    <w:rsid w:val="0036232E"/>
    <w:rsid w:val="00E53FD5"/>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8F0825DD33564AF8804B082B1157A9DF">
    <w:name w:val="8F0825DD33564AF8804B082B1157A9D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8Wi4tdz/KFQWsRZBEuHriVpDjlFVrK/ZfI2J2cqO3pQ=</DigestValue>
    </Reference>
    <Reference Type="http://uri.etsi.org/01903#SignedProperties" URI="#idSignedProperties">
      <Transforms>
        <Transform Algorithm="http://www.w3.org/TR/2001/REC-xml-c14n-20010315"/>
      </Transforms>
      <DigestMethod Algorithm="http://www.w3.org/2001/04/xmlenc#sha256"/>
      <DigestValue>qCgUCv3UYSEgSWsEisTzkW1ZKaIYhAtEGVFIxFvvnhs=</DigestValue>
    </Reference>
  </SignedInfo>
  <SignatureValue>klLpTAQ4s9FWnLQLAUNseBrs0t2kJE7MNaDmaLXzGU/nXSM2T6bDFujHIVRbmtkblwusbCKHwsGGeZPJcdd5WfbnkGQ4TkxUbzT3r6YSKa/mG3dFQMG5CUpkuoOCsj5u4i4OnG93XFteQqTXlbX6SZUVg9Mt+blaytvuDjXcxsN5bwK4xwmZXbQGgkFvOOI4wa4FNrnSyvfxtBYE7zauHu/fi/TkmR1upkuYHsk95Lss/Q21hRpJOmeWrIrEvQP2PF+CKJRI+lHQVQTIp39N1s05hL5pVkf/kJ7ZRmVjXZujxQP97ZOqOijrduUig77L9dILmVALIUUurF66fk9Jj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JZDw69Ig/nPj4P5Gj/AQ8H9v1AygzrtzOsgp/1aoz6E=</DigestValue>
      </Reference>
      <Reference URI="/word/numbering.xml?ContentType=application/vnd.openxmlformats-officedocument.wordprocessingml.numbering+xml">
        <DigestMethod Algorithm="http://www.w3.org/2001/04/xmlenc#sha256"/>
        <DigestValue>7Ln6HZMkKL/C02ZAkXzjoIz90lsUmKD8oju0XfbLo1k=</DigestValue>
      </Reference>
      <Reference URI="/word/endnotes.xml?ContentType=application/vnd.openxmlformats-officedocument.wordprocessingml.endnotes+xml">
        <DigestMethod Algorithm="http://www.w3.org/2001/04/xmlenc#sha256"/>
        <DigestValue>gTcFOxiNRf1F8yTuGJq+Y8023yNt2esGRgJNKs4Xg8I=</DigestValue>
      </Reference>
      <Reference URI="/word/footer1.xml?ContentType=application/vnd.openxmlformats-officedocument.wordprocessingml.footer+xml">
        <DigestMethod Algorithm="http://www.w3.org/2001/04/xmlenc#sha256"/>
        <DigestValue>ERBfoBT/ILNv7jgd/AGHz6EuSFa3zLqSfWWSiw7pLHs=</DigestValue>
      </Reference>
      <Reference URI="/word/footer3.xml?ContentType=application/vnd.openxmlformats-officedocument.wordprocessingml.footer+xml">
        <DigestMethod Algorithm="http://www.w3.org/2001/04/xmlenc#sha256"/>
        <DigestValue>cnI6mQj6QSGFUExPaXIYq8dcoQzOFjyZ6S60CLIR2wM=</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ibsOhX8fZeC+Uudh7eJfhl4rE+qg5plQJRMIKqh8r0g=</DigestValue>
      </Reference>
      <Reference URI="/word/header1.xml?ContentType=application/vnd.openxmlformats-officedocument.wordprocessingml.header+xml">
        <DigestMethod Algorithm="http://www.w3.org/2001/04/xmlenc#sha256"/>
        <DigestValue>s/AGKzdTZynjj8bOu8pBzVmAWjV2NuNVs12K53USiNQ=</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NUAHRgiCV/AU4hvRt+byODI7qudrm12UxXtdarh4raQ=</DigestValue>
      </Reference>
      <Reference URI="/word/header2.xml?ContentType=application/vnd.openxmlformats-officedocument.wordprocessingml.header+xml">
        <DigestMethod Algorithm="http://www.w3.org/2001/04/xmlenc#sha256"/>
        <DigestValue>4HELjNo7H2h2S0XANxBqxyoDpHq9xYt3XEJam6c51vU=</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SE6NH6pLtci5tqm19lbVA7F/KINVjfLCCk/EtHNuiGI=</DigestValue>
      </Reference>
      <Reference URI="/word/glossary/document.xml?ContentType=application/vnd.openxmlformats-officedocument.wordprocessingml.document.glossary+xml">
        <DigestMethod Algorithm="http://www.w3.org/2001/04/xmlenc#sha256"/>
        <DigestValue>CfDmrY3200Xg8ngcVtcF2I32wR1wWlS3QFszCCYQAfs=</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SBTzaR3vnyQlAiYVfn+QruDzL60krN1hqYgg5LoMrxE=</DigestValue>
      </Reference>
      <Reference URI="/word/glossary/styles.xml?ContentType=application/vnd.openxmlformats-officedocument.wordprocessingml.styles+xml">
        <DigestMethod Algorithm="http://www.w3.org/2001/04/xmlenc#sha256"/>
        <DigestValue>8cRXTyCl5X35uXid8VAIcS8RUsgYl9FneMsvQlXjFxg=</DigestValue>
      </Reference>
      <Reference URI="/word/glossary/fontTable.xml?ContentType=application/vnd.openxmlformats-officedocument.wordprocessingml.fontTable+xml">
        <DigestMethod Algorithm="http://www.w3.org/2001/04/xmlenc#sha256"/>
        <DigestValue>ZLeZl0G4M9yTpyfVfFERPCMq30Z+0e3mqJ9JbayDz5Q=</DigestValue>
      </Reference>
      <Reference URI="/word/settings.xml?ContentType=application/vnd.openxmlformats-officedocument.wordprocessingml.settings+xml">
        <DigestMethod Algorithm="http://www.w3.org/2001/04/xmlenc#sha256"/>
        <DigestValue>/V3242cu9pOtaYpG72uQh+Cp4RGid4qmKpFh/i/NTmk=</DigestValue>
      </Reference>
      <Reference URI="/word/footer2.xml?ContentType=application/vnd.openxmlformats-officedocument.wordprocessingml.footer+xml">
        <DigestMethod Algorithm="http://www.w3.org/2001/04/xmlenc#sha256"/>
        <DigestValue>kNCe66G3WqJkErogET8uV3l+fjEWFE29Q1QVIKH7GiM=</DigestValue>
      </Reference>
      <Reference URI="/word/styles.xml?ContentType=application/vnd.openxmlformats-officedocument.wordprocessingml.styles+xml">
        <DigestMethod Algorithm="http://www.w3.org/2001/04/xmlenc#sha256"/>
        <DigestValue>GAUiQhzkIsomF0U7NQyupV9nBrDr4yAbAb61x1mROlI=</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NR70uv/IPlSWJOE9eIJoLkHKAM/cd10++92w6GbdFtk=</DigestValue>
      </Reference>
    </Manifest>
    <SignatureProperties>
      <SignatureProperty Id="idSignatureTime" Target="#idPackageSignature">
        <mdssi:SignatureTime xmlns:mdssi="http://schemas.openxmlformats.org/package/2006/digital-signature">
          <mdssi:Format>YYYY-MM-DDThh:mm:ssTZD</mdssi:Format>
          <mdssi:Value>2025-11-25T22:52:12Z</mdssi:Value>
        </mdssi:SignatureTime>
      </SignatureProperty>
    </SignatureProperties>
  </Object>
  <Object>
    <xd:QualifyingProperties xmlns:xd="http://uri.etsi.org/01903/v1.3.2#" Target="#idPackageSignature">
      <xd:SignedProperties Id="idSignedProperties">
        <xd:SignedSignatureProperties>
          <xd:SigningTime>2025-11-25T22:52:12Z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rKh+jYdFLuVl5COQjkSgzSZOYuKWD1M5+ZKTxXWP6IgCBCiJGmIYDzIwMjUxMTI1MjI1MjIy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TI1MjI1MjIyWjAvBgkqhkiG9w0BCQQxIgQgOwyLVee4cZtXow2gLdA7LM1fti83oVJQN4kVsG1sHj8wNwYLKoZIhvcNAQkQAi8xKDAmMCQwIgQgrKszXYj6Q2nTJpWV/NZakemXG2IrBO983WoSsYOW808wDQYJKoZIhvcNAQEBBQAEggEAO2dWVrwjmjKkUVyhliTcTbmBZtRuqE+PvdATgLCHrFB7wCryu+16GkPD168iNpuXV06hj4YqueTgH82gFWvJRnfmzwIeVAQMzN1cCg0nMG+GOq85DS4mRFv9nMLiuuG/JvB9/nzguPMxbH278b1wEft6DohYnMMez4AR2r6QuhOFlaEjo6cCk7BiUJcQXQ8NabGk9LdUNFGGdsQVHMY1rkiLJR37VkUJ5neVpsdowb+viPEqd2Ez/0QfzLQmRd8+jEmiqoIZ1GayFUl67oBqLaUgYLU10jfLV/TveLQEMng87kdZJB35gn/+kB/3s15hiO5UpwjDmDd1Q1gjheTpS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/5qaK0WcO6HPTKtxHfBRU+xrmKA=</xd:ByKey>
                  </xd:ResponderID>
                  <xd:ProducedAt>2025-11-25T22:52:22Z</xd:ProducedAt>
                </xd:OCSPIdentifier>
                <xd:DigestAlgAndValue>
                  <DigestMethod Algorithm="http://www.w3.org/2001/04/xmlenc#sha256"/>
                  <DigestValue>PZlWFjjOrh7ypcpWi7WeBPi+xh+5ETkUB+9BuNQUZRs=</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T/mporRZw7oc9Mq3Ed8FFT7GuYoBgPMjAyNTExMjUyMjUyMjJaMIGZMIGWMEwwCQYFKw4DAhoFAAQUzgxHzN03kqP+e9oD7BphnZQwSGIEFAlI/5tUAjbdMKRvs+Ivif5fd8qZAhMUABV0Nqfvh5tHOOJrAAIAFXQ2gAAYDzIwMjUxMTI1MjE0NjM2WqARGA8yMDI1MTEyNzEwMDYzNlqhIDAeMBwGCSsGAQQBgjcVBAQPFw0yNTExMjYyMTU2MzZaMA0GCSqGSIb3DQEBCwUAA4IBAQCuDE+z06dcNfcThI2BGpBA/HXHVwlp8VjzebmwOGfVDPcvkXYoVbAbpwz2eDk+D6U1rq/uNKkw8gxvhDUQgIUoYt9Z3kzBFhwUdHbacEzWr2qe0pDvJCvZAJR9d5iiDlv7Xvtd4mTP3qNcfrSCniRrwr4RKDoPKNF8uPd8ZCFqfsY6kGcPyc04J6Ge/wLLl0Pv3ObzcKMpsxB49R/9vHXBKG8SJmmm1zr70J6P+Y2frO1/m3uPRFOLfg1NNOYZqBKHPHOlaByA9xrTxiw6qJqd/i2eYJY5tCciM9spAWOUZRX1EdQoXG3n517tFguSMknqGs4WrLYwRkqJ0DttlNXWoIIElzCCBJMwggSPMIIDd6ADAgECAhMUABsA6eQRwIClZurHAAIAGwDpMA0GCSqGSIb3DQEBCwUAMIGZMRkwFwYDVQQFExBDUEotNC0wMDAtMDA0MDE3MQswCQYDVQQGEwJDUjEkMCIGA1UEChMbQkFOQ08gQ0VOVFJBTCBERSBDT1NUQSBSSUNBMSIwIAYDVQQLExlESVZJU0lPTiBTSVNURU1BUyBERSBQQUdPMSUwIwYDVQQDExxDQSBTSU5QRSAtIFBFUlNPTkEgRklTSUNBIHYyMB4XDTI1MTEyNTE3NDI1NVoXDTI1MTIwOTE3NDI1NVowHjEcMBoGA1UEAxMTU0ktQVBPQ1MtMTAxLmZkaS5jcjCCASIwDQYJKoZIhvcNAQEBBQADggEPADCCAQoCggEBAL7Qo5BLSIXfKiSOPb9mAsS4N1OMUgrzApsBmVhMZ4NYHnTRm5DVNX09qVFMwzz8+GSkcdsyPo51KT+GmC69sODL/AmFViggl3f+1RpUQLpAGEak/E4wAIhEG0wiA5L+VaR1RnnrYJiVMQKgd179EE825J7PJKUC7u+meJ6bE1z5g0pjhm/NmDOUjrn+evNKS/y5r6Pj/FYYcqnH412NdJZjULghUOTmaZwAq8rsJvQdzapESg6dAeFGcjCK7N1dU1k9v/ozrU6coMQ1+l8UuRypICdOe/CUGWgksKTS/1//UmkYyx72jNcgAkQP+qnay5dbx7DJ0pNtxhO8B9NqPtUCAwEAAaOCAUgwggFEMD0GCSsGAQQBgjcVBwQwMC4GJisGAQQBgjcVCIXE6luC0eM1lZEbgvmXGIaly2uBf4P2/HeBuPEzAgFkAgEHMBMGA1UdJQQMMAoGCCsGAQUFBwMJMA4GA1UdDwEB/wQEAwIHgDAbBgkrBgEEAYI3FQoEDjAMMAoGCCsGAQUFBwMJMA8GCSsGAQUFBzABBQQCBQAwHwYDVR0jBBgwFoAUCUj/m1QCNt0wpG+z4i+J/l93ypkwHQYDVR0OBBYEFP+amitFnDuhz0yrcR3wUVPsa5igMB4GA1UdEQQXMBWCE1NJLUFQT0NTLTEwMS5mZGkuY3IwUAYJKwYBBAGCNxkCBEMwQaA/BgorBgEEAYI3GQIBoDEEL1MtMS01LTIxLTMyMzk1NTA4NzgtNzUzNzk5NzM5LTE3NTY2MDE1MDMtMTA3MTMzMA0GCSqGSIb3DQEBCwUAA4IBAQCM+zFovbiDZtpfl6VxpLNMh6pck2WNT2/qo5ACVuL+F+uyePGWYfYQ88U4o8PIpawsz6uKcZmwU20vokmr+IJUKYRupShzDnkIX4IhbgHZCGP3/VuLCa56Cm0fzm+8wORzhF/hflyiNbBOiHuzAP4KKaaqSZYF0ypRneLhhyizTTerSWpgnAPdUZung+B44Ch1VkC85H7YPK+80ZVDRFYzuy47uzqDh8TQXHuz3POF1a/QSI9Je2vzg3f+XUzEAFs2Ln4pfa7ZZtuUrqEtqsKCkpWkd0aUIuYivahx+vIV5BSgSEy6p7FarHZl4gRODwaCsyAgRNQtnAy/Ld7NLC2r</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BKBkBGIwYAIBAQYIYIE8AQEBAQUwMTANBglghkgBZQMEAgEFAAQg5dZp4dH00vS1xRLyqJBG0nG8
7lAbp4AssSahtswspFECBCiJGmQYDzIwMjUxMTI1MjI1MjIyWjAEgAIB9AEB/6CCB8Iwgge+MIIF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CSqGSIb3DQEJAzENBgsqhkiG9w0BCRABBDAcBgkqhkiG9w0BCQUxDxcNMjUxMTI1MjI1MjIyWjAv
BgkqhkiG9w0BCQQxIgQgCa3oHZuDwBLhkcUmAk6Gz3mkqdfZpF5d9v2V5M+XPtAwNwYLKoZIhvcN
AQkQAi8xKDAmMCQwIgQgrKszXYj6Q2nTJpWV/NZakemXG2IrBO983WoSsYOW808wDQYJKoZIhvcN
AQEBBQAEggEAgrsRGxD9ZFXfYS9DRIPlSxrMkAVTdasMvzuXcN61ntq3hn7PiZL319K56wVreCoZ
pyStuUvSFKVQ41nePw++G6I7Llu7a6VVMhCh2AccuGE8RVOF68dxcx106P1pvje/5y1+CoMgWBi/
ZngVdrCtmPXOhrnjsz1LzqjIcMXUGwV92hTiUwnewiOc5f9QubPgmNFGjoOmnvHn6gAjUKYf5prN
hBTcd3gUJtNh0JUYjFgafjgOEMGkHgow8Sxo9CPbw/t4jPsGJWhhcF9901QAEn5GXZOO51D4t/cz
smomN91XTvHrBOtjJVgUSmCPGIdOLrAVBWPMNdVgbxa3oXiBCQ==</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124E4CE-5CAB-449C-B9BE-0A96FE7E5F47}"/>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A2EDE5DB-5846-40CF-8E77-3597F9DD6570}"/>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http://schemas.microsoft.com/office/2006/metadata/properties"/>
    <ds:schemaRef ds:uri="http://purl.org/dc/terms/"/>
    <ds:schemaRef ds:uri="http://schemas.microsoft.com/office/2006/documentManagement/types"/>
    <ds:schemaRef ds:uri="http://purl.org/dc/elements/1.1/"/>
    <ds:schemaRef ds:uri="http://www.w3.org/XML/1998/namespace"/>
    <ds:schemaRef ds:uri="http://schemas.microsoft.com/office/infopath/2007/PartnerControls"/>
    <ds:schemaRef ds:uri="http://purl.org/dc/dcmitype/"/>
    <ds:schemaRef ds:uri="http://schemas.openxmlformats.org/package/2006/metadata/core-properties"/>
    <ds:schemaRef ds:uri="62db5286-48a0-4e17-a672-7c89f7b8ca75"/>
    <ds:schemaRef ds:uri="b875e23b-67d9-4b2e-bdec-edacbf90b326"/>
    <ds:schemaRef ds:uri="http://schemas.microsoft.com/sharepoint/v3"/>
  </ds:schemaRefs>
</ds:datastoreItem>
</file>

<file path=customXml/itemProps6.xml><?xml version="1.0" encoding="utf-8"?>
<ds:datastoreItem xmlns:ds="http://schemas.openxmlformats.org/officeDocument/2006/customXml" ds:itemID="{632CAD5E-8449-4212-9371-9518059C7EE6}"/>
</file>

<file path=customXml/itemProps7.xml><?xml version="1.0" encoding="utf-8"?>
<ds:datastoreItem xmlns:ds="http://schemas.openxmlformats.org/officeDocument/2006/customXml" ds:itemID="{AB1A54BF-B5E4-425B-873B-0492E72C830D}"/>
</file>

<file path=docProps/app.xml><?xml version="1.0" encoding="utf-8"?>
<Properties xmlns="http://schemas.openxmlformats.org/officeDocument/2006/extended-properties" xmlns:vt="http://schemas.openxmlformats.org/officeDocument/2006/docPropsVTypes">
  <Template>plantilla-DAI</Template>
  <TotalTime>8</TotalTime>
  <Pages>1</Pages>
  <Words>285</Words>
  <Characters>1451</Characters>
  <Application>Microsoft Office Word</Application>
  <DocSecurity>0</DocSecurity>
  <Lines>103</Lines>
  <Paragraphs>41</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1695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AI-0277-2025</dc:title>
  <dc:subject/>
  <dc:creator>BERROCAL MEZA MELISSA</dc:creator>
  <cp:keywords/>
  <dc:description/>
  <cp:lastModifiedBy>BERROCAL MEZA MELISSA</cp:lastModifiedBy>
  <cp:revision>1</cp:revision>
  <cp:lastPrinted>2011-05-05T20:16:00Z</cp:lastPrinted>
  <dcterms:created xsi:type="dcterms:W3CDTF">2025-11-25T22:35:00Z</dcterms:created>
  <dcterms:modified xsi:type="dcterms:W3CDTF">2025-11-25T22:43:00Z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Gerencia|7f4773cf-2cb9-48b6-88d2-9e4750a72616;#971;#DTE - División Transformación y Estrategia|368c3da0-3cec-43e9-a26d-02a9f90827dd</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77b9a171,37d66cce,73bde9d9</vt:lpwstr>
  </property>
  <property fmtid="{D5CDD505-2E9C-101B-9397-08002B2CF9AE}" pid="17" name="ClassificationContentMarkingFooterFontProps">
    <vt:lpwstr>#000000,10,Aptos</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2025-11-25T22:43:37Z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53270fa9-0a33-4573-9ed7-36097311fe55</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3598ac08-66e4-4258-9916-e672c2905e74,9;1afe6994-8faf-447a-9c55-27a860d20fdf,12;cf7072bc-9575-4d0b-b529-251f6b43b02b,13;cf7072bc-9575-4d0b-b529-251f6b43b02b,13;</vt:lpwstr>
  </property>
  <property fmtid="{D5CDD505-2E9C-101B-9397-08002B2CF9AE}" pid="32" name="Order">
    <vt:r8>209000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12/13/2025 23:42:46</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Gerencia|7f4773cf-2cb9-48b6-88d2-9e4750a72616;#971;#DTE - División Transformación y Estrategia|368c3da0-3cec-43e9-a26d-02a9f90827dd</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