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32AD738" w14:textId="3D8878D4" w:rsidR="003554C5" w:rsidRPr="00675E1D" w:rsidRDefault="00675E1D" w:rsidP="00675E1D">
      <w:pPr>
        <w:jc w:val="left"/>
        <w:rPr>
          <w:rFonts w:ascii="Arial" w:eastAsia="MS PGothic" w:hAnsi="Arial" w:cs="Arial"/>
          <w:szCs w:val="22"/>
          <w:lang w:eastAsia="ja-JP"/>
        </w:rPr>
      </w:pPr>
      <w:r w:rsidRPr="00675E1D">
        <w:rPr>
          <w:rFonts w:ascii="Arial" w:eastAsia="MS PGothic" w:hAnsi="Arial" w:cs="Arial"/>
          <w:szCs w:val="22"/>
          <w:lang w:eastAsia="ja-JP"/>
        </w:rPr>
        <w:t>21 de noviembre del 2025</w:t>
      </w:r>
    </w:p>
    <w:sdt>
      <w:sdtPr>
        <w:alias w:val="Consecutivo"/>
        <w:tag w:val="Consecutivo"/>
        <w:id w:val="867724263"/>
        <w:placeholder>
          <w:docPart w:val="3A89F134A74943C48D874AFD7D4C4A83"/>
        </w:placeholder>
        <w:text/>
      </w:sdtPr>
      <w:sdtEndPr/>
      <w:sdtContent>
        <w:p w14:paraId="1D8F3286" w14:textId="77777777" w:rsidR="003554C5" w:rsidRDefault="00BF4EBD" w:rsidP="0085692C">
          <w:r>
            <w:rPr>
              <w:rStyle w:val="Textodelmarcadordeposicin"/>
              <w:rFonts w:eastAsia="Calibri"/>
            </w:rPr>
            <w:t>AI-0275-2025</w:t>
          </w:r>
        </w:p>
      </w:sdtContent>
    </w:sdt>
    <w:p w14:paraId="1991F47C" w14:textId="77777777" w:rsidR="00BF4EBD" w:rsidRPr="00F835F3" w:rsidRDefault="00BF4EBD" w:rsidP="0085692C"/>
    <w:p w14:paraId="06FCEC0F" w14:textId="77777777" w:rsidR="00675E1D" w:rsidRPr="00675E1D" w:rsidRDefault="00675E1D" w:rsidP="00675E1D">
      <w:pPr>
        <w:jc w:val="left"/>
        <w:rPr>
          <w:rFonts w:ascii="Arial" w:eastAsia="MS PGothic" w:hAnsi="Arial" w:cs="Arial"/>
          <w:szCs w:val="22"/>
          <w:lang w:eastAsia="ja-JP"/>
        </w:rPr>
      </w:pPr>
      <w:r w:rsidRPr="00675E1D">
        <w:rPr>
          <w:rFonts w:ascii="Arial" w:eastAsia="MS PGothic" w:hAnsi="Arial" w:cs="Arial"/>
          <w:szCs w:val="22"/>
          <w:lang w:eastAsia="ja-JP"/>
        </w:rPr>
        <w:t>Señor</w:t>
      </w:r>
    </w:p>
    <w:p w14:paraId="2FF8A423" w14:textId="6E0B716D" w:rsidR="00675E1D" w:rsidRPr="00675E1D" w:rsidRDefault="00675E1D" w:rsidP="00675E1D">
      <w:pPr>
        <w:jc w:val="left"/>
        <w:rPr>
          <w:rFonts w:ascii="Arial" w:eastAsia="MS PGothic" w:hAnsi="Arial" w:cs="Arial"/>
          <w:szCs w:val="22"/>
          <w:lang w:eastAsia="ja-JP"/>
        </w:rPr>
      </w:pPr>
      <w:r w:rsidRPr="00675E1D">
        <w:rPr>
          <w:rFonts w:ascii="Arial" w:eastAsia="MS PGothic" w:hAnsi="Arial" w:cs="Arial"/>
          <w:szCs w:val="22"/>
          <w:lang w:eastAsia="ja-JP"/>
        </w:rPr>
        <w:t>Pablo Villalobos G</w:t>
      </w:r>
      <w:r w:rsidR="00861272">
        <w:rPr>
          <w:rFonts w:ascii="Arial" w:eastAsia="MS PGothic" w:hAnsi="Arial" w:cs="Arial"/>
          <w:szCs w:val="22"/>
          <w:lang w:eastAsia="ja-JP"/>
        </w:rPr>
        <w:t>onzález</w:t>
      </w:r>
      <w:r w:rsidRPr="00675E1D">
        <w:rPr>
          <w:rFonts w:ascii="Arial" w:eastAsia="MS PGothic" w:hAnsi="Arial" w:cs="Arial"/>
          <w:szCs w:val="22"/>
          <w:lang w:eastAsia="ja-JP"/>
        </w:rPr>
        <w:t>, Gerente</w:t>
      </w:r>
    </w:p>
    <w:p w14:paraId="70BD9E64" w14:textId="77777777" w:rsidR="00675E1D" w:rsidRPr="00675E1D" w:rsidRDefault="00675E1D" w:rsidP="00675E1D">
      <w:pPr>
        <w:jc w:val="left"/>
        <w:rPr>
          <w:rFonts w:ascii="Arial" w:eastAsia="MS PGothic" w:hAnsi="Arial" w:cs="Arial"/>
          <w:b/>
          <w:color w:val="002060"/>
          <w:szCs w:val="22"/>
          <w:lang w:eastAsia="ja-JP"/>
        </w:rPr>
      </w:pPr>
      <w:r w:rsidRPr="00675E1D">
        <w:rPr>
          <w:rFonts w:ascii="Arial" w:eastAsia="MS PGothic" w:hAnsi="Arial" w:cs="Arial"/>
          <w:b/>
          <w:color w:val="002060"/>
          <w:szCs w:val="22"/>
          <w:lang w:eastAsia="ja-JP"/>
        </w:rPr>
        <w:t>BANCO CENTRAL DE COSTA RICA</w:t>
      </w:r>
    </w:p>
    <w:p w14:paraId="35724DB4" w14:textId="77777777" w:rsidR="00675E1D" w:rsidRPr="00675E1D" w:rsidRDefault="00675E1D" w:rsidP="00675E1D">
      <w:pPr>
        <w:jc w:val="left"/>
        <w:rPr>
          <w:rFonts w:ascii="Arial" w:eastAsia="MS PGothic" w:hAnsi="Arial" w:cs="Arial"/>
          <w:szCs w:val="22"/>
          <w:lang w:eastAsia="ja-JP"/>
        </w:rPr>
      </w:pPr>
    </w:p>
    <w:p w14:paraId="2A6633EC" w14:textId="5C7935E5" w:rsidR="00675E1D" w:rsidRPr="00675E1D" w:rsidRDefault="00675E1D" w:rsidP="00675E1D">
      <w:pPr>
        <w:jc w:val="left"/>
        <w:rPr>
          <w:rFonts w:ascii="Arial" w:eastAsia="MS PGothic" w:hAnsi="Arial" w:cs="Arial"/>
          <w:b/>
          <w:bCs/>
          <w:szCs w:val="22"/>
          <w:lang w:eastAsia="ja-JP"/>
        </w:rPr>
      </w:pPr>
      <w:r w:rsidRPr="00675E1D">
        <w:rPr>
          <w:rFonts w:ascii="Arial" w:eastAsia="MS PGothic" w:hAnsi="Arial" w:cs="Arial"/>
          <w:b/>
          <w:szCs w:val="22"/>
          <w:lang w:eastAsia="ja-JP"/>
        </w:rPr>
        <w:t xml:space="preserve">Ref. Comunicación del Informe </w:t>
      </w:r>
      <w:r w:rsidRPr="00675E1D">
        <w:rPr>
          <w:rFonts w:ascii="Arial" w:eastAsia="MS PGothic" w:hAnsi="Arial" w:cs="Arial"/>
          <w:b/>
          <w:bCs/>
          <w:szCs w:val="22"/>
          <w:lang w:eastAsia="ja-JP"/>
        </w:rPr>
        <w:t>de la auditoría especial sobre el informe anual de resultados de planes institucionales</w:t>
      </w:r>
    </w:p>
    <w:p w14:paraId="2DE2B9C8" w14:textId="77777777" w:rsidR="00675E1D" w:rsidRPr="00675E1D" w:rsidRDefault="00675E1D" w:rsidP="00675E1D">
      <w:pPr>
        <w:jc w:val="left"/>
        <w:rPr>
          <w:rFonts w:ascii="Arial" w:eastAsia="MS PGothic" w:hAnsi="Arial" w:cs="Arial"/>
          <w:szCs w:val="22"/>
          <w:lang w:eastAsia="ja-JP"/>
        </w:rPr>
      </w:pPr>
    </w:p>
    <w:p w14:paraId="6DFDE759" w14:textId="77777777" w:rsidR="00675E1D" w:rsidRPr="00675E1D" w:rsidRDefault="00675E1D" w:rsidP="00675E1D">
      <w:pPr>
        <w:jc w:val="left"/>
        <w:rPr>
          <w:rFonts w:ascii="Arial" w:eastAsia="MS PGothic" w:hAnsi="Arial" w:cs="Arial"/>
          <w:szCs w:val="22"/>
          <w:lang w:eastAsia="ja-JP"/>
        </w:rPr>
      </w:pPr>
      <w:r w:rsidRPr="00675E1D">
        <w:rPr>
          <w:rFonts w:ascii="Arial" w:eastAsia="MS PGothic" w:hAnsi="Arial" w:cs="Arial"/>
          <w:szCs w:val="22"/>
          <w:lang w:eastAsia="ja-JP"/>
        </w:rPr>
        <w:t>Estimado señor:</w:t>
      </w:r>
    </w:p>
    <w:p w14:paraId="40A13C4A" w14:textId="77777777" w:rsidR="00675E1D" w:rsidRPr="00675E1D" w:rsidRDefault="00675E1D" w:rsidP="00675E1D">
      <w:pPr>
        <w:jc w:val="left"/>
        <w:rPr>
          <w:rFonts w:ascii="Arial" w:eastAsia="MS PGothic" w:hAnsi="Arial" w:cs="Arial"/>
          <w:szCs w:val="22"/>
          <w:lang w:eastAsia="ja-JP"/>
        </w:rPr>
      </w:pPr>
    </w:p>
    <w:p w14:paraId="0492BF93" w14:textId="77777777" w:rsidR="00675E1D" w:rsidRPr="00675E1D" w:rsidRDefault="00675E1D" w:rsidP="00675E1D">
      <w:pPr>
        <w:tabs>
          <w:tab w:val="left" w:pos="5505"/>
        </w:tabs>
        <w:rPr>
          <w:rFonts w:ascii="Arial" w:eastAsia="MS PGothic" w:hAnsi="Arial" w:cs="Arial"/>
          <w:szCs w:val="22"/>
          <w:lang w:eastAsia="ja-JP"/>
        </w:rPr>
      </w:pPr>
      <w:r w:rsidRPr="00675E1D">
        <w:rPr>
          <w:rFonts w:ascii="Arial" w:eastAsia="MS PGothic" w:hAnsi="Arial" w:cs="Arial"/>
          <w:szCs w:val="22"/>
          <w:lang w:eastAsia="ja-JP"/>
        </w:rPr>
        <w:t xml:space="preserve">El informe adjunto contiene los resultados correspondientes al estudio </w:t>
      </w:r>
      <w:bookmarkStart w:id="0" w:name="_Hlk175132658"/>
      <w:r w:rsidRPr="00675E1D">
        <w:rPr>
          <w:rFonts w:ascii="Arial" w:eastAsia="MS PGothic" w:hAnsi="Arial" w:cs="Arial"/>
          <w:szCs w:val="22"/>
          <w:lang w:eastAsia="ja-JP"/>
        </w:rPr>
        <w:t xml:space="preserve">especial, </w:t>
      </w:r>
      <w:bookmarkEnd w:id="0"/>
      <w:r w:rsidRPr="00675E1D">
        <w:rPr>
          <w:rFonts w:ascii="Arial" w:eastAsia="MS PGothic" w:hAnsi="Arial" w:cs="Arial"/>
          <w:szCs w:val="22"/>
          <w:lang w:eastAsia="ja-JP"/>
        </w:rPr>
        <w:t>mediante el cual esta Auditoría evaluó el informe anual de resultados de planes institucionales, que está bajo la responsabilidad del Departamento de Planeamiento y Control de Gestión, de la División Transformación y Estrategia del Banco Central de Costa Rica.</w:t>
      </w:r>
    </w:p>
    <w:p w14:paraId="0CCC11F8" w14:textId="77777777" w:rsidR="00675E1D" w:rsidRPr="00675E1D" w:rsidRDefault="00675E1D" w:rsidP="00675E1D">
      <w:pPr>
        <w:tabs>
          <w:tab w:val="left" w:pos="5505"/>
        </w:tabs>
        <w:rPr>
          <w:rFonts w:ascii="Arial" w:eastAsia="MS PGothic" w:hAnsi="Arial" w:cs="Arial"/>
          <w:szCs w:val="22"/>
          <w:lang w:eastAsia="ja-JP"/>
        </w:rPr>
      </w:pPr>
    </w:p>
    <w:p w14:paraId="0BDA06FA" w14:textId="77777777" w:rsidR="00675E1D" w:rsidRPr="00675E1D" w:rsidRDefault="00675E1D" w:rsidP="00675E1D">
      <w:pPr>
        <w:rPr>
          <w:rFonts w:ascii="Arial" w:hAnsi="Arial" w:cs="Arial"/>
          <w:szCs w:val="22"/>
          <w:lang w:val="es-CR"/>
        </w:rPr>
      </w:pPr>
      <w:r w:rsidRPr="00675E1D">
        <w:rPr>
          <w:rFonts w:ascii="Arial" w:hAnsi="Arial" w:cs="Arial"/>
          <w:szCs w:val="22"/>
          <w:lang w:val="es-CR"/>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14:paraId="464A5AEB" w14:textId="77777777" w:rsidR="00675E1D" w:rsidRPr="00675E1D" w:rsidRDefault="00675E1D" w:rsidP="00675E1D">
      <w:pPr>
        <w:spacing w:after="200"/>
        <w:contextualSpacing/>
        <w:jc w:val="left"/>
        <w:rPr>
          <w:rFonts w:ascii="Arial" w:eastAsia="MS PGothic" w:hAnsi="Arial" w:cs="Arial"/>
          <w:szCs w:val="22"/>
          <w:lang w:eastAsia="ja-JP"/>
        </w:rPr>
      </w:pPr>
    </w:p>
    <w:p w14:paraId="2D8EC8C2" w14:textId="77777777" w:rsidR="00675E1D" w:rsidRPr="00675E1D" w:rsidRDefault="00675E1D" w:rsidP="00675E1D">
      <w:pPr>
        <w:rPr>
          <w:rFonts w:ascii="Arial" w:hAnsi="Arial" w:cs="Arial"/>
          <w:szCs w:val="22"/>
          <w:lang w:val="es-MX" w:eastAsia="es-MX"/>
        </w:rPr>
      </w:pPr>
      <w:r w:rsidRPr="00675E1D">
        <w:rPr>
          <w:rFonts w:ascii="Arial" w:hAnsi="Arial" w:cs="Arial"/>
          <w:szCs w:val="22"/>
          <w:lang w:val="es-MX" w:eastAsia="es-MX"/>
        </w:rPr>
        <w:t>La Auditoría Interna realizó las conferencias técnica y final de este informe con la División Transformación y Estrategia y con la Gerencia, en fechas 15 de octubre y 11 de noviembre, respectivamente, como parte de la comunicación preliminar de los resultados.</w:t>
      </w:r>
    </w:p>
    <w:p w14:paraId="59B876B8" w14:textId="77777777" w:rsidR="00675E1D" w:rsidRPr="00675E1D" w:rsidRDefault="00675E1D" w:rsidP="00675E1D">
      <w:pPr>
        <w:rPr>
          <w:rFonts w:ascii="Arial" w:hAnsi="Arial" w:cs="Arial"/>
          <w:szCs w:val="22"/>
          <w:lang w:val="es-MX" w:eastAsia="es-MX"/>
        </w:rPr>
      </w:pPr>
    </w:p>
    <w:p w14:paraId="14AF4C2F" w14:textId="77777777" w:rsidR="00675E1D" w:rsidRPr="00675E1D" w:rsidRDefault="00675E1D" w:rsidP="00675E1D">
      <w:pPr>
        <w:rPr>
          <w:rFonts w:ascii="Arial" w:hAnsi="Arial" w:cs="Arial"/>
          <w:szCs w:val="22"/>
          <w:lang w:val="es-CR" w:eastAsia="es-MX"/>
        </w:rPr>
      </w:pPr>
      <w:r w:rsidRPr="00675E1D">
        <w:rPr>
          <w:rFonts w:ascii="Arial" w:hAnsi="Arial" w:cs="Arial"/>
          <w:szCs w:val="22"/>
          <w:lang w:val="es-CR" w:eastAsia="es-MX"/>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14:paraId="240A6AA9" w14:textId="77777777" w:rsidR="00675E1D" w:rsidRPr="00675E1D" w:rsidRDefault="00675E1D" w:rsidP="00675E1D">
      <w:pPr>
        <w:widowControl w:val="0"/>
        <w:rPr>
          <w:rFonts w:ascii="Arial" w:eastAsia="MS PGothic" w:hAnsi="Arial" w:cs="Arial"/>
          <w:szCs w:val="22"/>
          <w:lang w:eastAsia="ja-JP"/>
        </w:rPr>
      </w:pPr>
    </w:p>
    <w:p w14:paraId="3EAAA917" w14:textId="77777777" w:rsidR="00675E1D" w:rsidRPr="00675E1D" w:rsidRDefault="00675E1D" w:rsidP="00675E1D">
      <w:pPr>
        <w:widowControl w:val="0"/>
        <w:rPr>
          <w:rFonts w:ascii="Arial" w:eastAsia="MS PGothic" w:hAnsi="Arial" w:cs="Arial"/>
          <w:szCs w:val="22"/>
          <w:lang w:eastAsia="ja-JP"/>
        </w:rPr>
      </w:pPr>
      <w:r w:rsidRPr="00675E1D">
        <w:rPr>
          <w:rFonts w:ascii="Arial" w:eastAsia="MS PGothic" w:hAnsi="Arial" w:cs="Arial"/>
          <w:szCs w:val="22"/>
          <w:lang w:eastAsia="ja-JP"/>
        </w:rPr>
        <w:t>Las recomendaciones de auditoría deben tratarse con arreglo a las disposiciones de los artículos 36, 38 y 39, según la Ley General de Control Interno No. 8292 publicada en el periódico oficial La Gaceta 169 del 4 de setiembre del 2002.</w:t>
      </w:r>
    </w:p>
    <w:p w14:paraId="246D83F3" w14:textId="77777777" w:rsidR="00675E1D" w:rsidRPr="00675E1D" w:rsidRDefault="00675E1D" w:rsidP="00675E1D">
      <w:pPr>
        <w:jc w:val="left"/>
        <w:rPr>
          <w:rFonts w:ascii="Arial" w:eastAsia="MS PGothic" w:hAnsi="Arial" w:cs="Arial"/>
          <w:szCs w:val="22"/>
          <w:lang w:eastAsia="ja-JP"/>
        </w:rPr>
      </w:pPr>
    </w:p>
    <w:p w14:paraId="186BD726" w14:textId="77777777" w:rsidR="00675E1D" w:rsidRPr="00675E1D" w:rsidRDefault="00675E1D" w:rsidP="00675E1D">
      <w:pPr>
        <w:jc w:val="left"/>
        <w:rPr>
          <w:rFonts w:ascii="Arial" w:eastAsia="MS PGothic" w:hAnsi="Arial" w:cs="Arial"/>
          <w:szCs w:val="22"/>
          <w:lang w:val="pt-BR" w:eastAsia="ja-JP"/>
        </w:rPr>
      </w:pPr>
      <w:r w:rsidRPr="00675E1D">
        <w:rPr>
          <w:rFonts w:ascii="Arial" w:eastAsia="MS PGothic" w:hAnsi="Arial" w:cs="Arial"/>
          <w:noProof/>
          <w:szCs w:val="22"/>
          <w:lang w:eastAsia="ja-JP"/>
        </w:rPr>
        <w:drawing>
          <wp:anchor distT="0" distB="0" distL="114300" distR="114300" simplePos="0" relativeHeight="251659264" behindDoc="1" locked="0" layoutInCell="1" allowOverlap="1" wp14:anchorId="76289BF0" wp14:editId="0EF34F16">
            <wp:simplePos x="0" y="0"/>
            <wp:positionH relativeFrom="column">
              <wp:posOffset>-213995</wp:posOffset>
            </wp:positionH>
            <wp:positionV relativeFrom="paragraph">
              <wp:posOffset>100965</wp:posOffset>
            </wp:positionV>
            <wp:extent cx="2506980" cy="388620"/>
            <wp:effectExtent l="0" t="0" r="7620" b="0"/>
            <wp:wrapNone/>
            <wp:docPr id="194038544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pic:spPr>
                </pic:pic>
              </a:graphicData>
            </a:graphic>
            <wp14:sizeRelH relativeFrom="page">
              <wp14:pctWidth>0</wp14:pctWidth>
            </wp14:sizeRelH>
            <wp14:sizeRelV relativeFrom="page">
              <wp14:pctHeight>0</wp14:pctHeight>
            </wp14:sizeRelV>
          </wp:anchor>
        </w:drawing>
      </w:r>
      <w:r w:rsidRPr="00675E1D">
        <w:rPr>
          <w:rFonts w:ascii="Arial" w:eastAsia="MS PGothic" w:hAnsi="Arial" w:cs="Arial"/>
          <w:szCs w:val="22"/>
          <w:lang w:val="pt-BR" w:eastAsia="ja-JP"/>
        </w:rPr>
        <w:t>Atentamente,</w:t>
      </w:r>
    </w:p>
    <w:p w14:paraId="7C29866C" w14:textId="77777777" w:rsidR="00675E1D" w:rsidRPr="00675E1D" w:rsidRDefault="00675E1D" w:rsidP="00675E1D">
      <w:pPr>
        <w:tabs>
          <w:tab w:val="left" w:pos="3120"/>
        </w:tabs>
        <w:jc w:val="left"/>
        <w:rPr>
          <w:rFonts w:ascii="Arial" w:eastAsia="MS PGothic" w:hAnsi="Arial" w:cs="Arial"/>
          <w:szCs w:val="22"/>
          <w:lang w:val="pt-BR" w:eastAsia="ja-JP"/>
        </w:rPr>
      </w:pPr>
      <w:r w:rsidRPr="00675E1D">
        <w:rPr>
          <w:rFonts w:ascii="Arial" w:eastAsia="MS PGothic" w:hAnsi="Arial" w:cs="Arial"/>
          <w:szCs w:val="22"/>
          <w:lang w:val="pt-BR" w:eastAsia="ja-JP"/>
        </w:rPr>
        <w:tab/>
      </w:r>
    </w:p>
    <w:p w14:paraId="6016D139" w14:textId="77777777" w:rsidR="00675E1D" w:rsidRPr="00675E1D" w:rsidRDefault="00675E1D" w:rsidP="00675E1D">
      <w:pPr>
        <w:jc w:val="left"/>
        <w:rPr>
          <w:rFonts w:ascii="Arial" w:eastAsia="MS PGothic" w:hAnsi="Arial" w:cs="Arial"/>
          <w:szCs w:val="22"/>
          <w:lang w:val="pt-BR" w:eastAsia="ja-JP"/>
        </w:rPr>
      </w:pPr>
    </w:p>
    <w:p w14:paraId="66655870" w14:textId="77777777" w:rsidR="00675E1D" w:rsidRPr="00675E1D" w:rsidRDefault="00675E1D" w:rsidP="00675E1D">
      <w:pPr>
        <w:jc w:val="left"/>
        <w:rPr>
          <w:rFonts w:ascii="Arial" w:eastAsia="MS PGothic" w:hAnsi="Arial" w:cs="Arial"/>
          <w:szCs w:val="22"/>
          <w:lang w:val="pt-BR" w:eastAsia="ja-JP"/>
        </w:rPr>
      </w:pPr>
      <w:r w:rsidRPr="00675E1D">
        <w:rPr>
          <w:rFonts w:ascii="Arial" w:eastAsia="MS PGothic" w:hAnsi="Arial" w:cs="Arial"/>
          <w:szCs w:val="22"/>
          <w:lang w:val="pt-BR" w:eastAsia="ja-JP"/>
        </w:rPr>
        <w:t>Joaquín Vargas Guerrero</w:t>
      </w:r>
    </w:p>
    <w:p w14:paraId="58FEADA2" w14:textId="77777777" w:rsidR="00675E1D" w:rsidRPr="00675E1D" w:rsidRDefault="00675E1D" w:rsidP="00675E1D">
      <w:pPr>
        <w:jc w:val="left"/>
        <w:rPr>
          <w:rFonts w:ascii="Arial" w:eastAsia="MS PGothic" w:hAnsi="Arial" w:cs="Arial"/>
          <w:b/>
          <w:bCs/>
          <w:szCs w:val="22"/>
          <w:lang w:val="pt-BR" w:eastAsia="ja-JP"/>
        </w:rPr>
      </w:pPr>
      <w:r w:rsidRPr="00675E1D">
        <w:rPr>
          <w:rFonts w:ascii="Arial" w:eastAsia="MS PGothic" w:hAnsi="Arial" w:cs="Arial"/>
          <w:b/>
          <w:bCs/>
          <w:szCs w:val="22"/>
          <w:lang w:val="pt-BR" w:eastAsia="ja-JP"/>
        </w:rPr>
        <w:t>Auditor Interno</w:t>
      </w:r>
    </w:p>
    <w:p w14:paraId="3D57FDBD" w14:textId="77777777" w:rsidR="00675E1D" w:rsidRPr="00675E1D" w:rsidRDefault="00675E1D" w:rsidP="00675E1D">
      <w:pPr>
        <w:jc w:val="left"/>
        <w:rPr>
          <w:rFonts w:ascii="Arial" w:eastAsia="MS PGothic" w:hAnsi="Arial" w:cs="Arial"/>
          <w:b/>
          <w:bCs/>
          <w:sz w:val="24"/>
          <w:lang w:val="pt-BR" w:eastAsia="ja-JP"/>
        </w:rPr>
      </w:pPr>
    </w:p>
    <w:p w14:paraId="73AE05FC" w14:textId="4BBF6C33" w:rsidR="00675E1D" w:rsidRPr="00675E1D" w:rsidRDefault="00675E1D" w:rsidP="00675E1D">
      <w:pPr>
        <w:pStyle w:val="CC"/>
      </w:pPr>
      <w:r w:rsidRPr="00675E1D">
        <w:t>Cc.</w:t>
      </w:r>
      <w:r w:rsidRPr="00675E1D">
        <w:tab/>
        <w:t>División Transformación y Estrategia</w:t>
      </w:r>
    </w:p>
    <w:p w14:paraId="117BE1EB" w14:textId="77777777" w:rsidR="00577A95" w:rsidRDefault="00577A95" w:rsidP="0085692C">
      <w:pPr>
        <w:pStyle w:val="Negrita"/>
      </w:pPr>
    </w:p>
    <w:bookmarkStart w:id="1" w:name="_MON_1825228833"/>
    <w:bookmarkEnd w:id="1"/>
    <w:p w14:paraId="087A6DC1" w14:textId="0540C7B6" w:rsidR="002307FE" w:rsidRPr="002307FE" w:rsidRDefault="00535D53" w:rsidP="00DD665D">
      <w:pPr>
        <w:pStyle w:val="Negrita"/>
        <w:jc w:val="center"/>
      </w:pPr>
      <w:r>
        <w:object w:dxaOrig="1508" w:dyaOrig="984" w14:anchorId="0D1DC8E7">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5.4pt;height:49.2pt" o:ole="">
            <v:imagedata r:id="rId15" o:title=""/>
          </v:shape>
          <o:OLEObject Type="Embed" ProgID="Word.Document.12" ShapeID="_x0000_i1025" DrawAspect="Icon" ObjectID="_1825237299" r:id="rId16">
            <o:FieldCodes>\s</o:FieldCodes>
          </o:OLEObject>
        </w:object>
      </w:r>
    </w:p>
    <w:sectPr w:rsidR="002307FE" w:rsidRPr="002307FE" w:rsidSect="00675E1D">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127" w:right="1412" w:bottom="1701" w:left="1701"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8D3B6A6" w14:textId="77777777" w:rsidR="00675E1D" w:rsidRDefault="00675E1D" w:rsidP="00D43D57">
      <w:r>
        <w:separator/>
      </w:r>
    </w:p>
  </w:endnote>
  <w:endnote w:type="continuationSeparator" w:id="0">
    <w:p w14:paraId="098477F7" w14:textId="77777777" w:rsidR="00675E1D" w:rsidRDefault="00675E1D"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MS PGothic">
    <w:panose1 w:val="020B0600070205080204"/>
    <w:charset w:val="80"/>
    <w:family w:val="swiss"/>
    <w:pitch w:val="variable"/>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9D5178" w14:textId="012D4A74" w:rsidR="00EC7A70" w:rsidRDefault="00675E1D">
    <w:pPr>
      <w:pStyle w:val="Piedepgina"/>
    </w:pPr>
    <w:r>
      <w:rPr>
        <w:noProof/>
      </w:rPr>
      <mc:AlternateContent>
        <mc:Choice Requires="wps">
          <w:drawing>
            <wp:anchor distT="0" distB="0" distL="0" distR="0" simplePos="0" relativeHeight="251698176" behindDoc="0" locked="0" layoutInCell="1" allowOverlap="1" wp14:anchorId="418DFD9C" wp14:editId="0AFAAC5A">
              <wp:simplePos x="635" y="635"/>
              <wp:positionH relativeFrom="page">
                <wp:align>center</wp:align>
              </wp:positionH>
              <wp:positionV relativeFrom="page">
                <wp:align>bottom</wp:align>
              </wp:positionV>
              <wp:extent cx="609600" cy="345440"/>
              <wp:effectExtent l="0" t="0" r="0" b="0"/>
              <wp:wrapNone/>
              <wp:docPr id="148884577"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10315E46" w14:textId="50FA5F39" w:rsidR="00675E1D" w:rsidRPr="00675E1D" w:rsidRDefault="00675E1D" w:rsidP="00675E1D">
                          <w:pPr>
                            <w:rPr>
                              <w:rFonts w:ascii="Calibri" w:eastAsia="Calibri" w:hAnsi="Calibri" w:cs="Calibri"/>
                              <w:noProof/>
                              <w:color w:val="000000"/>
                              <w:sz w:val="20"/>
                              <w:szCs w:val="20"/>
                            </w:rPr>
                          </w:pPr>
                          <w:r w:rsidRPr="00675E1D">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v:shapetype id="_x0000_t202" coordsize="21600,21600" o:spt="202" path="m,l,21600r21600,l21600,xe" w14:anchorId="418DFD9C">
              <v:stroke joinstyle="miter"/>
              <v:path gradientshapeok="t" o:connecttype="rect"/>
            </v:shapetype>
            <v:shape id="Cuadro de texto 2" style="position:absolute;left:0;text-align:left;margin-left:0;margin-top:0;width:48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v:fill o:detectmouseclick="t"/>
              <v:textbox style="mso-fit-shape-to-text:t" inset="0,0,0,15pt">
                <w:txbxContent>
                  <w:p w:rsidRPr="00675E1D" w:rsidR="00675E1D" w:rsidP="00675E1D" w:rsidRDefault="00675E1D" w14:paraId="10315E46" w14:textId="50FA5F39">
                    <w:pPr>
                      <w:rPr>
                        <w:rFonts w:ascii="Calibri" w:hAnsi="Calibri" w:eastAsia="Calibri" w:cs="Calibri"/>
                        <w:noProof/>
                        <w:color w:val="000000"/>
                        <w:sz w:val="20"/>
                        <w:szCs w:val="20"/>
                      </w:rPr>
                    </w:pPr>
                    <w:r w:rsidRPr="00675E1D">
                      <w:rPr>
                        <w:rFonts w:ascii="Calibri" w:hAnsi="Calibri" w:eastAsia="Calibri" w:cs="Calibri"/>
                        <w:noProof/>
                        <w:color w:val="000000"/>
                        <w:sz w:val="20"/>
                        <w:szCs w:val="20"/>
                      </w:rPr>
                      <w:t>Uso Interno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00AE50" w14:textId="58A99AFE" w:rsidR="002307FE" w:rsidRDefault="00675E1D" w:rsidP="00FA54D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anchorId="7DABF775" wp14:editId="012B3D4A">
              <wp:simplePos x="635" y="635"/>
              <wp:positionH relativeFrom="page">
                <wp:align>center</wp:align>
              </wp:positionH>
              <wp:positionV relativeFrom="page">
                <wp:align>bottom</wp:align>
              </wp:positionV>
              <wp:extent cx="609600" cy="345440"/>
              <wp:effectExtent l="0" t="0" r="0" b="0"/>
              <wp:wrapNone/>
              <wp:docPr id="2066608330"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0A376A0D" w14:textId="0AEC28F4" w:rsidR="00675E1D" w:rsidRPr="00675E1D" w:rsidRDefault="00675E1D" w:rsidP="00675E1D">
                          <w:pPr>
                            <w:rPr>
                              <w:rFonts w:ascii="Calibri" w:eastAsia="Calibri" w:hAnsi="Calibri" w:cs="Calibri"/>
                              <w:noProof/>
                              <w:color w:val="000000"/>
                              <w:sz w:val="20"/>
                              <w:szCs w:val="20"/>
                            </w:rPr>
                          </w:pPr>
                          <w:r w:rsidRPr="00675E1D">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type id="_x0000_t202" coordsize="21600,21600" o:spt="202" path="m,l,21600r21600,l21600,xe" w14:anchorId="7DABF775">
              <v:stroke joinstyle="miter"/>
              <v:path gradientshapeok="t" o:connecttype="rect"/>
            </v:shapetype>
            <v:shape id="Cuadro de texto 3" style="position:absolute;margin-left:0;margin-top:0;width:48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LZKpDg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VVySfD9BuoDrQUwpFv7+SyodYr4cOTQCKYpiXR&#10;hkc6tIGu5HCyOKsBf3/kj/mEO0U560gwJbekaM7MT0t8RG0NBg7GJhnjm/w6wmN37R2QDMf0IpxM&#10;JnkxmMHUCO0LyXkRG1FIWEntSr4ZzLtwVC49B6kWi5REMnIirOzayVg6whWxfO5fBLoT4IGYeoBB&#10;TaJ4g/sxN970brELhH4iJUJ7BPKEOEkwcXV6LlHjr/9T1uVRz/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DotkqkOAgAAHAQA&#10;AA4AAAAAAAAAAAAAAAAALgIAAGRycy9lMm9Eb2MueG1sUEsBAi0AFAAGAAgAAAAhACnjp/vZAAAA&#10;AwEAAA8AAAAAAAAAAAAAAAAAaAQAAGRycy9kb3ducmV2LnhtbFBLBQYAAAAABAAEAPMAAABuBQAA&#10;AAA=&#10;">
              <v:fill o:detectmouseclick="t"/>
              <v:textbox style="mso-fit-shape-to-text:t" inset="0,0,0,15pt">
                <w:txbxContent>
                  <w:p w:rsidRPr="00675E1D" w:rsidR="00675E1D" w:rsidP="00675E1D" w:rsidRDefault="00675E1D" w14:paraId="0A376A0D" w14:textId="0AEC28F4">
                    <w:pPr>
                      <w:rPr>
                        <w:rFonts w:ascii="Calibri" w:hAnsi="Calibri" w:eastAsia="Calibri" w:cs="Calibri"/>
                        <w:noProof/>
                        <w:color w:val="000000"/>
                        <w:sz w:val="20"/>
                        <w:szCs w:val="20"/>
                      </w:rPr>
                    </w:pPr>
                    <w:r w:rsidRPr="00675E1D">
                      <w:rPr>
                        <w:rFonts w:ascii="Calibri" w:hAnsi="Calibri" w:eastAsia="Calibri" w:cs="Calibri"/>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3A89F134A74943C48D874AFD7D4C4A83"/>
        </w:placeholder>
        <w:text/>
      </w:sdtPr>
      <w:sdtEndPr/>
      <w:sdtContent>
        <w:r>
          <w:rPr>
            <w:color w:val="004990"/>
            <w:sz w:val="16"/>
            <w:szCs w:val="16"/>
          </w:rPr>
          <w:t>AI-0275-2025</w:t>
        </w:r>
      </w:sdtContent>
    </w:sdt>
  </w:p>
  <w:p w14:paraId="612C003D" w14:textId="77777777" w:rsidR="002307FE" w:rsidRDefault="002307FE" w:rsidP="00FA54DF">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70120171" w14:textId="77777777" w:rsidR="00D2424F" w:rsidRDefault="00E220C4" w:rsidP="00FA54DF">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anchorId="43EBFD6C" wp14:editId="4F660435">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6276450"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00400B83"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340647C7" w14:textId="77777777" w:rsidR="00D2424F" w:rsidRDefault="00D2424F" w:rsidP="00FA54DF">
                          <w:pPr>
                            <w:rPr>
                              <w:color w:val="003A68"/>
                              <w:sz w:val="14"/>
                              <w:szCs w:val="14"/>
                            </w:rPr>
                          </w:pPr>
                          <w:r w:rsidRPr="00FA54DF">
                            <w:rPr>
                              <w:color w:val="003A68"/>
                              <w:sz w:val="14"/>
                              <w:szCs w:val="14"/>
                            </w:rPr>
                            <w:t>Apdo. 10058-1000</w:t>
                          </w:r>
                        </w:p>
                        <w:p w14:paraId="6FFC770E" w14:textId="77777777" w:rsidR="00D2424F" w:rsidRDefault="00D2424F" w:rsidP="00FA54DF">
                          <w:pPr>
                            <w:rPr>
                              <w:color w:val="003A68"/>
                              <w:sz w:val="14"/>
                              <w:szCs w:val="14"/>
                            </w:rPr>
                          </w:pPr>
                          <w:r w:rsidRPr="00FA54DF">
                            <w:rPr>
                              <w:color w:val="003A68"/>
                              <w:sz w:val="14"/>
                              <w:szCs w:val="14"/>
                            </w:rPr>
                            <w:t>Av. 1 y Central, Calles 2 y 4</w:t>
                          </w:r>
                        </w:p>
                        <w:p w14:paraId="4370538A" w14:textId="77777777" w:rsidR="00D2424F" w:rsidRPr="00FA54DF" w:rsidRDefault="00D2424F" w:rsidP="00FA54D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43EBFD6C">
              <v:textbox>
                <w:txbxContent>
                  <w:p w:rsidRPr="00FA54DF" w:rsidR="00D2424F" w:rsidP="00FA54DF" w:rsidRDefault="00D2424F" w14:paraId="16276450"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00400B83"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340647C7" w14:textId="77777777">
                    <w:pPr>
                      <w:rPr>
                        <w:color w:val="003A68"/>
                        <w:sz w:val="14"/>
                        <w:szCs w:val="14"/>
                      </w:rPr>
                    </w:pPr>
                    <w:r w:rsidRPr="00FA54DF">
                      <w:rPr>
                        <w:color w:val="003A68"/>
                        <w:sz w:val="14"/>
                        <w:szCs w:val="14"/>
                      </w:rPr>
                      <w:t>Apdo. 10058-1000</w:t>
                    </w:r>
                  </w:p>
                  <w:p w:rsidR="00D2424F" w:rsidP="00FA54DF" w:rsidRDefault="00D2424F" w14:paraId="6FFC770E" w14:textId="77777777">
                    <w:pPr>
                      <w:rPr>
                        <w:color w:val="003A68"/>
                        <w:sz w:val="14"/>
                        <w:szCs w:val="14"/>
                      </w:rPr>
                    </w:pPr>
                    <w:r w:rsidRPr="00FA54DF">
                      <w:rPr>
                        <w:color w:val="003A68"/>
                        <w:sz w:val="14"/>
                        <w:szCs w:val="14"/>
                      </w:rPr>
                      <w:t>Av. 1 y Central, Calles 2 y 4</w:t>
                    </w:r>
                  </w:p>
                  <w:p w:rsidRPr="00FA54DF" w:rsidR="00D2424F" w:rsidP="00FA54DF" w:rsidRDefault="00D2424F" w14:paraId="4370538A"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anchorId="17BC3548" wp14:editId="2A54BE55">
          <wp:simplePos x="0" y="0"/>
          <wp:positionH relativeFrom="column">
            <wp:posOffset>4550781</wp:posOffset>
          </wp:positionH>
          <wp:positionV relativeFrom="paragraph">
            <wp:posOffset>-190500</wp:posOffset>
          </wp:positionV>
          <wp:extent cx="8890" cy="431165"/>
          <wp:effectExtent l="0" t="0" r="0" b="0"/>
          <wp:wrapNone/>
          <wp:docPr id="724628321" name="Imagen 7246283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203F9E" w14:textId="5BFF1D2B" w:rsidR="00F64992" w:rsidRDefault="00675E1D" w:rsidP="00F64992">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anchorId="650EE59E" wp14:editId="043EDF19">
              <wp:simplePos x="1079500" y="9283700"/>
              <wp:positionH relativeFrom="page">
                <wp:align>center</wp:align>
              </wp:positionH>
              <wp:positionV relativeFrom="page">
                <wp:align>bottom</wp:align>
              </wp:positionV>
              <wp:extent cx="609600" cy="345440"/>
              <wp:effectExtent l="0" t="0" r="0" b="0"/>
              <wp:wrapNone/>
              <wp:docPr id="1508444720"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7DF95056" w14:textId="608BE488" w:rsidR="00675E1D" w:rsidRPr="00675E1D" w:rsidRDefault="00675E1D" w:rsidP="00675E1D">
                          <w:pPr>
                            <w:rPr>
                              <w:rFonts w:ascii="Calibri" w:eastAsia="Calibri" w:hAnsi="Calibri" w:cs="Calibri"/>
                              <w:noProof/>
                              <w:color w:val="000000"/>
                              <w:sz w:val="20"/>
                              <w:szCs w:val="20"/>
                            </w:rPr>
                          </w:pPr>
                          <w:r w:rsidRPr="00675E1D">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type id="_x0000_t202" coordsize="21600,21600" o:spt="202" path="m,l,21600r21600,l21600,xe" w14:anchorId="650EE59E">
              <v:stroke joinstyle="miter"/>
              <v:path gradientshapeok="t" o:connecttype="rect"/>
            </v:shapetype>
            <v:shape id="Cuadro de texto 1" style="position:absolute;margin-left:0;margin-top:0;width:48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rj0kDgIAABwEAAAOAAAAZHJzL2Uyb0RvYy54bWysU99v2jAQfp+0/8Hy+0hgFK0RoWKtmCah&#10;thKd+mwcm0SKfdbZkLC/fmdDoOv2NO3Fudyd78f3fZ7f9aZlB4W+AVvy8SjnTFkJVWN3Jf/xsvr0&#10;hTMfhK1EC1aV/Kg8v1t8/DDvXKEmUENbKWRUxPqicyWvQ3BFlnlZKyP8CJyyFNSARgT6xV1Woeio&#10;ummzSZ7Psg6wcghSeU/eh1OQL1J9rZUMT1p7FVhbcpotpBPTuY1ntpiLYofC1Y08jyH+YQojGktN&#10;L6UeRBBsj80fpUwjETzoMJJgMtC6kSrtQNuM83fbbGrhVNqFwPHuApP/f2Xl42HjnpGF/iv0RGAE&#10;pHO+8OSM+/QaTfzSpIziBOHxApvqA5PknOW3s5wikkKfpzfTaYI1u1526MM3BYZFo+RIrCSwxGHt&#10;AzWk1CEl9rKwato2MdPa3xyUGD3ZdcJohX7bs6Yq+WSYfgvVkZZCOPHtnVw11HotfHgWSATTtCTa&#10;8ESHbqErOZwtzmrAn3/zx3zCnaKcdSSYkltSNGftd0t8RG0NBg7GNhnj2/wmwmP35h5IhmN6EU4m&#10;k7wY2sHUCOaV5LyMjSgkrKR2Jd8O5n04KZeeg1TLZUoiGTkR1nbjZCwd4YpYvvSvAt0Z8EBMPcKg&#10;JlG8w/2UG296t9wHQj+REqE9AXlGnCSYuDo/l6jxt/8p6/qoF7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FSuPSQOAgAAHAQA&#10;AA4AAAAAAAAAAAAAAAAALgIAAGRycy9lMm9Eb2MueG1sUEsBAi0AFAAGAAgAAAAhACnjp/vZAAAA&#10;AwEAAA8AAAAAAAAAAAAAAAAAaAQAAGRycy9kb3ducmV2LnhtbFBLBQYAAAAABAAEAPMAAABuBQAA&#10;AAA=&#10;">
              <v:fill o:detectmouseclick="t"/>
              <v:textbox style="mso-fit-shape-to-text:t" inset="0,0,0,15pt">
                <w:txbxContent>
                  <w:p w:rsidRPr="00675E1D" w:rsidR="00675E1D" w:rsidP="00675E1D" w:rsidRDefault="00675E1D" w14:paraId="7DF95056" w14:textId="608BE488">
                    <w:pPr>
                      <w:rPr>
                        <w:rFonts w:ascii="Calibri" w:hAnsi="Calibri" w:eastAsia="Calibri" w:cs="Calibri"/>
                        <w:noProof/>
                        <w:color w:val="000000"/>
                        <w:sz w:val="20"/>
                        <w:szCs w:val="20"/>
                      </w:rPr>
                    </w:pPr>
                    <w:r w:rsidRPr="00675E1D">
                      <w:rPr>
                        <w:rFonts w:ascii="Calibri" w:hAnsi="Calibri" w:eastAsia="Calibri" w:cs="Calibri"/>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anchorId="5C525D5B" wp14:editId="5ED44573">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DBA19F1"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2781F8E9"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4036CBA0" w14:textId="77777777" w:rsidR="00D2424F" w:rsidRDefault="00D2424F">
                          <w:pPr>
                            <w:rPr>
                              <w:color w:val="003A68"/>
                              <w:sz w:val="14"/>
                              <w:szCs w:val="14"/>
                            </w:rPr>
                          </w:pPr>
                          <w:r w:rsidRPr="00FA54DF">
                            <w:rPr>
                              <w:color w:val="003A68"/>
                              <w:sz w:val="14"/>
                              <w:szCs w:val="14"/>
                            </w:rPr>
                            <w:t>Apdo. 10058-1000</w:t>
                          </w:r>
                        </w:p>
                        <w:p w14:paraId="112E8FD2" w14:textId="77777777" w:rsidR="00B65442" w:rsidRDefault="00B65442" w:rsidP="00B65442">
                          <w:pPr>
                            <w:rPr>
                              <w:color w:val="003A68"/>
                              <w:sz w:val="14"/>
                              <w:szCs w:val="14"/>
                            </w:rPr>
                          </w:pPr>
                          <w:r w:rsidRPr="00FA54DF">
                            <w:rPr>
                              <w:color w:val="003A68"/>
                              <w:sz w:val="14"/>
                              <w:szCs w:val="14"/>
                            </w:rPr>
                            <w:t>Av. 1 y Central, Calles 2 y 4</w:t>
                          </w:r>
                        </w:p>
                        <w:p w14:paraId="425024D6" w14:textId="77777777" w:rsidR="00D2424F" w:rsidRPr="00FA54DF" w:rsidRDefault="00D2424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5C525D5B">
              <v:textbox>
                <w:txbxContent>
                  <w:p w:rsidRPr="00FA54DF" w:rsidR="00D2424F" w:rsidRDefault="00D2424F" w14:paraId="3DBA19F1"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2781F8E9"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4036CBA0" w14:textId="77777777">
                    <w:pPr>
                      <w:rPr>
                        <w:color w:val="003A68"/>
                        <w:sz w:val="14"/>
                        <w:szCs w:val="14"/>
                      </w:rPr>
                    </w:pPr>
                    <w:r w:rsidRPr="00FA54DF">
                      <w:rPr>
                        <w:color w:val="003A68"/>
                        <w:sz w:val="14"/>
                        <w:szCs w:val="14"/>
                      </w:rPr>
                      <w:t>Apdo. 10058-1000</w:t>
                    </w:r>
                  </w:p>
                  <w:p w:rsidR="00B65442" w:rsidP="00B65442" w:rsidRDefault="00B65442" w14:paraId="112E8FD2" w14:textId="77777777">
                    <w:pPr>
                      <w:rPr>
                        <w:color w:val="003A68"/>
                        <w:sz w:val="14"/>
                        <w:szCs w:val="14"/>
                      </w:rPr>
                    </w:pPr>
                    <w:r w:rsidRPr="00FA54DF">
                      <w:rPr>
                        <w:color w:val="003A68"/>
                        <w:sz w:val="14"/>
                        <w:szCs w:val="14"/>
                      </w:rPr>
                      <w:t>Av. 1 y Central, Calles 2 y 4</w:t>
                    </w:r>
                  </w:p>
                  <w:p w:rsidRPr="00FA54DF" w:rsidR="00D2424F" w:rsidRDefault="00D2424F" w14:paraId="425024D6"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anchorId="10793202" wp14:editId="1480396A">
          <wp:simplePos x="0" y="0"/>
          <wp:positionH relativeFrom="column">
            <wp:posOffset>4553585</wp:posOffset>
          </wp:positionH>
          <wp:positionV relativeFrom="paragraph">
            <wp:posOffset>8687</wp:posOffset>
          </wp:positionV>
          <wp:extent cx="8890" cy="431165"/>
          <wp:effectExtent l="0" t="0" r="0" b="0"/>
          <wp:wrapNone/>
          <wp:docPr id="638907711" name="Imagen 6389077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69356A76" w14:textId="77777777" w:rsidR="00DC5D53" w:rsidRDefault="00DC5D53" w:rsidP="0025085A">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41421772" w14:textId="77777777" w:rsidR="00F64992" w:rsidRDefault="00F64992" w:rsidP="00DC5D53">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3014FA5" w14:textId="77777777" w:rsidR="00675E1D" w:rsidRDefault="00675E1D" w:rsidP="00D43D57">
      <w:r>
        <w:separator/>
      </w:r>
    </w:p>
  </w:footnote>
  <w:footnote w:type="continuationSeparator" w:id="0">
    <w:p w14:paraId="7DD55128" w14:textId="77777777" w:rsidR="00675E1D" w:rsidRDefault="00675E1D" w:rsidP="00D43D5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AEC406" w14:textId="77777777" w:rsidR="00EC7A70" w:rsidRDefault="00EC7A70">
    <w:pPr>
      <w:pStyle w:val="Encabezad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1E1496" w14:textId="77777777" w:rsidR="00D2424F" w:rsidRDefault="00EC7A70" w:rsidP="00984A65">
    <w:pPr>
      <w:pStyle w:val="Encabezado"/>
      <w:jc w:val="center"/>
    </w:pPr>
    <w:r>
      <w:rPr>
        <w:noProof/>
        <w:lang w:val="es-CR" w:eastAsia="es-CR"/>
      </w:rPr>
      <w:drawing>
        <wp:anchor distT="0" distB="0" distL="114300" distR="114300" simplePos="0" relativeHeight="251696128" behindDoc="1" locked="0" layoutInCell="1" allowOverlap="1" wp14:anchorId="0DD43EA0" wp14:editId="22733973">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511148354" name="Imagen 15111483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anchorId="396FA288" wp14:editId="0ABB0643">
          <wp:simplePos x="0" y="0"/>
          <wp:positionH relativeFrom="column">
            <wp:posOffset>4470400</wp:posOffset>
          </wp:positionH>
          <wp:positionV relativeFrom="paragraph">
            <wp:posOffset>298450</wp:posOffset>
          </wp:positionV>
          <wp:extent cx="941070" cy="424815"/>
          <wp:effectExtent l="0" t="0" r="0" b="0"/>
          <wp:wrapNone/>
          <wp:docPr id="731777116" name="Imagen 7317771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2201D7" w14:textId="77777777" w:rsidR="00D2424F" w:rsidRDefault="005F02FD" w:rsidP="00984A65">
    <w:pPr>
      <w:pStyle w:val="Encabezado"/>
      <w:jc w:val="center"/>
    </w:pPr>
    <w:r>
      <w:rPr>
        <w:noProof/>
        <w:lang w:val="es-CR" w:eastAsia="es-CR"/>
      </w:rPr>
      <w:drawing>
        <wp:anchor distT="0" distB="0" distL="114300" distR="114300" simplePos="0" relativeHeight="251694080" behindDoc="1" locked="0" layoutInCell="1" allowOverlap="1" wp14:anchorId="10169F0B" wp14:editId="4EE02C82">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882802873" name="Imagen 18828028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anchorId="091843F5" wp14:editId="02F3C17C">
          <wp:simplePos x="0" y="0"/>
          <wp:positionH relativeFrom="column">
            <wp:posOffset>4602480</wp:posOffset>
          </wp:positionH>
          <wp:positionV relativeFrom="paragraph">
            <wp:posOffset>187960</wp:posOffset>
          </wp:positionV>
          <wp:extent cx="857250" cy="424815"/>
          <wp:effectExtent l="0" t="0" r="6350" b="0"/>
          <wp:wrapNone/>
          <wp:docPr id="223559940" name="Imagen 2235599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269626670">
    <w:abstractNumId w:val="10"/>
  </w:num>
  <w:num w:numId="2" w16cid:durableId="1915434389">
    <w:abstractNumId w:val="11"/>
  </w:num>
  <w:num w:numId="3" w16cid:durableId="872889811">
    <w:abstractNumId w:val="9"/>
  </w:num>
  <w:num w:numId="4" w16cid:durableId="1561138301">
    <w:abstractNumId w:val="7"/>
  </w:num>
  <w:num w:numId="5" w16cid:durableId="653415978">
    <w:abstractNumId w:val="6"/>
  </w:num>
  <w:num w:numId="6" w16cid:durableId="1197550203">
    <w:abstractNumId w:val="5"/>
  </w:num>
  <w:num w:numId="7" w16cid:durableId="441415554">
    <w:abstractNumId w:val="4"/>
  </w:num>
  <w:num w:numId="8" w16cid:durableId="1474985666">
    <w:abstractNumId w:val="8"/>
  </w:num>
  <w:num w:numId="9" w16cid:durableId="123885900">
    <w:abstractNumId w:val="3"/>
  </w:num>
  <w:num w:numId="10" w16cid:durableId="1734885778">
    <w:abstractNumId w:val="2"/>
  </w:num>
  <w:num w:numId="11" w16cid:durableId="1972056331">
    <w:abstractNumId w:val="1"/>
  </w:num>
  <w:num w:numId="12" w16cid:durableId="390269837">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75E1D"/>
    <w:rsid w:val="000064A4"/>
    <w:rsid w:val="000235B5"/>
    <w:rsid w:val="00026C85"/>
    <w:rsid w:val="000439A6"/>
    <w:rsid w:val="00060C03"/>
    <w:rsid w:val="000646DD"/>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35D53"/>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75E1D"/>
    <w:rsid w:val="00692661"/>
    <w:rsid w:val="006E3610"/>
    <w:rsid w:val="006E6F58"/>
    <w:rsid w:val="00707095"/>
    <w:rsid w:val="00714DC4"/>
    <w:rsid w:val="007227F6"/>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1272"/>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A0618"/>
    <w:rsid w:val="00DB3E70"/>
    <w:rsid w:val="00DB54F0"/>
    <w:rsid w:val="00DC2193"/>
    <w:rsid w:val="00DC3B8E"/>
    <w:rsid w:val="00DC5D53"/>
    <w:rsid w:val="00DD665D"/>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B7DA3"/>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5C0A15E5"/>
  <w15:docId w15:val="{DA234179-C01B-4FDF-9CB8-9D727740DFE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66446881">
      <w:bodyDiv w:val="1"/>
      <w:marLeft w:val="0"/>
      <w:marRight w:val="0"/>
      <w:marTop w:val="0"/>
      <w:marBottom w:val="0"/>
      <w:divBdr>
        <w:top w:val="none" w:sz="0" w:space="0" w:color="auto"/>
        <w:left w:val="none" w:sz="0" w:space="0" w:color="auto"/>
        <w:bottom w:val="none" w:sz="0" w:space="0" w:color="auto"/>
        <w:right w:val="none" w:sz="0" w:space="0" w:color="auto"/>
      </w:divBdr>
    </w:div>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footer" Target="footer2.xml"/><Relationship Id="rId24" Type="http://schemas.openxmlformats.org/officeDocument/2006/relationships/glossaryDocument" Target="glossary/document.xml"/><Relationship Id="rId11" Type="http://schemas.openxmlformats.org/officeDocument/2006/relationships/webSettings" Target="webSettings.xml"/><Relationship Id="rId23" Type="http://schemas.openxmlformats.org/officeDocument/2006/relationships/fontTable" Target="fontTable.xml"/><Relationship Id="rId15" Type="http://schemas.openxmlformats.org/officeDocument/2006/relationships/image" Target="media/image2.emf"/><Relationship Id="rId10" Type="http://schemas.openxmlformats.org/officeDocument/2006/relationships/settings" Target="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footer" Target="footer3.xml"/></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3A89F134A74943C48D874AFD7D4C4A83"/>
        <w:category>
          <w:name w:val="General"/>
          <w:gallery w:val="placeholder"/>
        </w:category>
        <w:types>
          <w:type w:val="bbPlcHdr"/>
        </w:types>
        <w:behaviors>
          <w:behavior w:val="content"/>
        </w:behaviors>
        <w:guid w:val="{DC746087-B33E-433D-A471-802EC3AF50D2}"/>
      </w:docPartPr>
      <w:docPartBody>
        <w:p w:rsidR="00A06AC3" w:rsidRDefault="00A06AC3">
          <w:pPr>
            <w:pStyle w:val="3A89F134A74943C48D874AFD7D4C4A83"/>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MS PGothic">
    <w:panose1 w:val="020B0600070205080204"/>
    <w:charset w:val="80"/>
    <w:family w:val="swiss"/>
    <w:pitch w:val="variable"/>
    <w:sig w:usb0="E00002FF" w:usb1="6AC7FDFB" w:usb2="08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06AC3"/>
    <w:rsid w:val="007227F6"/>
    <w:rsid w:val="00A06AC3"/>
    <w:rsid w:val="00FB7DA3"/>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3A89F134A74943C48D874AFD7D4C4A83">
    <w:name w:val="3A89F134A74943C48D874AFD7D4C4A8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UeaHlR45Z+QbXcOJpJaDkfEpGQOEjYal+xnOOUJZWU0=</DigestValue>
    </Reference>
    <Reference Type="http://uri.etsi.org/01903#SignedProperties" URI="#idSignedProperties">
      <Transforms>
        <Transform Algorithm="http://www.w3.org/TR/2001/REC-xml-c14n-20010315"/>
      </Transforms>
      <DigestMethod Algorithm="http://www.w3.org/2001/04/xmlenc#sha256"/>
      <DigestValue>cMwliPbDhunCCObvo7F1DWBlGzlRAJ1auRj5UMTR6us=</DigestValue>
    </Reference>
  </SignedInfo>
  <SignatureValue>Qtq2mF+j+fhlGv1+/iFabZBeSglsuplsDdcPvmqPgUpuquv6EwZQPnOxADROqEU2Ed7AGSRfeIwWg0YY8xw2WB6T0wbYb94nNMY4UomVIAn0hJJ2jy7rFamnYbmj6LaMuG1Tev/w1CGXQs2DycGs3Y6WRzhmAXyxA0dPOUBlBN8TENWaok3HakUDKg3g8t7mqw5FPrWUlQNWFBITKxDA9L9plpCFEOLmI5MV9+/SvKKzhnLNHzeX1rNXu2MRExqeExpFGVpWLM+vjDdc8xrMy5HDm/8r1WMLchZf4WQrvOmSeAFMmyMoJFg4z2SVz/3nGUVqhcePda4J1BtSRX2qLw==</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yK9pAmX9pyR0Vk1s22Rtd3krR/OaMykr1x6vmNq3YQg=</DigestValue>
      </Reference>
      <Reference URI="/word/numbering.xml?ContentType=application/vnd.openxmlformats-officedocument.wordprocessingml.numbering+xml">
        <DigestMethod Algorithm="http://www.w3.org/2001/04/xmlenc#sha256"/>
        <DigestValue>+SjJ69FNQSHL8Sm/p6dqMI8zsvC89EaT2SJFc3AOByY=</DigestValue>
      </Reference>
      <Reference URI="/word/endnotes.xml?ContentType=application/vnd.openxmlformats-officedocument.wordprocessingml.endnotes+xml">
        <DigestMethod Algorithm="http://www.w3.org/2001/04/xmlenc#sha256"/>
        <DigestValue>BDN6FlQWE3HT3+XQyB4b1gaIA4gJ4yKh37iz7Nq4Tqc=</DigestValue>
      </Reference>
      <Reference URI="/word/header2.xml?ContentType=application/vnd.openxmlformats-officedocument.wordprocessingml.header+xml">
        <DigestMethod Algorithm="http://www.w3.org/2001/04/xmlenc#sha256"/>
        <DigestValue>xVx2i/ydYDjSTFT2X4DHzVqiaLudzXwLvdEc6pSTjPE=</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RjQOaX+ymwsyYlZ5Pp8HydUkjOG5wKlXTBHIQE2vXx0=</DigestValue>
      </Reference>
      <Reference URI="/word/footnotes.xml?ContentType=application/vnd.openxmlformats-officedocument.wordprocessingml.footnotes+xml">
        <DigestMethod Algorithm="http://www.w3.org/2001/04/xmlenc#sha256"/>
        <DigestValue>1YwdDaYfC3ajrsOXUbCFYbRpOU9MaB8eVqund6kXTGo=</DigestValue>
      </Reference>
      <Reference URI="/word/header1.xml?ContentType=application/vnd.openxmlformats-officedocument.wordprocessingml.header+xml">
        <DigestMethod Algorithm="http://www.w3.org/2001/04/xmlenc#sha256"/>
        <DigestValue>ldRcJTfsfNSBIS/KAU+YMNS6y0zsGs3bL1THwGSgF3Y=</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ewR+Q2d7bCy6tqrrQqH1hBL8tCJPDFD1tK8G5vwv0ao=</DigestValue>
      </Reference>
      <Reference URI="/word/footer2.xml?ContentType=application/vnd.openxmlformats-officedocument.wordprocessingml.footer+xml">
        <DigestMethod Algorithm="http://www.w3.org/2001/04/xmlenc#sha256"/>
        <DigestValue>88oxRUsoOKbmZSrLQHsWy/pdWSx3t4B00j6TQ3PQ6zU=</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kRXkTB73oJMNU9f/ZOpj0nIa4qoKFqnRlxiLNcTSP1M=</DigestValue>
      </Reference>
      <Reference URI="/word/glossary/document.xml?ContentType=application/vnd.openxmlformats-officedocument.wordprocessingml.document.glossary+xml">
        <DigestMethod Algorithm="http://www.w3.org/2001/04/xmlenc#sha256"/>
        <DigestValue>O52x5/6ObDU3TDKaP3ZEaX6bIqoiqQTg4lBxWtD0W+s=</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qhKWYSV+jtuBTcqd/nFgbELsJMUosXn6FGn9gnGbp3w=</DigestValue>
      </Reference>
      <Reference URI="/word/glossary/styles.xml?ContentType=application/vnd.openxmlformats-officedocument.wordprocessingml.styles+xml">
        <DigestMethod Algorithm="http://www.w3.org/2001/04/xmlenc#sha256"/>
        <DigestValue>aMZ/ZUXaVcDRUU8gUxmjpc1q8Cl8qYkXdZuB1K8TN2A=</DigestValue>
      </Reference>
      <Reference URI="/word/glossary/fontTable.xml?ContentType=application/vnd.openxmlformats-officedocument.wordprocessingml.fontTable+xml">
        <DigestMethod Algorithm="http://www.w3.org/2001/04/xmlenc#sha256"/>
        <DigestValue>FompEvRDmc7VudMrEzB2olQ1j0BszxxOkNDz/Ab5OH0=</DigestValue>
      </Reference>
      <Reference URI="/word/media/image2.emf?ContentType=image/x-emf">
        <DigestMethod Algorithm="http://www.w3.org/2001/04/xmlenc#sha256"/>
        <DigestValue>DHLiXphnW85Yd+aNxVaEn8h3SVKlowEijgobilj3MAQ=</DigestValue>
      </Reference>
      <Reference URI="/word/fontTable.xml?ContentType=application/vnd.openxmlformats-officedocument.wordprocessingml.fontTable+xml">
        <DigestMethod Algorithm="http://www.w3.org/2001/04/xmlenc#sha256"/>
        <DigestValue>y1aVa9N+C+4CK99xeIeiR8tWcJCE1QSTlnHaMXCoeLo=</DigestValue>
      </Reference>
      <Reference URI="/word/settings.xml?ContentType=application/vnd.openxmlformats-officedocument.wordprocessingml.settings+xml">
        <DigestMethod Algorithm="http://www.w3.org/2001/04/xmlenc#sha256"/>
        <DigestValue>kNv3/FQKtusvZNf+VRp33iVu4dCqVuH9N5uLzXil4qg=</DigestValue>
      </Reference>
      <Reference URI="/word/footer1.xml?ContentType=application/vnd.openxmlformats-officedocument.wordprocessingml.footer+xml">
        <DigestMethod Algorithm="http://www.w3.org/2001/04/xmlenc#sha256"/>
        <DigestValue>I5Lw3rb9hUklhkhtlsilkjGDaEr0zCDNhNnPzEdj02I=</DigestValue>
      </Reference>
      <Reference URI="/word/styles.xml?ContentType=application/vnd.openxmlformats-officedocument.wordprocessingml.styles+xml">
        <DigestMethod Algorithm="http://www.w3.org/2001/04/xmlenc#sha256"/>
        <DigestValue>PYrmbXyc7BD4N0Bz/le0uTOGGkqFlXJxiDJIMaiHwtc=</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GfkE8ep3u1SawxCdriYvGowCtKopSrong101MKbnNuY=</DigestValue>
      </Reference>
    </Manifest>
    <SignatureProperties>
      <SignatureProperty Id="idSignatureTime" Target="#idPackageSignature">
        <mdssi:SignatureTime xmlns:mdssi="http://schemas.openxmlformats.org/package/2006/digital-signature">
          <mdssi:Format>YYYY-MM-DDThh:mm:ssTZD</mdssi:Format>
          <mdssi:Value>2025-11-21T19:36:12Z</mdssi:Value>
        </mdssi:SignatureTime>
      </SignatureProperty>
    </SignatureProperties>
  </Object>
  <Object>
    <xd:QualifyingProperties xmlns:xd="http://uri.etsi.org/01903/v1.3.2#" Target="#idPackageSignature">
      <xd:SignedProperties Id="idSignedProperties">
        <xd:SignedSignatureProperties>
          <xd:SigningTime>2025-11-21T19:36:12Z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YfAT66E74C1p5T/YkL6AjY7KrU5R6E9FWm4CCDtescACBChuSQ4YDzIwMjUxMTIxMTkzNjI1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xMTIxMTkzNjI1WjAvBgkqhkiG9w0BCQQxIgQgIhyXsAub2tpvo5Lb1xddXOZZMIhu3RdbLv+Od8xfLS0wNwYLKoZIhvcNAQkQAi8xKDAmMCQwIgQgrKszXYj6Q2nTJpWV/NZakemXG2IrBO983WoSsYOW808wDQYJKoZIhvcNAQEBBQAEggEAJk93aE4+HSf1/NCj127NSNy3Bzik34k2LD8ZqFOI3IqIE+stl0FLozWJctT/DpLRmK71Ync5+yLyhe7VhvqnBiZ5TGozndwlL+t2LTgOiWuB82vKRHahZPzv4QZK2VKvtqE1C1n9nrceISORcG6hzSGKuxYr8sipuBjTQvB+qM29Yt5HjGia6/veKxf0VAEXO+DVSXgPaFZzgTGhBP3fe04qPvyh0wcuznQUC41Hhv6/WQXbzgf9YHru4dhN/2hNCXiRmK3tq1+tj4DpSCwkpqgZG5D/188ivVYax41os1312wySvsb9XuXd5eC8DkHDAFsh5F94ck9eRo4PwE+oag==</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xMTE0MTQzNjUwWhcNMjYwMTE1MDI1NjUwWqBfMF0wHwYDVR0jBBgwFoAUsLvgCC5LE2jw0IBEA2ekP/8lY/YwEAYJKwYBBAGCNxUBBAMCAQAwCgYDVR0UBAMCAUEwHAYJKwYBBAGCNxUEBA8XDTI2MDExNDE0NDY1MFowDQYJKoZIhvcNAQENBQADggIBADV1KD3591/I+ncc/MPYyEJCnTrGDjaaB6dAeVmwJrAO3MVftMapnUTx3kmuOWnscU2546wM/6+18/ukyCuNICNKLSnQK43YggFCtV3TLPARvukdVJQgatnKNZKiCEFYnMkGqvCD+BWBUnaLuZCg8cwYqnrP8Q2FZ8WiRc19fC9mVKoMoNRw0R3hBAV5zeWsEg2j+Z0J5HMbUFe9DAj5fTbEtNzuAMekJVz/buew5ySBCZSE4XSVUbGDA3lpl/jpmGWacLzAbKg8qntTzc2OHzSiVzRpCXN2hcIZ3cY4UjQyvx6LJQ7bQKB4LUivffkKGkvrZIImsJHKEaIcAXHPHeAbGLMjScwTbWaj/W1oaoyfn4HUzzoDwfdWRuRPPzSDg7K+rfBWLtEX7IxmElPO7Cy7/Df8lmsJDH9j7I7jR9aycEg8NtuaWXdR5VZ+jTa8rPb+alTS8BQM0FYVnQ5QFWMcy+pbUf4B8HqISY5j2uf5lAGOaw6CR4L4AyrfaP03KhW8odU86YcjwICtBQM23gQbHxe0dQ6L+InVrBDnNX3z9FzOIajk9F7/vUBQKWdiiOZZdXDhPCqP1c85F7iNxwkX3d+YxXQdXmD7i/2F34t4+wBaNuZn1ESzdUc/vYUzqn2VsZW+k8QNzQY1hL+jk2Wl6lJP3uFvqp0dfkmbFLwY</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2Fdy/MWwR83ed5zn/wUwzlEo5qGSLIZzPpXgOnrGTxU=</DigestValue>
                </xd:DigestAlgAndValue>
                <xd:CRLIdentifier>
                  <xd:Issuer>SERIALNUMBER=CPJ-2-100-098311,C=CR,O=MICITT,OU=DCFD,CN=CA POLITICA PERSONA FISICA - COSTA RICA v2</xd:Issuer>
                  <xd:IssueTime>2025-11-14T14:16:59Z</xd:IssueTime>
                  <xd:Number>66</xd:Number>
                </xd:CRLIdentifier>
              </xd:CRLRef>
              <xd:CRLRef>
                <xd:DigestAlgAndValue>
                  <DigestMethod Algorithm="http://www.w3.org/2001/04/xmlenc#sha256"/>
                  <DigestValue>WOoJR6JfQCdkLBjVs8oELpTE7vvuGZKAVZII7koj8wk=</DigestValue>
                </xd:DigestAlgAndValue>
                <xd:CRLIdentifier>
                  <xd:Issuer>SERIALNUMBER=CPJ-2-100-098311,OU=DCFD,O=MICITT,C=CR,CN=CA RAIZ NACIONAL - COSTA RICA v2</xd:Issuer>
                  <xd:IssueTime>2025-11-14T13:50:37Z</xd:IssueTime>
                  <xd:Number>39</xd:Number>
                </xd:CRLIdentifier>
              </xd:CRLRef>
            </xd:CRLRefs>
            <xd:OCSPRefs>
              <xd:OCSPRef>
                <xd:OCSPIdentifier>
                  <xd:ResponderID>
                    <xd:ByKey>4OUQUNEZKxeHMf1u2Oj5psTn/P4=</xd:ByKey>
                  </xd:ResponderID>
                  <xd:ProducedAt>2025-11-21T19:36:25Z</xd:ProducedAt>
                </xd:OCSPIdentifier>
                <xd:DigestAlgAndValue>
                  <DigestMethod Algorithm="http://www.w3.org/2001/04/xmlenc#sha256"/>
                  <DigestValue>TKOo7ogxmSQqL191tbBOFXfoxQZWq6cjrCJVAaXTKnE=</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ExMTQxNDE2NTlaFw0yNjAxMTUwMjM2NTlaoF8wXTAfBgNVHSMEGDAWgBRonWk2y4Rue+qTYRn/WDAd1f9cyzAQBgkrBgEEAYI3FQEEAwIBADAKBgNVHRQEAwIBQjAcBgkrBgEEAYI3FQQEDxcNMjYwMTE0MTQyNjU5WjANBgkqhkiG9w0BAQ0FAAOCAgEAyHjSOlDy7ADszw09OtDr0vG1aYyT+AUNw88YNy3TZCbgKgKTwaVhWOLuEJwacnofJCqj1f4+a1TdZaridwh131whc5pb6yVO87QKrOo5IFu4dGvbba4acdGoQV3xDXPBAas0cjJgXqbg1CdR8RRLn4nK5h8cCjfAZvn3mq4yA+Sdh9YjvbLRxH0X6FrBaLPi5OfyZPkmJibkyxrZT7Nef92d5hkX98RLcp3srBoOfWHn9ycOpEuCF8WkhzSJkgeZSXhFC4mXU602wnkFuJmKvLeev+ZGfei/ZzXE7vGKLfQ6JVobNca6q54h9ouC8RjzCNMjLIBXx9dkfXdApNbeQmqOCFLi8ddq0IipUGTbt8flqAdq8aaNJBvOTcolYotL8BHDADTD3i6aRBQfOefERr09ax7i6El9J+gDGoT/acGvI8V0i8Fc9XuRan0sye4ZOVJZuRIz6ZV54AngJhKUmGR2z7+BNFwzBqd3MaHniZIgNZMv1p28BQxsTPEDjaWaGirB0J8wY0Ja1snTx8OMoxjjF+ywjagg8Dg8EkmQ+88MUPmZbILhbxB2uqonVoKelLfTAHjZUnVS7G7W51Q4nnHlLdVK0jeWwgAob91aePg9QmX4aWNPoNzZnvWXVuhs9/Eh6pZ5zSIJV9RceZR+MVTEwyqor46EjCbbCd77FOY=</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OCSPValues>
              <xd:EncapsulatedOCSPValue>MIIGiwoBAKCCBoQwggaABgkrBgEFBQcwAQEEggZxMIIGbTCBxaIWBBTg5RBQ0RkrF4cx/W7Y6PmmxOf8/hgPMjAyNTExMjExOTM2MjVaMIGZMIGWMEwwCQYFKw4DAhoFAAQUzgxHzN03kqP+e9oD7BphnZQwSGIEFAlI/5tUAjbdMKRvs+Ivif5fd8qZAhMUABV0Nqfvh5tHOOJrAAIAFXQ2gAAYDzIwMjUxMTIxMTc0MzM1WqARGA8yMDI1MTEyMzA2MDMzNVqhIDAeMBwGCSsGAQQBgjcVBAQPFw0yNTExMjIxNzUzMzVaMA0GCSqGSIb3DQEBCwUAA4IBAQBohKXjU5ILieBW6agL6ForgTRlm6pu+BqzLQTlwPQ1gwKpT5UBScFu+1qGPrjux5LmdmrUgxHWe81YqOaLRl1Ou3a3pxFQ+LOdKFj5iTDkK46dOLt/RQXHTbpuRgv9vKk6OyrYhNTHtzM655ML2LWr3LOVHflgEbYVaH9NdC/vqLUcZQ0h6PwE8f4x/zLYCxXGNZ62weOSBPwwfnuIdm80SHF9e+KLKP6qEMPkrRj49yHEYC9ZygBhQveYf2MIYQXU5g28OVVovRQ4Jl/PRWu2Vcp4hgnQxUWHCOzVNZtsREVr1g+haGBbURg/gopa+AoplViBixNHhNdmH/58vgt0oIIEjTCCBIkwggSFMIIDbaADAgECAhMUABrb6awZEf+hDR5NAAIAGtvpMA0GCSqGSIb3DQEBCwUAMIGZMRkwFwYDVQQFExBDUEotNC0wMDAtMDA0MDE3MQswCQYDVQQGEwJDUjEkMCIGA1UEChMbQkFOQ08gQ0VOVFJBTCBERSBDT1NUQSBSSUNBMSIwIAYDVQQLExlESVZJU0lPTiBTSVNURU1BUyBERSBQQUdPMSUwIwYDVQQDExxDQSBTSU5QRSAtIFBFUlNPTkEgRklTSUNBIHYyMB4XDTI1MTExMzE2MDMzNVoXDTI1MTEyNzE2MDMzNVowGjEYMBYGA1UEAxMPUE9SVkVOSVIuZmRpLmNyMIIBIjANBgkqhkiG9w0BAQEFAAOCAQ8AMIIBCgKCAQEAmkP+KRa5OqspsF4YekjhBFPP+Fipbt1Bk5FaXRjjoJx30x4Ymq044Q6CFP8sutu4klFdYPTQJMqu9Aa6THJMoBe24OO9WFNL5rOMSjtLByU4NAeqKYNySXVAwFh/kw1Z14seDIdoIh6aVKuIK8HjU46WbJs3495wwRPQ4aKELOkfOcnSoZLN6Uw47H4niWosrgiBdiqwPRuPhRs3jwDKjysQmHHcSf9PcKStYLl3yEFhh+BukzrKhwnvVRQRgOSXsMhwk7Pv4ybHKqUDFSgchqRPgzpCM4A/0Cly5DKQ2OkaCpbtjZEBbINZ36drAwAqkSv6ndZAGz1+UVPyuPoJYwIDAQABo4IBQjCCAT4wPQYJKwYBBAGCNxUHBDAwLgYmKwYBBAGCNxUIhcTqW4LR4zWVkRuC+ZcYhqXLa4F/g/b8d4G48TMCAWQCAQcwEwYDVR0lBAwwCgYIKwYBBQUHAwkwDgYDVR0PAQH/BAQDAgeAMBsGCSsGAQQBgjcVCgQOMAwwCgYIKwYBBQUHAwkwDwYJKwYBBQUHMAEFBAIFADAfBgNVHSMEGDAWgBQJSP+bVAI23TCkb7PiL4n+X3fKmTAdBgNVHQ4EFgQU4OUQUNEZKxeHMf1u2Oj5psTn/P4wGgYDVR0RBBMwEYIPUE9SVkVOSVIuZmRpLmNyME4GCSsGAQQBgjcZAgRBMD+gPQYKKwYBBAGCNxkCAaAvBC1TLTEtNS0yMS0zMjM5NTUwODc4LTc1Mzc5OTczOS0xNzU2NjAxNTAzLTExMDcwDQYJKoZIhvcNAQELBQADggEBAK4CkoMCMusGHhojxnr31HQUPzVw+QgH4JxcjoG5+guORyStx5KljkgbQ6yDPx+/lhTPWaFcEjNJf0xb8/H6xoUy520BNx5Ay/HCcHrRttNc5EzuZ7l2pGb+CEaa+TluOIIdyw/9BsE2k13KjFwF5feePyA71ugX184hL3AJXRASVxGzUEo79NL38EIu4H8o5S4JLQ2H5agj1YhBrBBQNBrzhAXiyMMTFkUCLyx9AhbIDPGkNeTbJJB7PIjCovn+f1XCXXwlgbZpsC7ferKmzI98yuye/XTbszKXsE44Oat8ZxHfuMoen6N1SF0OQhXih/3dPRUSdIUvccufMgNUqiI=</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BKBkBGIwYAIBAQYIYIE8AQEBAQUwMTANBglghkgBZQMEAgEFAAQggHon2mQ1dJRT32dSg/CBr7H7
gVPYFXVbEqAOaCwI7zQCBChuSRAYDzIwMjUxMTIxMTkzNjI1WjAEgAIB9AEB/6CCB8Iwgge+MIIF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CSqGSIb3DQEJAzENBgsqhkiG9w0BCRABBDAcBgkqhkiG9w0BCQUxDxcNMjUxMTIxMTkzNjI1WjAv
BgkqhkiG9w0BCQQxIgQgY0LlM26t27XJ4dcB7zAl9+VzI0AXBzG2Vsoccu1VBcEwNwYLKoZIhvcN
AQkQAi8xKDAmMCQwIgQgrKszXYj6Q2nTJpWV/NZakemXG2IrBO983WoSsYOW808wDQYJKoZIhvcN
AQEBBQAEggEAL5tkSvWG5QFQ28S3MLspGNSV2i4Yf7WhDSlI4QPXYHSzECN8IHXP/Z6LfZO4nK80
/F9XaKHzqLNqcE/Db4i9Eo8Q/wurb6t6rg572kNqB88tz45k80fZ6aibxi9XDk8XbtNP0F0jYhfq
ZXHohUVmiJO2++ooDT2lByZFlOSyif9Rt64Jf8NNz3PtUvacCVqwZ8ayySCyxRAZYSmC72ArmxcX
kzYrIKC8bvm/AnP9efrC88GD7VGs0WCSlkRFS3hYQ2dlNKgFjqy1jD1CLy9XP7MokY5hYxTSvweS
ZJ4Ri+ZObe7JKoum/DVANH/mZvgUgmf5/C8Qup13tl5GB66ERA==</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documentManagement/>
</p:properties>
</file>

<file path=customXml/item5.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6.xml><?xml version="1.0" encoding="utf-8"?>
<?mso-contentType ?>
<FormTemplates xmlns="http://schemas.microsoft.com/sharepoint/v3/contenttype/forms"/>
</file>

<file path=customXml/item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F5D33B99-DA71-4B34-9440-450185F82AC4}"/>
</file>

<file path=customXml/itemProps2.xml><?xml version="1.0" encoding="utf-8"?>
<ds:datastoreItem xmlns:ds="http://schemas.openxmlformats.org/officeDocument/2006/customXml" ds:itemID="{48799EB9-1071-41F5-9A2E-611A198727E0}"/>
</file>

<file path=customXml/itemProps3.xml><?xml version="1.0" encoding="utf-8"?>
<ds:datastoreItem xmlns:ds="http://schemas.openxmlformats.org/officeDocument/2006/customXml" ds:itemID="{13658287-E6C0-4514-A7A5-DC2DB4B6746A}"/>
</file>

<file path=customXml/itemProps4.xml><?xml version="1.0" encoding="utf-8"?>
<ds:datastoreItem xmlns:ds="http://schemas.openxmlformats.org/officeDocument/2006/customXml" ds:itemID="{283BF82E-1A70-4392-8CF2-7DEAFF1953AE}">
  <ds:schemaRefs>
    <ds:schemaRef ds:uri="http://schemas.microsoft.com/office/2006/metadata/properties"/>
    <ds:schemaRef ds:uri="62db5286-48a0-4e17-a672-7c89f7b8ca75"/>
    <ds:schemaRef ds:uri="http://purl.org/dc/terms/"/>
    <ds:schemaRef ds:uri="http://purl.org/dc/elements/1.1/"/>
    <ds:schemaRef ds:uri="b875e23b-67d9-4b2e-bdec-edacbf90b326"/>
    <ds:schemaRef ds:uri="http://schemas.microsoft.com/sharepoint/v3"/>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s>
</ds:datastoreItem>
</file>

<file path=customXml/itemProps5.xml><?xml version="1.0" encoding="utf-8"?>
<ds:datastoreItem xmlns:ds="http://schemas.openxmlformats.org/officeDocument/2006/customXml" ds:itemID="{C815BD63-4878-4C9D-A0B7-A22AE80CC3C2}">
  <ds:schemaRefs>
    <ds:schemaRef ds:uri="http://schemas.microsoft.com/sharepoint/events"/>
  </ds:schemaRefs>
</ds:datastoreItem>
</file>

<file path=customXml/itemProps6.xml><?xml version="1.0" encoding="utf-8"?>
<ds:datastoreItem xmlns:ds="http://schemas.openxmlformats.org/officeDocument/2006/customXml" ds:itemID="{387D0621-C83C-475A-A089-214C4EDB3BF4}"/>
</file>

<file path=customXml/itemProps7.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plantilla-DAI</Template>
  <TotalTime>17</TotalTime>
  <Pages>1</Pages>
  <Words>286</Words>
  <Characters>1539</Characters>
  <Application>Microsoft Office Word</Application>
  <DocSecurity>0</DocSecurity>
  <Lines>45</Lines>
  <Paragraphs>19</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1806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AI-0275-2025</dc:title>
  <dc:subject/>
  <dc:creator>BERROCAL MEZA MELISSA</dc:creator>
  <cp:keywords/>
  <dc:description/>
  <cp:lastModifiedBy>VARGAS GUERRERO JOSE JOAQUIN</cp:lastModifiedBy>
  <cp:revision>4</cp:revision>
  <cp:lastPrinted>2011-05-05T20:16:00Z</cp:lastPrinted>
  <dcterms:created xsi:type="dcterms:W3CDTF">2025-11-21T17:05:00Z</dcterms:created>
  <dcterms:modified xsi:type="dcterms:W3CDTF">2025-11-21T19:35:00Z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Unidad de Destino">
    <vt:lpwstr>72;#GER - Gerencia|7f4773cf-2cb9-48b6-88d2-9e4750a72616;#971;#DTE - División Transformación y Estrategia|368c3da0-3cec-43e9-a26d-02a9f90827dd</vt:lpwstr>
  </property>
  <property fmtid="{D5CDD505-2E9C-101B-9397-08002B2CF9AE}" pid="11" name="Disponibilidad">
    <vt:lpwstr>142;#Alta|7fca731c-4c62-4f1c-9061-e9f164c964b2</vt:lpwstr>
  </property>
  <property fmtid="{D5CDD505-2E9C-101B-9397-08002B2CF9AE}" pid="12" name="Confidencialidad1">
    <vt:lpwstr/>
  </property>
  <property fmtid="{D5CDD505-2E9C-101B-9397-08002B2CF9AE}" pid="13" name="Unidad Remitente">
    <vt:lpwstr>180;#AI - Auditoría Interna|3edbdf7a-605f-4e12-831a-35c707ff21f7</vt:lpwstr>
  </property>
  <property fmtid="{D5CDD505-2E9C-101B-9397-08002B2CF9AE}" pid="14" name="lb0b7da792b243d9bfa96ad7487ad734">
    <vt:lpwstr/>
  </property>
  <property fmtid="{D5CDD505-2E9C-101B-9397-08002B2CF9AE}" pid="15" name="ConfidencialidadNueva">
    <vt:lpwstr>1126;#Uso Interno|cb9fd6ec-d147-480f-a8ac-d6135defb9d5</vt:lpwstr>
  </property>
  <property fmtid="{D5CDD505-2E9C-101B-9397-08002B2CF9AE}" pid="16" name="ClassificationContentMarkingFooterShapeIds">
    <vt:lpwstr>59e90a30,8dfcc61,7b2df0ca</vt:lpwstr>
  </property>
  <property fmtid="{D5CDD505-2E9C-101B-9397-08002B2CF9AE}" pid="17" name="ClassificationContentMarkingFooterFontProps">
    <vt:lpwstr>#000000,10,Calibri</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2025-11-21T17:13:14Z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38fe933a-ca7a-46ad-a156-4391d1c414ad</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9" name="Dirigido a (entidad externa)">
    <vt:lpwstr/>
  </property>
  <property fmtid="{D5CDD505-2E9C-101B-9397-08002B2CF9AE}" pid="30" name="WorkflowChangePath">
    <vt:lpwstr>3598ac08-66e4-4258-9916-e672c2905e74,9;1afe6994-8faf-447a-9c55-27a860d20fdf,14;cf7072bc-9575-4d0b-b529-251f6b43b02b,15;cf7072bc-9575-4d0b-b529-251f6b43b02b,15;</vt:lpwstr>
  </property>
  <property fmtid="{D5CDD505-2E9C-101B-9397-08002B2CF9AE}" pid="32" name="Order">
    <vt:r8>208800</vt:r8>
  </property>
  <property fmtid="{D5CDD505-2E9C-101B-9397-08002B2CF9AE}" pid="33" name="ecm_ItemDeleteBlockHolders">
    <vt:lpwstr/>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12/06/2025 23:48:06</vt:lpwstr>
  </property>
  <property fmtid="{D5CDD505-2E9C-101B-9397-08002B2CF9AE}" pid="40" name="_dlc_ItemStageId">
    <vt:lpwstr>1</vt:lpwstr>
  </property>
  <property fmtid="{D5CDD505-2E9C-101B-9397-08002B2CF9AE}" pid="41" name="Expediente">
    <vt:lpwstr/>
  </property>
  <property fmtid="{D5CDD505-2E9C-101B-9397-08002B2CF9AE}" pid="42" name="Entrante relacionado">
    <vt:lpwstr/>
  </property>
  <property fmtid="{D5CDD505-2E9C-101B-9397-08002B2CF9AE}" pid="43" name="OtraEntidadExterna">
    <vt:lpwstr/>
  </property>
  <property fmtid="{D5CDD505-2E9C-101B-9397-08002B2CF9AE}" pid="44" name="RemitenteOriginal">
    <vt:lpwstr/>
  </property>
  <property fmtid="{D5CDD505-2E9C-101B-9397-08002B2CF9AE}" pid="45" name="NoReferencia">
    <vt:lpwstr/>
  </property>
  <property fmtid="{D5CDD505-2E9C-101B-9397-08002B2CF9AE}" pid="46" name="Secretaria">
    <vt:lpwstr/>
  </property>
  <property fmtid="{D5CDD505-2E9C-101B-9397-08002B2CF9AE}" pid="48" name="Unidad_x0020_de_x0020_Destino">
    <vt:lpwstr>72;#GER - Gerencia|7f4773cf-2cb9-48b6-88d2-9e4750a72616;#971;#DTE - División Transformación y Estrategia|368c3da0-3cec-43e9-a26d-02a9f90827dd</vt:lpwstr>
  </property>
  <property fmtid="{D5CDD505-2E9C-101B-9397-08002B2CF9AE}" pid="49" name="Unidad_x0020_Remitente">
    <vt:lpwstr>180;#AI - Auditoría Interna|3edbdf7a-605f-4e12-831a-35c707ff21f7</vt:lpwstr>
  </property>
  <property fmtid="{D5CDD505-2E9C-101B-9397-08002B2CF9AE}" pid="50" name="Dirigido_x0020_a_x0020__x0028_entidad_x0020_externa_x0029_">
    <vt:lpwstr/>
  </property>
  <property fmtid="{D5CDD505-2E9C-101B-9397-08002B2CF9AE}" pid="51" name="Tipo_x0020_Documental">
    <vt:lpwstr>2;#Oficio|417b7e3a-1426-4267-afb3-20be5f4d6412</vt:lpwstr>
  </property>
</Properties>
</file>