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ABA705" w14:textId="05E55908" w:rsidR="003554C5" w:rsidRPr="00B6568D" w:rsidRDefault="00B6568D" w:rsidP="00B6568D">
      <w:pPr>
        <w:jc w:val="left"/>
        <w:rPr>
          <w:rFonts w:ascii="Arial" w:hAnsi="Arial" w:cs="Arial"/>
          <w:sz w:val="24"/>
          <w:lang w:val="es-CR" w:eastAsia="es-CR"/>
        </w:rPr>
      </w:pPr>
      <w:r w:rsidRPr="00B6568D">
        <w:rPr>
          <w:rFonts w:ascii="Arial" w:hAnsi="Arial" w:cs="Arial"/>
          <w:sz w:val="24"/>
          <w:lang w:val="es-CR" w:eastAsia="es-CR"/>
        </w:rPr>
        <w:t>1</w:t>
      </w:r>
      <w:r w:rsidR="0007608D">
        <w:rPr>
          <w:rFonts w:ascii="Arial" w:hAnsi="Arial" w:cs="Arial"/>
          <w:sz w:val="24"/>
          <w:lang w:val="es-CR" w:eastAsia="es-CR"/>
        </w:rPr>
        <w:t>2</w:t>
      </w:r>
      <w:r w:rsidRPr="00B6568D">
        <w:rPr>
          <w:rFonts w:ascii="Arial" w:hAnsi="Arial" w:cs="Arial"/>
          <w:sz w:val="24"/>
          <w:lang w:val="es-CR" w:eastAsia="es-CR"/>
        </w:rPr>
        <w:t xml:space="preserve"> de noviembre del 2025</w:t>
      </w:r>
    </w:p>
    <w:sdt>
      <w:sdtPr>
        <w:alias w:val="Consecutivo"/>
        <w:tag w:val="Consecutivo"/>
        <w:id w:val="867724263"/>
        <w:placeholder>
          <w:docPart w:val="C9B29D0E58904228AA593C215A46CBAE"/>
        </w:placeholder>
        <w:text/>
      </w:sdtPr>
      <w:sdtEndPr/>
      <w:sdtContent>
        <w:p w14:paraId="3F335A03" w14:textId="77777777" w:rsidR="003554C5" w:rsidRDefault="00BF4EBD" w:rsidP="0085692C">
          <w:r>
            <w:rPr>
              <w:rStyle w:val="Textodelmarcadordeposicin"/>
              <w:rFonts w:eastAsia="Calibri"/>
            </w:rPr>
            <w:t>AI-0271-2025</w:t>
          </w:r>
        </w:p>
      </w:sdtContent>
    </w:sdt>
    <w:p w14:paraId="3010EDD9" w14:textId="77777777" w:rsidR="00BF4EBD" w:rsidRDefault="00BF4EBD" w:rsidP="0085692C"/>
    <w:p w14:paraId="09EEBEF3" w14:textId="77777777" w:rsidR="00B6568D" w:rsidRPr="00F835F3" w:rsidRDefault="00B6568D" w:rsidP="0085692C"/>
    <w:p w14:paraId="29A9CD07" w14:textId="77777777" w:rsidR="00B6568D" w:rsidRPr="00B6568D" w:rsidRDefault="00B6568D" w:rsidP="00B6568D">
      <w:pPr>
        <w:jc w:val="left"/>
        <w:rPr>
          <w:rFonts w:ascii="Arial" w:hAnsi="Arial" w:cs="Arial"/>
          <w:sz w:val="24"/>
          <w:lang w:val="es-CR" w:eastAsia="es-CR"/>
        </w:rPr>
      </w:pPr>
      <w:r w:rsidRPr="00B6568D">
        <w:rPr>
          <w:rFonts w:ascii="Arial" w:hAnsi="Arial" w:cs="Arial"/>
          <w:sz w:val="24"/>
          <w:lang w:val="es-CR" w:eastAsia="es-CR"/>
        </w:rPr>
        <w:t>Señor</w:t>
      </w:r>
    </w:p>
    <w:p w14:paraId="722B4ED2" w14:textId="77777777" w:rsidR="00B6568D" w:rsidRPr="00B6568D" w:rsidRDefault="00B6568D" w:rsidP="00B6568D">
      <w:pPr>
        <w:jc w:val="left"/>
        <w:rPr>
          <w:rFonts w:ascii="Arial" w:hAnsi="Arial" w:cs="Arial"/>
          <w:sz w:val="24"/>
          <w:lang w:val="es-CR" w:eastAsia="es-CR"/>
        </w:rPr>
      </w:pPr>
      <w:r w:rsidRPr="00B6568D">
        <w:rPr>
          <w:rFonts w:ascii="Arial" w:hAnsi="Arial" w:cs="Arial"/>
          <w:sz w:val="24"/>
          <w:lang w:val="es-CR" w:eastAsia="es-CR"/>
        </w:rPr>
        <w:t>Pablo Villalobos González, Gerente</w:t>
      </w:r>
    </w:p>
    <w:p w14:paraId="027BC0DC" w14:textId="77777777" w:rsidR="00B6568D" w:rsidRPr="00B6568D" w:rsidRDefault="00B6568D" w:rsidP="00B6568D">
      <w:pPr>
        <w:jc w:val="left"/>
        <w:rPr>
          <w:rFonts w:ascii="Arial" w:hAnsi="Arial" w:cs="Arial"/>
          <w:b/>
          <w:color w:val="1F4E79"/>
          <w:sz w:val="24"/>
          <w:lang w:val="es-CR" w:eastAsia="es-CR"/>
        </w:rPr>
      </w:pPr>
      <w:r w:rsidRPr="00B6568D">
        <w:rPr>
          <w:rFonts w:ascii="Arial" w:hAnsi="Arial" w:cs="Arial"/>
          <w:b/>
          <w:color w:val="1F4E79"/>
          <w:sz w:val="24"/>
          <w:lang w:val="es-CR" w:eastAsia="es-CR"/>
        </w:rPr>
        <w:t>BANCO CENTRAL DE COSTA RICA</w:t>
      </w:r>
    </w:p>
    <w:p w14:paraId="60A2610E" w14:textId="77777777" w:rsidR="00B6568D" w:rsidRDefault="00B6568D" w:rsidP="00B6568D">
      <w:pPr>
        <w:jc w:val="left"/>
        <w:rPr>
          <w:rFonts w:ascii="Arial" w:hAnsi="Arial" w:cs="Arial"/>
          <w:sz w:val="24"/>
          <w:lang w:val="es-CR" w:eastAsia="es-CR"/>
        </w:rPr>
      </w:pPr>
    </w:p>
    <w:p w14:paraId="4E41C920" w14:textId="77777777" w:rsidR="00B6568D" w:rsidRPr="00B6568D" w:rsidRDefault="00B6568D" w:rsidP="00B6568D">
      <w:pPr>
        <w:jc w:val="left"/>
        <w:rPr>
          <w:rFonts w:ascii="Arial" w:hAnsi="Arial" w:cs="Arial"/>
          <w:sz w:val="24"/>
          <w:lang w:val="es-CR" w:eastAsia="es-CR"/>
        </w:rPr>
      </w:pPr>
    </w:p>
    <w:p w14:paraId="50724B93" w14:textId="77777777" w:rsidR="00B6568D" w:rsidRPr="00B6568D" w:rsidRDefault="00B6568D" w:rsidP="00B6568D">
      <w:pPr>
        <w:jc w:val="left"/>
        <w:rPr>
          <w:rFonts w:ascii="Arial" w:hAnsi="Arial" w:cs="Arial"/>
          <w:b/>
          <w:bCs/>
          <w:sz w:val="24"/>
          <w:lang w:val="es-CR" w:eastAsia="es-CR"/>
        </w:rPr>
      </w:pPr>
      <w:r w:rsidRPr="00B6568D">
        <w:rPr>
          <w:rFonts w:ascii="Arial" w:hAnsi="Arial" w:cs="Arial"/>
          <w:b/>
          <w:sz w:val="24"/>
          <w:lang w:val="es-CR" w:eastAsia="es-CR"/>
        </w:rPr>
        <w:t xml:space="preserve">Ref. Comunicación del Informe </w:t>
      </w:r>
      <w:r w:rsidRPr="00B6568D">
        <w:rPr>
          <w:rFonts w:ascii="Arial" w:hAnsi="Arial" w:cs="Arial"/>
          <w:b/>
          <w:bCs/>
          <w:sz w:val="24"/>
          <w:lang w:val="es-CR" w:eastAsia="es-CR"/>
        </w:rPr>
        <w:t>de la auditoría especial sobre custodia y saldos de numerario</w:t>
      </w:r>
    </w:p>
    <w:p w14:paraId="4BCA300D" w14:textId="77777777" w:rsidR="00B6568D" w:rsidRPr="00B6568D" w:rsidRDefault="00B6568D" w:rsidP="00B6568D">
      <w:pPr>
        <w:jc w:val="left"/>
        <w:rPr>
          <w:rFonts w:ascii="Arial" w:hAnsi="Arial" w:cs="Arial"/>
          <w:sz w:val="24"/>
          <w:lang w:val="es-CR" w:eastAsia="es-CR"/>
        </w:rPr>
      </w:pPr>
    </w:p>
    <w:p w14:paraId="26A240E9" w14:textId="77777777" w:rsidR="00B6568D" w:rsidRPr="00B6568D" w:rsidRDefault="00B6568D" w:rsidP="00B6568D">
      <w:pPr>
        <w:jc w:val="left"/>
        <w:rPr>
          <w:rFonts w:ascii="Arial" w:hAnsi="Arial" w:cs="Arial"/>
          <w:sz w:val="24"/>
          <w:lang w:val="es-CR" w:eastAsia="es-CR"/>
        </w:rPr>
      </w:pPr>
    </w:p>
    <w:p w14:paraId="39A0EA7C" w14:textId="77777777" w:rsidR="00B6568D" w:rsidRPr="00B6568D" w:rsidRDefault="00B6568D" w:rsidP="00B6568D">
      <w:pPr>
        <w:jc w:val="left"/>
        <w:rPr>
          <w:rFonts w:ascii="Arial" w:hAnsi="Arial" w:cs="Arial"/>
          <w:sz w:val="24"/>
          <w:lang w:val="es-CR" w:eastAsia="es-CR"/>
        </w:rPr>
      </w:pPr>
      <w:r w:rsidRPr="00B6568D">
        <w:rPr>
          <w:rFonts w:ascii="Arial" w:hAnsi="Arial" w:cs="Arial"/>
          <w:sz w:val="24"/>
          <w:lang w:val="es-CR" w:eastAsia="es-CR"/>
        </w:rPr>
        <w:t>Estimado señor:</w:t>
      </w:r>
    </w:p>
    <w:p w14:paraId="6D506798" w14:textId="77777777" w:rsidR="00B6568D" w:rsidRDefault="00B6568D" w:rsidP="00B6568D">
      <w:pPr>
        <w:jc w:val="left"/>
        <w:rPr>
          <w:rFonts w:ascii="Arial" w:hAnsi="Arial" w:cs="Arial"/>
          <w:sz w:val="24"/>
          <w:lang w:val="es-CR" w:eastAsia="es-CR"/>
        </w:rPr>
      </w:pPr>
    </w:p>
    <w:p w14:paraId="2D357ED6" w14:textId="77777777" w:rsidR="00B6568D" w:rsidRPr="00B6568D" w:rsidRDefault="00B6568D" w:rsidP="00B6568D">
      <w:pPr>
        <w:jc w:val="left"/>
        <w:rPr>
          <w:rFonts w:ascii="Arial" w:hAnsi="Arial" w:cs="Arial"/>
          <w:sz w:val="24"/>
          <w:lang w:val="es-CR" w:eastAsia="es-CR"/>
        </w:rPr>
      </w:pPr>
    </w:p>
    <w:p w14:paraId="40A3162C" w14:textId="77777777" w:rsidR="00B6568D" w:rsidRPr="00B6568D" w:rsidRDefault="00B6568D" w:rsidP="00B6568D">
      <w:pPr>
        <w:tabs>
          <w:tab w:val="left" w:pos="5505"/>
        </w:tabs>
        <w:rPr>
          <w:rFonts w:ascii="Arial" w:hAnsi="Arial" w:cs="Arial"/>
          <w:sz w:val="24"/>
          <w:lang w:val="es-CR" w:eastAsia="es-CR"/>
        </w:rPr>
      </w:pPr>
      <w:r w:rsidRPr="00B6568D">
        <w:rPr>
          <w:rFonts w:ascii="Arial" w:hAnsi="Arial" w:cs="Arial"/>
          <w:sz w:val="24"/>
          <w:lang w:val="es-CR" w:eastAsia="es-CR"/>
        </w:rPr>
        <w:t xml:space="preserve">El informe adjunto contiene los resultados correspondientes al estudio </w:t>
      </w:r>
      <w:bookmarkStart w:id="0" w:name="_Hlk175132658"/>
      <w:r w:rsidRPr="00B6568D">
        <w:rPr>
          <w:rFonts w:ascii="Arial" w:hAnsi="Arial" w:cs="Arial"/>
          <w:sz w:val="24"/>
          <w:lang w:val="es-CR" w:eastAsia="es-CR"/>
        </w:rPr>
        <w:t>especial</w:t>
      </w:r>
      <w:r w:rsidRPr="00B6568D">
        <w:rPr>
          <w:rFonts w:ascii="Arial" w:hAnsi="Arial" w:cs="Arial"/>
          <w:sz w:val="24"/>
          <w:vertAlign w:val="superscript"/>
          <w:lang w:val="es-CR" w:eastAsia="es-CR"/>
        </w:rPr>
        <w:footnoteReference w:id="1"/>
      </w:r>
      <w:r w:rsidRPr="00B6568D">
        <w:rPr>
          <w:rFonts w:ascii="Arial" w:hAnsi="Arial" w:cs="Arial"/>
          <w:sz w:val="24"/>
          <w:lang w:val="es-CR" w:eastAsia="es-CR"/>
        </w:rPr>
        <w:t xml:space="preserve"> </w:t>
      </w:r>
      <w:bookmarkEnd w:id="0"/>
      <w:r w:rsidRPr="00B6568D">
        <w:rPr>
          <w:rFonts w:ascii="Arial" w:hAnsi="Arial" w:cs="Arial"/>
          <w:sz w:val="24"/>
          <w:lang w:val="es-CR" w:eastAsia="es-CR"/>
        </w:rPr>
        <w:t>mediante el cual esta Auditoría evaluó la custodia y saldos de numerario, que está bajo la responsabilidad del Departamento de Emisión y Valores, de la División de Sistemas de Pago del Banco Central de Costa Rica.</w:t>
      </w:r>
    </w:p>
    <w:p w14:paraId="4B967BD0" w14:textId="77777777" w:rsidR="00B6568D" w:rsidRPr="00B6568D" w:rsidRDefault="00B6568D" w:rsidP="00B6568D">
      <w:pPr>
        <w:tabs>
          <w:tab w:val="left" w:pos="5505"/>
        </w:tabs>
        <w:rPr>
          <w:rFonts w:ascii="Arial" w:hAnsi="Arial" w:cs="Arial"/>
          <w:sz w:val="24"/>
          <w:lang w:val="es-CR" w:eastAsia="es-CR"/>
        </w:rPr>
      </w:pPr>
    </w:p>
    <w:p w14:paraId="6718AEA1" w14:textId="77777777" w:rsidR="00B6568D" w:rsidRPr="00B6568D" w:rsidRDefault="00B6568D" w:rsidP="00B6568D">
      <w:pPr>
        <w:rPr>
          <w:rFonts w:ascii="Arial" w:hAnsi="Arial" w:cs="Arial"/>
          <w:sz w:val="24"/>
        </w:rPr>
      </w:pPr>
      <w:r w:rsidRPr="00B6568D">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38F04F0C" w14:textId="77777777" w:rsidR="00B6568D" w:rsidRPr="00B6568D" w:rsidRDefault="00B6568D" w:rsidP="00B6568D">
      <w:pPr>
        <w:contextualSpacing/>
        <w:jc w:val="left"/>
        <w:rPr>
          <w:rFonts w:ascii="Arial" w:hAnsi="Arial" w:cs="Arial"/>
          <w:sz w:val="24"/>
          <w:lang w:val="es-CR" w:eastAsia="es-CR"/>
        </w:rPr>
      </w:pPr>
    </w:p>
    <w:p w14:paraId="76156329" w14:textId="77777777" w:rsidR="00B6568D" w:rsidRPr="00B6568D" w:rsidRDefault="00B6568D" w:rsidP="00B6568D">
      <w:pPr>
        <w:rPr>
          <w:rFonts w:ascii="Arial" w:hAnsi="Arial" w:cs="Arial"/>
          <w:sz w:val="24"/>
          <w:lang w:val="es-MX" w:eastAsia="es-MX"/>
        </w:rPr>
      </w:pPr>
      <w:r w:rsidRPr="00B6568D">
        <w:rPr>
          <w:rFonts w:ascii="Arial" w:hAnsi="Arial" w:cs="Arial"/>
          <w:sz w:val="24"/>
          <w:lang w:val="es-MX" w:eastAsia="es-MX"/>
        </w:rPr>
        <w:t>La Auditoría Interna realizó las conferencias técnica y final de este informe con la División Sistemas de Pago y con la Gerencia, en fechas 10 y 11 de noviembre, respectivamente, como parte de la comunicación preliminar de los resultados.</w:t>
      </w:r>
    </w:p>
    <w:p w14:paraId="2D8A1A00" w14:textId="77777777" w:rsidR="00B6568D" w:rsidRPr="00B6568D" w:rsidRDefault="00B6568D" w:rsidP="00B6568D">
      <w:pPr>
        <w:rPr>
          <w:rFonts w:ascii="Arial" w:hAnsi="Arial" w:cs="Arial"/>
          <w:sz w:val="24"/>
          <w:lang w:val="es-MX" w:eastAsia="es-MX"/>
        </w:rPr>
      </w:pPr>
    </w:p>
    <w:p w14:paraId="26144074" w14:textId="77777777" w:rsidR="00B6568D" w:rsidRPr="00B6568D" w:rsidRDefault="00B6568D" w:rsidP="00B6568D">
      <w:pPr>
        <w:rPr>
          <w:rFonts w:ascii="Arial" w:hAnsi="Arial" w:cs="Arial"/>
          <w:sz w:val="24"/>
          <w:lang w:val="es-CR" w:eastAsia="es-MX"/>
        </w:rPr>
      </w:pPr>
      <w:r w:rsidRPr="00B6568D">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71F95C6F" w14:textId="77777777" w:rsidR="00B6568D" w:rsidRPr="00B6568D" w:rsidRDefault="00B6568D" w:rsidP="00B6568D">
      <w:pPr>
        <w:widowControl w:val="0"/>
        <w:rPr>
          <w:rFonts w:ascii="Arial" w:hAnsi="Arial" w:cs="Arial"/>
          <w:sz w:val="24"/>
          <w:lang w:val="es-CR" w:eastAsia="es-CR"/>
        </w:rPr>
      </w:pPr>
    </w:p>
    <w:p w14:paraId="065BF44E" w14:textId="77777777" w:rsidR="00B6568D" w:rsidRPr="00B6568D" w:rsidRDefault="00B6568D" w:rsidP="00B6568D">
      <w:pPr>
        <w:widowControl w:val="0"/>
        <w:rPr>
          <w:rFonts w:ascii="Arial" w:hAnsi="Arial" w:cs="Arial"/>
          <w:sz w:val="24"/>
          <w:lang w:val="es-CR" w:eastAsia="es-CR"/>
        </w:rPr>
      </w:pPr>
      <w:r w:rsidRPr="00B6568D">
        <w:rPr>
          <w:rFonts w:ascii="Arial" w:hAnsi="Arial" w:cs="Arial"/>
          <w:sz w:val="24"/>
          <w:lang w:val="es-CR" w:eastAsia="es-CR"/>
        </w:rPr>
        <w:t>Las recomendaciones de auditoría deben tratarse con arreglo a las disposiciones de los artículos 36, 38 y 39, según la Ley General de Control Interno No. 8292 publicada en el periódico oficial La Gaceta 169 del 4 de setiembre del 2002.</w:t>
      </w:r>
    </w:p>
    <w:p w14:paraId="10B8100F" w14:textId="77777777" w:rsidR="00B6568D" w:rsidRDefault="00B6568D" w:rsidP="00B6568D">
      <w:pPr>
        <w:widowControl w:val="0"/>
        <w:rPr>
          <w:rFonts w:ascii="Arial" w:hAnsi="Arial" w:cs="Arial"/>
          <w:sz w:val="24"/>
          <w:lang w:val="es-CR" w:eastAsia="es-CR"/>
        </w:rPr>
      </w:pPr>
    </w:p>
    <w:p w14:paraId="4308228D" w14:textId="77777777" w:rsidR="00B6568D" w:rsidRDefault="00B6568D" w:rsidP="00B6568D">
      <w:pPr>
        <w:widowControl w:val="0"/>
        <w:rPr>
          <w:rFonts w:ascii="Arial" w:hAnsi="Arial" w:cs="Arial"/>
          <w:sz w:val="24"/>
          <w:lang w:val="es-CR" w:eastAsia="es-CR"/>
        </w:rPr>
      </w:pPr>
    </w:p>
    <w:p w14:paraId="02CCD0FD" w14:textId="77777777" w:rsidR="00B6568D" w:rsidRPr="00B6568D" w:rsidRDefault="00B6568D" w:rsidP="00B6568D">
      <w:pPr>
        <w:widowControl w:val="0"/>
        <w:rPr>
          <w:rFonts w:ascii="Arial" w:hAnsi="Arial" w:cs="Arial"/>
          <w:sz w:val="24"/>
          <w:lang w:val="es-CR" w:eastAsia="es-CR"/>
        </w:rPr>
      </w:pPr>
    </w:p>
    <w:p w14:paraId="004CBA03" w14:textId="77777777" w:rsidR="00B6568D" w:rsidRPr="00B6568D" w:rsidRDefault="00B6568D" w:rsidP="00B6568D">
      <w:pPr>
        <w:jc w:val="left"/>
        <w:rPr>
          <w:rFonts w:ascii="Arial" w:hAnsi="Arial" w:cs="Arial"/>
          <w:sz w:val="24"/>
          <w:lang w:val="pt-BR" w:eastAsia="es-CR"/>
        </w:rPr>
      </w:pPr>
      <w:r w:rsidRPr="00B6568D">
        <w:rPr>
          <w:rFonts w:ascii="Times New Roman" w:hAnsi="Times New Roman"/>
          <w:noProof/>
          <w:sz w:val="24"/>
          <w:lang w:val="es-CR" w:eastAsia="es-CR"/>
        </w:rPr>
        <w:drawing>
          <wp:anchor distT="0" distB="0" distL="114300" distR="114300" simplePos="0" relativeHeight="251659264" behindDoc="1" locked="0" layoutInCell="1" allowOverlap="1" wp14:anchorId="1D29B952" wp14:editId="58C3330C">
            <wp:simplePos x="0" y="0"/>
            <wp:positionH relativeFrom="column">
              <wp:posOffset>-208709</wp:posOffset>
            </wp:positionH>
            <wp:positionV relativeFrom="paragraph">
              <wp:posOffset>180248</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B6568D">
        <w:rPr>
          <w:rFonts w:ascii="Arial" w:hAnsi="Arial" w:cs="Arial"/>
          <w:sz w:val="24"/>
          <w:lang w:val="pt-BR" w:eastAsia="es-CR"/>
        </w:rPr>
        <w:t>Atentamente,</w:t>
      </w:r>
    </w:p>
    <w:p w14:paraId="1A88BF29" w14:textId="77777777" w:rsidR="00B6568D" w:rsidRPr="00B6568D" w:rsidRDefault="00B6568D" w:rsidP="00B6568D">
      <w:pPr>
        <w:tabs>
          <w:tab w:val="left" w:pos="3120"/>
        </w:tabs>
        <w:jc w:val="left"/>
        <w:rPr>
          <w:rFonts w:ascii="Arial" w:hAnsi="Arial" w:cs="Arial"/>
          <w:sz w:val="24"/>
          <w:lang w:val="pt-BR" w:eastAsia="es-CR"/>
        </w:rPr>
      </w:pPr>
      <w:r w:rsidRPr="00B6568D">
        <w:rPr>
          <w:rFonts w:ascii="Arial" w:hAnsi="Arial" w:cs="Arial"/>
          <w:sz w:val="24"/>
          <w:lang w:val="pt-BR" w:eastAsia="es-CR"/>
        </w:rPr>
        <w:tab/>
      </w:r>
    </w:p>
    <w:p w14:paraId="0B1A58F9" w14:textId="77777777" w:rsidR="00B6568D" w:rsidRPr="00B6568D" w:rsidRDefault="00B6568D" w:rsidP="00B6568D">
      <w:pPr>
        <w:jc w:val="left"/>
        <w:rPr>
          <w:rFonts w:ascii="Arial" w:hAnsi="Arial" w:cs="Arial"/>
          <w:sz w:val="24"/>
          <w:lang w:val="pt-BR" w:eastAsia="es-CR"/>
        </w:rPr>
      </w:pPr>
    </w:p>
    <w:p w14:paraId="0CD3F879" w14:textId="77777777" w:rsidR="00B6568D" w:rsidRPr="00B6568D" w:rsidRDefault="00B6568D" w:rsidP="00B6568D">
      <w:pPr>
        <w:jc w:val="left"/>
        <w:rPr>
          <w:rFonts w:ascii="Arial" w:hAnsi="Arial" w:cs="Arial"/>
          <w:sz w:val="24"/>
          <w:lang w:val="pt-BR" w:eastAsia="es-CR"/>
        </w:rPr>
      </w:pPr>
      <w:r w:rsidRPr="00B6568D">
        <w:rPr>
          <w:rFonts w:ascii="Arial" w:hAnsi="Arial" w:cs="Arial"/>
          <w:sz w:val="24"/>
          <w:lang w:val="pt-BR" w:eastAsia="es-CR"/>
        </w:rPr>
        <w:t>Joaquín Vargas Guerrero</w:t>
      </w:r>
    </w:p>
    <w:p w14:paraId="3AEFDF7A" w14:textId="77777777" w:rsidR="00B6568D" w:rsidRPr="00B6568D" w:rsidRDefault="00B6568D" w:rsidP="00B6568D">
      <w:pPr>
        <w:jc w:val="left"/>
        <w:rPr>
          <w:rFonts w:ascii="Arial" w:hAnsi="Arial" w:cs="Arial"/>
          <w:b/>
          <w:bCs/>
          <w:sz w:val="24"/>
          <w:lang w:val="pt-BR" w:eastAsia="es-CR"/>
        </w:rPr>
      </w:pPr>
      <w:r w:rsidRPr="00B6568D">
        <w:rPr>
          <w:rFonts w:ascii="Arial" w:hAnsi="Arial" w:cs="Arial"/>
          <w:b/>
          <w:bCs/>
          <w:sz w:val="24"/>
          <w:lang w:val="pt-BR" w:eastAsia="es-CR"/>
        </w:rPr>
        <w:t>Auditor Interno</w:t>
      </w:r>
    </w:p>
    <w:p w14:paraId="1F5D2D16" w14:textId="77777777" w:rsidR="00B6568D" w:rsidRPr="00B6568D" w:rsidRDefault="00B6568D" w:rsidP="00B6568D">
      <w:pPr>
        <w:jc w:val="left"/>
        <w:rPr>
          <w:rFonts w:ascii="Arial" w:hAnsi="Arial" w:cs="Arial"/>
          <w:b/>
          <w:bCs/>
          <w:sz w:val="24"/>
          <w:lang w:val="pt-BR" w:eastAsia="es-CR"/>
        </w:rPr>
      </w:pPr>
    </w:p>
    <w:p w14:paraId="549761E8" w14:textId="77777777" w:rsidR="00B6568D" w:rsidRPr="00B6568D" w:rsidRDefault="00B6568D" w:rsidP="00B6568D">
      <w:pPr>
        <w:jc w:val="left"/>
        <w:rPr>
          <w:rFonts w:ascii="Arial" w:hAnsi="Arial" w:cs="Arial"/>
          <w:b/>
          <w:bCs/>
          <w:sz w:val="24"/>
          <w:lang w:val="pt-BR" w:eastAsia="es-CR"/>
        </w:rPr>
      </w:pPr>
    </w:p>
    <w:p w14:paraId="4E93F4F8" w14:textId="74BABC77" w:rsidR="00B6568D" w:rsidRPr="00B6568D" w:rsidRDefault="00B6568D" w:rsidP="00B6568D">
      <w:pPr>
        <w:pStyle w:val="CC"/>
      </w:pPr>
      <w:r w:rsidRPr="00B6568D">
        <w:t>C</w:t>
      </w:r>
      <w:r>
        <w:t>c</w:t>
      </w:r>
      <w:r w:rsidRPr="00B6568D">
        <w:t>.</w:t>
      </w:r>
      <w:r w:rsidRPr="00B6568D">
        <w:tab/>
        <w:t>División Sistemas de Pago</w:t>
      </w:r>
    </w:p>
    <w:p w14:paraId="4DC1110A" w14:textId="77777777" w:rsidR="00577A95" w:rsidRDefault="00577A95" w:rsidP="00B6568D">
      <w:pPr>
        <w:pStyle w:val="CC"/>
      </w:pPr>
    </w:p>
    <w:p w14:paraId="12B9EF85" w14:textId="77777777" w:rsidR="002307FE" w:rsidRPr="002307FE" w:rsidRDefault="002307FE" w:rsidP="002307FE"/>
    <w:p w14:paraId="02267ACA" w14:textId="77777777" w:rsidR="002307FE" w:rsidRDefault="002307FE" w:rsidP="002307FE"/>
    <w:p w14:paraId="19415713" w14:textId="77777777" w:rsidR="002307FE" w:rsidRDefault="002307FE" w:rsidP="002307FE"/>
    <w:bookmarkStart w:id="1" w:name="_MON_1824378901"/>
    <w:bookmarkEnd w:id="1"/>
    <w:p w14:paraId="7AB63683" w14:textId="7208FEA7" w:rsidR="00A26E9E" w:rsidRPr="002307FE" w:rsidRDefault="00B6568D" w:rsidP="00B6568D">
      <w:pPr>
        <w:jc w:val="center"/>
      </w:pPr>
      <w:r>
        <w:object w:dxaOrig="1508" w:dyaOrig="984" w14:anchorId="5E1E305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24448171" r:id="rId16">
            <o:FieldCodes>\s</o:FieldCodes>
          </o:OLEObject>
        </w:object>
      </w:r>
    </w:p>
    <w:sectPr w:rsidR="00A26E9E" w:rsidRPr="002307F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8A7E638" w14:textId="77777777" w:rsidR="00B6568D" w:rsidRDefault="00B6568D" w:rsidP="00D43D57">
      <w:r>
        <w:separator/>
      </w:r>
    </w:p>
  </w:endnote>
  <w:endnote w:type="continuationSeparator" w:id="0">
    <w:p w14:paraId="682D245E" w14:textId="77777777" w:rsidR="00B6568D" w:rsidRDefault="00B6568D"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D30046" w14:textId="6A803EF5" w:rsidR="00EC7A70" w:rsidRDefault="00B6568D">
    <w:pPr>
      <w:pStyle w:val="Piedepgina"/>
    </w:pPr>
    <w:r>
      <w:rPr>
        <w:noProof/>
      </w:rPr>
      <mc:AlternateContent>
        <mc:Choice Requires="wps">
          <w:drawing>
            <wp:anchor distT="0" distB="0" distL="0" distR="0" simplePos="0" relativeHeight="251698176" behindDoc="0" locked="0" layoutInCell="1" allowOverlap="1" wp14:anchorId="54FC332A" wp14:editId="70E011E3">
              <wp:simplePos x="635" y="635"/>
              <wp:positionH relativeFrom="page">
                <wp:align>center</wp:align>
              </wp:positionH>
              <wp:positionV relativeFrom="page">
                <wp:align>bottom</wp:align>
              </wp:positionV>
              <wp:extent cx="609600" cy="345440"/>
              <wp:effectExtent l="0" t="0" r="0" b="0"/>
              <wp:wrapNone/>
              <wp:docPr id="526700235"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43A8DA77" w14:textId="3FD1DE86" w:rsidR="00B6568D" w:rsidRPr="00B6568D" w:rsidRDefault="00B6568D" w:rsidP="00B6568D">
                          <w:pPr>
                            <w:rPr>
                              <w:rFonts w:ascii="Calibri" w:eastAsia="Calibri" w:hAnsi="Calibri" w:cs="Calibri"/>
                              <w:noProof/>
                              <w:color w:val="000000"/>
                              <w:sz w:val="20"/>
                              <w:szCs w:val="20"/>
                            </w:rPr>
                          </w:pPr>
                          <w:r w:rsidRPr="00B6568D">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aclsh="http://schemas.microsoft.com/office/drawing/2020/classificationShape" xmlns:a="http://schemas.openxmlformats.org/drawingml/2006/main">
          <w:pict>
            <v:shapetype id="_x0000_t202" coordsize="21600,21600" o:spt="202" path="m,l,21600r21600,l21600,xe" w14:anchorId="54FC332A">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B6568D" w:rsidR="00B6568D" w:rsidP="00B6568D" w:rsidRDefault="00B6568D" w14:paraId="43A8DA77" w14:textId="3FD1DE86">
                    <w:pPr>
                      <w:rPr>
                        <w:rFonts w:ascii="Calibri" w:hAnsi="Calibri" w:eastAsia="Calibri" w:cs="Calibri"/>
                        <w:noProof/>
                        <w:color w:val="000000"/>
                        <w:sz w:val="20"/>
                        <w:szCs w:val="20"/>
                      </w:rPr>
                    </w:pPr>
                    <w:r w:rsidRPr="00B6568D">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253FF3" w14:textId="30B4E5CC" w:rsidR="002307FE" w:rsidRDefault="00B6568D"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26E09EAC" wp14:editId="17D1E12C">
              <wp:simplePos x="1409700" y="9258300"/>
              <wp:positionH relativeFrom="page">
                <wp:align>center</wp:align>
              </wp:positionH>
              <wp:positionV relativeFrom="page">
                <wp:align>bottom</wp:align>
              </wp:positionV>
              <wp:extent cx="609600" cy="345440"/>
              <wp:effectExtent l="0" t="0" r="0" b="0"/>
              <wp:wrapNone/>
              <wp:docPr id="914650087"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1F525903" w14:textId="352D8FA6" w:rsidR="00B6568D" w:rsidRPr="00B6568D" w:rsidRDefault="00B6568D" w:rsidP="00B6568D">
                          <w:pPr>
                            <w:rPr>
                              <w:rFonts w:ascii="Calibri" w:eastAsia="Calibri" w:hAnsi="Calibri" w:cs="Calibri"/>
                              <w:noProof/>
                              <w:color w:val="000000"/>
                              <w:sz w:val="20"/>
                              <w:szCs w:val="20"/>
                            </w:rPr>
                          </w:pPr>
                          <w:r w:rsidRPr="00B6568D">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26E09EAC">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B6568D" w:rsidR="00B6568D" w:rsidP="00B6568D" w:rsidRDefault="00B6568D" w14:paraId="1F525903" w14:textId="352D8FA6">
                    <w:pPr>
                      <w:rPr>
                        <w:rFonts w:ascii="Calibri" w:hAnsi="Calibri" w:eastAsia="Calibri" w:cs="Calibri"/>
                        <w:noProof/>
                        <w:color w:val="000000"/>
                        <w:sz w:val="20"/>
                        <w:szCs w:val="20"/>
                      </w:rPr>
                    </w:pPr>
                    <w:r w:rsidRPr="00B6568D">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C9B29D0E58904228AA593C215A46CBAE"/>
        </w:placeholder>
        <w:text/>
      </w:sdtPr>
      <w:sdtEndPr/>
      <w:sdtContent>
        <w:r>
          <w:rPr>
            <w:color w:val="004990"/>
            <w:sz w:val="16"/>
            <w:szCs w:val="16"/>
          </w:rPr>
          <w:t>AI-0271-2025</w:t>
        </w:r>
      </w:sdtContent>
    </w:sdt>
  </w:p>
  <w:p w14:paraId="0613227A"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271E4397"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3562EAA3" wp14:editId="2ED0508C">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B9501A"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1242C94B"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2730FF8A" w14:textId="77777777" w:rsidR="00D2424F" w:rsidRDefault="00D2424F" w:rsidP="00FA54DF">
                          <w:pPr>
                            <w:rPr>
                              <w:color w:val="003A68"/>
                              <w:sz w:val="14"/>
                              <w:szCs w:val="14"/>
                            </w:rPr>
                          </w:pPr>
                          <w:r w:rsidRPr="00FA54DF">
                            <w:rPr>
                              <w:color w:val="003A68"/>
                              <w:sz w:val="14"/>
                              <w:szCs w:val="14"/>
                            </w:rPr>
                            <w:t>Apdo. 10058-1000</w:t>
                          </w:r>
                        </w:p>
                        <w:p w14:paraId="1DC81AF1" w14:textId="77777777" w:rsidR="00D2424F" w:rsidRDefault="00D2424F" w:rsidP="00FA54DF">
                          <w:pPr>
                            <w:rPr>
                              <w:color w:val="003A68"/>
                              <w:sz w:val="14"/>
                              <w:szCs w:val="14"/>
                            </w:rPr>
                          </w:pPr>
                          <w:r w:rsidRPr="00FA54DF">
                            <w:rPr>
                              <w:color w:val="003A68"/>
                              <w:sz w:val="14"/>
                              <w:szCs w:val="14"/>
                            </w:rPr>
                            <w:t>Av. 1 y Central, Calles 2 y 4</w:t>
                          </w:r>
                        </w:p>
                        <w:p w14:paraId="20BE3FCF"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3562EAA3">
              <v:textbox>
                <w:txbxContent>
                  <w:p w:rsidRPr="00FA54DF" w:rsidR="00D2424F" w:rsidP="00FA54DF" w:rsidRDefault="00D2424F" w14:paraId="5AB9501A"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1242C94B"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2730FF8A" w14:textId="77777777">
                    <w:pPr>
                      <w:rPr>
                        <w:color w:val="003A68"/>
                        <w:sz w:val="14"/>
                        <w:szCs w:val="14"/>
                      </w:rPr>
                    </w:pPr>
                    <w:r w:rsidRPr="00FA54DF">
                      <w:rPr>
                        <w:color w:val="003A68"/>
                        <w:sz w:val="14"/>
                        <w:szCs w:val="14"/>
                      </w:rPr>
                      <w:t>Apdo. 10058-1000</w:t>
                    </w:r>
                  </w:p>
                  <w:p w:rsidR="00D2424F" w:rsidP="00FA54DF" w:rsidRDefault="00D2424F" w14:paraId="1DC81AF1" w14:textId="77777777">
                    <w:pPr>
                      <w:rPr>
                        <w:color w:val="003A68"/>
                        <w:sz w:val="14"/>
                        <w:szCs w:val="14"/>
                      </w:rPr>
                    </w:pPr>
                    <w:r w:rsidRPr="00FA54DF">
                      <w:rPr>
                        <w:color w:val="003A68"/>
                        <w:sz w:val="14"/>
                        <w:szCs w:val="14"/>
                      </w:rPr>
                      <w:t>Av. 1 y Central, Calles 2 y 4</w:t>
                    </w:r>
                  </w:p>
                  <w:p w:rsidRPr="00FA54DF" w:rsidR="00D2424F" w:rsidP="00FA54DF" w:rsidRDefault="00D2424F" w14:paraId="20BE3FCF"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08AEE2D4" wp14:editId="38409BEF">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70FF94" w14:textId="4496E293" w:rsidR="00F64992" w:rsidRDefault="00B6568D"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6B7EFED6" wp14:editId="3DBA0F19">
              <wp:simplePos x="1409700" y="9283700"/>
              <wp:positionH relativeFrom="page">
                <wp:align>center</wp:align>
              </wp:positionH>
              <wp:positionV relativeFrom="page">
                <wp:align>bottom</wp:align>
              </wp:positionV>
              <wp:extent cx="609600" cy="345440"/>
              <wp:effectExtent l="0" t="0" r="0" b="0"/>
              <wp:wrapNone/>
              <wp:docPr id="2010740367"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3E5F5D4A" w14:textId="6B8AAACF" w:rsidR="00B6568D" w:rsidRPr="00B6568D" w:rsidRDefault="00B6568D" w:rsidP="00B6568D">
                          <w:pPr>
                            <w:rPr>
                              <w:rFonts w:ascii="Calibri" w:eastAsia="Calibri" w:hAnsi="Calibri" w:cs="Calibri"/>
                              <w:noProof/>
                              <w:color w:val="000000"/>
                              <w:sz w:val="20"/>
                              <w:szCs w:val="20"/>
                            </w:rPr>
                          </w:pPr>
                          <w:r w:rsidRPr="00B6568D">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type id="_x0000_t202" coordsize="21600,21600" o:spt="202" path="m,l,21600r21600,l21600,xe" w14:anchorId="6B7EFED6">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B6568D" w:rsidR="00B6568D" w:rsidP="00B6568D" w:rsidRDefault="00B6568D" w14:paraId="3E5F5D4A" w14:textId="6B8AAACF">
                    <w:pPr>
                      <w:rPr>
                        <w:rFonts w:ascii="Calibri" w:hAnsi="Calibri" w:eastAsia="Calibri" w:cs="Calibri"/>
                        <w:noProof/>
                        <w:color w:val="000000"/>
                        <w:sz w:val="20"/>
                        <w:szCs w:val="20"/>
                      </w:rPr>
                    </w:pPr>
                    <w:r w:rsidRPr="00B6568D">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0EB109DE" wp14:editId="38D44A03">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2188F13"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23358A05"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57FCAB8B" w14:textId="77777777" w:rsidR="00D2424F" w:rsidRDefault="00D2424F">
                          <w:pPr>
                            <w:rPr>
                              <w:color w:val="003A68"/>
                              <w:sz w:val="14"/>
                              <w:szCs w:val="14"/>
                            </w:rPr>
                          </w:pPr>
                          <w:r w:rsidRPr="00FA54DF">
                            <w:rPr>
                              <w:color w:val="003A68"/>
                              <w:sz w:val="14"/>
                              <w:szCs w:val="14"/>
                            </w:rPr>
                            <w:t>Apdo. 10058-1000</w:t>
                          </w:r>
                        </w:p>
                        <w:p w14:paraId="134DE983" w14:textId="77777777" w:rsidR="00B65442" w:rsidRDefault="00B65442" w:rsidP="00B65442">
                          <w:pPr>
                            <w:rPr>
                              <w:color w:val="003A68"/>
                              <w:sz w:val="14"/>
                              <w:szCs w:val="14"/>
                            </w:rPr>
                          </w:pPr>
                          <w:r w:rsidRPr="00FA54DF">
                            <w:rPr>
                              <w:color w:val="003A68"/>
                              <w:sz w:val="14"/>
                              <w:szCs w:val="14"/>
                            </w:rPr>
                            <w:t>Av. 1 y Central, Calles 2 y 4</w:t>
                          </w:r>
                        </w:p>
                        <w:p w14:paraId="2F03FD4A"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clsh="http://schemas.microsoft.com/office/drawing/2020/classificationShape" xmlns:a="http://schemas.openxmlformats.org/drawingml/2006/main">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0EB109DE">
              <v:textbox>
                <w:txbxContent>
                  <w:p w:rsidRPr="00FA54DF" w:rsidR="00D2424F" w:rsidRDefault="00D2424F" w14:paraId="22188F13"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23358A05"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57FCAB8B" w14:textId="77777777">
                    <w:pPr>
                      <w:rPr>
                        <w:color w:val="003A68"/>
                        <w:sz w:val="14"/>
                        <w:szCs w:val="14"/>
                      </w:rPr>
                    </w:pPr>
                    <w:r w:rsidRPr="00FA54DF">
                      <w:rPr>
                        <w:color w:val="003A68"/>
                        <w:sz w:val="14"/>
                        <w:szCs w:val="14"/>
                      </w:rPr>
                      <w:t>Apdo. 10058-1000</w:t>
                    </w:r>
                  </w:p>
                  <w:p w:rsidR="00B65442" w:rsidP="00B65442" w:rsidRDefault="00B65442" w14:paraId="134DE983" w14:textId="77777777">
                    <w:pPr>
                      <w:rPr>
                        <w:color w:val="003A68"/>
                        <w:sz w:val="14"/>
                        <w:szCs w:val="14"/>
                      </w:rPr>
                    </w:pPr>
                    <w:r w:rsidRPr="00FA54DF">
                      <w:rPr>
                        <w:color w:val="003A68"/>
                        <w:sz w:val="14"/>
                        <w:szCs w:val="14"/>
                      </w:rPr>
                      <w:t>Av. 1 y Central, Calles 2 y 4</w:t>
                    </w:r>
                  </w:p>
                  <w:p w:rsidRPr="00FA54DF" w:rsidR="00D2424F" w:rsidRDefault="00D2424F" w14:paraId="2F03FD4A"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4328300E" wp14:editId="77C85031">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F09B099"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71C8C3A2"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8BCC722" w14:textId="77777777" w:rsidR="00B6568D" w:rsidRDefault="00B6568D" w:rsidP="00D43D57">
      <w:r>
        <w:separator/>
      </w:r>
    </w:p>
  </w:footnote>
  <w:footnote w:type="continuationSeparator" w:id="0">
    <w:p w14:paraId="7DCDDC4C" w14:textId="77777777" w:rsidR="00B6568D" w:rsidRDefault="00B6568D" w:rsidP="00D43D57">
      <w:r>
        <w:continuationSeparator/>
      </w:r>
    </w:p>
  </w:footnote>
  <w:footnote w:id="1">
    <w:p w14:paraId="62A5D129" w14:textId="77777777" w:rsidR="00B6568D" w:rsidRPr="000C7CC1" w:rsidRDefault="00B6568D" w:rsidP="00B6568D">
      <w:pPr>
        <w:pStyle w:val="Textonotapie"/>
        <w:ind w:left="142" w:hanging="142"/>
        <w:jc w:val="both"/>
        <w:rPr>
          <w:rFonts w:ascii="Arial" w:hAnsi="Arial" w:cs="Arial"/>
          <w:sz w:val="16"/>
          <w:szCs w:val="16"/>
        </w:rPr>
      </w:pPr>
      <w:r w:rsidRPr="000C7CC1">
        <w:rPr>
          <w:rStyle w:val="Refdenotaalpie"/>
          <w:rFonts w:ascii="Arial" w:hAnsi="Arial" w:cs="Arial"/>
          <w:sz w:val="16"/>
          <w:szCs w:val="16"/>
        </w:rPr>
        <w:footnoteRef/>
      </w:r>
      <w:r w:rsidRPr="000C7CC1">
        <w:rPr>
          <w:rFonts w:ascii="Arial" w:hAnsi="Arial" w:cs="Arial"/>
          <w:sz w:val="16"/>
          <w:szCs w:val="16"/>
        </w:rPr>
        <w:t xml:space="preserve"> 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140D2A3"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B0599F"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360321A2" wp14:editId="312E0CE8">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4EB1FDF1" wp14:editId="1D67E257">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5B029D"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21AAED27" wp14:editId="3558B607">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274C019D" wp14:editId="29E69A0F">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415637843">
    <w:abstractNumId w:val="10"/>
  </w:num>
  <w:num w:numId="2" w16cid:durableId="895895703">
    <w:abstractNumId w:val="11"/>
  </w:num>
  <w:num w:numId="3" w16cid:durableId="1930459547">
    <w:abstractNumId w:val="9"/>
  </w:num>
  <w:num w:numId="4" w16cid:durableId="1443961483">
    <w:abstractNumId w:val="7"/>
  </w:num>
  <w:num w:numId="5" w16cid:durableId="1530333558">
    <w:abstractNumId w:val="6"/>
  </w:num>
  <w:num w:numId="6" w16cid:durableId="1085882067">
    <w:abstractNumId w:val="5"/>
  </w:num>
  <w:num w:numId="7" w16cid:durableId="124199406">
    <w:abstractNumId w:val="4"/>
  </w:num>
  <w:num w:numId="8" w16cid:durableId="1200632480">
    <w:abstractNumId w:val="8"/>
  </w:num>
  <w:num w:numId="9" w16cid:durableId="1881893765">
    <w:abstractNumId w:val="3"/>
  </w:num>
  <w:num w:numId="10" w16cid:durableId="258148300">
    <w:abstractNumId w:val="2"/>
  </w:num>
  <w:num w:numId="11" w16cid:durableId="607734357">
    <w:abstractNumId w:val="1"/>
  </w:num>
  <w:num w:numId="12" w16cid:durableId="76101858">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6568D"/>
    <w:rsid w:val="000064A4"/>
    <w:rsid w:val="000235B5"/>
    <w:rsid w:val="00026C85"/>
    <w:rsid w:val="000439A6"/>
    <w:rsid w:val="00060C03"/>
    <w:rsid w:val="000646DD"/>
    <w:rsid w:val="0007608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B4465"/>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10C3"/>
    <w:rsid w:val="00B65442"/>
    <w:rsid w:val="00B6568D"/>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21B58A8D"/>
  <w15:docId w15:val="{9F000B34-9BA7-48B2-9B47-19EB8ECADE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B6568D"/>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B6568D"/>
    <w:rPr>
      <w:rFonts w:ascii="Times New Roman" w:eastAsia="Times New Roman" w:hAnsi="Times New Roman"/>
    </w:rPr>
  </w:style>
  <w:style w:type="character" w:styleId="Refdenotaalpie">
    <w:name w:val="footnote reference"/>
    <w:uiPriority w:val="99"/>
    <w:locked/>
    <w:rsid w:val="00B6568D"/>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9B29D0E58904228AA593C215A46CBAE"/>
        <w:category>
          <w:name w:val="General"/>
          <w:gallery w:val="placeholder"/>
        </w:category>
        <w:types>
          <w:type w:val="bbPlcHdr"/>
        </w:types>
        <w:behaviors>
          <w:behavior w:val="content"/>
        </w:behaviors>
        <w:guid w:val="{F2AB996C-6977-4BFE-BD10-2DC8C95999E5}"/>
      </w:docPartPr>
      <w:docPartBody>
        <w:p w:rsidR="003200B4" w:rsidRDefault="003200B4">
          <w:pPr>
            <w:pStyle w:val="C9B29D0E58904228AA593C215A46CBAE"/>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200B4"/>
    <w:rsid w:val="003200B4"/>
    <w:rsid w:val="007B4465"/>
    <w:rsid w:val="00B610C3"/>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C9B29D0E58904228AA593C215A46CBAE">
    <w:name w:val="C9B29D0E58904228AA593C215A46CBA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V8VRKfc1qFHZM5sXErXoSnztuylYm08NbsIV9Ph2/J0=</DigestValue>
    </Reference>
    <Reference Type="http://uri.etsi.org/01903#SignedProperties" URI="#idSignedProperties">
      <Transforms>
        <Transform Algorithm="http://www.w3.org/TR/2001/REC-xml-c14n-20010315"/>
      </Transforms>
      <DigestMethod Algorithm="http://www.w3.org/2001/04/xmlenc#sha256"/>
      <DigestValue>dwRlcwyKt7uEnZmEjHr2iP7WqKKA9nLB87ZAX8RG1E8=</DigestValue>
    </Reference>
  </SignedInfo>
  <SignatureValue>Rn44/DTyyHoro/FI6Fc5eMlmD9Lvwxtk7dK5iUQ8I7kNGhCgukAfyk5oNfPXsC/x+iP/t0MW6r6zvi4YLcprxsx123EhGpzEVby66iRisGn/Dw6vSe7wzjPWKW4TuK00f7hR1J8iu4q43gUqtwGquuN9BtxRNRGzO9oEwrvXzETF3XyfZpCg8+8C/zBAOMDXisQL5OCPRuEPSMa/dzSpMMcD3KGqew138mNZKxk0P0o+pNelTOSMoNPnSjAAB3axA6w/o6SzhVpUF+4z2nsEv95OhvRtfF6AROzjwLwF0eqYmUwjJMR4tIf8MZEKwBZHbEnOf6EG+5dUGX2YMe+rxA==</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pC8zwTmlLEVZH4Jrjy5zudhORee6IatictB2QVFxc1s=</DigestValue>
      </Reference>
      <Reference URI="/word/numbering.xml?ContentType=application/vnd.openxmlformats-officedocument.wordprocessingml.numbering+xml">
        <DigestMethod Algorithm="http://www.w3.org/2001/04/xmlenc#sha256"/>
        <DigestValue>p0i5OYcTWAjbBHWdx1bvkoxR2VuuArT3mWMlsbBCVBk=</DigestValue>
      </Reference>
      <Reference URI="/word/endnotes.xml?ContentType=application/vnd.openxmlformats-officedocument.wordprocessingml.endnotes+xml">
        <DigestMethod Algorithm="http://www.w3.org/2001/04/xmlenc#sha256"/>
        <DigestValue>drwFTOCeZUPwVCGIW3wRmChYH7MSI4ixCdcft0VAV78=</DigestValue>
      </Reference>
      <Reference URI="/word/header2.xml?ContentType=application/vnd.openxmlformats-officedocument.wordprocessingml.header+xml">
        <DigestMethod Algorithm="http://www.w3.org/2001/04/xmlenc#sha256"/>
        <DigestValue>QX7eTjh4fDPY4BHIUIKGSkNKH/5BPxYbiSV2Mt3luaY=</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HLY8Duz8DqUS/TryQDZ30OV+z3nG8dXZJQnPDXV9Jeo=</DigestValue>
      </Reference>
      <Reference URI="/word/footnotes.xml?ContentType=application/vnd.openxmlformats-officedocument.wordprocessingml.footnotes+xml">
        <DigestMethod Algorithm="http://www.w3.org/2001/04/xmlenc#sha256"/>
        <DigestValue>jdc3yUlRPfgSo/vSeIylESz3L/2UZTdIitFSC8Ws698=</DigestValue>
      </Reference>
      <Reference URI="/word/header1.xml?ContentType=application/vnd.openxmlformats-officedocument.wordprocessingml.header+xml">
        <DigestMethod Algorithm="http://www.w3.org/2001/04/xmlenc#sha256"/>
        <DigestValue>g1r7VEsTwJjBmLdWz6PNBaEIr8aMyFvwVPOFwECZpvY=</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5hO6BVjV0ZY7sXA+roomZyOfB/3jRgJPYOH3xjT3o28=</DigestValue>
      </Reference>
      <Reference URI="/word/footer2.xml?ContentType=application/vnd.openxmlformats-officedocument.wordprocessingml.footer+xml">
        <DigestMethod Algorithm="http://www.w3.org/2001/04/xmlenc#sha256"/>
        <DigestValue>fKyrFBUGBVuPRY3rA9kzUZo7G7uTocrPslO6vUiSQ74=</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Zklslu85fU7fDzPo3v8W5lTd/7SANIwFQ6HD0Vs71KM=</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f/P4ZA8Z16FrOfa+tHOvKzzbF6rJE2yW2ZHN27p31zM=</DigestValue>
      </Reference>
      <Reference URI="/word/glossary/styles.xml?ContentType=application/vnd.openxmlformats-officedocument.wordprocessingml.styles+xml">
        <DigestMethod Algorithm="http://www.w3.org/2001/04/xmlenc#sha256"/>
        <DigestValue>6mZ0xZEZWvliRV1C5EtWLVHIQa8gmKqKd/UR6vszOv8=</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iajAZCClQqPiXjFpnxUiPa86FO21Hz3z/NpiLyLnmMM=</DigestValue>
      </Reference>
      <Reference URI="/word/fontTable.xml?ContentType=application/vnd.openxmlformats-officedocument.wordprocessingml.fontTable+xml">
        <DigestMethod Algorithm="http://www.w3.org/2001/04/xmlenc#sha256"/>
        <DigestValue>ubuoGPD1PWwycTs6KyYRHZKqX1/zWmnKlEQqe51CIPY=</DigestValue>
      </Reference>
      <Reference URI="/word/settings.xml?ContentType=application/vnd.openxmlformats-officedocument.wordprocessingml.settings+xml">
        <DigestMethod Algorithm="http://www.w3.org/2001/04/xmlenc#sha256"/>
        <DigestValue>E2xhHilFI+6uQQQZqnvyqQ7wA9NG3qBszdz3SajpE+Q=</DigestValue>
      </Reference>
      <Reference URI="/word/footer1.xml?ContentType=application/vnd.openxmlformats-officedocument.wordprocessingml.footer+xml">
        <DigestMethod Algorithm="http://www.w3.org/2001/04/xmlenc#sha256"/>
        <DigestValue>srEu8+pEsjMp8ze37THtt/MyQSFNSS9vvta7QnrVgqg=</DigestValue>
      </Reference>
      <Reference URI="/word/styles.xml?ContentType=application/vnd.openxmlformats-officedocument.wordprocessingml.styles+xml">
        <DigestMethod Algorithm="http://www.w3.org/2001/04/xmlenc#sha256"/>
        <DigestValue>3LfAg0fqVwBz8Bfx5ioknFUZJflh/StHcglxch3E+6g=</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r/X9pPepLL7LTHntk8Hw4KXxM0ZvYE/B1iTceJPNGwU=</DigestValue>
      </Reference>
    </Manifest>
    <SignatureProperties>
      <SignatureProperty Id="idSignatureTime" Target="#idPackageSignature">
        <mdssi:SignatureTime xmlns:mdssi="http://schemas.openxmlformats.org/package/2006/digital-signature">
          <mdssi:Format>YYYY-MM-DDThh:mm:ssTZD</mdssi:Format>
          <mdssi:Value>2025-11-12T16:54:42Z</mdssi:Value>
        </mdssi:SignatureTime>
      </SignatureProperty>
    </SignatureProperties>
  </Object>
  <Object>
    <xd:QualifyingProperties xmlns:xd="http://uri.etsi.org/01903/v1.3.2#" Target="#idPackageSignature">
      <xd:SignedProperties Id="idSignedProperties">
        <xd:SignedSignatureProperties>
          <xd:SigningTime>2025-11-12T16:54:42Z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kRmAEW9VWLflZCL8EjWWwsUy+t7AuvQG/zbN/dyQ+ZgCBCggwysYDzIwMjUxMTEyMTY1NDUz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TEyMTY1NDUzWjAvBgkqhkiG9w0BCQQxIgQgkns2H4CUQa8vSzPMI22kvAuCf3IA9g9CZxm1A9qAFRswNwYLKoZIhvcNAQkQAi8xKDAmMCQwIgQgrKszXYj6Q2nTJpWV/NZakemXG2IrBO983WoSsYOW808wDQYJKoZIhvcNAQEBBQAEggEAFjgEWkY1+POAuGBg9BZ5c3Z79Fx6weuyAftErA2JdUPK4f8vKgTx8N89KDviNoyl/PemnshOUusHHJ9v0EhwRBDtXg3MG9QojkbHcXet3uI3iL+9V6/PDCAMuAwaZqLNgXILCP0u4v9o5DxHQ/ItptxLd7tJo8yrZEm2Ao4Xm7z1jKq13tC8LGHV016iLT67J8dkHyWNtqi6oDZ2eMc7DDdFiUW/pURh+oO8z1bFTNAs3dhvuHRaYqiPq5ZaZ/QpB+WXuEmWJb3CZuk1qqbN4YVZrP9294Ae/vexp+uIBqRfj2Sau6//ZWKgIZ16pzYapq47XwcGu7BiF2lIqxXoP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OTI1MTUwNDA0WhcNMjUxMTI2MDMyNDA0WqBfMF0wHwYDVR0jBBgwFoAUsLvgCC5LE2jw0IBEA2ekP/8lY/YwEAYJKwYBBAGCNxUBBAMCAQAwCgYDVR0UBAMCAUAwHAYJKwYBBAGCNxUEBA8XDTI1MTEyNTE1MTQwNFowDQYJKoZIhvcNAQENBQADggIBABIysge1IqOew8cA7hFf7swu0kjriWwxvpNTae7/NrdthHYxpEdRXZJTTunAQgN2aE9Tjn2xtwqGWKBQv3in3lfsI7La8nlTSkYtcsuQaezGl9qgRYxsFhFEV3qmw1toKSmip4umTSeMozhpGhJWisvwDcG4o/2xlBZ5iIndYKddgpWN+eGjhzahsQRGjJd8eMcJecf6NFDfBAH30s7A0myrAhZREkVR0CKPiFH2mMWOY/6dOZfB50x59T6apmMCzoDfMoP4xR4+rYLj72s/sHKt9TO/j5jp6Wj2SAIWh/4CzrA5fZOPI4E6cFqp3ZvavzNpSiH4oHWOVdCW0J0xMFvF40gaN4CGx6WWmgzwQJAQ+RSLSF3AKydfbSILVbydY0j1aXH/yAWxaeSXBKmQ55m7dQxzoiB50NBI48ap6RrNPX+GW/LjzI2jMlK/4K/l9wZSHRwvDRNihl4pC15fZeF6R7BxOZBo2oyfyY5bkr7s2tqbpdoB/AQasHyN5PATgP5D+t9vWOZB+LgJnsndv945zhGJdAocBWq40oQAf+0Hrzc3goPQEI/Zy1kHuMOkmjCx4HpU2gTxYhErxiF/Gvm4txpv40tGUOlXN5VuoIXlOgfZagciZrXfw3MtvGFIrxiydmYfdVKetgnazEiPAmrq7OOmt9hYg0j7P+OMOfnw</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LWU0bHcoYYIPLggUz1LqIsrDsbFT17665/hHeesbIuA=</DigestValue>
                </xd:DigestAlgAndValue>
                <xd:CRLIdentifier>
                  <xd:Issuer>SERIALNUMBER=CPJ-2-100-098311,C=CR,O=MICITT,OU=DCFD,CN=CA POLITICA PERSONA FISICA - COSTA RICA v2</xd:Issuer>
                  <xd:IssueTime>2025-09-25T14:40:26Z</xd:IssueTime>
                  <xd:Number>65</xd:Number>
                </xd:CRLIdentifier>
              </xd:CRLRef>
              <xd:CRLRef>
                <xd:DigestAlgAndValue>
                  <DigestMethod Algorithm="http://www.w3.org/2001/04/xmlenc#sha256"/>
                  <DigestValue>xFCw3f6SYozLK7KNDfQHvqenzEgUsBOmvNZ9qs45mbM=</DigestValue>
                </xd:DigestAlgAndValue>
                <xd:CRLIdentifier>
                  <xd:Issuer>SERIALNUMBER=CPJ-2-100-098311,OU=DCFD,O=MICITT,C=CR,CN=CA RAIZ NACIONAL - COSTA RICA v2</xd:Issuer>
                  <xd:IssueTime>2025-07-31T14:32:46Z</xd:IssueTime>
                  <xd:Number>35</xd:Number>
                </xd:CRLIdentifier>
              </xd:CRLRef>
            </xd:CRLRefs>
            <xd:OCSPRefs>
              <xd:OCSPRef>
                <xd:OCSPIdentifier>
                  <xd:ResponderID>
                    <xd:ByKey>bkDLge5FVVoY5bt2dsdZtMUcRjQ=</xd:ByKey>
                  </xd:ResponderID>
                  <xd:ProducedAt>2025-11-12T16:54:53Z</xd:ProducedAt>
                </xd:OCSPIdentifier>
                <xd:DigestAlgAndValue>
                  <DigestMethod Algorithm="http://www.w3.org/2001/04/xmlenc#sha256"/>
                  <DigestValue>FlS9dXnNLyrny1z7Z9r6+hR4VmjV+ueaziVqob+pJRg=</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5MjUxNDQwMjZaFw0yNTExMjYwMzAwMjZaoF8wXTAfBgNVHSMEGDAWgBRonWk2y4Rue+qTYRn/WDAd1f9cyzAQBgkrBgEEAYI3FQEEAwIBADAKBgNVHRQEAwIBQTAcBgkrBgEEAYI3FQQEDxcNMjUxMTI1MTQ1MDI2WjANBgkqhkiG9w0BAQ0FAAOCAgEAWVHdfgHvt/UVqBOZtYJ92RyhyGTMNUPgVr1EaVY9X8AlCxKEtpIS8/mGJ5Qz5dnIwPVV1dMn8f4hUzswxjRBkxjYprW9oyFxfBrphQrMJ8Ywuw4XPEJSK33WIXAt2sEmKngrfZb+GECNId+fzGyxdora+Y6UGrMMwSFQTQql5crBLsjaMJweQTLgtS/bnh0l03zaWr0ExRV4UxI9tXHiJ4EBvTxj2jOBC8HWUHmPQCEQisO6e2ElP1YFh1DQjtqV3UHKa6KSNW7fiYfCQ5ecWwIxZcLYlmv7FXVY8vSofAcQ2X9Jzo4qy8SIkdJAUDsERwsOa1iqRYeTuDk2phkcihvYWjbUChhN+/tVKM9q0ui6iG6pL+XYx1iVkut/pGgmOVRyzBkYSifsQ6xjynOBbOsGtUW2T8F90UDLrRK919O8KJP96uvWIWRd4SFmpyHT4J/Um+lx9Zmcm+oPvFQTEk3lLmnAae0QfvegXyG/LeKnSxcoeDIYP1hR+bRwrEzEG8DhD52sKQ3Nx805Jx+QjWYb6PwTx5SGrgAli0HKkHqTMZe9HybpHJ/HrBHnB8nP7xt0rCBMWn7WusKxhzy3Q9nYYzmAODjQe754KY3QNlzOPt1+h0LCouyrk92HuzaAtVIkr+X2P3E5wCiaDi4WdP0wOg3L0UmsuZ+o1nyAimY=</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OCSPValues>
              <xd:EncapsulatedOCSPValue>MIIGlQoBAKCCBo4wggaKBgkrBgEFBQcwAQEEggZ7MIIGdzCBxaIWBBRuQMuB7kVVWhjlu3Z2x1m0xRxGNBgPMjAyNTExMTIxNjU0NTNaMIGZMIGWMEwwCQYFKw4DAhoFAAQUzgxHzN03kqP+e9oD7BphnZQwSGIEFAlI/5tUAjbdMKRvs+Ivif5fd8qZAhMUABV0Nqfvh5tHOOJrAAIAFXQ2gAAYDzIwMjUxMTEyMTYwOTAzWqARGA8yMDI1MTExNDA0MjkwM1qhIDAeMBwGCSsGAQQBgjcVBAQPFw0yNTExMTMxNjE5MDNaMA0GCSqGSIb3DQEBCwUAA4IBAQA/9iSEGLzBnOROjc587Feow5nizfocwc/XHgbZfQal6/nGsFUglg+3WTDhqwaOHGiDdWbXn8eXoVZexww3nrR0bqLGLQmSxbGGkbnItvzR1MZeH7rVQm7i004iFT0/QLBv1S/ag+k8KxaDqQGZJEaegTZDQjnhtlNyswQKvoNI+fqO59wdBrfcmDb8wUHxmIzUgQgkeYY2nZsQW8OpjYLXpVnTY7L2hjgWgJAfInljaMdW6z2kqGJmLW05WXQceOM7znHIYQ7gHYqFdSh1hePwQNJlCMHi332zfGuwD/2OMyMnng1Ol3Aq8lNUL3SrSI+XZ6YJFgunIzhBzZnYoQL1oIIElzCCBJMwggSPMIIDd6ADAgECAhMUABq3ZIx3Ir1+O5JeAAIAGrdkMA0GCSqGSIb3DQEBCwUAMIGZMRkwFwYDVQQFExBDUEotNC0wMDAtMDA0MDE3MQswCQYDVQQGEwJDUjEkMCIGA1UEChMbQkFOQ08gQ0VOVFJBTCBERSBDT1NUQSBSSUNBMSIwIAYDVQQLExlESVZJU0lPTiBTSVNURU1BUyBERSBQQUdPMSUwIwYDVQQDExxDQSBTSU5QRSAtIFBFUlNPTkEgRklTSUNBIHYyMB4XDTI1MTEwMTE4MDI1NVoXDTI1MTExNTE4MDI1NVowHjEcMBoGA1UEAxMTU0ktQVBPQ1MtMTAxLmZkaS5jcjCCASIwDQYJKoZIhvcNAQEBBQADggEPADCCAQoCggEBALNoB8U3EtlnbF1CLS8l0zaSNDTCFG+3GsDRfaGIuf+xNOwpvFnXcGCxTpubp0jq4kqL9FBX+WH+fI24EN7MyRFbDopLcN1MvP6KhBiKykw9Ydz/Fipzti4kJOObi0My1LkIooDGAXcn1rNj4G7+i5xLBGQ8JryDT3wJykvk9M+gscdOm9E9PD0wfb+Wif9ENH4QGpBzFAbBbdrGazxod+UqBKZajiWS70nLAWeDbPpS8ZMzUZZdTMuMYu/WkhVCSFxiVwOwIvHlnQ38C2fw5yBocT7jB6AdbKb7KGZfh+WuJbv/hRhqYVWvMqW6q+Cx0Tg5BdNeqDSYP2RyF1jUgBUCAwEAAaOCAUgwggFEMD0GCSsGAQQBgjcVBwQwMC4GJisGAQQBgjcVCIXE6luC0eM1lZEbgvmXGIaly2uBf4P2/HeBuPEzAgFkAgEHMBMGA1UdJQQMMAoGCCsGAQUFBwMJMA4GA1UdDwEB/wQEAwIHgDAbBgkrBgEEAYI3FQoEDjAMMAoGCCsGAQUFBwMJMA8GCSsGAQUFBzABBQQCBQAwHwYDVR0jBBgwFoAUCUj/m1QCNt0wpG+z4i+J/l93ypkwHQYDVR0OBBYEFG5Ay4HuRVVaGOW7dnbHWbTFHEY0MB4GA1UdEQQXMBWCE1NJLUFQT0NTLTEwMS5mZGkuY3IwUAYJKwYBBAGCNxkCBEMwQaA/BgorBgEEAYI3GQIBoDEEL1MtMS01LTIxLTMyMzk1NTA4NzgtNzUzNzk5NzM5LTE3NTY2MDE1MDMtMTA3MTMzMA0GCSqGSIb3DQEBCwUAA4IBAQCDjKohbdBAAStsDqmA7+NlMWEqUxJSJLMi1LLjIDEtcz/wnKWPSjtqxBMYP4WiR76Q0Lrl1oCA9snKQCffnFKweXPx254hQa/a9WRSfynBQ/9DExSYyS/5zvqjgR2puRQ170/321130PFmDaqYy5LUsRnsR0/fKNlF+qeC+eS2nhtWug5o7BFCZ5xLhA7yVqAg2UkwW4tpSjrfD0W6GSOe4WixzkZoNN4olozykqV2DQz1MfnjeRrxVvYNvSnQ/0mks8lrcXs+iz5731EczIcPAXKY+26BO/W5dfaocgllAI0UV3K4ZHPJYVtfUvVGMISz378IcolO0Xj0NJfLlXo4</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BKBkBGIwYAIBAQYIYIE8AQEBAQUwMTANBglghkgBZQMEAgEFAAQgtEVZJWuYM34pBJ0xbDTfONtt
+EWYUe5MludWoZhOYUsCBCggwzEYDzIwMjUxMTEyMTY1NDUzWjAEgAIB9AEB/6CCB8Iwgge+MIIF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CSqGSIb3DQEJAzENBgsqhkiG9w0BCRABBDAcBgkqhkiG9w0BCQUxDxcNMjUxMTEyMTY1NDUzWjAv
BgkqhkiG9w0BCQQxIgQg4DcSj4/J5TiBWFHwOPj5CL2bhieVM9h+us2ZGdvQ278wNwYLKoZIhvcN
AQkQAi8xKDAmMCQwIgQgrKszXYj6Q2nTJpWV/NZakemXG2IrBO983WoSsYOW808wDQYJKoZIhvcN
AQEBBQAEggEAiJ+Rr1Jph9K0JsMws0a9k+E/frG19bG6b2RhFQJMiqtoYMP35HgYJPTrKOh4dYho
l5XxBnYd6WGDGSPfNpZk6cfuY+t2E/4BPfnjNx3AGE4+2Vhw/eBF7FYHR/4TITYSxafQar/RMu4C
tJhOecwVq3GXEok/iI1ChdTXjwBKVez2Tve7vL25gvwbmCzAWr1o/3N/ysZ7za+2hP8Vmurm3566
r44h7evA11wV1LDig47SnhmM5053nF5OGXXxP55zWiuiC29auYs+htrZDIjR+XD4+xnJ8Z4v1uI8
tNWGov9NCymXXkLJyiokrbwE9L38chiHta83CUjDd+nOVprD5w==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51AB23A-5F9C-4984-A61D-F09EEF9ED5E6}"/>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6CEF5A9C-924B-46D0-83B7-65D3736CA557}"/>
</file>

<file path=customXml/itemProps4.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5.xml><?xml version="1.0" encoding="utf-8"?>
<ds:datastoreItem xmlns:ds="http://schemas.openxmlformats.org/officeDocument/2006/customXml" ds:itemID="{283BF82E-1A70-4392-8CF2-7DEAFF1953AE}">
  <ds:schemaRefs>
    <ds:schemaRef ds:uri="http://www.w3.org/XML/1998/namespace"/>
    <ds:schemaRef ds:uri="http://purl.org/dc/elements/1.1/"/>
    <ds:schemaRef ds:uri="http://schemas.microsoft.com/office/2006/metadata/properties"/>
    <ds:schemaRef ds:uri="b875e23b-67d9-4b2e-bdec-edacbf90b326"/>
    <ds:schemaRef ds:uri="http://schemas.microsoft.com/office/infopath/2007/PartnerControls"/>
    <ds:schemaRef ds:uri="http://purl.org/dc/terms/"/>
    <ds:schemaRef ds:uri="http://schemas.microsoft.com/office/2006/documentManagement/types"/>
    <ds:schemaRef ds:uri="http://schemas.openxmlformats.org/package/2006/metadata/core-properties"/>
    <ds:schemaRef ds:uri="62db5286-48a0-4e17-a672-7c89f7b8ca75"/>
    <ds:schemaRef ds:uri="http://schemas.microsoft.com/sharepoint/v3"/>
    <ds:schemaRef ds:uri="http://purl.org/dc/dcmitype/"/>
  </ds:schemaRefs>
</ds:datastoreItem>
</file>

<file path=customXml/itemProps6.xml><?xml version="1.0" encoding="utf-8"?>
<ds:datastoreItem xmlns:ds="http://schemas.openxmlformats.org/officeDocument/2006/customXml" ds:itemID="{89F8F1FB-87BC-452B-99E1-98D84B7B600B}"/>
</file>

<file path=customXml/itemProps7.xml><?xml version="1.0" encoding="utf-8"?>
<ds:datastoreItem xmlns:ds="http://schemas.openxmlformats.org/officeDocument/2006/customXml" ds:itemID="{76777AC6-0909-4858-8727-D10228FAC358}"/>
</file>

<file path=docProps/app.xml><?xml version="1.0" encoding="utf-8"?>
<Properties xmlns="http://schemas.openxmlformats.org/officeDocument/2006/extended-properties" xmlns:vt="http://schemas.openxmlformats.org/officeDocument/2006/docPropsVTypes">
  <Template>plantilla-DAI</Template>
  <TotalTime>2</TotalTime>
  <Pages>2</Pages>
  <Words>266</Words>
  <Characters>1463</Characters>
  <Application>Microsoft Office Word</Application>
  <DocSecurity>0</DocSecurity>
  <Lines>12</Lines>
  <Paragraphs>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1726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AI-0271-2025</dc:title>
  <dc:subject/>
  <dc:creator>BERROCAL MEZA MELISSA</dc:creator>
  <cp:keywords/>
  <dc:description/>
  <cp:lastModifiedBy>BERROCAL MEZA MELISSA</cp:lastModifiedBy>
  <cp:revision>2</cp:revision>
  <cp:lastPrinted>2011-05-05T20:16:00Z</cp:lastPrinted>
  <dcterms:created xsi:type="dcterms:W3CDTF">2025-11-11T21:07:00Z</dcterms:created>
  <dcterms:modified xsi:type="dcterms:W3CDTF">2025-11-12T16:23:00Z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Gerencia|7f4773cf-2cb9-48b6-88d2-9e4750a72616;#103;#DSP - División Sistemas de Pago|9cb48ad8-abad-4fb4-90bb-bb8fa9b4aaaf</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77d9768f,1f64cecb,368473e7</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2025-11-11T21:09:32Z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5b1fdbeb-c5e8-48ab-8618-96c2a1ab422f</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497c80e1-2bf0-4f31-b808-2f5ecd751ffd,9;1afe6994-8faf-447a-9c55-27a860d20fdf,13;cf7072bc-9575-4d0b-b529-251f6b43b02b,14;cf7072bc-9575-4d0b-b529-251f6b43b02b,14;</vt:lpwstr>
  </property>
  <property fmtid="{D5CDD505-2E9C-101B-9397-08002B2CF9AE}" pid="32" name="Order">
    <vt:r8>208400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11/29/2025 23:48:16</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Gerencia|7f4773cf-2cb9-48b6-88d2-9e4750a72616;#103;#DSP - División Sistemas de Pago|9cb48ad8-abad-4fb4-90bb-bb8fa9b4aaaf</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