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F83CCB" w14:textId="77777777" w:rsidR="00B92162" w:rsidRDefault="00B92162" w:rsidP="00B92162">
      <w:pPr>
        <w:jc w:val="left"/>
        <w:rPr>
          <w:rFonts w:ascii="Arial" w:hAnsi="Arial" w:cs="Arial"/>
          <w:sz w:val="24"/>
          <w:lang w:val="es-CR" w:eastAsia="es-CR"/>
        </w:rPr>
      </w:pPr>
    </w:p>
    <w:p w14:paraId="74049C65" w14:textId="77777777" w:rsidR="00B92162" w:rsidRDefault="00B92162" w:rsidP="00B92162">
      <w:pPr>
        <w:jc w:val="left"/>
        <w:rPr>
          <w:rFonts w:ascii="Arial" w:hAnsi="Arial" w:cs="Arial"/>
          <w:sz w:val="24"/>
          <w:lang w:val="es-CR" w:eastAsia="es-CR"/>
        </w:rPr>
      </w:pPr>
    </w:p>
    <w:p w14:paraId="542AEB8D" w14:textId="71A5A61F" w:rsidR="003554C5" w:rsidRPr="00B92162" w:rsidRDefault="00B92162" w:rsidP="00B92162">
      <w:pPr>
        <w:jc w:val="left"/>
        <w:rPr>
          <w:rFonts w:ascii="Arial" w:hAnsi="Arial" w:cs="Arial"/>
          <w:sz w:val="24"/>
          <w:lang w:val="es-CR" w:eastAsia="es-CR"/>
        </w:rPr>
      </w:pPr>
      <w:r w:rsidRPr="00B92162">
        <w:rPr>
          <w:rFonts w:ascii="Arial" w:hAnsi="Arial" w:cs="Arial"/>
          <w:sz w:val="24"/>
          <w:lang w:val="es-CR" w:eastAsia="es-CR"/>
        </w:rPr>
        <w:t>1</w:t>
      </w:r>
      <w:r w:rsidR="00471858">
        <w:rPr>
          <w:rFonts w:ascii="Arial" w:hAnsi="Arial" w:cs="Arial"/>
          <w:sz w:val="24"/>
          <w:lang w:val="es-CR" w:eastAsia="es-CR"/>
        </w:rPr>
        <w:t>2</w:t>
      </w:r>
      <w:r w:rsidRPr="00B92162">
        <w:rPr>
          <w:rFonts w:ascii="Arial" w:hAnsi="Arial" w:cs="Arial"/>
          <w:sz w:val="24"/>
          <w:lang w:val="es-CR" w:eastAsia="es-CR"/>
        </w:rPr>
        <w:t xml:space="preserve"> de noviembre del 2025</w:t>
      </w:r>
    </w:p>
    <w:sdt>
      <w:sdtPr>
        <w:alias w:val="Consecutivo"/>
        <w:tag w:val="Consecutivo"/>
        <w:id w:val="867724263"/>
        <w:placeholder>
          <w:docPart w:val="612660C557A64076A59817A712185122"/>
        </w:placeholder>
        <w:text/>
      </w:sdtPr>
      <w:sdtEndPr/>
      <w:sdtContent>
        <w:p w14:paraId="0D9B5079" w14:textId="77777777" w:rsidR="003554C5" w:rsidRDefault="00BF4EBD" w:rsidP="0085692C">
          <w:r>
            <w:rPr>
              <w:rStyle w:val="Textodelmarcadordeposicin"/>
              <w:rFonts w:eastAsia="Calibri"/>
            </w:rPr>
            <w:t>AI-0270-2025</w:t>
          </w:r>
        </w:p>
      </w:sdtContent>
    </w:sdt>
    <w:p w14:paraId="1A6AFA0A" w14:textId="77777777" w:rsidR="00BF4EBD" w:rsidRDefault="00BF4EBD" w:rsidP="0085692C"/>
    <w:p w14:paraId="0260CE69" w14:textId="77777777" w:rsidR="00B92162" w:rsidRPr="00F835F3" w:rsidRDefault="00B92162" w:rsidP="0085692C"/>
    <w:p w14:paraId="0ED85797" w14:textId="77777777" w:rsidR="00B92162" w:rsidRPr="00B92162" w:rsidRDefault="00B92162" w:rsidP="00B92162">
      <w:pPr>
        <w:jc w:val="left"/>
        <w:rPr>
          <w:rFonts w:ascii="Arial" w:hAnsi="Arial" w:cs="Arial"/>
          <w:sz w:val="24"/>
          <w:lang w:val="es-CR" w:eastAsia="es-CR"/>
        </w:rPr>
      </w:pPr>
      <w:r w:rsidRPr="00B92162">
        <w:rPr>
          <w:rFonts w:ascii="Arial" w:hAnsi="Arial" w:cs="Arial"/>
          <w:sz w:val="24"/>
          <w:lang w:val="es-CR" w:eastAsia="es-CR"/>
        </w:rPr>
        <w:t>Señor</w:t>
      </w:r>
    </w:p>
    <w:p w14:paraId="1CA505D0" w14:textId="77777777" w:rsidR="00B92162" w:rsidRPr="00B92162" w:rsidRDefault="00B92162" w:rsidP="00B92162">
      <w:pPr>
        <w:jc w:val="left"/>
        <w:rPr>
          <w:rFonts w:ascii="Arial" w:hAnsi="Arial" w:cs="Arial"/>
          <w:sz w:val="24"/>
          <w:lang w:val="es-CR" w:eastAsia="es-CR"/>
        </w:rPr>
      </w:pPr>
      <w:r w:rsidRPr="00B92162">
        <w:rPr>
          <w:rFonts w:ascii="Arial" w:hAnsi="Arial" w:cs="Arial"/>
          <w:sz w:val="24"/>
          <w:lang w:val="es-CR" w:eastAsia="es-CR"/>
        </w:rPr>
        <w:t>Pablo Villalobos González, Gerente</w:t>
      </w:r>
    </w:p>
    <w:p w14:paraId="01DCBAC2" w14:textId="77777777" w:rsidR="00B92162" w:rsidRPr="00B92162" w:rsidRDefault="00B92162" w:rsidP="00B92162">
      <w:pPr>
        <w:jc w:val="left"/>
        <w:rPr>
          <w:rFonts w:ascii="Arial" w:hAnsi="Arial" w:cs="Arial"/>
          <w:b/>
          <w:color w:val="1F4E79"/>
          <w:sz w:val="24"/>
          <w:lang w:val="es-CR" w:eastAsia="es-CR"/>
        </w:rPr>
      </w:pPr>
      <w:r w:rsidRPr="00B92162">
        <w:rPr>
          <w:rFonts w:ascii="Arial" w:hAnsi="Arial" w:cs="Arial"/>
          <w:b/>
          <w:color w:val="1F4E79"/>
          <w:sz w:val="24"/>
          <w:lang w:val="es-CR" w:eastAsia="es-CR"/>
        </w:rPr>
        <w:t>BANCO CENTRAL DE COSTA RICA</w:t>
      </w:r>
    </w:p>
    <w:p w14:paraId="0BF54ED1" w14:textId="77777777" w:rsidR="00B92162" w:rsidRPr="00B92162" w:rsidRDefault="00B92162" w:rsidP="00B92162">
      <w:pPr>
        <w:jc w:val="left"/>
        <w:rPr>
          <w:rFonts w:ascii="Arial" w:hAnsi="Arial" w:cs="Arial"/>
          <w:sz w:val="24"/>
          <w:lang w:val="es-CR" w:eastAsia="es-CR"/>
        </w:rPr>
      </w:pPr>
    </w:p>
    <w:p w14:paraId="5CDD4D17" w14:textId="77777777" w:rsidR="00B92162" w:rsidRPr="00B92162" w:rsidRDefault="00B92162" w:rsidP="00B92162">
      <w:pPr>
        <w:jc w:val="left"/>
        <w:rPr>
          <w:rFonts w:ascii="Arial" w:hAnsi="Arial" w:cs="Arial"/>
          <w:sz w:val="24"/>
          <w:lang w:val="es-CR" w:eastAsia="es-CR"/>
        </w:rPr>
      </w:pPr>
    </w:p>
    <w:p w14:paraId="30E35FC9" w14:textId="77777777" w:rsidR="00B92162" w:rsidRPr="00B92162" w:rsidRDefault="00B92162" w:rsidP="00B92162">
      <w:pPr>
        <w:jc w:val="left"/>
        <w:rPr>
          <w:rFonts w:ascii="Arial" w:hAnsi="Arial" w:cs="Arial"/>
          <w:b/>
          <w:bCs/>
          <w:sz w:val="24"/>
          <w:lang w:val="es-CR" w:eastAsia="es-CR"/>
        </w:rPr>
      </w:pPr>
      <w:r w:rsidRPr="00B92162">
        <w:rPr>
          <w:rFonts w:ascii="Arial" w:hAnsi="Arial" w:cs="Arial"/>
          <w:b/>
          <w:sz w:val="24"/>
          <w:lang w:val="es-CR" w:eastAsia="es-CR"/>
        </w:rPr>
        <w:t xml:space="preserve">Ref. Comunicación del Informe </w:t>
      </w:r>
      <w:r w:rsidRPr="00B92162">
        <w:rPr>
          <w:rFonts w:ascii="Arial" w:hAnsi="Arial" w:cs="Arial"/>
          <w:b/>
          <w:bCs/>
          <w:sz w:val="24"/>
          <w:lang w:val="es-CR" w:eastAsia="es-CR"/>
        </w:rPr>
        <w:t>de la auditoría sobre el recargo y sustitución de funciones</w:t>
      </w:r>
    </w:p>
    <w:p w14:paraId="1DDE76EA" w14:textId="77777777" w:rsidR="00B92162" w:rsidRDefault="00B92162" w:rsidP="00B92162">
      <w:pPr>
        <w:jc w:val="left"/>
        <w:rPr>
          <w:rFonts w:ascii="Arial" w:hAnsi="Arial" w:cs="Arial"/>
          <w:sz w:val="24"/>
          <w:lang w:val="es-CR" w:eastAsia="es-CR"/>
        </w:rPr>
      </w:pPr>
    </w:p>
    <w:p w14:paraId="3510762E" w14:textId="77777777" w:rsidR="00B92162" w:rsidRPr="00B92162" w:rsidRDefault="00B92162" w:rsidP="00B92162">
      <w:pPr>
        <w:jc w:val="left"/>
        <w:rPr>
          <w:rFonts w:ascii="Arial" w:hAnsi="Arial" w:cs="Arial"/>
          <w:sz w:val="24"/>
          <w:lang w:val="es-CR" w:eastAsia="es-CR"/>
        </w:rPr>
      </w:pPr>
    </w:p>
    <w:p w14:paraId="7A84C120" w14:textId="77777777" w:rsidR="00B92162" w:rsidRPr="00B92162" w:rsidRDefault="00B92162" w:rsidP="00B92162">
      <w:pPr>
        <w:jc w:val="left"/>
        <w:rPr>
          <w:rFonts w:ascii="Arial" w:hAnsi="Arial" w:cs="Arial"/>
          <w:sz w:val="24"/>
          <w:lang w:val="es-CR" w:eastAsia="es-CR"/>
        </w:rPr>
      </w:pPr>
      <w:r w:rsidRPr="00B92162">
        <w:rPr>
          <w:rFonts w:ascii="Arial" w:hAnsi="Arial" w:cs="Arial"/>
          <w:sz w:val="24"/>
          <w:lang w:val="es-CR" w:eastAsia="es-CR"/>
        </w:rPr>
        <w:t>Estimado señor:</w:t>
      </w:r>
    </w:p>
    <w:p w14:paraId="51F1EBD3" w14:textId="77777777" w:rsidR="00B92162" w:rsidRPr="00B92162" w:rsidRDefault="00B92162" w:rsidP="00B92162">
      <w:pPr>
        <w:jc w:val="left"/>
        <w:rPr>
          <w:rFonts w:ascii="Arial" w:hAnsi="Arial" w:cs="Arial"/>
          <w:sz w:val="24"/>
          <w:lang w:val="es-CR" w:eastAsia="es-CR"/>
        </w:rPr>
      </w:pPr>
    </w:p>
    <w:p w14:paraId="48F0D997" w14:textId="77777777" w:rsidR="00B92162" w:rsidRPr="00B92162" w:rsidRDefault="00B92162" w:rsidP="00B92162">
      <w:pPr>
        <w:tabs>
          <w:tab w:val="left" w:pos="5505"/>
        </w:tabs>
        <w:rPr>
          <w:rFonts w:ascii="Arial" w:hAnsi="Arial" w:cs="Arial"/>
          <w:sz w:val="24"/>
          <w:lang w:val="es-CR" w:eastAsia="es-CR"/>
        </w:rPr>
      </w:pPr>
      <w:r w:rsidRPr="00B92162">
        <w:rPr>
          <w:rFonts w:ascii="Arial" w:hAnsi="Arial" w:cs="Arial"/>
          <w:sz w:val="24"/>
          <w:lang w:val="es-CR" w:eastAsia="es-CR"/>
        </w:rPr>
        <w:t xml:space="preserve">El informe adjunto contiene los resultados correspondientes al estudio </w:t>
      </w:r>
      <w:bookmarkStart w:id="0" w:name="_Hlk175132658"/>
      <w:r w:rsidRPr="00B92162">
        <w:rPr>
          <w:rFonts w:ascii="Arial" w:hAnsi="Arial" w:cs="Arial"/>
          <w:sz w:val="24"/>
          <w:lang w:val="es-CR" w:eastAsia="es-CR"/>
        </w:rPr>
        <w:t xml:space="preserve">especial </w:t>
      </w:r>
      <w:bookmarkEnd w:id="0"/>
      <w:r w:rsidRPr="00B92162">
        <w:rPr>
          <w:rFonts w:ascii="Arial" w:hAnsi="Arial" w:cs="Arial"/>
          <w:sz w:val="24"/>
          <w:lang w:val="es-CR" w:eastAsia="es-CR"/>
        </w:rPr>
        <w:t>mediante el cual esta Auditoría evaluó el recargo y sustitución de funciones que está bajo la responsabilidad del Departamento de Pagos y Cobros de la División Servicios Compartidos del Banco Central de Costa Rica.</w:t>
      </w:r>
    </w:p>
    <w:p w14:paraId="5AD84AD3" w14:textId="77777777" w:rsidR="00B92162" w:rsidRPr="00B92162" w:rsidRDefault="00B92162" w:rsidP="00B92162">
      <w:pPr>
        <w:tabs>
          <w:tab w:val="left" w:pos="5505"/>
        </w:tabs>
        <w:rPr>
          <w:rFonts w:ascii="Arial" w:hAnsi="Arial" w:cs="Arial"/>
          <w:sz w:val="24"/>
          <w:lang w:val="es-CR" w:eastAsia="es-CR"/>
        </w:rPr>
      </w:pPr>
    </w:p>
    <w:p w14:paraId="36BB59BE" w14:textId="77777777" w:rsidR="00B92162" w:rsidRPr="00B92162" w:rsidRDefault="00B92162" w:rsidP="00B92162">
      <w:pPr>
        <w:rPr>
          <w:rFonts w:ascii="Arial" w:hAnsi="Arial" w:cs="Arial"/>
          <w:sz w:val="24"/>
        </w:rPr>
      </w:pPr>
      <w:r w:rsidRPr="00B92162">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4C6EA6BD" w14:textId="77777777" w:rsidR="00B92162" w:rsidRPr="00B92162" w:rsidRDefault="00B92162" w:rsidP="00B92162">
      <w:pPr>
        <w:contextualSpacing/>
        <w:jc w:val="left"/>
        <w:rPr>
          <w:rFonts w:ascii="Arial" w:hAnsi="Arial" w:cs="Arial"/>
          <w:sz w:val="24"/>
          <w:lang w:val="es-CR" w:eastAsia="es-CR"/>
        </w:rPr>
      </w:pPr>
    </w:p>
    <w:p w14:paraId="4BFF7CE5" w14:textId="77777777" w:rsidR="00B92162" w:rsidRPr="00B92162" w:rsidRDefault="00B92162" w:rsidP="00B92162">
      <w:pPr>
        <w:rPr>
          <w:rFonts w:ascii="Arial" w:hAnsi="Arial" w:cs="Arial"/>
          <w:sz w:val="24"/>
          <w:lang w:val="es-MX" w:eastAsia="es-MX"/>
        </w:rPr>
      </w:pPr>
      <w:r w:rsidRPr="00B92162">
        <w:rPr>
          <w:rFonts w:ascii="Arial" w:hAnsi="Arial" w:cs="Arial"/>
          <w:sz w:val="24"/>
          <w:lang w:val="es-MX" w:eastAsia="es-MX"/>
        </w:rPr>
        <w:t>La Auditoría Interna realizó las conferencias técnica y final de este informe con las divisiones Servicios Compartidos, Servicios Tecnológicos, Transformación y Estrategia y con la Gerencia, en fechas 21, 28 y 29 de octubre y 7 de noviembre, respectivamente, como parte de la comunicación preliminar de los resultados.</w:t>
      </w:r>
    </w:p>
    <w:p w14:paraId="23674E09" w14:textId="77777777" w:rsidR="00B92162" w:rsidRPr="00B92162" w:rsidRDefault="00B92162" w:rsidP="00B92162">
      <w:pPr>
        <w:rPr>
          <w:rFonts w:ascii="Arial" w:hAnsi="Arial" w:cs="Arial"/>
          <w:sz w:val="24"/>
          <w:lang w:val="es-MX" w:eastAsia="es-MX"/>
        </w:rPr>
      </w:pPr>
    </w:p>
    <w:p w14:paraId="4D2977E0" w14:textId="77777777" w:rsidR="00B92162" w:rsidRPr="00B92162" w:rsidRDefault="00B92162" w:rsidP="00B92162">
      <w:pPr>
        <w:rPr>
          <w:rFonts w:ascii="Arial" w:hAnsi="Arial" w:cs="Arial"/>
          <w:sz w:val="24"/>
          <w:lang w:val="es-CR" w:eastAsia="es-MX"/>
        </w:rPr>
      </w:pPr>
      <w:r w:rsidRPr="00B92162">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4AE8A697" w14:textId="77777777" w:rsidR="00B92162" w:rsidRPr="00B92162" w:rsidRDefault="00B92162" w:rsidP="00B92162">
      <w:pPr>
        <w:widowControl w:val="0"/>
        <w:rPr>
          <w:rFonts w:ascii="Arial" w:hAnsi="Arial" w:cs="Arial"/>
          <w:sz w:val="24"/>
          <w:lang w:val="es-CR" w:eastAsia="es-CR"/>
        </w:rPr>
      </w:pPr>
    </w:p>
    <w:p w14:paraId="796DC9AD" w14:textId="77777777" w:rsidR="00B92162" w:rsidRDefault="00B92162" w:rsidP="00B92162">
      <w:pPr>
        <w:widowControl w:val="0"/>
        <w:rPr>
          <w:rFonts w:ascii="Arial" w:hAnsi="Arial" w:cs="Arial"/>
          <w:sz w:val="24"/>
          <w:lang w:val="es-CR" w:eastAsia="es-CR"/>
        </w:rPr>
      </w:pPr>
    </w:p>
    <w:p w14:paraId="1874CB71" w14:textId="77777777" w:rsidR="00B92162" w:rsidRDefault="00B92162" w:rsidP="00B92162">
      <w:pPr>
        <w:widowControl w:val="0"/>
        <w:rPr>
          <w:rFonts w:ascii="Arial" w:hAnsi="Arial" w:cs="Arial"/>
          <w:sz w:val="24"/>
          <w:lang w:val="es-CR" w:eastAsia="es-CR"/>
        </w:rPr>
      </w:pPr>
    </w:p>
    <w:p w14:paraId="3ED95A53" w14:textId="77777777" w:rsidR="00B92162" w:rsidRDefault="00B92162" w:rsidP="00B92162">
      <w:pPr>
        <w:widowControl w:val="0"/>
        <w:rPr>
          <w:rFonts w:ascii="Arial" w:hAnsi="Arial" w:cs="Arial"/>
          <w:sz w:val="24"/>
          <w:lang w:val="es-CR" w:eastAsia="es-CR"/>
        </w:rPr>
      </w:pPr>
    </w:p>
    <w:p w14:paraId="2B7FE35E" w14:textId="77777777" w:rsidR="00B92162" w:rsidRDefault="00B92162" w:rsidP="00B92162">
      <w:pPr>
        <w:widowControl w:val="0"/>
        <w:rPr>
          <w:rFonts w:ascii="Arial" w:hAnsi="Arial" w:cs="Arial"/>
          <w:sz w:val="24"/>
          <w:lang w:val="es-CR" w:eastAsia="es-CR"/>
        </w:rPr>
      </w:pPr>
    </w:p>
    <w:p w14:paraId="60C97CDA" w14:textId="77777777" w:rsidR="00B92162" w:rsidRDefault="00B92162" w:rsidP="00B92162">
      <w:pPr>
        <w:widowControl w:val="0"/>
        <w:rPr>
          <w:rFonts w:ascii="Arial" w:hAnsi="Arial" w:cs="Arial"/>
          <w:sz w:val="24"/>
          <w:lang w:val="es-CR" w:eastAsia="es-CR"/>
        </w:rPr>
      </w:pPr>
    </w:p>
    <w:p w14:paraId="7F0B3853" w14:textId="77777777" w:rsidR="00B92162" w:rsidRDefault="00B92162" w:rsidP="00B92162">
      <w:pPr>
        <w:widowControl w:val="0"/>
        <w:rPr>
          <w:rFonts w:ascii="Arial" w:hAnsi="Arial" w:cs="Arial"/>
          <w:sz w:val="24"/>
          <w:lang w:val="es-CR" w:eastAsia="es-CR"/>
        </w:rPr>
      </w:pPr>
    </w:p>
    <w:p w14:paraId="0BE82852" w14:textId="77777777" w:rsidR="00B92162" w:rsidRDefault="00B92162" w:rsidP="00B92162">
      <w:pPr>
        <w:widowControl w:val="0"/>
        <w:rPr>
          <w:rFonts w:ascii="Arial" w:hAnsi="Arial" w:cs="Arial"/>
          <w:sz w:val="24"/>
          <w:lang w:val="es-CR" w:eastAsia="es-CR"/>
        </w:rPr>
      </w:pPr>
    </w:p>
    <w:p w14:paraId="5A4BBD01" w14:textId="6C7CD444" w:rsidR="00B92162" w:rsidRPr="00B92162" w:rsidRDefault="00B92162" w:rsidP="00B92162">
      <w:pPr>
        <w:widowControl w:val="0"/>
        <w:rPr>
          <w:rFonts w:ascii="Arial" w:hAnsi="Arial" w:cs="Arial"/>
          <w:sz w:val="24"/>
          <w:lang w:val="es-CR" w:eastAsia="es-CR"/>
        </w:rPr>
      </w:pPr>
      <w:r w:rsidRPr="00B92162">
        <w:rPr>
          <w:rFonts w:ascii="Arial" w:hAnsi="Arial" w:cs="Arial"/>
          <w:sz w:val="24"/>
          <w:lang w:val="es-CR" w:eastAsia="es-CR"/>
        </w:rPr>
        <w:t>Las recomendaciones de auditoría deben tratarse con arreglo a las disposiciones de los artículos 36, 38 y 39, según la Ley General de Control Interno No. 8292 publicada en el periódico oficial La Gaceta 169 del 4 de setiembre del 2002</w:t>
      </w:r>
      <w:r>
        <w:rPr>
          <w:rFonts w:ascii="Arial" w:hAnsi="Arial" w:cs="Arial"/>
          <w:sz w:val="24"/>
          <w:lang w:val="es-CR" w:eastAsia="es-CR"/>
        </w:rPr>
        <w:t>.</w:t>
      </w:r>
    </w:p>
    <w:p w14:paraId="269EBA83" w14:textId="77777777" w:rsidR="00B92162" w:rsidRPr="00B92162" w:rsidRDefault="00B92162" w:rsidP="00B92162">
      <w:pPr>
        <w:widowControl w:val="0"/>
        <w:rPr>
          <w:rFonts w:ascii="Arial" w:hAnsi="Arial" w:cs="Arial"/>
          <w:sz w:val="24"/>
          <w:lang w:val="es-CR" w:eastAsia="es-CR"/>
        </w:rPr>
      </w:pPr>
    </w:p>
    <w:p w14:paraId="0EA85773" w14:textId="77777777" w:rsidR="00B92162" w:rsidRPr="00B92162" w:rsidRDefault="00B92162" w:rsidP="00B92162">
      <w:pPr>
        <w:jc w:val="left"/>
        <w:rPr>
          <w:rFonts w:ascii="Arial" w:hAnsi="Arial" w:cs="Arial"/>
          <w:sz w:val="24"/>
          <w:lang w:val="pt-BR" w:eastAsia="es-CR"/>
        </w:rPr>
      </w:pPr>
      <w:r w:rsidRPr="00B92162">
        <w:rPr>
          <w:rFonts w:ascii="Times New Roman" w:hAnsi="Times New Roman"/>
          <w:noProof/>
          <w:sz w:val="24"/>
          <w:lang w:val="es-CR" w:eastAsia="es-CR"/>
        </w:rPr>
        <w:drawing>
          <wp:anchor distT="0" distB="0" distL="114300" distR="114300" simplePos="0" relativeHeight="251659264" behindDoc="1" locked="0" layoutInCell="1" allowOverlap="1" wp14:anchorId="125C50AE" wp14:editId="1E119031">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B92162">
        <w:rPr>
          <w:rFonts w:ascii="Arial" w:hAnsi="Arial" w:cs="Arial"/>
          <w:sz w:val="24"/>
          <w:lang w:val="pt-BR" w:eastAsia="es-CR"/>
        </w:rPr>
        <w:t>Atentamente,</w:t>
      </w:r>
    </w:p>
    <w:p w14:paraId="6B2F8874" w14:textId="77777777" w:rsidR="00B92162" w:rsidRPr="00B92162" w:rsidRDefault="00B92162" w:rsidP="00B92162">
      <w:pPr>
        <w:tabs>
          <w:tab w:val="left" w:pos="3120"/>
        </w:tabs>
        <w:jc w:val="left"/>
        <w:rPr>
          <w:rFonts w:ascii="Arial" w:hAnsi="Arial" w:cs="Arial"/>
          <w:sz w:val="24"/>
          <w:lang w:val="pt-BR" w:eastAsia="es-CR"/>
        </w:rPr>
      </w:pPr>
      <w:r w:rsidRPr="00B92162">
        <w:rPr>
          <w:rFonts w:ascii="Arial" w:hAnsi="Arial" w:cs="Arial"/>
          <w:sz w:val="24"/>
          <w:lang w:val="pt-BR" w:eastAsia="es-CR"/>
        </w:rPr>
        <w:tab/>
      </w:r>
    </w:p>
    <w:p w14:paraId="1992B464" w14:textId="77777777" w:rsidR="00B92162" w:rsidRPr="00B92162" w:rsidRDefault="00B92162" w:rsidP="00B92162">
      <w:pPr>
        <w:jc w:val="left"/>
        <w:rPr>
          <w:rFonts w:ascii="Arial" w:hAnsi="Arial" w:cs="Arial"/>
          <w:sz w:val="24"/>
          <w:lang w:val="pt-BR" w:eastAsia="es-CR"/>
        </w:rPr>
      </w:pPr>
    </w:p>
    <w:p w14:paraId="2C1F29AF" w14:textId="77777777" w:rsidR="00B92162" w:rsidRPr="00B92162" w:rsidRDefault="00B92162" w:rsidP="00B92162">
      <w:pPr>
        <w:jc w:val="left"/>
        <w:rPr>
          <w:rFonts w:ascii="Arial" w:hAnsi="Arial" w:cs="Arial"/>
          <w:sz w:val="24"/>
          <w:lang w:val="pt-BR" w:eastAsia="es-CR"/>
        </w:rPr>
      </w:pPr>
      <w:r w:rsidRPr="00B92162">
        <w:rPr>
          <w:rFonts w:ascii="Arial" w:hAnsi="Arial" w:cs="Arial"/>
          <w:sz w:val="24"/>
          <w:lang w:val="pt-BR" w:eastAsia="es-CR"/>
        </w:rPr>
        <w:t>Joaquín Vargas Guerrero</w:t>
      </w:r>
    </w:p>
    <w:p w14:paraId="428EF1BF" w14:textId="77777777" w:rsidR="00B92162" w:rsidRPr="00B92162" w:rsidRDefault="00B92162" w:rsidP="00B92162">
      <w:pPr>
        <w:jc w:val="left"/>
        <w:rPr>
          <w:rFonts w:ascii="Arial" w:hAnsi="Arial" w:cs="Arial"/>
          <w:b/>
          <w:bCs/>
          <w:sz w:val="24"/>
          <w:lang w:val="pt-BR" w:eastAsia="es-CR"/>
        </w:rPr>
      </w:pPr>
      <w:r w:rsidRPr="00B92162">
        <w:rPr>
          <w:rFonts w:ascii="Arial" w:hAnsi="Arial" w:cs="Arial"/>
          <w:b/>
          <w:bCs/>
          <w:sz w:val="24"/>
          <w:lang w:val="pt-BR" w:eastAsia="es-CR"/>
        </w:rPr>
        <w:t>Auditor Interno</w:t>
      </w:r>
    </w:p>
    <w:p w14:paraId="00DCF7B2" w14:textId="77777777" w:rsidR="00B92162" w:rsidRPr="00B92162" w:rsidRDefault="00B92162" w:rsidP="00B92162">
      <w:pPr>
        <w:pStyle w:val="CC"/>
      </w:pPr>
    </w:p>
    <w:p w14:paraId="381709D5" w14:textId="77777777" w:rsidR="00B92162" w:rsidRPr="00B92162" w:rsidRDefault="00B92162" w:rsidP="00B92162">
      <w:pPr>
        <w:pStyle w:val="CC"/>
      </w:pPr>
    </w:p>
    <w:p w14:paraId="66E103A0" w14:textId="7FC71ECA" w:rsidR="00B92162" w:rsidRPr="00B92162" w:rsidRDefault="00B92162" w:rsidP="00B92162">
      <w:pPr>
        <w:pStyle w:val="CC"/>
      </w:pPr>
      <w:r w:rsidRPr="00B92162">
        <w:t>C</w:t>
      </w:r>
      <w:r>
        <w:t>c</w:t>
      </w:r>
      <w:r w:rsidRPr="00B92162">
        <w:t>.</w:t>
      </w:r>
      <w:r w:rsidRPr="00B92162">
        <w:tab/>
        <w:t>División Servicios Compartidos</w:t>
      </w:r>
    </w:p>
    <w:p w14:paraId="6154EEDC" w14:textId="77777777" w:rsidR="00B92162" w:rsidRPr="00B92162" w:rsidRDefault="00B92162" w:rsidP="00B92162">
      <w:pPr>
        <w:pStyle w:val="CC"/>
      </w:pPr>
      <w:r w:rsidRPr="00B92162">
        <w:tab/>
        <w:t>División Transformación y Estrategia</w:t>
      </w:r>
    </w:p>
    <w:p w14:paraId="00599720" w14:textId="77777777" w:rsidR="002307FE" w:rsidRPr="002307FE" w:rsidRDefault="002307FE" w:rsidP="002307FE"/>
    <w:p w14:paraId="0807504A" w14:textId="77777777" w:rsidR="002307FE" w:rsidRPr="002307FE" w:rsidRDefault="002307FE" w:rsidP="002307FE"/>
    <w:p w14:paraId="1B9FDA10" w14:textId="77777777" w:rsidR="002307FE" w:rsidRPr="002307FE" w:rsidRDefault="002307FE" w:rsidP="002307FE"/>
    <w:bookmarkStart w:id="1" w:name="_MON_1824378503"/>
    <w:bookmarkEnd w:id="1"/>
    <w:p w14:paraId="5E7D5BFD" w14:textId="02D778B7" w:rsidR="002307FE" w:rsidRPr="002307FE" w:rsidRDefault="00A5484B" w:rsidP="00141656">
      <w:pPr>
        <w:jc w:val="center"/>
      </w:pPr>
      <w:r>
        <w:object w:dxaOrig="1376" w:dyaOrig="899" w14:anchorId="48C4FEC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68.8pt;height:44.95pt" o:ole="">
            <v:imagedata r:id="rId15" o:title=""/>
          </v:shape>
          <o:OLEObject Type="Embed" ProgID="Word.Document.12" ShapeID="_x0000_i1027" DrawAspect="Icon" ObjectID="_1824449924" r:id="rId16">
            <o:FieldCodes>\s</o:FieldCodes>
          </o:OLEObject>
        </w:object>
      </w:r>
    </w:p>
    <w:p w14:paraId="0A3ECEBE" w14:textId="77777777" w:rsidR="002307FE" w:rsidRPr="002307FE" w:rsidRDefault="002307FE" w:rsidP="002307FE"/>
    <w:p w14:paraId="268E184E" w14:textId="77777777" w:rsidR="002307FE" w:rsidRDefault="002307FE" w:rsidP="002307FE"/>
    <w:p w14:paraId="3447348A" w14:textId="77777777" w:rsidR="002307FE" w:rsidRPr="002307FE" w:rsidRDefault="002307FE" w:rsidP="002307FE"/>
    <w:p w14:paraId="2AB7618F" w14:textId="77777777" w:rsidR="002307FE" w:rsidRDefault="002307FE" w:rsidP="002307FE"/>
    <w:p w14:paraId="5826731B" w14:textId="77777777" w:rsidR="002307FE" w:rsidRDefault="002307FE" w:rsidP="002307FE"/>
    <w:p w14:paraId="561AA993" w14:textId="77777777" w:rsidR="00A26E9E" w:rsidRPr="002307FE" w:rsidRDefault="00A26E9E" w:rsidP="002307FE"/>
    <w:sectPr w:rsidR="00A26E9E" w:rsidRPr="002307FE" w:rsidSect="00B92162">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1985" w:right="1750" w:bottom="1701" w:left="226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15723D" w14:textId="77777777" w:rsidR="00B92162" w:rsidRDefault="00B92162" w:rsidP="00D43D57">
      <w:r>
        <w:separator/>
      </w:r>
    </w:p>
  </w:endnote>
  <w:endnote w:type="continuationSeparator" w:id="0">
    <w:p w14:paraId="114B7357" w14:textId="77777777" w:rsidR="00B92162" w:rsidRDefault="00B92162"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E516E5" w14:textId="7F280BA1" w:rsidR="00EC7A70" w:rsidRDefault="00B92162">
    <w:pPr>
      <w:pStyle w:val="Piedepgina"/>
    </w:pPr>
    <w:r>
      <w:rPr>
        <w:noProof/>
      </w:rPr>
      <mc:AlternateContent>
        <mc:Choice Requires="wps">
          <w:drawing>
            <wp:anchor distT="0" distB="0" distL="0" distR="0" simplePos="0" relativeHeight="251698176" behindDoc="0" locked="0" layoutInCell="1" allowOverlap="1" wp14:anchorId="3E53210A" wp14:editId="68186F5C">
              <wp:simplePos x="635" y="635"/>
              <wp:positionH relativeFrom="page">
                <wp:align>center</wp:align>
              </wp:positionH>
              <wp:positionV relativeFrom="page">
                <wp:align>bottom</wp:align>
              </wp:positionV>
              <wp:extent cx="609600" cy="345440"/>
              <wp:effectExtent l="0" t="0" r="0" b="0"/>
              <wp:wrapNone/>
              <wp:docPr id="1227048948"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13162F9A" w14:textId="552CDA1F"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53210A"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13162F9A" w14:textId="552CDA1F"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B1C973" w14:textId="03C6B894" w:rsidR="002307FE" w:rsidRDefault="00B92162"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79A3AB27" wp14:editId="3BEBC86B">
              <wp:simplePos x="1441450" y="9258300"/>
              <wp:positionH relativeFrom="page">
                <wp:align>center</wp:align>
              </wp:positionH>
              <wp:positionV relativeFrom="page">
                <wp:align>bottom</wp:align>
              </wp:positionV>
              <wp:extent cx="609600" cy="345440"/>
              <wp:effectExtent l="0" t="0" r="0" b="0"/>
              <wp:wrapNone/>
              <wp:docPr id="168354163"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92D236F" w14:textId="63B526B9"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9A3AB27"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492D236F" w14:textId="63B526B9"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612660C557A64076A59817A712185122"/>
        </w:placeholder>
        <w:text/>
      </w:sdtPr>
      <w:sdtEndPr/>
      <w:sdtContent>
        <w:r>
          <w:rPr>
            <w:color w:val="004990"/>
            <w:sz w:val="16"/>
            <w:szCs w:val="16"/>
          </w:rPr>
          <w:t>AI-0270-2025</w:t>
        </w:r>
      </w:sdtContent>
    </w:sdt>
  </w:p>
  <w:p w14:paraId="2D8A161F"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257F78D5"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25D3DC2C" wp14:editId="4BB2568E">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20ABF2"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E712048"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4F03AED" w14:textId="77777777" w:rsidR="00D2424F" w:rsidRDefault="00D2424F" w:rsidP="00FA54DF">
                          <w:pPr>
                            <w:rPr>
                              <w:color w:val="003A68"/>
                              <w:sz w:val="14"/>
                              <w:szCs w:val="14"/>
                            </w:rPr>
                          </w:pPr>
                          <w:r w:rsidRPr="00FA54DF">
                            <w:rPr>
                              <w:color w:val="003A68"/>
                              <w:sz w:val="14"/>
                              <w:szCs w:val="14"/>
                            </w:rPr>
                            <w:t>Apdo. 10058-1000</w:t>
                          </w:r>
                        </w:p>
                        <w:p w14:paraId="6F118EF4" w14:textId="77777777" w:rsidR="00D2424F" w:rsidRDefault="00D2424F" w:rsidP="00FA54DF">
                          <w:pPr>
                            <w:rPr>
                              <w:color w:val="003A68"/>
                              <w:sz w:val="14"/>
                              <w:szCs w:val="14"/>
                            </w:rPr>
                          </w:pPr>
                          <w:r w:rsidRPr="00FA54DF">
                            <w:rPr>
                              <w:color w:val="003A68"/>
                              <w:sz w:val="14"/>
                              <w:szCs w:val="14"/>
                            </w:rPr>
                            <w:t>Av. 1 y Central, Calles 2 y 4</w:t>
                          </w:r>
                        </w:p>
                        <w:p w14:paraId="0FA62652"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5D3DC2C"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2620ABF2"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E712048"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4F03AED" w14:textId="77777777" w:rsidR="00D2424F" w:rsidRDefault="00D2424F" w:rsidP="00FA54DF">
                    <w:pPr>
                      <w:rPr>
                        <w:color w:val="003A68"/>
                        <w:sz w:val="14"/>
                        <w:szCs w:val="14"/>
                      </w:rPr>
                    </w:pPr>
                    <w:r w:rsidRPr="00FA54DF">
                      <w:rPr>
                        <w:color w:val="003A68"/>
                        <w:sz w:val="14"/>
                        <w:szCs w:val="14"/>
                      </w:rPr>
                      <w:t>Apdo. 10058-1000</w:t>
                    </w:r>
                  </w:p>
                  <w:p w14:paraId="6F118EF4" w14:textId="77777777" w:rsidR="00D2424F" w:rsidRDefault="00D2424F" w:rsidP="00FA54DF">
                    <w:pPr>
                      <w:rPr>
                        <w:color w:val="003A68"/>
                        <w:sz w:val="14"/>
                        <w:szCs w:val="14"/>
                      </w:rPr>
                    </w:pPr>
                    <w:r w:rsidRPr="00FA54DF">
                      <w:rPr>
                        <w:color w:val="003A68"/>
                        <w:sz w:val="14"/>
                        <w:szCs w:val="14"/>
                      </w:rPr>
                      <w:t>Av. 1 y Central, Calles 2 y 4</w:t>
                    </w:r>
                  </w:p>
                  <w:p w14:paraId="0FA62652"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13AF65DF" wp14:editId="4AE3DF26">
          <wp:simplePos x="0" y="0"/>
          <wp:positionH relativeFrom="column">
            <wp:posOffset>4550781</wp:posOffset>
          </wp:positionH>
          <wp:positionV relativeFrom="paragraph">
            <wp:posOffset>-190500</wp:posOffset>
          </wp:positionV>
          <wp:extent cx="8890" cy="431165"/>
          <wp:effectExtent l="0" t="0" r="0" b="0"/>
          <wp:wrapNone/>
          <wp:docPr id="1754582389" name="Imagen 1754582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2EF2E5" w14:textId="411AC145" w:rsidR="00F64992" w:rsidRDefault="00B92162"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3A754BF5" wp14:editId="2A4C5A99">
              <wp:simplePos x="635" y="635"/>
              <wp:positionH relativeFrom="page">
                <wp:align>center</wp:align>
              </wp:positionH>
              <wp:positionV relativeFrom="page">
                <wp:align>bottom</wp:align>
              </wp:positionV>
              <wp:extent cx="609600" cy="345440"/>
              <wp:effectExtent l="0" t="0" r="0" b="0"/>
              <wp:wrapNone/>
              <wp:docPr id="158376709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5FCCDBDC" w14:textId="511B6182"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A754BF5"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5FCCDBDC" w14:textId="511B6182" w:rsidR="00B92162" w:rsidRPr="00B92162" w:rsidRDefault="00B92162" w:rsidP="00B92162">
                    <w:pPr>
                      <w:rPr>
                        <w:rFonts w:ascii="Calibri" w:eastAsia="Calibri" w:hAnsi="Calibri" w:cs="Calibri"/>
                        <w:noProof/>
                        <w:color w:val="000000"/>
                        <w:sz w:val="20"/>
                        <w:szCs w:val="20"/>
                      </w:rPr>
                    </w:pPr>
                    <w:r w:rsidRPr="00B92162">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5E15772C" wp14:editId="7889BBBB">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319F3B"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FB68C8C"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93AC947" w14:textId="77777777" w:rsidR="00D2424F" w:rsidRDefault="00D2424F">
                          <w:pPr>
                            <w:rPr>
                              <w:color w:val="003A68"/>
                              <w:sz w:val="14"/>
                              <w:szCs w:val="14"/>
                            </w:rPr>
                          </w:pPr>
                          <w:r w:rsidRPr="00FA54DF">
                            <w:rPr>
                              <w:color w:val="003A68"/>
                              <w:sz w:val="14"/>
                              <w:szCs w:val="14"/>
                            </w:rPr>
                            <w:t>Apdo. 10058-1000</w:t>
                          </w:r>
                        </w:p>
                        <w:p w14:paraId="7F486A5A" w14:textId="77777777" w:rsidR="00B65442" w:rsidRDefault="00B65442" w:rsidP="00B65442">
                          <w:pPr>
                            <w:rPr>
                              <w:color w:val="003A68"/>
                              <w:sz w:val="14"/>
                              <w:szCs w:val="14"/>
                            </w:rPr>
                          </w:pPr>
                          <w:r w:rsidRPr="00FA54DF">
                            <w:rPr>
                              <w:color w:val="003A68"/>
                              <w:sz w:val="14"/>
                              <w:szCs w:val="14"/>
                            </w:rPr>
                            <w:t>Av. 1 y Central, Calles 2 y 4</w:t>
                          </w:r>
                        </w:p>
                        <w:p w14:paraId="1824FC6E"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E15772C"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79319F3B"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FB68C8C"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93AC947" w14:textId="77777777" w:rsidR="00D2424F" w:rsidRDefault="00D2424F">
                    <w:pPr>
                      <w:rPr>
                        <w:color w:val="003A68"/>
                        <w:sz w:val="14"/>
                        <w:szCs w:val="14"/>
                      </w:rPr>
                    </w:pPr>
                    <w:r w:rsidRPr="00FA54DF">
                      <w:rPr>
                        <w:color w:val="003A68"/>
                        <w:sz w:val="14"/>
                        <w:szCs w:val="14"/>
                      </w:rPr>
                      <w:t>Apdo. 10058-1000</w:t>
                    </w:r>
                  </w:p>
                  <w:p w14:paraId="7F486A5A" w14:textId="77777777" w:rsidR="00B65442" w:rsidRDefault="00B65442" w:rsidP="00B65442">
                    <w:pPr>
                      <w:rPr>
                        <w:color w:val="003A68"/>
                        <w:sz w:val="14"/>
                        <w:szCs w:val="14"/>
                      </w:rPr>
                    </w:pPr>
                    <w:r w:rsidRPr="00FA54DF">
                      <w:rPr>
                        <w:color w:val="003A68"/>
                        <w:sz w:val="14"/>
                        <w:szCs w:val="14"/>
                      </w:rPr>
                      <w:t>Av. 1 y Central, Calles 2 y 4</w:t>
                    </w:r>
                  </w:p>
                  <w:p w14:paraId="1824FC6E"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56F3F296" wp14:editId="67AE55DB">
          <wp:simplePos x="0" y="0"/>
          <wp:positionH relativeFrom="column">
            <wp:posOffset>4553585</wp:posOffset>
          </wp:positionH>
          <wp:positionV relativeFrom="paragraph">
            <wp:posOffset>8687</wp:posOffset>
          </wp:positionV>
          <wp:extent cx="8890" cy="431165"/>
          <wp:effectExtent l="0" t="0" r="0" b="0"/>
          <wp:wrapNone/>
          <wp:docPr id="539458378" name="Imagen 539458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728F869"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39CE96FB"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4AFB86" w14:textId="77777777" w:rsidR="00B92162" w:rsidRDefault="00B92162" w:rsidP="00D43D57">
      <w:r>
        <w:separator/>
      </w:r>
    </w:p>
  </w:footnote>
  <w:footnote w:type="continuationSeparator" w:id="0">
    <w:p w14:paraId="08E4DF2E" w14:textId="77777777" w:rsidR="00B92162" w:rsidRDefault="00B92162"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25811"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3A0C6A"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56C4EF1D" wp14:editId="5C160D6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732016974" name="Imagen 732016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550C97B5" wp14:editId="5F24E78C">
          <wp:simplePos x="0" y="0"/>
          <wp:positionH relativeFrom="column">
            <wp:posOffset>4470400</wp:posOffset>
          </wp:positionH>
          <wp:positionV relativeFrom="paragraph">
            <wp:posOffset>298450</wp:posOffset>
          </wp:positionV>
          <wp:extent cx="941070" cy="424815"/>
          <wp:effectExtent l="0" t="0" r="0" b="0"/>
          <wp:wrapNone/>
          <wp:docPr id="1292936713" name="Imagen 1292936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26485"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22F4850E" wp14:editId="19A1322B">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538261075" name="Imagen 1538261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580E6B6B" wp14:editId="3C3BD2DF">
          <wp:simplePos x="0" y="0"/>
          <wp:positionH relativeFrom="column">
            <wp:posOffset>4602480</wp:posOffset>
          </wp:positionH>
          <wp:positionV relativeFrom="paragraph">
            <wp:posOffset>187960</wp:posOffset>
          </wp:positionV>
          <wp:extent cx="857250" cy="424815"/>
          <wp:effectExtent l="0" t="0" r="6350" b="0"/>
          <wp:wrapNone/>
          <wp:docPr id="967791394" name="Imagen 967791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642954241">
    <w:abstractNumId w:val="10"/>
  </w:num>
  <w:num w:numId="2" w16cid:durableId="1634943052">
    <w:abstractNumId w:val="11"/>
  </w:num>
  <w:num w:numId="3" w16cid:durableId="1237395829">
    <w:abstractNumId w:val="9"/>
  </w:num>
  <w:num w:numId="4" w16cid:durableId="130291435">
    <w:abstractNumId w:val="7"/>
  </w:num>
  <w:num w:numId="5" w16cid:durableId="623342405">
    <w:abstractNumId w:val="6"/>
  </w:num>
  <w:num w:numId="6" w16cid:durableId="1110128610">
    <w:abstractNumId w:val="5"/>
  </w:num>
  <w:num w:numId="7" w16cid:durableId="265356999">
    <w:abstractNumId w:val="4"/>
  </w:num>
  <w:num w:numId="8" w16cid:durableId="1335303958">
    <w:abstractNumId w:val="8"/>
  </w:num>
  <w:num w:numId="9" w16cid:durableId="1187020096">
    <w:abstractNumId w:val="3"/>
  </w:num>
  <w:num w:numId="10" w16cid:durableId="815950767">
    <w:abstractNumId w:val="2"/>
  </w:num>
  <w:num w:numId="11" w16cid:durableId="58526535">
    <w:abstractNumId w:val="1"/>
  </w:num>
  <w:num w:numId="12" w16cid:durableId="110607713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162"/>
    <w:rsid w:val="000064A4"/>
    <w:rsid w:val="000235B5"/>
    <w:rsid w:val="00026C85"/>
    <w:rsid w:val="000439A6"/>
    <w:rsid w:val="00060C03"/>
    <w:rsid w:val="000646DD"/>
    <w:rsid w:val="00081865"/>
    <w:rsid w:val="00082968"/>
    <w:rsid w:val="000A4501"/>
    <w:rsid w:val="000E0AC6"/>
    <w:rsid w:val="001322B4"/>
    <w:rsid w:val="00141656"/>
    <w:rsid w:val="00157E59"/>
    <w:rsid w:val="0016220C"/>
    <w:rsid w:val="001653C6"/>
    <w:rsid w:val="001946F4"/>
    <w:rsid w:val="001A43C4"/>
    <w:rsid w:val="001A6574"/>
    <w:rsid w:val="001C5806"/>
    <w:rsid w:val="001F74FA"/>
    <w:rsid w:val="002267B0"/>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71858"/>
    <w:rsid w:val="004822E6"/>
    <w:rsid w:val="00492FE3"/>
    <w:rsid w:val="004D1CCD"/>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5484B"/>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2162"/>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7F288D6B"/>
  <w15:docId w15:val="{75F30D95-988E-4332-B19F-8B4410955F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12660C557A64076A59817A712185122"/>
        <w:category>
          <w:name w:val="General"/>
          <w:gallery w:val="placeholder"/>
        </w:category>
        <w:types>
          <w:type w:val="bbPlcHdr"/>
        </w:types>
        <w:behaviors>
          <w:behavior w:val="content"/>
        </w:behaviors>
        <w:guid w:val="{CA7A6122-41D7-424C-9482-23B46D4F464A}"/>
      </w:docPartPr>
      <w:docPartBody>
        <w:p w:rsidR="00534156" w:rsidRDefault="00534156">
          <w:pPr>
            <w:pStyle w:val="612660C557A64076A59817A712185122"/>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4156"/>
    <w:rsid w:val="00157E59"/>
    <w:rsid w:val="001F74FA"/>
    <w:rsid w:val="002267B0"/>
    <w:rsid w:val="00534156"/>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612660C557A64076A59817A712185122">
    <w:name w:val="612660C557A64076A59817A71218512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u4Jzm0XyEG+cSsWMUY5eirtWOmvuAFDJI+T+cXpmIhA=</DigestValue>
    </Reference>
    <Reference Type="http://uri.etsi.org/01903#SignedProperties" URI="#idSignedProperties">
      <Transforms>
        <Transform Algorithm="http://www.w3.org/TR/2001/REC-xml-c14n-20010315"/>
      </Transforms>
      <DigestMethod Algorithm="http://www.w3.org/2001/04/xmlenc#sha256"/>
      <DigestValue>1UeffX1dCchiuKEopHy0Y+ZhCfvnjopvAP8LEuFFJGU=</DigestValue>
    </Reference>
  </SignedInfo>
  <SignatureValue>F12I4WTwXzsJ8zmu3L6v2RzDzIdSaUvJKMqLweUSrjNnWUKhaT3vLK+MyDHLjhnP2APjM2oFM+fwafJ/E5086svsI06YXYJX6UuIvD8s5KWZfDMuktIv5yqO6KFD3e0X8V5cDqGaD6SVZ2YVrXnquxtR4zJ9/hEILcxk15Hnebp0U++39jCd/docGhq7fAfuG4IgWRIQTYf3ZEAPSg4pEEC4IFwQeeJIKDla0WbNqqJqZGuNvaDxGIXrn6eLvqjaTLBXJd1Cpzh3/O6C4hLFDMG1a6x2IiUH33Qsk4uohSCuFyMk54i0lQcL2DBppDQXOPas6JtHA6QCcg6RryczMw==</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JnqLPeGim1IfXTIZ+Y9MLeKX4sPaaks72WDpOZ8Rdi8=</DigestValue>
      </Reference>
      <Reference URI="/word/numbering.xml?ContentType=application/vnd.openxmlformats-officedocument.wordprocessingml.numbering+xml">
        <DigestMethod Algorithm="http://www.w3.org/2001/04/xmlenc#sha256"/>
        <DigestValue>l3HsYX7LvcKU/vptPqZI7ZCHkY/dN2jtMLPbXDePsoI=</DigestValue>
      </Reference>
      <Reference URI="/word/endnotes.xml?ContentType=application/vnd.openxmlformats-officedocument.wordprocessingml.endnotes+xml">
        <DigestMethod Algorithm="http://www.w3.org/2001/04/xmlenc#sha256"/>
        <DigestValue>XeBySsE4YcJ+VlNNnDNlHI137mdiN9E5+jAhQPX1JVE=</DigestValue>
      </Reference>
      <Reference URI="/word/header2.xml?ContentType=application/vnd.openxmlformats-officedocument.wordprocessingml.header+xml">
        <DigestMethod Algorithm="http://www.w3.org/2001/04/xmlenc#sha256"/>
        <DigestValue>8CnFx94M6/9SYNDc0nHJG0Pil8poxjNctW5aLngnCpM=</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cE+7FfnsPW0ygMUw4LhAXy50uqMf4K9TFgjh0dmYtoc=</DigestValue>
      </Reference>
      <Reference URI="/word/footnotes.xml?ContentType=application/vnd.openxmlformats-officedocument.wordprocessingml.footnotes+xml">
        <DigestMethod Algorithm="http://www.w3.org/2001/04/xmlenc#sha256"/>
        <DigestValue>MJtZLCBQcDTCAoVbRVv++HIYaj11fqqCpw6Jvpz316E=</DigestValue>
      </Reference>
      <Reference URI="/word/header1.xml?ContentType=application/vnd.openxmlformats-officedocument.wordprocessingml.header+xml">
        <DigestMethod Algorithm="http://www.w3.org/2001/04/xmlenc#sha256"/>
        <DigestValue>G2Wilw3+NvxreXxnvAfys0ftG1jkNqLc+jwylYtaJfQ=</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7KjVADs9MKNFDxifjY7h3js0KjPXi1DtbTdRg1E0Cro=</DigestValue>
      </Reference>
      <Reference URI="/word/footer2.xml?ContentType=application/vnd.openxmlformats-officedocument.wordprocessingml.footer+xml">
        <DigestMethod Algorithm="http://www.w3.org/2001/04/xmlenc#sha256"/>
        <DigestValue>A2IDeTooI3gNsNdQvbset9rBZ/FgX6BOQFSqISX5JUQ=</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mBWS3/IYLsrlwGVURq9S1AHfgPYOQrbWdFAkBKyrE8o=</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4jR8tgi8usXHKZh5QPn6Joccjf149sl+YPdKB9/jwkM=</DigestValue>
      </Reference>
      <Reference URI="/word/glossary/styles.xml?ContentType=application/vnd.openxmlformats-officedocument.wordprocessingml.styles+xml">
        <DigestMethod Algorithm="http://www.w3.org/2001/04/xmlenc#sha256"/>
        <DigestValue>oz2Bpg7pZLW0ULIXGvA2ko407lm+Q/bRyyGNR2LgVwY=</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3NgdPCxFYvtRpx78h6JjfgHWNXgIzJuTTaiZ6xiTJXo=</DigestValue>
      </Reference>
      <Reference URI="/word/fontTable.xml?ContentType=application/vnd.openxmlformats-officedocument.wordprocessingml.fontTable+xml">
        <DigestMethod Algorithm="http://www.w3.org/2001/04/xmlenc#sha256"/>
        <DigestValue>ubuoGPD1PWwycTs6KyYRHZKqX1/zWmnKlEQqe51CIPY=</DigestValue>
      </Reference>
      <Reference URI="/word/settings.xml?ContentType=application/vnd.openxmlformats-officedocument.wordprocessingml.settings+xml">
        <DigestMethod Algorithm="http://www.w3.org/2001/04/xmlenc#sha256"/>
        <DigestValue>3Q5/VOHcBGPaFjeQ7J6ZRaDv0f6N1ZeoQ4m+oMACTfM=</DigestValue>
      </Reference>
      <Reference URI="/word/footer1.xml?ContentType=application/vnd.openxmlformats-officedocument.wordprocessingml.footer+xml">
        <DigestMethod Algorithm="http://www.w3.org/2001/04/xmlenc#sha256"/>
        <DigestValue>pWcl3rxeXADfBPCZDelFqbGqU8x2NCd+V69L60EDAcQ=</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nkb8LfnvK364d7fpbyOv1XZHxaJ/RKzVzwrlUHpT6io=</DigestValue>
      </Reference>
    </Manifest>
    <SignatureProperties>
      <SignatureProperty Id="idSignatureTime" Target="#idPackageSignature">
        <mdssi:SignatureTime xmlns:mdssi="http://schemas.openxmlformats.org/package/2006/digital-signature">
          <mdssi:Format>YYYY-MM-DDThh:mm:ssTZD</mdssi:Format>
          <mdssi:Value>2025-11-12T16:52:55Z</mdssi:Value>
        </mdssi:SignatureTime>
      </SignatureProperty>
    </SignatureProperties>
  </Object>
  <Object>
    <xd:QualifyingProperties xmlns:xd="http://uri.etsi.org/01903/v1.3.2#" Target="#idPackageSignature">
      <xd:SignedProperties Id="idSignedProperties">
        <xd:SignedSignatureProperties>
          <xd:SigningTime>2025-11-12T16:52:55Z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FVr2LTCf73j8/B5/kWf7wC0yfo8u4HoUKteOrMZx2NECBCggu/gYDzIwMjUxMTEyMTY1MzA1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TEyMTY1MzA1WjAvBgkqhkiG9w0BCQQxIgQgIkkzhhiaH2sGwHtYnpQtVqABqrINYGwoKSzai3mJWyYwNwYLKoZIhvcNAQkQAi8xKDAmMCQwIgQgrKszXYj6Q2nTJpWV/NZakemXG2IrBO983WoSsYOW808wDQYJKoZIhvcNAQEBBQAEggEAs0oeDLTrrNwhVAum/WMwIfJnDKF1ssj1xZZ6/H3i1w24Cr4o48ZC06iGxtBxUSACTrAtRQWXBvwH92f9laFVwmjhGg/z3GWCbSxsU4OXuZ2bhMyd458ySebXXV3Od0xBf5us5cClo1sl7ym+khsSMp+V0HA75hxVhAkdMpoUV09f+7jkyj6sxn8T8g6NtvRvJ3o/YZG/8iTuwqllDrnA2wvzYWVu89XyjE/j9c6bHduyiLIOJCigtYEAX13DZ79Au7g+QicL3c5JJ2HIYxdoYi9fyP0uR07JAY0GshkvtHJ78ph2uTTSPqXirEwU6wdmnm5Mf5ZnJeQ4Eh6ZXQ8tL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bkDLge5FVVoY5bt2dsdZtMUcRjQ=</xd:ByKey>
                  </xd:ResponderID>
                  <xd:ProducedAt>2025-11-12T16:53:05Z</xd:ProducedAt>
                </xd:OCSPIdentifier>
                <xd:DigestAlgAndValue>
                  <DigestMethod Algorithm="http://www.w3.org/2001/04/xmlenc#sha256"/>
                  <DigestValue>miu0elPHAVJ0sE1GtvwkRDrzD4FKs3gzj3OC7+xjoyY=</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lQoBAKCCBo4wggaKBgkrBgEFBQcwAQEEggZ7MIIGdzCBxaIWBBRuQMuB7kVVWhjlu3Z2x1m0xRxGNBgPMjAyNTExMTIxNjUzMDVaMIGZMIGWMEwwCQYFKw4DAhoFAAQUzgxHzN03kqP+e9oD7BphnZQwSGIEFAlI/5tUAjbdMKRvs+Ivif5fd8qZAhMUABV0Nqfvh5tHOOJrAAIAFXQ2gAAYDzIwMjUxMTEyMTYwOTAzWqARGA8yMDI1MTExNDA0MjkwM1qhIDAeMBwGCSsGAQQBgjcVBAQPFw0yNTExMTMxNjE5MDNaMA0GCSqGSIb3DQEBCwUAA4IBAQAOOx6dBLKOxTe+Fqb03G9YVQZnjIIv71iRt0KKLvP0XfpEazXwJ9QPoW+BDrxSSUlJVDfbGla/YD5honJQFKMd/n6VMxuOvalf0NEPLovqri3165YX2Tyh/qs9WsKom64d6winF2vhoIhCQQUsJABFu91HeogPrFQMJ8vpIwbvX7mWFTov3bDOWrnogaTt5eGCaxcbL53VRy/yUT5/StKgYAU58WqG5zKRwcbsQmINP03dKo3AivJiDfvX32hL5EbTzx4YGRZ/10cQxD4ABlAWAcukYD82B8MwigIuKazwxo/s6fvjjPqPJlr8gs60O+o11S+OwS1GVEm12e51Qo8NoIIElzCCBJMwggSPMIIDd6ADAgECAhMUABq3ZIx3Ir1+O5JeAAIAGrdkMA0GCSqGSIb3DQEBCwUAMIGZMRkwFwYDVQQFExBDUEotNC0wMDAtMDA0MDE3MQswCQYDVQQGEwJDUjEkMCIGA1UEChMbQkFOQ08gQ0VOVFJBTCBERSBDT1NUQSBSSUNBMSIwIAYDVQQLExlESVZJU0lPTiBTSVNURU1BUyBERSBQQUdPMSUwIwYDVQQDExxDQSBTSU5QRSAtIFBFUlNPTkEgRklTSUNBIHYyMB4XDTI1MTEwMTE4MDI1NVoXDTI1MTExNTE4MDI1NVowHjEcMBoGA1UEAxMTU0ktQVBPQ1MtMTAxLmZkaS5jcjCCASIwDQYJKoZIhvcNAQEBBQADggEPADCCAQoCggEBALNoB8U3EtlnbF1CLS8l0zaSNDTCFG+3GsDRfaGIuf+xNOwpvFnXcGCxTpubp0jq4kqL9FBX+WH+fI24EN7MyRFbDopLcN1MvP6KhBiKykw9Ydz/Fipzti4kJOObi0My1LkIooDGAXcn1rNj4G7+i5xLBGQ8JryDT3wJykvk9M+gscdOm9E9PD0wfb+Wif9ENH4QGpBzFAbBbdrGazxod+UqBKZajiWS70nLAWeDbPpS8ZMzUZZdTMuMYu/WkhVCSFxiVwOwIvHlnQ38C2fw5yBocT7jB6AdbKb7KGZfh+WuJbv/hRhqYVWvMqW6q+Cx0Tg5BdNeqDSYP2RyF1jUgBUCAwEAAaOCAUgwggFEMD0GCSsGAQQBgjcVBwQwMC4GJisGAQQBgjcVCIXE6luC0eM1lZEbgvmXGIaly2uBf4P2/HeBuPEzAgFkAgEHMBMGA1UdJQQMMAoGCCsGAQUFBwMJMA4GA1UdDwEB/wQEAwIHgDAbBgkrBgEEAYI3FQoEDjAMMAoGCCsGAQUFBwMJMA8GCSsGAQUFBzABBQQCBQAwHwYDVR0jBBgwFoAUCUj/m1QCNt0wpG+z4i+J/l93ypkwHQYDVR0OBBYEFG5Ay4HuRVVaGOW7dnbHWbTFHEY0MB4GA1UdEQQXMBWCE1NJLUFQT0NTLTEwMS5mZGkuY3IwUAYJKwYBBAGCNxkCBEMwQaA/BgorBgEEAYI3GQIBoDEEL1MtMS01LTIxLTMyMzk1NTA4NzgtNzUzNzk5NzM5LTE3NTY2MDE1MDMtMTA3MTMzMA0GCSqGSIb3DQEBCwUAA4IBAQCDjKohbdBAAStsDqmA7+NlMWEqUxJSJLMi1LLjIDEtcz/wnKWPSjtqxBMYP4WiR76Q0Lrl1oCA9snKQCffnFKweXPx254hQa/a9WRSfynBQ/9DExSYyS/5zvqjgR2puRQ170/321130PFmDaqYy5LUsRnsR0/fKNlF+qeC+eS2nhtWug5o7BFCZ5xLhA7yVqAg2UkwW4tpSjrfD0W6GSOe4WixzkZoNN4olozykqV2DQz1MfnjeRrxVvYNvSnQ/0mks8lrcXs+iz5731EczIcPAXKY+26BO/W5dfaocgllAI0UV3K4ZHPJYVtfUvVGMISz378IcolO0Xj0NJfLlXo4</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BKBkBGIwYAIBAQYIYIE8AQEBAQUwMTANBglghkgBZQMEAgEFAAQgrMGRGsGQcMqBySQVT4+hk1EV
TIqddQijzOyVE/mW3IkCBCggu/sYDzIwMjUxMTEyMTY1MzA1WjAEgAIB9AEB/6CCB8Iwgge+MIIF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CSqGSIb3DQEJAzENBgsqhkiG9w0BCRABBDAcBgkqhkiG9w0BCQUxDxcNMjUxMTEyMTY1MzA1WjAv
BgkqhkiG9w0BCQQxIgQglY4jDPKZg5R+gtaXir+2yPkh9w6GojD3J6tJjnippLgwNwYLKoZIhvcN
AQkQAi8xKDAmMCQwIgQgrKszXYj6Q2nTJpWV/NZakemXG2IrBO983WoSsYOW808wDQYJKoZIhvcN
AQEBBQAEggEA3Nm5ErLqL3FUyARp/Og3pyg8xHPTQ5oSX6svaxVJAPwQ//sGHH2O5A0pxsm22aBk
CeZcEfGNfb7vyO6bfVamfHtdlLBcP5Xqb7XfKOYqQ3N9WVL44oTJTC3HpxBk6sm1N4R4tt+nylxw
v3X+Ftki1HKJV17Cj+/0U74fjktBdhTNmLjA6Wypwcjn97nfXqVci4TMYiOT0jqw4WdLW87N+WrM
iU6dK/7txOwU2aL4qVFRbKYz3DFy5816rjBEdlC8gqxEbOBsgJwKun5k2OuTgz7QsIfodAW2vn/c
fhKU62WhFytLdPgF3elfb6Qg03dSX7SMJlpHhWaQ+qgFkH+p/w==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EC4F42FA-BB69-42B6-861A-C92A6BF0D27C}"/>
</file>

<file path=customXml/itemProps3.xml><?xml version="1.0" encoding="utf-8"?>
<ds:datastoreItem xmlns:ds="http://schemas.openxmlformats.org/officeDocument/2006/customXml" ds:itemID="{44CC0DC2-FC89-43A7-A814-42921CCCE30F}"/>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9BDADEF8-255A-4ECF-9EED-DF752501B266}"/>
</file>

<file path=customXml/itemProps6.xml><?xml version="1.0" encoding="utf-8"?>
<ds:datastoreItem xmlns:ds="http://schemas.openxmlformats.org/officeDocument/2006/customXml" ds:itemID="{283BF82E-1A70-4392-8CF2-7DEAFF1953AE}">
  <ds:schemaRefs>
    <ds:schemaRef ds:uri="http://www.w3.org/XML/1998/namespace"/>
    <ds:schemaRef ds:uri="http://schemas.openxmlformats.org/package/2006/metadata/core-properties"/>
    <ds:schemaRef ds:uri="http://purl.org/dc/terms/"/>
    <ds:schemaRef ds:uri="http://purl.org/dc/elements/1.1/"/>
    <ds:schemaRef ds:uri="http://schemas.microsoft.com/sharepoint/v3"/>
    <ds:schemaRef ds:uri="http://schemas.microsoft.com/office/2006/documentManagement/types"/>
    <ds:schemaRef ds:uri="http://purl.org/dc/dcmitype/"/>
    <ds:schemaRef ds:uri="http://schemas.microsoft.com/office/2006/metadata/properties"/>
    <ds:schemaRef ds:uri="62db5286-48a0-4e17-a672-7c89f7b8ca75"/>
    <ds:schemaRef ds:uri="http://schemas.microsoft.com/office/infopath/2007/PartnerControls"/>
    <ds:schemaRef ds:uri="b875e23b-67d9-4b2e-bdec-edacbf90b326"/>
  </ds:schemaRefs>
</ds:datastoreItem>
</file>

<file path=customXml/itemProps7.xml><?xml version="1.0" encoding="utf-8"?>
<ds:datastoreItem xmlns:ds="http://schemas.openxmlformats.org/officeDocument/2006/customXml" ds:itemID="{A3D843E7-6D24-4F2A-8FFC-E1DDA229CC53}"/>
</file>

<file path=docProps/app.xml><?xml version="1.0" encoding="utf-8"?>
<Properties xmlns="http://schemas.openxmlformats.org/officeDocument/2006/extended-properties" xmlns:vt="http://schemas.openxmlformats.org/officeDocument/2006/docPropsVTypes">
  <Template>plantilla-DAI</Template>
  <TotalTime>4</TotalTime>
  <Pages>2</Pages>
  <Words>303</Words>
  <Characters>1558</Characters>
  <Application>Microsoft Office Word</Application>
  <DocSecurity>0</DocSecurity>
  <Lines>50</Lines>
  <Paragraphs>28</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1833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AI-0270-2025</dc:title>
  <dc:subject/>
  <dc:creator>BERROCAL MEZA MELISSA</dc:creator>
  <cp:keywords/>
  <dc:description/>
  <cp:lastModifiedBy>VARGAS GUERRERO JOSE JOAQUIN</cp:lastModifiedBy>
  <cp:revision>4</cp:revision>
  <cp:lastPrinted>2011-05-05T20:16:00Z</cp:lastPrinted>
  <dcterms:created xsi:type="dcterms:W3CDTF">2025-11-11T20:58:00Z</dcterms:created>
  <dcterms:modified xsi:type="dcterms:W3CDTF">2025-11-12T16:52:00Z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Gerencia|7f4773cf-2cb9-48b6-88d2-9e4750a72616;#972;#DSC - División Servicios Compartidos|39bf63db-793f-4ef3-91b9-d7ea899416c1;#971;#DTE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5e665e32,492347f4,a08e173</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2025-11-11T21:00:17Z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6f397ec1-fc60-4bab-9b03-edc02cbef43f</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497c80e1-2bf0-4f31-b808-2f5ecd751ffd,8;1afe6994-8faf-447a-9c55-27a860d20fdf,13;cf7072bc-9575-4d0b-b529-251f6b43b02b,14;cf7072bc-9575-4d0b-b529-251f6b43b02b,14;</vt:lpwstr>
  </property>
  <property fmtid="{D5CDD505-2E9C-101B-9397-08002B2CF9AE}" pid="32" name="Order">
    <vt:r8>208300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11/29/2025 23:48:18</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Gerencia|7f4773cf-2cb9-48b6-88d2-9e4750a72616;#972;#DSC - División Servicios Compartidos|39bf63db-793f-4ef3-91b9-d7ea899416c1;#971;#DTE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