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670CB6" w:rsidR="003554C5" w:rsidP="00670CB6" w:rsidRDefault="00670CB6" w14:paraId="0508A63B" w14:textId="1DFE12E6">
      <w:pPr>
        <w:rPr>
          <w:rFonts w:ascii="Arial" w:hAnsi="Arial" w:cs="Arial"/>
          <w:szCs w:val="22"/>
        </w:rPr>
      </w:pPr>
      <w:r w:rsidRPr="00670CB6">
        <w:rPr>
          <w:rFonts w:ascii="Arial" w:hAnsi="Arial" w:cs="Arial"/>
          <w:szCs w:val="22"/>
        </w:rPr>
        <w:t>24 de octubre del 2025</w:t>
      </w:r>
    </w:p>
    <w:sdt>
      <w:sdtPr>
        <w:alias w:val="Consecutivo"/>
        <w:tag w:val="Consecutivo"/>
        <w:id w:val="867724263"/>
        <w:placeholder>
          <w:docPart w:val="D77361DC316B4ECCB463ECC74B5C4F03"/>
        </w:placeholder>
        <w:text/>
      </w:sdtPr>
      <w:sdtEndPr/>
      <w:sdtContent>
        <w:p w:rsidR="003554C5" w:rsidP="0085692C" w:rsidRDefault="00BF4EBD" w14:paraId="37DDD431" w14:textId="77777777">
          <w:r>
            <w:rPr>
              <w:rStyle w:val="Textodelmarcadordeposicin"/>
              <w:rFonts w:eastAsia="Calibri"/>
            </w:rPr>
            <w:t>AI-0248-2025</w:t>
          </w:r>
        </w:p>
      </w:sdtContent>
    </w:sdt>
    <w:p w:rsidRPr="00670CB6" w:rsidR="00BF4EBD" w:rsidP="0085692C" w:rsidRDefault="00BF4EBD" w14:paraId="54221C77" w14:textId="77777777">
      <w:pPr>
        <w:rPr>
          <w:szCs w:val="22"/>
        </w:rPr>
      </w:pPr>
    </w:p>
    <w:p w:rsidR="00670CB6" w:rsidP="00670CB6" w:rsidRDefault="00670CB6" w14:paraId="43BB695A" w14:textId="77777777">
      <w:pPr>
        <w:rPr>
          <w:rFonts w:ascii="Arial" w:hAnsi="Arial" w:cs="Arial"/>
          <w:szCs w:val="22"/>
        </w:rPr>
      </w:pPr>
    </w:p>
    <w:p w:rsidRPr="00670CB6" w:rsidR="00670CB6" w:rsidP="00670CB6" w:rsidRDefault="00670CB6" w14:paraId="6586AC53" w14:textId="4E2A318A">
      <w:pPr>
        <w:rPr>
          <w:rFonts w:ascii="Arial" w:hAnsi="Arial" w:cs="Arial"/>
          <w:szCs w:val="22"/>
        </w:rPr>
      </w:pPr>
      <w:r w:rsidRPr="00670CB6">
        <w:rPr>
          <w:rFonts w:ascii="Arial" w:hAnsi="Arial" w:cs="Arial"/>
          <w:szCs w:val="22"/>
        </w:rPr>
        <w:t>Señor</w:t>
      </w:r>
    </w:p>
    <w:p w:rsidRPr="00670CB6" w:rsidR="00670CB6" w:rsidP="00670CB6" w:rsidRDefault="00670CB6" w14:paraId="7A8DD2CD" w14:textId="77777777">
      <w:pPr>
        <w:rPr>
          <w:rFonts w:ascii="Arial" w:hAnsi="Arial" w:cs="Arial"/>
          <w:szCs w:val="22"/>
        </w:rPr>
      </w:pPr>
      <w:r w:rsidRPr="00670CB6">
        <w:rPr>
          <w:rFonts w:ascii="Arial" w:hAnsi="Arial" w:cs="Arial"/>
          <w:szCs w:val="22"/>
        </w:rPr>
        <w:t>Pablo Villalobos González, Gerente</w:t>
      </w:r>
    </w:p>
    <w:p w:rsidRPr="00670CB6" w:rsidR="00670CB6" w:rsidP="00670CB6" w:rsidRDefault="00670CB6" w14:paraId="2DDCFCD5" w14:textId="77777777">
      <w:pPr>
        <w:tabs>
          <w:tab w:val="center" w:pos="4419"/>
          <w:tab w:val="right" w:pos="8838"/>
        </w:tabs>
        <w:rPr>
          <w:rFonts w:ascii="Arial" w:hAnsi="Arial" w:eastAsia="Calibri" w:cs="Arial"/>
          <w:b/>
          <w:color w:val="1C4063" w:themeColor="accent1" w:themeShade="80"/>
          <w:szCs w:val="22"/>
          <w:lang w:val="es-CR"/>
        </w:rPr>
      </w:pPr>
      <w:r w:rsidRPr="00670CB6">
        <w:rPr>
          <w:rFonts w:ascii="Arial" w:hAnsi="Arial" w:eastAsia="Calibri" w:cs="Arial"/>
          <w:b/>
          <w:color w:val="1C4063" w:themeColor="accent1" w:themeShade="80"/>
          <w:szCs w:val="22"/>
          <w:lang w:val="es-CR"/>
        </w:rPr>
        <w:t>BANCO CENTRAL DE COSTA RICA</w:t>
      </w:r>
    </w:p>
    <w:p w:rsidR="00670CB6" w:rsidP="00670CB6" w:rsidRDefault="00670CB6" w14:paraId="11DC42AF" w14:textId="77777777">
      <w:pPr>
        <w:rPr>
          <w:rFonts w:ascii="Arial" w:hAnsi="Arial" w:cs="Arial"/>
          <w:szCs w:val="22"/>
        </w:rPr>
      </w:pPr>
    </w:p>
    <w:p w:rsidRPr="00670CB6" w:rsidR="00670CB6" w:rsidP="00670CB6" w:rsidRDefault="00670CB6" w14:paraId="3F3D9BA3" w14:textId="77777777">
      <w:pPr>
        <w:rPr>
          <w:rFonts w:ascii="Arial" w:hAnsi="Arial" w:cs="Arial"/>
          <w:szCs w:val="22"/>
        </w:rPr>
      </w:pPr>
    </w:p>
    <w:p w:rsidRPr="00670CB6" w:rsidR="00670CB6" w:rsidP="00670CB6" w:rsidRDefault="00670CB6" w14:paraId="49F6FC1B" w14:textId="77777777">
      <w:pPr>
        <w:rPr>
          <w:rFonts w:ascii="Arial" w:hAnsi="Arial" w:cs="Arial"/>
          <w:b/>
          <w:bCs/>
          <w:szCs w:val="22"/>
        </w:rPr>
      </w:pPr>
      <w:r w:rsidRPr="00670CB6">
        <w:rPr>
          <w:rFonts w:ascii="Arial" w:hAnsi="Arial" w:cs="Arial"/>
          <w:b/>
          <w:szCs w:val="22"/>
        </w:rPr>
        <w:t xml:space="preserve">Ref. Comunicación del Informe </w:t>
      </w:r>
      <w:r w:rsidRPr="00670CB6">
        <w:rPr>
          <w:rFonts w:ascii="Arial" w:hAnsi="Arial" w:cs="Arial"/>
          <w:b/>
          <w:bCs/>
          <w:szCs w:val="22"/>
        </w:rPr>
        <w:t>de la auditoría especial sobre el Fideicomiso BCCR/BPDC.</w:t>
      </w:r>
    </w:p>
    <w:p w:rsidRPr="00670CB6" w:rsidR="00670CB6" w:rsidP="00670CB6" w:rsidRDefault="00670CB6" w14:paraId="23326B0E" w14:textId="77777777">
      <w:pPr>
        <w:rPr>
          <w:rFonts w:ascii="Arial" w:hAnsi="Arial" w:cs="Arial"/>
          <w:szCs w:val="22"/>
        </w:rPr>
      </w:pPr>
    </w:p>
    <w:p w:rsidRPr="00670CB6" w:rsidR="00670CB6" w:rsidP="00670CB6" w:rsidRDefault="00670CB6" w14:paraId="6041CA5B" w14:textId="77777777">
      <w:pPr>
        <w:rPr>
          <w:rFonts w:ascii="Arial" w:hAnsi="Arial" w:cs="Arial"/>
          <w:szCs w:val="22"/>
        </w:rPr>
      </w:pPr>
    </w:p>
    <w:p w:rsidRPr="00670CB6" w:rsidR="00670CB6" w:rsidP="00670CB6" w:rsidRDefault="00670CB6" w14:paraId="56FCEFD5" w14:textId="77777777">
      <w:pPr>
        <w:rPr>
          <w:rFonts w:ascii="Arial" w:hAnsi="Arial" w:cs="Arial"/>
          <w:szCs w:val="22"/>
        </w:rPr>
      </w:pPr>
      <w:r w:rsidRPr="00670CB6">
        <w:rPr>
          <w:rFonts w:ascii="Arial" w:hAnsi="Arial" w:cs="Arial"/>
          <w:szCs w:val="22"/>
        </w:rPr>
        <w:t>Estimado señor:</w:t>
      </w:r>
    </w:p>
    <w:p w:rsidRPr="00670CB6" w:rsidR="00670CB6" w:rsidP="00670CB6" w:rsidRDefault="00670CB6" w14:paraId="40899200" w14:textId="77777777">
      <w:pPr>
        <w:rPr>
          <w:rFonts w:ascii="Arial" w:hAnsi="Arial" w:cs="Arial"/>
          <w:szCs w:val="22"/>
        </w:rPr>
      </w:pPr>
    </w:p>
    <w:p w:rsidRPr="00670CB6" w:rsidR="00670CB6" w:rsidP="00670CB6" w:rsidRDefault="00670CB6" w14:paraId="78B2D8BF" w14:textId="77777777">
      <w:pPr>
        <w:rPr>
          <w:rFonts w:ascii="Arial" w:hAnsi="Arial" w:cs="Arial"/>
          <w:szCs w:val="22"/>
        </w:rPr>
      </w:pPr>
      <w:r w:rsidRPr="00670CB6">
        <w:rPr>
          <w:rFonts w:ascii="Arial" w:hAnsi="Arial" w:cs="Arial"/>
          <w:szCs w:val="22"/>
        </w:rPr>
        <w:t xml:space="preserve">Este informe contiene los resultados y anexos correspondientes al estudio </w:t>
      </w:r>
      <w:r w:rsidRPr="00670CB6">
        <w:rPr>
          <w:rFonts w:ascii="Arial" w:hAnsi="Arial" w:cs="Arial"/>
          <w:color w:val="000000" w:themeColor="background1"/>
          <w:szCs w:val="22"/>
        </w:rPr>
        <w:t>de carácter especial</w:t>
      </w:r>
      <w:r w:rsidRPr="00670CB6">
        <w:rPr>
          <w:rFonts w:ascii="Arial" w:hAnsi="Arial" w:cs="Arial"/>
          <w:color w:val="000000" w:themeColor="background1"/>
          <w:szCs w:val="22"/>
          <w:vertAlign w:val="superscript"/>
        </w:rPr>
        <w:footnoteReference w:id="1"/>
      </w:r>
      <w:r w:rsidRPr="00670CB6">
        <w:rPr>
          <w:rFonts w:ascii="Arial" w:hAnsi="Arial" w:cs="Arial"/>
          <w:color w:val="FF0000"/>
          <w:szCs w:val="22"/>
        </w:rPr>
        <w:t xml:space="preserve"> </w:t>
      </w:r>
      <w:r w:rsidRPr="00670CB6">
        <w:rPr>
          <w:rFonts w:ascii="Arial" w:hAnsi="Arial" w:cs="Arial"/>
          <w:szCs w:val="22"/>
        </w:rPr>
        <w:t xml:space="preserve"> mediante el cual esta Auditoría evaluó el estado de situación del Fideicomiso No.120-97 (03-99), firmado por el Banco Central de Costa Rica y el Banco Popular y Desarrollo Comunal. El objetivo de la auditoría fue verificar el cumplimiento del marco legal</w:t>
      </w:r>
      <w:r w:rsidRPr="00670CB6">
        <w:rPr>
          <w:rFonts w:ascii="Arial" w:hAnsi="Arial" w:eastAsia="Arial" w:cs="Arial"/>
          <w:szCs w:val="22"/>
        </w:rPr>
        <w:t xml:space="preserve"> y técnico que regula dicho fideicomiso, </w:t>
      </w:r>
      <w:r w:rsidRPr="00670CB6">
        <w:rPr>
          <w:rFonts w:ascii="Arial" w:hAnsi="Arial" w:cs="Arial"/>
          <w:szCs w:val="22"/>
        </w:rPr>
        <w:t>el cual está bajo la responsabilidad de esa Gerencia.</w:t>
      </w:r>
    </w:p>
    <w:p w:rsidRPr="00670CB6" w:rsidR="00670CB6" w:rsidP="00670CB6" w:rsidRDefault="00670CB6" w14:paraId="003213EC" w14:textId="77777777">
      <w:pPr>
        <w:rPr>
          <w:rFonts w:ascii="Arial" w:hAnsi="Arial" w:cs="Arial"/>
          <w:szCs w:val="22"/>
        </w:rPr>
      </w:pPr>
    </w:p>
    <w:p w:rsidRPr="00670CB6" w:rsidR="00670CB6" w:rsidP="00670CB6" w:rsidRDefault="00670CB6" w14:paraId="1C32F404" w14:textId="77777777">
      <w:pPr>
        <w:contextualSpacing/>
        <w:rPr>
          <w:rFonts w:ascii="Arial" w:hAnsi="Arial" w:cs="Arial"/>
          <w:szCs w:val="22"/>
        </w:rPr>
      </w:pPr>
      <w:r w:rsidRPr="00670CB6">
        <w:rPr>
          <w:rFonts w:ascii="Arial" w:hAnsi="Arial" w:cs="Arial"/>
          <w:szCs w:val="22"/>
        </w:rPr>
        <w:t xml:space="preserve">El alcance del estudio comprendió </w:t>
      </w:r>
      <w:r w:rsidRPr="00670CB6">
        <w:rPr>
          <w:rFonts w:ascii="Arial" w:hAnsi="Arial" w:cs="Arial"/>
          <w:szCs w:val="22"/>
          <w:lang w:eastAsia="uk-UA"/>
        </w:rPr>
        <w:t xml:space="preserve">la revisión del estado de situación del Fideicomiso 03-99 </w:t>
      </w:r>
      <w:r w:rsidRPr="00670CB6">
        <w:rPr>
          <w:rFonts w:ascii="Arial" w:hAnsi="Arial" w:eastAsia="Arial" w:cs="Arial"/>
          <w:szCs w:val="22"/>
        </w:rPr>
        <w:t>del 16 noviembre 2024 al 30 de agosto 2025, las gestiones realizadas por la Administración,</w:t>
      </w:r>
      <w:r w:rsidRPr="00670CB6">
        <w:rPr>
          <w:rFonts w:ascii="Arial" w:hAnsi="Arial" w:cs="Arial"/>
          <w:szCs w:val="22"/>
        </w:rPr>
        <w:t xml:space="preserve"> </w:t>
      </w:r>
      <w:r w:rsidRPr="00670CB6">
        <w:rPr>
          <w:rFonts w:ascii="Arial" w:hAnsi="Arial" w:cs="Arial"/>
          <w:szCs w:val="22"/>
          <w:lang w:eastAsia="uk-UA"/>
        </w:rPr>
        <w:t xml:space="preserve">la revisión de los resultados financieros y la rendición de cuentas. </w:t>
      </w:r>
      <w:r w:rsidRPr="00670CB6">
        <w:rPr>
          <w:rFonts w:ascii="Arial" w:hAnsi="Arial" w:cs="Arial"/>
          <w:szCs w:val="22"/>
        </w:rPr>
        <w:t>Se presentaron limitaciones al alcance debido a que no se logró obtener toda la información necesaria para revisar del estado de situación del Fideicomiso</w:t>
      </w:r>
      <w:r w:rsidRPr="00670CB6">
        <w:rPr>
          <w:rFonts w:ascii="Arial" w:hAnsi="Arial" w:cs="Arial"/>
          <w:szCs w:val="22"/>
          <w:vertAlign w:val="superscript"/>
        </w:rPr>
        <w:footnoteReference w:id="2"/>
      </w:r>
      <w:r w:rsidRPr="00670CB6">
        <w:rPr>
          <w:rFonts w:ascii="Arial" w:hAnsi="Arial" w:cs="Arial"/>
          <w:szCs w:val="22"/>
        </w:rPr>
        <w:t>.</w:t>
      </w:r>
    </w:p>
    <w:p w:rsidRPr="00670CB6" w:rsidR="00670CB6" w:rsidP="00670CB6" w:rsidRDefault="00670CB6" w14:paraId="69C80888" w14:textId="77777777">
      <w:pPr>
        <w:contextualSpacing/>
        <w:rPr>
          <w:rFonts w:ascii="Arial" w:hAnsi="Arial" w:cs="Arial"/>
          <w:szCs w:val="22"/>
        </w:rPr>
      </w:pPr>
    </w:p>
    <w:p w:rsidRPr="00670CB6" w:rsidR="00670CB6" w:rsidP="00670CB6" w:rsidRDefault="00670CB6" w14:paraId="39FC31C8" w14:textId="77777777">
      <w:pPr>
        <w:rPr>
          <w:rFonts w:ascii="Arial" w:hAnsi="Arial" w:cs="Arial"/>
          <w:szCs w:val="22"/>
        </w:rPr>
      </w:pPr>
      <w:r w:rsidRPr="00670CB6">
        <w:rPr>
          <w:rFonts w:ascii="Arial" w:hAnsi="Arial" w:cs="Arial"/>
          <w:szCs w:val="22"/>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670CB6" w:rsidR="00670CB6" w:rsidP="00670CB6" w:rsidRDefault="00670CB6" w14:paraId="1B0EA079" w14:textId="77777777">
      <w:pPr>
        <w:contextualSpacing/>
        <w:rPr>
          <w:rFonts w:ascii="Arial" w:hAnsi="Arial" w:cs="Arial"/>
          <w:sz w:val="20"/>
          <w:szCs w:val="20"/>
        </w:rPr>
      </w:pPr>
    </w:p>
    <w:p w:rsidRPr="00670CB6" w:rsidR="00670CB6" w:rsidP="00670CB6" w:rsidRDefault="00670CB6" w14:paraId="1B2EFB21" w14:textId="77777777">
      <w:pPr>
        <w:keepNext/>
        <w:numPr>
          <w:ilvl w:val="0"/>
          <w:numId w:val="13"/>
        </w:numPr>
        <w:ind w:left="567" w:right="-340"/>
        <w:outlineLvl w:val="0"/>
        <w:rPr>
          <w:rFonts w:ascii="Arial" w:hAnsi="Arial" w:cs="Arial"/>
          <w:b/>
          <w:color w:val="1C4063" w:themeColor="accent1" w:themeShade="80"/>
          <w:sz w:val="24"/>
          <w:lang w:val="es-CR" w:eastAsia="es-CR"/>
        </w:rPr>
      </w:pPr>
      <w:r w:rsidRPr="00670CB6">
        <w:rPr>
          <w:rFonts w:ascii="Arial" w:hAnsi="Arial" w:cs="Arial"/>
          <w:b/>
          <w:color w:val="1C4063" w:themeColor="accent1" w:themeShade="80"/>
          <w:sz w:val="24"/>
          <w:lang w:val="es-CR" w:eastAsia="es-CR"/>
        </w:rPr>
        <w:t>GENERALIDADES</w:t>
      </w:r>
    </w:p>
    <w:p w:rsidRPr="00670CB6" w:rsidR="00670CB6" w:rsidP="00670CB6" w:rsidRDefault="00670CB6" w14:paraId="7464EB2A" w14:textId="77777777">
      <w:pPr>
        <w:ind w:left="513"/>
        <w:contextualSpacing/>
        <w:rPr>
          <w:rFonts w:ascii="Arial" w:hAnsi="Arial" w:cs="Arial"/>
          <w:sz w:val="20"/>
          <w:szCs w:val="20"/>
          <w:highlight w:val="yellow"/>
        </w:rPr>
      </w:pPr>
    </w:p>
    <w:p w:rsidR="00670CB6" w:rsidP="00670CB6" w:rsidRDefault="00670CB6" w14:paraId="5E9EA3B7" w14:textId="77777777">
      <w:pPr>
        <w:contextualSpacing/>
        <w:rPr>
          <w:rFonts w:ascii="Arial" w:hAnsi="Arial" w:cs="Arial"/>
          <w:szCs w:val="22"/>
        </w:rPr>
      </w:pPr>
      <w:r w:rsidRPr="00670CB6">
        <w:rPr>
          <w:rFonts w:ascii="Arial" w:hAnsi="Arial" w:cs="Arial"/>
          <w:szCs w:val="22"/>
        </w:rPr>
        <w:t>La Ley de Disolución del Banco Anglo Costarricense, No. 7471</w:t>
      </w:r>
      <w:r w:rsidRPr="00670CB6">
        <w:rPr>
          <w:rFonts w:ascii="Arial" w:hAnsi="Arial" w:cs="Arial"/>
          <w:szCs w:val="22"/>
          <w:vertAlign w:val="superscript"/>
        </w:rPr>
        <w:footnoteReference w:id="3"/>
      </w:r>
      <w:r w:rsidRPr="00670CB6">
        <w:rPr>
          <w:rFonts w:ascii="Arial" w:hAnsi="Arial" w:cs="Arial"/>
          <w:szCs w:val="22"/>
        </w:rPr>
        <w:t>, traspasó al Banco Central de Costa Rica (BCCR), en dación de pago, los créditos en favor del extinto Banco Anglo Costarricense (BAC) que no pudieron cobrarse total o parcialmente durante el proceso de liquidación de esa entidad, con el fin de continuar su gestión de cobro mediante un contrato de fideicomiso, de administración o gestoría, con otros bancos o entidades.</w:t>
      </w:r>
    </w:p>
    <w:p w:rsidRPr="00670CB6" w:rsidR="00670CB6" w:rsidP="00670CB6" w:rsidRDefault="00670CB6" w14:paraId="328908FA" w14:textId="77777777">
      <w:pPr>
        <w:contextualSpacing/>
        <w:rPr>
          <w:rFonts w:ascii="Arial" w:hAnsi="Arial" w:cs="Arial"/>
          <w:szCs w:val="22"/>
        </w:rPr>
      </w:pPr>
    </w:p>
    <w:p w:rsidR="00670CB6" w:rsidP="00670CB6" w:rsidRDefault="00670CB6" w14:paraId="49F9B159" w14:textId="77777777">
      <w:pPr>
        <w:tabs>
          <w:tab w:val="left" w:pos="7371"/>
        </w:tabs>
        <w:contextualSpacing/>
        <w:rPr>
          <w:rFonts w:ascii="Arial" w:hAnsi="Arial" w:cs="Arial"/>
          <w:szCs w:val="22"/>
        </w:rPr>
      </w:pPr>
    </w:p>
    <w:p w:rsidR="00670CB6" w:rsidP="00670CB6" w:rsidRDefault="00670CB6" w14:paraId="5591CE93" w14:textId="77777777">
      <w:pPr>
        <w:tabs>
          <w:tab w:val="left" w:pos="7371"/>
        </w:tabs>
        <w:contextualSpacing/>
        <w:rPr>
          <w:rFonts w:ascii="Arial" w:hAnsi="Arial" w:cs="Arial"/>
          <w:szCs w:val="22"/>
        </w:rPr>
      </w:pPr>
    </w:p>
    <w:p w:rsidRPr="00670CB6" w:rsidR="00670CB6" w:rsidP="00670CB6" w:rsidRDefault="00670CB6" w14:paraId="7126F78B" w14:textId="0B159214">
      <w:pPr>
        <w:tabs>
          <w:tab w:val="left" w:pos="7371"/>
        </w:tabs>
        <w:contextualSpacing/>
        <w:rPr>
          <w:rFonts w:ascii="Arial" w:hAnsi="Arial" w:cs="Arial"/>
          <w:szCs w:val="22"/>
        </w:rPr>
      </w:pPr>
      <w:r w:rsidRPr="00670CB6">
        <w:rPr>
          <w:rFonts w:ascii="Arial" w:hAnsi="Arial" w:cs="Arial"/>
          <w:szCs w:val="22"/>
        </w:rPr>
        <w:lastRenderedPageBreak/>
        <w:t xml:space="preserve">Para cumplir lo anterior, el 23 de enero de 1997 el Banco Central firmó un contrato de fideicomiso con el Banco Cooperativo Costarricense R.L. (Bancoop); al entrar este en proceso de quiebra, el 23 de noviembre de1999 el Banco Central realizó un convenio de sustitución del fiduciario con el Banco Popular y de Desarrollo Comunal (BPDC), el cual se encuentra vigente hasta la fecha. </w:t>
      </w:r>
      <w:r w:rsidRPr="00670CB6">
        <w:rPr>
          <w:rFonts w:ascii="Arial" w:hAnsi="Arial" w:cs="Arial"/>
          <w:szCs w:val="22"/>
          <w:lang w:val="es-CR"/>
        </w:rPr>
        <w:t>Una quinta adenda al convenio se encuentra en revisión por parte de la Asesoría Jurídica del Banco Central</w:t>
      </w:r>
      <w:r w:rsidRPr="00670CB6">
        <w:rPr>
          <w:rFonts w:ascii="Arial" w:hAnsi="Arial" w:cs="Arial"/>
          <w:szCs w:val="22"/>
          <w:vertAlign w:val="superscript"/>
          <w:lang w:val="es-CR"/>
        </w:rPr>
        <w:footnoteReference w:id="4"/>
      </w:r>
      <w:r w:rsidRPr="00670CB6">
        <w:rPr>
          <w:rFonts w:ascii="Arial" w:hAnsi="Arial" w:cs="Arial"/>
          <w:szCs w:val="22"/>
          <w:lang w:val="es-CR"/>
        </w:rPr>
        <w:t>.</w:t>
      </w:r>
    </w:p>
    <w:p w:rsidRPr="00670CB6" w:rsidR="00670CB6" w:rsidP="00670CB6" w:rsidRDefault="00670CB6" w14:paraId="7EF38C19" w14:textId="77777777">
      <w:pPr>
        <w:ind w:left="513"/>
        <w:contextualSpacing/>
        <w:rPr>
          <w:rFonts w:ascii="Arial" w:hAnsi="Arial" w:cs="Arial"/>
          <w:sz w:val="20"/>
          <w:szCs w:val="20"/>
          <w:lang w:val="es-CR"/>
        </w:rPr>
      </w:pPr>
    </w:p>
    <w:p w:rsidRPr="00670CB6" w:rsidR="00670CB6" w:rsidP="00670CB6" w:rsidRDefault="00670CB6" w14:paraId="60529DFB" w14:textId="77777777">
      <w:pPr>
        <w:keepNext/>
        <w:numPr>
          <w:ilvl w:val="0"/>
          <w:numId w:val="13"/>
        </w:numPr>
        <w:ind w:left="567" w:right="-340"/>
        <w:outlineLvl w:val="0"/>
        <w:rPr>
          <w:rFonts w:ascii="Arial" w:hAnsi="Arial" w:cs="Arial"/>
          <w:b/>
          <w:color w:val="1C4063" w:themeColor="accent1" w:themeShade="80"/>
          <w:sz w:val="24"/>
          <w:lang w:val="es-CR" w:eastAsia="es-CR"/>
        </w:rPr>
      </w:pPr>
      <w:r w:rsidRPr="00670CB6">
        <w:rPr>
          <w:rFonts w:ascii="Arial" w:hAnsi="Arial" w:cs="Arial"/>
          <w:b/>
          <w:color w:val="1C4063" w:themeColor="accent1" w:themeShade="80"/>
          <w:sz w:val="24"/>
          <w:lang w:val="es-CR" w:eastAsia="es-CR"/>
        </w:rPr>
        <w:t>RESUMEN DE RESULTADOS</w:t>
      </w:r>
    </w:p>
    <w:p w:rsidRPr="00670CB6" w:rsidR="00670CB6" w:rsidP="00670CB6" w:rsidRDefault="00670CB6" w14:paraId="5C838C9C" w14:textId="77777777">
      <w:pPr>
        <w:ind w:left="513"/>
        <w:contextualSpacing/>
        <w:rPr>
          <w:rFonts w:ascii="Arial" w:hAnsi="Arial" w:cs="Arial"/>
          <w:sz w:val="20"/>
          <w:szCs w:val="20"/>
          <w:lang w:val="es-CR"/>
        </w:rPr>
      </w:pPr>
    </w:p>
    <w:p w:rsidRPr="00670CB6" w:rsidR="00670CB6" w:rsidP="00670CB6" w:rsidRDefault="00670CB6" w14:paraId="3DB62220" w14:textId="77777777">
      <w:pPr>
        <w:rPr>
          <w:rFonts w:ascii="Arial" w:hAnsi="Arial" w:cs="Arial"/>
          <w:color w:val="FF0000"/>
          <w:szCs w:val="22"/>
        </w:rPr>
      </w:pPr>
      <w:bookmarkStart w:name="_Hlk210655425" w:id="1"/>
      <w:r w:rsidRPr="00670CB6">
        <w:rPr>
          <w:rFonts w:ascii="Arial" w:hAnsi="Arial" w:cs="Arial"/>
          <w:szCs w:val="22"/>
        </w:rPr>
        <w:t xml:space="preserve">Los resultados de esta evaluación permitieron identificar los siguientes aspectos: </w:t>
      </w:r>
    </w:p>
    <w:p w:rsidRPr="00670CB6" w:rsidR="00670CB6" w:rsidP="00670CB6" w:rsidRDefault="00670CB6" w14:paraId="0F47FD38" w14:textId="77777777">
      <w:pPr>
        <w:rPr>
          <w:rFonts w:ascii="Arial" w:hAnsi="Arial" w:cs="Arial"/>
          <w:color w:val="FF0000"/>
          <w:szCs w:val="22"/>
        </w:rPr>
      </w:pPr>
    </w:p>
    <w:p w:rsidRPr="00670CB6" w:rsidR="00670CB6" w:rsidP="00670CB6" w:rsidRDefault="00670CB6" w14:paraId="57CA0DC8" w14:textId="77777777">
      <w:pPr>
        <w:numPr>
          <w:ilvl w:val="0"/>
          <w:numId w:val="14"/>
        </w:numPr>
        <w:ind w:left="567" w:hanging="283"/>
        <w:contextualSpacing/>
        <w:rPr>
          <w:rFonts w:ascii="Arial" w:hAnsi="Arial" w:cs="Arial"/>
          <w:szCs w:val="22"/>
        </w:rPr>
      </w:pPr>
      <w:r w:rsidRPr="00670CB6">
        <w:rPr>
          <w:rFonts w:ascii="Arial" w:hAnsi="Arial" w:cs="Arial"/>
          <w:szCs w:val="22"/>
        </w:rPr>
        <w:t>Desde su inicio hasta el 2009, el Fideicomiso trasladó al Banco Central recursos netos por ₡1 628,6 millones originados en la recuperación de la cartera de crédito recibida y una vez deducidos sus gastos, conforme lo dispuesto en el contrato</w:t>
      </w:r>
      <w:r w:rsidRPr="00670CB6">
        <w:rPr>
          <w:rFonts w:ascii="Arial" w:hAnsi="Arial" w:cs="Arial"/>
          <w:szCs w:val="22"/>
          <w:vertAlign w:val="superscript"/>
        </w:rPr>
        <w:footnoteReference w:id="5"/>
      </w:r>
      <w:r w:rsidRPr="00670CB6">
        <w:rPr>
          <w:rFonts w:ascii="Arial" w:hAnsi="Arial" w:cs="Arial"/>
          <w:szCs w:val="22"/>
        </w:rPr>
        <w:t>. Este monto neto recibido por el BCCR fue equivalente en ese momento al 95% de la valoración de la cartera inicial que, según la estimación realizada por la Superintendencia General de Entidades Financieras, era de ₡1 724,5 millones</w:t>
      </w:r>
      <w:r w:rsidRPr="00670CB6">
        <w:rPr>
          <w:rFonts w:ascii="Arial" w:hAnsi="Arial" w:cs="Arial"/>
          <w:szCs w:val="22"/>
          <w:vertAlign w:val="superscript"/>
        </w:rPr>
        <w:footnoteReference w:id="6"/>
      </w:r>
      <w:r w:rsidRPr="00670CB6">
        <w:rPr>
          <w:rFonts w:ascii="Arial" w:hAnsi="Arial" w:cs="Arial"/>
          <w:szCs w:val="22"/>
        </w:rPr>
        <w:t xml:space="preserve">. </w:t>
      </w:r>
    </w:p>
    <w:p w:rsidRPr="00670CB6" w:rsidR="00670CB6" w:rsidP="00670CB6" w:rsidRDefault="00670CB6" w14:paraId="7D7F9396" w14:textId="77777777">
      <w:pPr>
        <w:ind w:left="567" w:hanging="283"/>
        <w:rPr>
          <w:rFonts w:ascii="Arial" w:hAnsi="Arial" w:cs="Arial"/>
          <w:szCs w:val="22"/>
        </w:rPr>
      </w:pPr>
    </w:p>
    <w:p w:rsidRPr="00670CB6" w:rsidR="00670CB6" w:rsidP="00670CB6" w:rsidRDefault="00670CB6" w14:paraId="224DCAD8" w14:textId="77777777">
      <w:pPr>
        <w:numPr>
          <w:ilvl w:val="0"/>
          <w:numId w:val="14"/>
        </w:numPr>
        <w:ind w:left="567" w:hanging="283"/>
        <w:contextualSpacing/>
        <w:rPr>
          <w:rFonts w:ascii="Arial" w:hAnsi="Arial" w:cs="Arial"/>
          <w:szCs w:val="22"/>
        </w:rPr>
      </w:pPr>
      <w:r w:rsidRPr="00670CB6">
        <w:rPr>
          <w:rFonts w:ascii="Arial" w:hAnsi="Arial" w:cs="Arial"/>
          <w:szCs w:val="22"/>
        </w:rPr>
        <w:t>Entre el 2010 y 2013 el Banco Central no recibió recursos del Fideicomiso, ya que los ingresos apenas fueron suficientes para cubrir los costos operativos de esos años. A partir del 2014, el Fideicomiso generó recuperaciones, pero estas no cubrieron sus gastos de operación de mantenimiento de cartera y la comisión del Fiduciario, por lo que se aplicó lo dispuesto en la cláusula décima primera del contrato</w:t>
      </w:r>
      <w:r w:rsidRPr="00670CB6">
        <w:rPr>
          <w:sz w:val="20"/>
          <w:szCs w:val="22"/>
          <w:vertAlign w:val="superscript"/>
        </w:rPr>
        <w:footnoteReference w:id="7"/>
      </w:r>
      <w:r w:rsidRPr="00670CB6">
        <w:rPr>
          <w:rFonts w:ascii="Arial" w:hAnsi="Arial" w:cs="Arial"/>
          <w:szCs w:val="22"/>
        </w:rPr>
        <w:t>, dando lugar al desembolso de aportes del BCCR al Fideicomiso para que este continuara su gestión, por un monto acumulado de ₡1 597,3 millones a setiembre 2025.</w:t>
      </w:r>
    </w:p>
    <w:p w:rsidRPr="00670CB6" w:rsidR="00670CB6" w:rsidP="00670CB6" w:rsidRDefault="00670CB6" w14:paraId="1D6B82EF" w14:textId="77777777">
      <w:pPr>
        <w:ind w:left="567" w:hanging="283"/>
        <w:contextualSpacing/>
        <w:rPr>
          <w:rFonts w:ascii="Arial" w:hAnsi="Arial" w:cs="Arial"/>
          <w:szCs w:val="22"/>
        </w:rPr>
      </w:pPr>
    </w:p>
    <w:p w:rsidRPr="00670CB6" w:rsidR="00670CB6" w:rsidP="00670CB6" w:rsidRDefault="00670CB6" w14:paraId="408AC2B9" w14:textId="77777777">
      <w:pPr>
        <w:numPr>
          <w:ilvl w:val="0"/>
          <w:numId w:val="14"/>
        </w:numPr>
        <w:ind w:left="567" w:hanging="283"/>
        <w:contextualSpacing/>
        <w:rPr>
          <w:rFonts w:ascii="Arial" w:hAnsi="Arial" w:cs="Arial"/>
          <w:szCs w:val="22"/>
        </w:rPr>
      </w:pPr>
      <w:r w:rsidRPr="00670CB6">
        <w:rPr>
          <w:rFonts w:ascii="Arial" w:hAnsi="Arial" w:cs="Arial"/>
          <w:noProof/>
          <w:szCs w:val="22"/>
        </w:rPr>
        <w:t xml:space="preserve">Los desembolsos de aportes mensuales al Fideicomiso, aprobados por la Gerencia del Banco Central de enero a setiembre de 2025, implicaron la presentación de un detalle al final de cada mes, por parte del Área de Fideicomiso del Banco Popular, que comprende la aplicación del desembolso autorizado al inicio de mes y la justificación del monto requerido para el mes siguiente. Se observó que las solicitudes de fondos incluyen la comisión del fiduciario: monto fijo “piso” de </w:t>
      </w:r>
      <w:r w:rsidRPr="00670CB6">
        <w:rPr>
          <w:rFonts w:ascii="Arial" w:hAnsi="Arial" w:cs="Arial"/>
          <w:szCs w:val="22"/>
        </w:rPr>
        <w:t>₡</w:t>
      </w:r>
      <w:r w:rsidRPr="00670CB6">
        <w:rPr>
          <w:rFonts w:ascii="Arial" w:hAnsi="Arial" w:cs="Arial"/>
          <w:noProof/>
          <w:szCs w:val="22"/>
        </w:rPr>
        <w:t xml:space="preserve">2,5 millones de colones, más el IVA, siendo en promedio </w:t>
      </w:r>
      <w:r w:rsidRPr="00670CB6">
        <w:rPr>
          <w:rFonts w:ascii="Arial" w:hAnsi="Arial" w:cs="Arial"/>
          <w:szCs w:val="22"/>
        </w:rPr>
        <w:t>₡</w:t>
      </w:r>
      <w:r w:rsidRPr="00670CB6">
        <w:rPr>
          <w:rFonts w:ascii="Arial" w:hAnsi="Arial" w:cs="Arial"/>
          <w:noProof/>
          <w:szCs w:val="22"/>
        </w:rPr>
        <w:t>2,8 millones mensuales</w:t>
      </w:r>
      <w:r w:rsidRPr="00670CB6">
        <w:rPr>
          <w:rFonts w:ascii="Arial" w:hAnsi="Arial" w:cs="Arial"/>
          <w:noProof/>
          <w:szCs w:val="22"/>
          <w:vertAlign w:val="superscript"/>
        </w:rPr>
        <w:footnoteReference w:id="8"/>
      </w:r>
      <w:r w:rsidRPr="00670CB6">
        <w:rPr>
          <w:rFonts w:ascii="Arial" w:hAnsi="Arial" w:cs="Arial"/>
          <w:noProof/>
          <w:szCs w:val="22"/>
        </w:rPr>
        <w:t>.</w:t>
      </w:r>
    </w:p>
    <w:p w:rsidRPr="00670CB6" w:rsidR="00670CB6" w:rsidP="00670CB6" w:rsidRDefault="00670CB6" w14:paraId="265CFA04" w14:textId="77777777">
      <w:pPr>
        <w:ind w:left="567" w:hanging="283"/>
        <w:contextualSpacing/>
        <w:rPr>
          <w:rFonts w:ascii="Arial" w:hAnsi="Arial" w:cs="Arial"/>
          <w:szCs w:val="22"/>
        </w:rPr>
      </w:pPr>
    </w:p>
    <w:p w:rsidRPr="00670CB6" w:rsidR="00670CB6" w:rsidP="00670CB6" w:rsidRDefault="00670CB6" w14:paraId="57F037E1" w14:textId="455E130C">
      <w:pPr>
        <w:numPr>
          <w:ilvl w:val="0"/>
          <w:numId w:val="14"/>
        </w:numPr>
        <w:ind w:left="567" w:hanging="283"/>
        <w:contextualSpacing/>
        <w:rPr>
          <w:rFonts w:ascii="Arial" w:hAnsi="Arial" w:cs="Arial"/>
          <w:szCs w:val="22"/>
        </w:rPr>
      </w:pPr>
      <w:r w:rsidRPr="00670CB6">
        <w:rPr>
          <w:rFonts w:ascii="Arial" w:hAnsi="Arial" w:cs="Arial"/>
          <w:noProof/>
          <w:szCs w:val="22"/>
        </w:rPr>
        <w:t xml:space="preserve">Desde el 2023 se encuentra en trámite la propuesta de modificación del contrato de fideicomiso (adenda 5), la misma ha sido sometida a una serie de ajustes y modificiones por parte del Banco Popular así como del BCCR. </w:t>
      </w:r>
      <w:r w:rsidRPr="00670CB6">
        <w:rPr>
          <w:rFonts w:ascii="Arial" w:hAnsi="Arial" w:cs="Arial"/>
          <w:szCs w:val="22"/>
        </w:rPr>
        <w:t xml:space="preserve">Mediante el oficio UF-338-2025, emitido el 12 de marzo de 2025, la Unidad de Fideicomisos del Banco Popular remitió al Banco </w:t>
      </w:r>
      <w:r w:rsidRPr="00670CB6">
        <w:rPr>
          <w:rFonts w:ascii="Arial" w:hAnsi="Arial" w:cs="Arial"/>
          <w:szCs w:val="22"/>
        </w:rPr>
        <w:lastRenderedPageBreak/>
        <w:t xml:space="preserve">una serie de observaciones, que actualmente, se encuentran en análisis por parte de la Asesoría Jurídica del BCCR </w:t>
      </w:r>
      <w:r w:rsidRPr="00670CB6">
        <w:rPr>
          <w:rFonts w:ascii="Arial" w:hAnsi="Arial" w:cs="Arial"/>
          <w:noProof/>
          <w:szCs w:val="22"/>
        </w:rPr>
        <w:t>(</w:t>
      </w:r>
      <w:r w:rsidRPr="00670CB6">
        <w:rPr>
          <w:rFonts w:ascii="Arial" w:hAnsi="Arial" w:cs="Arial"/>
          <w:szCs w:val="22"/>
        </w:rPr>
        <w:t xml:space="preserve">ver </w:t>
      </w:r>
      <w:hyperlink w:history="1" w:anchor="Anexo1">
        <w:r w:rsidRPr="00670CB6">
          <w:rPr>
            <w:rFonts w:ascii="Arial" w:hAnsi="Arial" w:cs="Arial"/>
            <w:color w:val="0000FF"/>
            <w:szCs w:val="22"/>
            <w:u w:val="single"/>
          </w:rPr>
          <w:t>anexo 1</w:t>
        </w:r>
      </w:hyperlink>
      <w:r w:rsidRPr="00670CB6">
        <w:rPr>
          <w:rFonts w:ascii="Arial" w:hAnsi="Arial" w:cs="Arial"/>
          <w:noProof/>
          <w:szCs w:val="22"/>
        </w:rPr>
        <w:t xml:space="preserve">). </w:t>
      </w:r>
    </w:p>
    <w:p w:rsidRPr="00670CB6" w:rsidR="00670CB6" w:rsidP="00670CB6" w:rsidRDefault="00670CB6" w14:paraId="359C9711" w14:textId="77777777">
      <w:pPr>
        <w:ind w:left="567" w:hanging="283"/>
        <w:contextualSpacing/>
        <w:rPr>
          <w:rFonts w:ascii="Arial" w:hAnsi="Arial" w:cs="Arial"/>
          <w:szCs w:val="22"/>
        </w:rPr>
      </w:pPr>
    </w:p>
    <w:p w:rsidRPr="00670CB6" w:rsidR="00670CB6" w:rsidP="00670CB6" w:rsidRDefault="00670CB6" w14:paraId="535C4955" w14:textId="77777777">
      <w:pPr>
        <w:numPr>
          <w:ilvl w:val="0"/>
          <w:numId w:val="14"/>
        </w:numPr>
        <w:ind w:left="567" w:hanging="283"/>
        <w:contextualSpacing/>
        <w:rPr>
          <w:rFonts w:ascii="Arial" w:hAnsi="Arial" w:cs="Arial"/>
          <w:szCs w:val="22"/>
        </w:rPr>
      </w:pPr>
      <w:r w:rsidRPr="00670CB6">
        <w:rPr>
          <w:rFonts w:ascii="Arial" w:hAnsi="Arial" w:cs="Arial"/>
          <w:szCs w:val="22"/>
        </w:rPr>
        <w:t xml:space="preserve">Con respecto a las reclamaciones judiciales o extrajudiciales a favor o en contra del Fideicomiso, se logró verificar en las notas a los Estados Financieros al 31 de julio del 2025 que permanecían activos los siguientes casos: tres procesos ordinarios planteados por el Fideicomiso, dos en contra, un proceso interdicto de amparo de posesión, una contrademanda hacia el Fideicomiso y un proceso penal planteado por el Ministerio Público (ver detalle en </w:t>
      </w:r>
      <w:hyperlink w:history="1" w:anchor="Anexo2">
        <w:r w:rsidRPr="00670CB6">
          <w:rPr>
            <w:rFonts w:ascii="Arial" w:hAnsi="Arial" w:cs="Arial"/>
            <w:color w:val="0000FF"/>
            <w:szCs w:val="22"/>
            <w:u w:val="single"/>
          </w:rPr>
          <w:t>anexo 2, páginas 12 y siguientes</w:t>
        </w:r>
      </w:hyperlink>
      <w:r w:rsidRPr="00670CB6">
        <w:rPr>
          <w:rFonts w:ascii="Arial" w:hAnsi="Arial" w:cs="Arial"/>
          <w:szCs w:val="22"/>
        </w:rPr>
        <w:t xml:space="preserve">). </w:t>
      </w:r>
    </w:p>
    <w:p w:rsidRPr="00670CB6" w:rsidR="00670CB6" w:rsidP="00670CB6" w:rsidRDefault="00670CB6" w14:paraId="167619C6" w14:textId="77777777">
      <w:pPr>
        <w:rPr>
          <w:rFonts w:ascii="Arial" w:hAnsi="Arial" w:cs="Arial"/>
          <w:szCs w:val="22"/>
        </w:rPr>
      </w:pPr>
    </w:p>
    <w:p w:rsidRPr="00670CB6" w:rsidR="00670CB6" w:rsidP="00670CB6" w:rsidRDefault="00670CB6" w14:paraId="4BC776E1" w14:textId="77777777">
      <w:pPr>
        <w:numPr>
          <w:ilvl w:val="0"/>
          <w:numId w:val="14"/>
        </w:numPr>
        <w:ind w:left="567" w:hanging="283"/>
        <w:contextualSpacing/>
        <w:rPr>
          <w:rFonts w:ascii="Arial" w:hAnsi="Arial" w:cs="Arial"/>
          <w:szCs w:val="22"/>
        </w:rPr>
      </w:pPr>
      <w:bookmarkStart w:name="_Hlk210655485" w:id="3"/>
      <w:r w:rsidRPr="00670CB6">
        <w:rPr>
          <w:rFonts w:ascii="Arial" w:hAnsi="Arial" w:cs="Arial"/>
          <w:szCs w:val="22"/>
        </w:rPr>
        <w:t>Desde su entrada en operación, el Fideicomiso ha entregado al BCCR ₡2 011,4 millones por concepto de recuperaciones netas</w:t>
      </w:r>
      <w:r w:rsidRPr="00670CB6">
        <w:rPr>
          <w:rFonts w:ascii="Arial" w:hAnsi="Arial" w:cs="Arial"/>
          <w:szCs w:val="22"/>
          <w:vertAlign w:val="superscript"/>
        </w:rPr>
        <w:footnoteReference w:id="9"/>
      </w:r>
      <w:r w:rsidRPr="00670CB6">
        <w:rPr>
          <w:rFonts w:ascii="Arial" w:hAnsi="Arial" w:cs="Arial"/>
          <w:szCs w:val="22"/>
        </w:rPr>
        <w:t xml:space="preserve"> y el Banco le ha efectuado aportes por ₡1 597,3 millones para solventar gastos no cubiertos por las entradas del Fideicomiso. Considerando las recuperaciones netas recibidas menos los aportes realizados, el BCCR ha percibido un monto neto de ₡414,7 millones al 30 de setiembre del 2025 (ver detalle en </w:t>
      </w:r>
      <w:hyperlink w:history="1" w:anchor="Anexo3">
        <w:r w:rsidRPr="00670CB6">
          <w:rPr>
            <w:rFonts w:ascii="Arial" w:hAnsi="Arial" w:cs="Arial"/>
            <w:color w:val="0000FF"/>
            <w:szCs w:val="22"/>
            <w:u w:val="single"/>
          </w:rPr>
          <w:t>anexo 3</w:t>
        </w:r>
      </w:hyperlink>
      <w:r w:rsidRPr="00670CB6">
        <w:rPr>
          <w:rFonts w:ascii="Arial" w:hAnsi="Arial" w:cs="Arial"/>
          <w:szCs w:val="22"/>
        </w:rPr>
        <w:t xml:space="preserve">). </w:t>
      </w:r>
    </w:p>
    <w:p w:rsidRPr="00670CB6" w:rsidR="00670CB6" w:rsidP="00670CB6" w:rsidRDefault="00670CB6" w14:paraId="3E286730" w14:textId="77777777">
      <w:pPr>
        <w:ind w:left="567" w:hanging="283"/>
        <w:contextualSpacing/>
        <w:rPr>
          <w:rFonts w:ascii="Arial" w:hAnsi="Arial" w:cs="Arial"/>
          <w:szCs w:val="22"/>
        </w:rPr>
      </w:pPr>
    </w:p>
    <w:p w:rsidRPr="00670CB6" w:rsidR="00670CB6" w:rsidP="00670CB6" w:rsidRDefault="00670CB6" w14:paraId="2F0B60EC" w14:textId="77777777">
      <w:pPr>
        <w:numPr>
          <w:ilvl w:val="0"/>
          <w:numId w:val="14"/>
        </w:numPr>
        <w:ind w:left="567" w:hanging="283"/>
        <w:contextualSpacing/>
        <w:rPr>
          <w:rFonts w:ascii="Arial" w:hAnsi="Arial" w:cs="Arial"/>
          <w:i/>
          <w:iCs/>
          <w:szCs w:val="22"/>
        </w:rPr>
      </w:pPr>
      <w:r w:rsidRPr="00670CB6">
        <w:rPr>
          <w:rFonts w:ascii="Arial" w:hAnsi="Arial" w:cs="Arial"/>
          <w:color w:val="000000" w:themeColor="background1"/>
          <w:szCs w:val="22"/>
        </w:rPr>
        <w:t xml:space="preserve">No se obtuvo evidencia de que la Administración presentara a la Junta Directiva del BCCR informes acerca del estado de situación del fideicomiso, en cumplimiento de lo instruido por esta </w:t>
      </w:r>
      <w:r w:rsidRPr="00670CB6">
        <w:rPr>
          <w:rFonts w:ascii="Arial" w:hAnsi="Arial" w:cs="Arial"/>
          <w:color w:val="000000" w:themeColor="background1"/>
          <w:sz w:val="20"/>
          <w:szCs w:val="20"/>
        </w:rPr>
        <w:t>de “</w:t>
      </w:r>
      <w:r w:rsidRPr="00670CB6">
        <w:rPr>
          <w:rFonts w:ascii="Arial" w:hAnsi="Arial" w:cs="Arial"/>
          <w:i/>
          <w:iCs/>
          <w:sz w:val="20"/>
          <w:szCs w:val="20"/>
        </w:rPr>
        <w:t>mantener informada a la Junta Directiva de sus actuaciones</w:t>
      </w:r>
      <w:r w:rsidRPr="00670CB6">
        <w:rPr>
          <w:rFonts w:ascii="Arial" w:hAnsi="Arial" w:cs="Arial"/>
          <w:sz w:val="20"/>
          <w:szCs w:val="20"/>
        </w:rPr>
        <w:t>”</w:t>
      </w:r>
      <w:r w:rsidRPr="00670CB6">
        <w:rPr>
          <w:rFonts w:ascii="Arial" w:hAnsi="Arial" w:cs="Arial"/>
          <w:color w:val="000000" w:themeColor="background1"/>
          <w:szCs w:val="22"/>
          <w:vertAlign w:val="superscript"/>
        </w:rPr>
        <w:footnoteReference w:id="10"/>
      </w:r>
      <w:r w:rsidRPr="00670CB6">
        <w:rPr>
          <w:rFonts w:ascii="Arial" w:hAnsi="Arial" w:cs="Arial"/>
          <w:i/>
          <w:iCs/>
          <w:szCs w:val="22"/>
        </w:rPr>
        <w:t xml:space="preserve">. </w:t>
      </w:r>
      <w:r w:rsidRPr="00670CB6">
        <w:rPr>
          <w:rFonts w:ascii="Arial" w:hAnsi="Arial" w:cs="Arial"/>
          <w:szCs w:val="22"/>
        </w:rPr>
        <w:t>El último informe presentado al respecto fue hace más de dos años</w:t>
      </w:r>
      <w:r w:rsidRPr="00670CB6">
        <w:rPr>
          <w:rFonts w:ascii="Arial" w:hAnsi="Arial" w:cs="Arial"/>
          <w:szCs w:val="22"/>
          <w:vertAlign w:val="superscript"/>
        </w:rPr>
        <w:footnoteReference w:id="11"/>
      </w:r>
      <w:r w:rsidRPr="00670CB6">
        <w:rPr>
          <w:rFonts w:ascii="Arial" w:hAnsi="Arial" w:cs="Arial"/>
          <w:szCs w:val="22"/>
        </w:rPr>
        <w:t>, en atención a una recomendación de auditoría</w:t>
      </w:r>
      <w:r w:rsidRPr="00670CB6">
        <w:rPr>
          <w:rFonts w:ascii="Arial" w:hAnsi="Arial" w:cs="Arial"/>
          <w:color w:val="000000" w:themeColor="background1"/>
          <w:szCs w:val="22"/>
          <w:vertAlign w:val="superscript"/>
        </w:rPr>
        <w:footnoteReference w:id="12"/>
      </w:r>
      <w:r w:rsidRPr="00670CB6">
        <w:rPr>
          <w:rFonts w:ascii="Arial" w:hAnsi="Arial" w:cs="Arial"/>
          <w:szCs w:val="22"/>
        </w:rPr>
        <w:t xml:space="preserve">. </w:t>
      </w:r>
    </w:p>
    <w:bookmarkEnd w:id="3"/>
    <w:p w:rsidRPr="00670CB6" w:rsidR="00670CB6" w:rsidP="00670CB6" w:rsidRDefault="00670CB6" w14:paraId="62921852" w14:textId="77777777">
      <w:pPr>
        <w:ind w:left="720"/>
        <w:contextualSpacing/>
        <w:rPr>
          <w:rFonts w:ascii="Arial" w:hAnsi="Arial" w:cs="Arial"/>
          <w:szCs w:val="22"/>
        </w:rPr>
      </w:pPr>
    </w:p>
    <w:p w:rsidRPr="00670CB6" w:rsidR="00670CB6" w:rsidP="00670CB6" w:rsidRDefault="00670CB6" w14:paraId="19BBF2C9" w14:textId="77777777">
      <w:pPr>
        <w:numPr>
          <w:ilvl w:val="0"/>
          <w:numId w:val="14"/>
        </w:numPr>
        <w:ind w:left="567" w:hanging="283"/>
        <w:contextualSpacing/>
        <w:rPr>
          <w:rFonts w:ascii="Arial" w:hAnsi="Arial" w:cs="Arial"/>
          <w:szCs w:val="22"/>
        </w:rPr>
      </w:pPr>
      <w:r w:rsidRPr="00670CB6">
        <w:rPr>
          <w:rFonts w:ascii="Arial" w:hAnsi="Arial" w:cs="Arial"/>
          <w:szCs w:val="22"/>
        </w:rPr>
        <w:t>La Junta Directiva del Banco instruyó a la administración desde el año 2019</w:t>
      </w:r>
      <w:r w:rsidRPr="00670CB6">
        <w:rPr>
          <w:rFonts w:ascii="Arial" w:hAnsi="Arial" w:cs="Arial"/>
          <w:color w:val="000000" w:themeColor="background1"/>
          <w:szCs w:val="22"/>
          <w:vertAlign w:val="superscript"/>
        </w:rPr>
        <w:footnoteReference w:id="13"/>
      </w:r>
      <w:r w:rsidRPr="00670CB6">
        <w:rPr>
          <w:rFonts w:ascii="Arial" w:hAnsi="Arial" w:cs="Arial"/>
          <w:szCs w:val="22"/>
        </w:rPr>
        <w:t>, para que preparara una propuesta de proyecto de ley conducente a liquidar el Fideicomiso 03-99 BCCR/BPDC. En octubre del 2020</w:t>
      </w:r>
      <w:r w:rsidRPr="00670CB6">
        <w:rPr>
          <w:rFonts w:ascii="Arial" w:hAnsi="Arial" w:cs="Arial"/>
          <w:color w:val="000000" w:themeColor="background1"/>
          <w:szCs w:val="22"/>
          <w:vertAlign w:val="superscript"/>
        </w:rPr>
        <w:footnoteReference w:id="14"/>
      </w:r>
      <w:r w:rsidRPr="00670CB6">
        <w:rPr>
          <w:rFonts w:ascii="Arial" w:hAnsi="Arial" w:cs="Arial"/>
          <w:szCs w:val="22"/>
        </w:rPr>
        <w:t xml:space="preserve"> se presentó un primer borrador de proyecto de ley que fue aprobado por la Junta Directiva</w:t>
      </w:r>
      <w:r w:rsidRPr="00670CB6">
        <w:rPr>
          <w:rFonts w:ascii="Arial" w:hAnsi="Arial" w:cs="Arial"/>
          <w:szCs w:val="22"/>
          <w:vertAlign w:val="superscript"/>
        </w:rPr>
        <w:footnoteReference w:id="15"/>
      </w:r>
      <w:r w:rsidRPr="00670CB6">
        <w:rPr>
          <w:rFonts w:ascii="Arial" w:hAnsi="Arial" w:cs="Arial"/>
          <w:szCs w:val="22"/>
        </w:rPr>
        <w:t>, pero no siguió su debido trámite en esa oportunidad. Posteriormente, la Gerencia informó mediante GER-0147-2023 del 22 de junio de 2023</w:t>
      </w:r>
      <w:r w:rsidRPr="00670CB6">
        <w:rPr>
          <w:rFonts w:ascii="Arial" w:hAnsi="Arial" w:cs="Arial"/>
          <w:color w:val="000000" w:themeColor="background1"/>
          <w:szCs w:val="22"/>
          <w:vertAlign w:val="superscript"/>
        </w:rPr>
        <w:footnoteReference w:id="16"/>
      </w:r>
      <w:r w:rsidRPr="00670CB6">
        <w:rPr>
          <w:rFonts w:ascii="Arial" w:hAnsi="Arial" w:cs="Arial"/>
          <w:szCs w:val="22"/>
        </w:rPr>
        <w:t>, que estaba en revisión un borrador de proyecto de ley que facilitara un cierre definitivo del Fideicomiso en el menor tiempo posible. La gestión de dicho borrador se encuentra pendiente.</w:t>
      </w:r>
      <w:bookmarkStart w:name="_Hlk175148887" w:id="4"/>
    </w:p>
    <w:p w:rsidRPr="00670CB6" w:rsidR="00670CB6" w:rsidP="00670CB6" w:rsidRDefault="00670CB6" w14:paraId="5A5DB932" w14:textId="77777777">
      <w:pPr>
        <w:ind w:left="720"/>
        <w:contextualSpacing/>
        <w:rPr>
          <w:rFonts w:ascii="Arial" w:hAnsi="Arial" w:cs="Arial"/>
          <w:szCs w:val="22"/>
        </w:rPr>
      </w:pPr>
    </w:p>
    <w:p w:rsidRPr="00670CB6" w:rsidR="00670CB6" w:rsidP="00670CB6" w:rsidRDefault="00670CB6" w14:paraId="5896AB7F" w14:textId="77777777">
      <w:pPr>
        <w:ind w:left="567"/>
        <w:rPr>
          <w:rFonts w:ascii="Arial" w:hAnsi="Arial" w:cs="Arial"/>
          <w:szCs w:val="22"/>
          <w:lang w:val="es-CR"/>
        </w:rPr>
      </w:pPr>
      <w:r w:rsidRPr="00670CB6">
        <w:rPr>
          <w:rFonts w:ascii="Arial" w:hAnsi="Arial" w:cs="Arial"/>
          <w:szCs w:val="22"/>
        </w:rPr>
        <w:t xml:space="preserve">Mediante oficio AI-0224-2019 del 29 de noviembre de 2019, la Auditoría Interna recomendó lo siguiente: </w:t>
      </w:r>
      <w:r w:rsidRPr="00670CB6">
        <w:rPr>
          <w:rFonts w:ascii="Arial" w:hAnsi="Arial" w:cs="Arial"/>
          <w:b/>
          <w:i/>
          <w:iCs/>
          <w:sz w:val="20"/>
          <w:szCs w:val="20"/>
          <w:lang w:val="es-CR"/>
        </w:rPr>
        <w:t>R.2 [Prioridad 3]</w:t>
      </w:r>
      <w:r w:rsidRPr="00670CB6">
        <w:rPr>
          <w:rFonts w:ascii="Arial" w:hAnsi="Arial" w:cs="Arial"/>
          <w:i/>
          <w:iCs/>
          <w:sz w:val="20"/>
          <w:szCs w:val="20"/>
          <w:lang w:val="es-CR"/>
        </w:rPr>
        <w:t xml:space="preserve"> Realizar las acciones correspondientes para resolver el encargo asignado al Presidente del Comité Especial del Fideicomiso 03-99 BCCR/BPDC, mediante Acuerdo </w:t>
      </w:r>
      <w:r w:rsidRPr="00670CB6">
        <w:rPr>
          <w:rFonts w:ascii="Arial" w:hAnsi="Arial" w:cs="Arial"/>
          <w:i/>
          <w:iCs/>
          <w:sz w:val="20"/>
          <w:szCs w:val="20"/>
          <w:lang w:val="es-CR"/>
        </w:rPr>
        <w:lastRenderedPageBreak/>
        <w:t>030-2010 de la Sesión Ordinaria No.08-2010 del Comité Especial del Fideicomiso, celebrada el 06/08/2010.</w:t>
      </w:r>
      <w:r w:rsidRPr="00670CB6">
        <w:rPr>
          <w:rFonts w:ascii="Arial" w:hAnsi="Arial" w:cs="Arial"/>
          <w:i/>
          <w:iCs/>
          <w:sz w:val="20"/>
          <w:szCs w:val="20"/>
          <w:vertAlign w:val="superscript"/>
          <w:lang w:val="es-CR"/>
        </w:rPr>
        <w:footnoteReference w:id="17"/>
      </w:r>
      <w:r w:rsidRPr="00670CB6">
        <w:rPr>
          <w:rFonts w:ascii="Arial" w:hAnsi="Arial" w:cs="Arial"/>
          <w:i/>
          <w:iCs/>
          <w:sz w:val="20"/>
          <w:szCs w:val="20"/>
          <w:lang w:val="es-CR"/>
        </w:rPr>
        <w:t xml:space="preserve"> </w:t>
      </w:r>
      <w:r w:rsidRPr="00670CB6">
        <w:rPr>
          <w:rFonts w:ascii="Arial" w:hAnsi="Arial" w:cs="Arial"/>
          <w:sz w:val="20"/>
          <w:szCs w:val="20"/>
          <w:lang w:val="es-CR"/>
        </w:rPr>
        <w:t>Esta</w:t>
      </w:r>
      <w:r w:rsidRPr="00670CB6">
        <w:rPr>
          <w:rFonts w:ascii="Arial" w:hAnsi="Arial" w:cs="Arial"/>
          <w:i/>
          <w:iCs/>
          <w:sz w:val="20"/>
          <w:szCs w:val="20"/>
          <w:lang w:val="es-CR"/>
        </w:rPr>
        <w:t xml:space="preserve"> </w:t>
      </w:r>
      <w:r w:rsidRPr="00670CB6">
        <w:rPr>
          <w:rFonts w:ascii="Arial" w:hAnsi="Arial" w:cs="Arial"/>
          <w:szCs w:val="22"/>
        </w:rPr>
        <w:t xml:space="preserve">recomendación se encuentra en estado vencida </w:t>
      </w:r>
      <w:r w:rsidRPr="00670CB6">
        <w:rPr>
          <w:rFonts w:ascii="Arial" w:hAnsi="Arial" w:cs="Arial"/>
          <w:szCs w:val="22"/>
          <w:lang w:val="es-CR"/>
        </w:rPr>
        <w:t>desde el 01 de junio del 2022.</w:t>
      </w:r>
    </w:p>
    <w:p w:rsidRPr="00670CB6" w:rsidR="00670CB6" w:rsidP="00670CB6" w:rsidRDefault="00670CB6" w14:paraId="273E1C67" w14:textId="77777777">
      <w:pPr>
        <w:ind w:left="567"/>
        <w:rPr>
          <w:rFonts w:ascii="Arial" w:hAnsi="Arial" w:cs="Arial"/>
          <w:szCs w:val="22"/>
          <w:lang w:val="es-CR"/>
        </w:rPr>
      </w:pPr>
    </w:p>
    <w:bookmarkEnd w:id="1"/>
    <w:p w:rsidRPr="00670CB6" w:rsidR="00670CB6" w:rsidP="00670CB6" w:rsidRDefault="00670CB6" w14:paraId="14D45929" w14:textId="77777777">
      <w:pPr>
        <w:keepNext/>
        <w:numPr>
          <w:ilvl w:val="0"/>
          <w:numId w:val="13"/>
        </w:numPr>
        <w:ind w:left="567" w:right="-340"/>
        <w:outlineLvl w:val="0"/>
        <w:rPr>
          <w:rFonts w:ascii="Arial" w:hAnsi="Arial" w:cs="Arial"/>
          <w:b/>
          <w:color w:val="1C4063" w:themeColor="accent1" w:themeShade="80"/>
          <w:sz w:val="24"/>
          <w:lang w:val="es-CR" w:eastAsia="es-CR"/>
        </w:rPr>
      </w:pPr>
      <w:r w:rsidRPr="00670CB6">
        <w:rPr>
          <w:rFonts w:ascii="Arial" w:hAnsi="Arial" w:cs="Arial"/>
          <w:b/>
          <w:color w:val="1C4063" w:themeColor="accent1" w:themeShade="80"/>
          <w:sz w:val="24"/>
          <w:lang w:val="es-CR" w:eastAsia="es-CR"/>
        </w:rPr>
        <w:t>CONCLUSIÓN</w:t>
      </w:r>
    </w:p>
    <w:p w:rsidRPr="00670CB6" w:rsidR="00670CB6" w:rsidP="00670CB6" w:rsidRDefault="00670CB6" w14:paraId="316D4726" w14:textId="77777777">
      <w:pPr>
        <w:rPr>
          <w:rFonts w:ascii="Arial" w:hAnsi="Arial" w:cs="Arial"/>
          <w:szCs w:val="22"/>
          <w:highlight w:val="yellow"/>
          <w:lang w:val="es-CR"/>
        </w:rPr>
      </w:pPr>
    </w:p>
    <w:p w:rsidRPr="00670CB6" w:rsidR="00670CB6" w:rsidP="00670CB6" w:rsidRDefault="00670CB6" w14:paraId="484F3AB2" w14:textId="77777777">
      <w:pPr>
        <w:ind w:left="20"/>
        <w:rPr>
          <w:rFonts w:ascii="Arial" w:hAnsi="Arial" w:cs="Arial"/>
          <w:szCs w:val="22"/>
        </w:rPr>
      </w:pPr>
      <w:r w:rsidRPr="00670CB6">
        <w:rPr>
          <w:rFonts w:ascii="Arial" w:hAnsi="Arial" w:cs="Arial"/>
          <w:szCs w:val="22"/>
        </w:rPr>
        <w:t xml:space="preserve">Los resultados obtenidos de la evaluación del estado de situación del Fideicomiso 03-99, permiten concluir que, durante el periodo evaluado, con </w:t>
      </w:r>
      <w:r w:rsidRPr="00670CB6">
        <w:rPr>
          <w:rFonts w:ascii="Arial" w:hAnsi="Arial" w:cs="Arial"/>
          <w:b/>
          <w:bCs/>
          <w:szCs w:val="22"/>
        </w:rPr>
        <w:t>seguridad razonable</w:t>
      </w:r>
      <w:r w:rsidRPr="00670CB6">
        <w:rPr>
          <w:rFonts w:ascii="Arial" w:hAnsi="Arial" w:cs="Arial"/>
          <w:szCs w:val="22"/>
          <w:vertAlign w:val="superscript"/>
        </w:rPr>
        <w:footnoteReference w:id="18"/>
      </w:r>
      <w:r w:rsidRPr="00670CB6">
        <w:rPr>
          <w:rFonts w:ascii="Arial" w:hAnsi="Arial" w:cs="Arial"/>
          <w:szCs w:val="22"/>
        </w:rPr>
        <w:t xml:space="preserve"> </w:t>
      </w:r>
      <w:r w:rsidRPr="00670CB6">
        <w:rPr>
          <w:rFonts w:ascii="Arial" w:hAnsi="Arial" w:cs="Arial"/>
          <w:b/>
          <w:bCs/>
          <w:szCs w:val="22"/>
        </w:rPr>
        <w:t>se cumplieron</w:t>
      </w:r>
      <w:r w:rsidRPr="00670CB6">
        <w:rPr>
          <w:rFonts w:ascii="Arial" w:hAnsi="Arial" w:cs="Arial"/>
          <w:szCs w:val="22"/>
        </w:rPr>
        <w:t xml:space="preserve"> todos los aspectos importantes, las disposiciones que le son aplicables relacionadas con la ejecución presupuestaria y el registro contable derivado de dicha gestión, según los estados financieros oficiales presentados por el fiduciario, así como los registros y estados financieros del BCCR. </w:t>
      </w:r>
    </w:p>
    <w:p w:rsidRPr="00670CB6" w:rsidR="00670CB6" w:rsidP="00670CB6" w:rsidRDefault="00670CB6" w14:paraId="228B99DB" w14:textId="77777777">
      <w:pPr>
        <w:rPr>
          <w:rFonts w:ascii="Arial" w:hAnsi="Arial" w:cs="Arial"/>
          <w:szCs w:val="22"/>
        </w:rPr>
      </w:pPr>
    </w:p>
    <w:p w:rsidRPr="00670CB6" w:rsidR="00670CB6" w:rsidP="00670CB6" w:rsidRDefault="00670CB6" w14:paraId="609A1C35" w14:textId="77777777">
      <w:pPr>
        <w:rPr>
          <w:rFonts w:ascii="Arial" w:hAnsi="Arial" w:cs="Arial"/>
          <w:szCs w:val="22"/>
        </w:rPr>
      </w:pPr>
      <w:r w:rsidRPr="00670CB6">
        <w:rPr>
          <w:rFonts w:ascii="Arial" w:hAnsi="Arial" w:cs="Arial"/>
          <w:szCs w:val="22"/>
        </w:rPr>
        <w:t xml:space="preserve">No obstante, la operación del Fideicomiso dejó de generar recuperaciones financieras a favor del Banco y en su lugar, para mantenerlo en operación asumió los costos de su funcionamiento con la intención de lograr finiquitar las operaciones aún vigentes, la mayoría en trámite judicial. Dado lo anterior, se reitera la necesidad de </w:t>
      </w:r>
      <w:r w:rsidRPr="00670CB6">
        <w:rPr>
          <w:rFonts w:ascii="Arial" w:hAnsi="Arial" w:cs="Arial"/>
          <w:bCs/>
          <w:szCs w:val="22"/>
          <w:lang w:val="es-419"/>
        </w:rPr>
        <w:t xml:space="preserve">que se informe oportunamente a la Junta Directiva sobre la condición actual del Fideicomiso y se valoren y tomen las acciones pertinentes </w:t>
      </w:r>
      <w:r w:rsidRPr="00670CB6">
        <w:rPr>
          <w:rFonts w:ascii="Arial" w:hAnsi="Arial" w:cs="Arial"/>
          <w:szCs w:val="22"/>
        </w:rPr>
        <w:t>que permitan su terminación definitiva; también, conviene que la Asesoría Jurídica atienda la recomendación emitida en 2019.</w:t>
      </w:r>
    </w:p>
    <w:p w:rsidRPr="00670CB6" w:rsidR="00670CB6" w:rsidP="00670CB6" w:rsidRDefault="00670CB6" w14:paraId="1338F932" w14:textId="77777777">
      <w:pPr>
        <w:rPr>
          <w:rFonts w:ascii="Arial" w:hAnsi="Arial" w:cs="Arial"/>
        </w:rPr>
      </w:pPr>
    </w:p>
    <w:p w:rsidRPr="00670CB6" w:rsidR="00670CB6" w:rsidP="00670CB6" w:rsidRDefault="00670CB6" w14:paraId="0BBCA1C6" w14:textId="77777777">
      <w:pPr>
        <w:keepNext/>
        <w:numPr>
          <w:ilvl w:val="0"/>
          <w:numId w:val="13"/>
        </w:numPr>
        <w:ind w:left="567" w:right="-340"/>
        <w:outlineLvl w:val="0"/>
        <w:rPr>
          <w:rFonts w:ascii="Arial" w:hAnsi="Arial" w:cs="Arial"/>
          <w:b/>
          <w:color w:val="1C4063" w:themeColor="accent1" w:themeShade="80"/>
          <w:sz w:val="24"/>
          <w:lang w:val="es-CR" w:eastAsia="es-CR"/>
        </w:rPr>
      </w:pPr>
      <w:bookmarkStart w:name="_ANEXOS" w:id="5"/>
      <w:bookmarkEnd w:id="5"/>
      <w:r w:rsidRPr="00670CB6">
        <w:rPr>
          <w:rFonts w:ascii="Arial" w:hAnsi="Arial" w:cs="Arial"/>
          <w:b/>
          <w:color w:val="1C4063" w:themeColor="accent1" w:themeShade="80"/>
          <w:sz w:val="24"/>
          <w:lang w:val="es-CR" w:eastAsia="es-CR"/>
        </w:rPr>
        <w:t>ANEXOS</w:t>
      </w:r>
    </w:p>
    <w:p w:rsidRPr="00670CB6" w:rsidR="00670CB6" w:rsidP="00670CB6" w:rsidRDefault="00670CB6" w14:paraId="5E96DBA8" w14:textId="77777777">
      <w:pPr>
        <w:rPr>
          <w:rFonts w:ascii="Arial" w:hAnsi="Arial" w:cs="Arial"/>
          <w:sz w:val="20"/>
          <w:szCs w:val="22"/>
          <w:lang w:val="es-CR" w:eastAsia="es-CR"/>
        </w:rPr>
      </w:pPr>
    </w:p>
    <w:tbl>
      <w:tblPr>
        <w:tblStyle w:val="Correspondencia1"/>
        <w:tblW w:w="9356" w:type="dxa"/>
        <w:tblInd w:w="-142"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889"/>
        <w:gridCol w:w="6483"/>
        <w:gridCol w:w="1984"/>
      </w:tblGrid>
      <w:tr w:rsidRPr="00670CB6" w:rsidR="00670CB6" w:rsidTr="007B1918" w14:paraId="4AE3ADEA" w14:textId="77777777">
        <w:trPr>
          <w:cnfStyle w:val="100000000000" w:firstRow="1" w:lastRow="0" w:firstColumn="0" w:lastColumn="0" w:oddVBand="0" w:evenVBand="0" w:oddHBand="0" w:evenHBand="0" w:firstRowFirstColumn="0" w:firstRowLastColumn="0" w:lastRowFirstColumn="0" w:lastRowLastColumn="0"/>
          <w:trHeight w:val="379"/>
        </w:trPr>
        <w:tc>
          <w:tcPr>
            <w:tcW w:w="889" w:type="dxa"/>
            <w:shd w:val="clear" w:color="auto" w:fill="1C4063" w:themeFill="accent1" w:themeFillShade="80"/>
          </w:tcPr>
          <w:p w:rsidRPr="00670CB6" w:rsidR="00670CB6" w:rsidP="00670CB6" w:rsidRDefault="00670CB6" w14:paraId="5C7594BF" w14:textId="77777777">
            <w:pPr>
              <w:jc w:val="center"/>
              <w:rPr>
                <w:rFonts w:ascii="Arial" w:hAnsi="Arial" w:cs="Arial"/>
                <w:sz w:val="20"/>
                <w:szCs w:val="20"/>
              </w:rPr>
            </w:pPr>
            <w:bookmarkStart w:name="_Hlk175149004" w:id="6"/>
            <w:r w:rsidRPr="00670CB6">
              <w:rPr>
                <w:rFonts w:ascii="Arial" w:hAnsi="Arial" w:cs="Arial"/>
                <w:sz w:val="20"/>
                <w:szCs w:val="20"/>
              </w:rPr>
              <w:t>No. Anexo</w:t>
            </w:r>
          </w:p>
        </w:tc>
        <w:tc>
          <w:tcPr>
            <w:tcW w:w="6483" w:type="dxa"/>
            <w:shd w:val="clear" w:color="auto" w:fill="1C4063" w:themeFill="accent1" w:themeFillShade="80"/>
            <w:vAlign w:val="center"/>
          </w:tcPr>
          <w:p w:rsidRPr="00670CB6" w:rsidR="00670CB6" w:rsidP="00670CB6" w:rsidRDefault="00670CB6" w14:paraId="25D83FA0" w14:textId="77777777">
            <w:pPr>
              <w:jc w:val="center"/>
              <w:rPr>
                <w:rFonts w:ascii="Arial" w:hAnsi="Arial" w:cs="Arial"/>
                <w:sz w:val="20"/>
                <w:szCs w:val="20"/>
              </w:rPr>
            </w:pPr>
            <w:r w:rsidRPr="00670CB6">
              <w:rPr>
                <w:rFonts w:ascii="Arial" w:hAnsi="Arial" w:cs="Arial"/>
                <w:sz w:val="20"/>
                <w:szCs w:val="20"/>
              </w:rPr>
              <w:t>Detalle</w:t>
            </w:r>
          </w:p>
        </w:tc>
        <w:tc>
          <w:tcPr>
            <w:tcW w:w="1984" w:type="dxa"/>
            <w:shd w:val="clear" w:color="auto" w:fill="1C4063" w:themeFill="accent1" w:themeFillShade="80"/>
            <w:vAlign w:val="center"/>
          </w:tcPr>
          <w:p w:rsidRPr="00670CB6" w:rsidR="00670CB6" w:rsidP="00670CB6" w:rsidRDefault="00670CB6" w14:paraId="740DA79A" w14:textId="77777777">
            <w:pPr>
              <w:jc w:val="center"/>
              <w:rPr>
                <w:rFonts w:ascii="Arial" w:hAnsi="Arial" w:cs="Arial"/>
                <w:sz w:val="20"/>
                <w:szCs w:val="20"/>
              </w:rPr>
            </w:pPr>
            <w:r w:rsidRPr="00670CB6">
              <w:rPr>
                <w:rFonts w:ascii="Arial" w:hAnsi="Arial" w:cs="Arial"/>
                <w:sz w:val="20"/>
                <w:szCs w:val="20"/>
              </w:rPr>
              <w:t>Adjunto</w:t>
            </w:r>
          </w:p>
        </w:tc>
      </w:tr>
      <w:tr w:rsidRPr="00670CB6" w:rsidR="00670CB6" w:rsidTr="007B1918" w14:paraId="7CB6780D" w14:textId="77777777">
        <w:trPr>
          <w:cnfStyle w:val="000000100000" w:firstRow="0" w:lastRow="0" w:firstColumn="0" w:lastColumn="0" w:oddVBand="0" w:evenVBand="0" w:oddHBand="1" w:evenHBand="0" w:firstRowFirstColumn="0" w:firstRowLastColumn="0" w:lastRowFirstColumn="0" w:lastRowLastColumn="0"/>
        </w:trPr>
        <w:tc>
          <w:tcPr>
            <w:tcW w:w="889" w:type="dxa"/>
            <w:tcBorders>
              <w:right w:val="single" w:color="auto" w:sz="4" w:space="0"/>
            </w:tcBorders>
            <w:vAlign w:val="center"/>
          </w:tcPr>
          <w:p w:rsidRPr="00670CB6" w:rsidR="00670CB6" w:rsidP="00670CB6" w:rsidRDefault="00670CB6" w14:paraId="1B93C44D" w14:textId="77777777">
            <w:pPr>
              <w:jc w:val="center"/>
              <w:rPr>
                <w:rFonts w:ascii="Arial" w:hAnsi="Arial" w:cs="Arial"/>
                <w:szCs w:val="22"/>
              </w:rPr>
            </w:pPr>
            <w:bookmarkStart w:name="Anexo1" w:id="7"/>
            <w:r w:rsidRPr="00670CB6">
              <w:rPr>
                <w:rFonts w:ascii="Arial" w:hAnsi="Arial" w:cs="Arial"/>
                <w:szCs w:val="22"/>
              </w:rPr>
              <w:t>1</w:t>
            </w:r>
            <w:bookmarkEnd w:id="7"/>
          </w:p>
        </w:tc>
        <w:tc>
          <w:tcPr>
            <w:tcW w:w="6483" w:type="dxa"/>
            <w:tcBorders>
              <w:right w:val="single" w:color="auto" w:sz="4" w:space="0"/>
            </w:tcBorders>
            <w:vAlign w:val="center"/>
          </w:tcPr>
          <w:p w:rsidRPr="00670CB6" w:rsidR="00670CB6" w:rsidP="00670CB6" w:rsidRDefault="00670CB6" w14:paraId="0EDE6CBB" w14:textId="77777777">
            <w:pPr>
              <w:rPr>
                <w:rFonts w:ascii="Arial" w:hAnsi="Arial" w:cs="Arial"/>
                <w:szCs w:val="22"/>
              </w:rPr>
            </w:pPr>
            <w:r w:rsidRPr="00670CB6">
              <w:rPr>
                <w:rFonts w:ascii="Arial" w:hAnsi="Arial" w:cs="Arial"/>
                <w:szCs w:val="22"/>
              </w:rPr>
              <w:t>Adenda quinta en revisión por parte de la División Asesoría Jurídica del Banco Central.</w:t>
            </w:r>
          </w:p>
        </w:tc>
        <w:tc>
          <w:tcPr>
            <w:tcW w:w="1984" w:type="dxa"/>
            <w:tcBorders>
              <w:left w:val="single" w:color="auto" w:sz="4" w:space="0"/>
            </w:tcBorders>
          </w:tcPr>
          <w:p w:rsidRPr="00670CB6" w:rsidR="00670CB6" w:rsidP="00670CB6" w:rsidRDefault="00670CB6" w14:paraId="05FE029A" w14:textId="77777777">
            <w:pPr>
              <w:jc w:val="center"/>
              <w:rPr>
                <w:rFonts w:ascii="Arial" w:hAnsi="Arial" w:cs="Arial"/>
                <w:sz w:val="20"/>
                <w:szCs w:val="20"/>
              </w:rPr>
            </w:pPr>
            <w:r w:rsidRPr="00670CB6">
              <w:rPr>
                <w:rFonts w:ascii="Arial" w:hAnsi="Arial" w:cs="Arial"/>
                <w:sz w:val="20"/>
                <w:szCs w:val="20"/>
              </w:rPr>
              <w:object w:dxaOrig="2262" w:dyaOrig="1476" w14:anchorId="480EEAB6">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4.2pt;height:48.8pt" o:ole="" type="#_x0000_t75">
                  <v:imagedata o:title="" r:id="rId14"/>
                </v:shape>
                <o:OLEObject Type="Embed" ProgID="AcroExch.Document.DC" ShapeID="_x0000_i1025" DrawAspect="Icon" ObjectID="_1822803970" r:id="rId15"/>
              </w:object>
            </w:r>
          </w:p>
        </w:tc>
      </w:tr>
      <w:tr w:rsidRPr="00670CB6" w:rsidR="00670CB6" w:rsidTr="007B1918" w14:paraId="14A68C82" w14:textId="77777777">
        <w:trPr>
          <w:cnfStyle w:val="000000010000" w:firstRow="0" w:lastRow="0" w:firstColumn="0" w:lastColumn="0" w:oddVBand="0" w:evenVBand="0" w:oddHBand="0" w:evenHBand="1" w:firstRowFirstColumn="0" w:firstRowLastColumn="0" w:lastRowFirstColumn="0" w:lastRowLastColumn="0"/>
        </w:trPr>
        <w:tc>
          <w:tcPr>
            <w:tcW w:w="889" w:type="dxa"/>
            <w:tcBorders>
              <w:right w:val="single" w:color="auto" w:sz="4" w:space="0"/>
            </w:tcBorders>
            <w:shd w:val="clear" w:color="auto" w:fill="auto"/>
            <w:vAlign w:val="center"/>
          </w:tcPr>
          <w:p w:rsidRPr="00670CB6" w:rsidR="00670CB6" w:rsidP="00670CB6" w:rsidRDefault="00670CB6" w14:paraId="7F288E12" w14:textId="77777777">
            <w:pPr>
              <w:jc w:val="center"/>
              <w:rPr>
                <w:rFonts w:ascii="Arial" w:hAnsi="Arial" w:cs="Arial"/>
                <w:szCs w:val="22"/>
              </w:rPr>
            </w:pPr>
            <w:bookmarkStart w:name="Anexo2" w:id="8"/>
            <w:r w:rsidRPr="00670CB6">
              <w:rPr>
                <w:rFonts w:ascii="Arial" w:hAnsi="Arial" w:cs="Arial"/>
                <w:szCs w:val="22"/>
              </w:rPr>
              <w:t>2</w:t>
            </w:r>
            <w:bookmarkEnd w:id="8"/>
          </w:p>
        </w:tc>
        <w:tc>
          <w:tcPr>
            <w:tcW w:w="6483" w:type="dxa"/>
            <w:tcBorders>
              <w:right w:val="single" w:color="auto" w:sz="4" w:space="0"/>
            </w:tcBorders>
            <w:shd w:val="clear" w:color="auto" w:fill="auto"/>
            <w:vAlign w:val="center"/>
          </w:tcPr>
          <w:p w:rsidRPr="00670CB6" w:rsidR="00670CB6" w:rsidP="00670CB6" w:rsidRDefault="00670CB6" w14:paraId="51DF3269" w14:textId="77777777">
            <w:pPr>
              <w:rPr>
                <w:rFonts w:ascii="Arial" w:hAnsi="Arial" w:cs="Arial"/>
                <w:szCs w:val="22"/>
              </w:rPr>
            </w:pPr>
            <w:r w:rsidRPr="00670CB6">
              <w:rPr>
                <w:rFonts w:ascii="Arial" w:hAnsi="Arial" w:cs="Arial"/>
                <w:szCs w:val="22"/>
              </w:rPr>
              <w:t>Estados Financieros del Fideicomiso 03/99 BPDC/BCCR al 31 de julio de 2025.</w:t>
            </w:r>
          </w:p>
        </w:tc>
        <w:tc>
          <w:tcPr>
            <w:tcW w:w="1984" w:type="dxa"/>
            <w:tcBorders>
              <w:left w:val="single" w:color="auto" w:sz="4" w:space="0"/>
            </w:tcBorders>
            <w:shd w:val="clear" w:color="auto" w:fill="auto"/>
          </w:tcPr>
          <w:p w:rsidRPr="00670CB6" w:rsidR="00670CB6" w:rsidP="00670CB6" w:rsidRDefault="00670CB6" w14:paraId="7A9DD94E" w14:textId="77777777">
            <w:pPr>
              <w:jc w:val="center"/>
              <w:rPr>
                <w:rFonts w:ascii="Arial" w:hAnsi="Arial" w:cs="Arial"/>
                <w:sz w:val="20"/>
                <w:szCs w:val="20"/>
              </w:rPr>
            </w:pPr>
            <w:r w:rsidRPr="00670CB6">
              <w:rPr>
                <w:rFonts w:ascii="Arial" w:hAnsi="Arial" w:cs="Arial"/>
                <w:sz w:val="20"/>
                <w:szCs w:val="20"/>
              </w:rPr>
              <w:object w:dxaOrig="2262" w:dyaOrig="1476" w14:anchorId="7F4F240D">
                <v:shape id="_x0000_i1026" style="width:65.25pt;height:42.75pt" o:ole="" type="#_x0000_t75">
                  <v:imagedata o:title="" r:id="rId16"/>
                </v:shape>
                <o:OLEObject Type="Embed" ProgID="AcroExch.Document.DC" ShapeID="_x0000_i1026" DrawAspect="Icon" ObjectID="_1822803971" r:id="rId17"/>
              </w:object>
            </w:r>
          </w:p>
        </w:tc>
      </w:tr>
      <w:tr w:rsidRPr="00670CB6" w:rsidR="00670CB6" w:rsidTr="007B1918" w14:paraId="4AB017AE" w14:textId="77777777">
        <w:trPr>
          <w:cnfStyle w:val="000000100000" w:firstRow="0" w:lastRow="0" w:firstColumn="0" w:lastColumn="0" w:oddVBand="0" w:evenVBand="0" w:oddHBand="1" w:evenHBand="0" w:firstRowFirstColumn="0" w:firstRowLastColumn="0" w:lastRowFirstColumn="0" w:lastRowLastColumn="0"/>
        </w:trPr>
        <w:tc>
          <w:tcPr>
            <w:tcW w:w="889" w:type="dxa"/>
            <w:tcBorders>
              <w:right w:val="single" w:color="auto" w:sz="4" w:space="0"/>
            </w:tcBorders>
            <w:vAlign w:val="center"/>
          </w:tcPr>
          <w:p w:rsidRPr="00670CB6" w:rsidR="00670CB6" w:rsidP="00670CB6" w:rsidRDefault="00670CB6" w14:paraId="546924C7" w14:textId="77777777">
            <w:pPr>
              <w:jc w:val="center"/>
              <w:rPr>
                <w:rFonts w:ascii="Arial" w:hAnsi="Arial" w:cs="Arial"/>
                <w:szCs w:val="22"/>
              </w:rPr>
            </w:pPr>
            <w:bookmarkStart w:name="Anexo3" w:id="9"/>
            <w:r w:rsidRPr="00670CB6">
              <w:rPr>
                <w:rFonts w:ascii="Arial" w:hAnsi="Arial" w:cs="Arial"/>
                <w:szCs w:val="22"/>
              </w:rPr>
              <w:t>3</w:t>
            </w:r>
            <w:bookmarkEnd w:id="9"/>
          </w:p>
        </w:tc>
        <w:tc>
          <w:tcPr>
            <w:tcW w:w="6483" w:type="dxa"/>
            <w:tcBorders>
              <w:right w:val="single" w:color="auto" w:sz="4" w:space="0"/>
            </w:tcBorders>
            <w:vAlign w:val="center"/>
          </w:tcPr>
          <w:p w:rsidRPr="00670CB6" w:rsidR="00670CB6" w:rsidP="00670CB6" w:rsidRDefault="00670CB6" w14:paraId="60B4C00E" w14:textId="77777777">
            <w:pPr>
              <w:rPr>
                <w:rFonts w:ascii="Arial" w:hAnsi="Arial" w:cs="Arial"/>
                <w:szCs w:val="22"/>
              </w:rPr>
            </w:pPr>
            <w:r w:rsidRPr="00670CB6">
              <w:rPr>
                <w:rFonts w:ascii="Arial" w:hAnsi="Arial" w:cs="Arial"/>
                <w:szCs w:val="22"/>
              </w:rPr>
              <w:t>Recuperaciones netas y aportes del BCCR al Fideicomiso 03/99 BCCR/BPDC.</w:t>
            </w:r>
          </w:p>
        </w:tc>
        <w:bookmarkStart w:name="_MON_1794142893" w:id="10"/>
        <w:bookmarkEnd w:id="10"/>
        <w:tc>
          <w:tcPr>
            <w:tcW w:w="1984" w:type="dxa"/>
            <w:tcBorders>
              <w:left w:val="single" w:color="auto" w:sz="4" w:space="0"/>
            </w:tcBorders>
          </w:tcPr>
          <w:p w:rsidRPr="00670CB6" w:rsidR="00670CB6" w:rsidP="00670CB6" w:rsidRDefault="00670CB6" w14:paraId="1138CA28" w14:textId="77777777">
            <w:pPr>
              <w:jc w:val="center"/>
              <w:rPr>
                <w:rFonts w:ascii="Arial" w:hAnsi="Arial" w:cs="Arial"/>
                <w:sz w:val="20"/>
                <w:szCs w:val="20"/>
              </w:rPr>
            </w:pPr>
            <w:r w:rsidRPr="00670CB6">
              <w:rPr>
                <w:rFonts w:ascii="Arial" w:hAnsi="Arial" w:cs="Arial"/>
                <w:szCs w:val="22"/>
              </w:rPr>
              <w:object w:dxaOrig="1508" w:dyaOrig="984" w14:anchorId="1A27020F">
                <v:shape id="_x0000_i1027" style="width:75pt;height:49.5pt" o:ole="" type="#_x0000_t75">
                  <v:imagedata o:title="" r:id="rId18"/>
                </v:shape>
                <o:OLEObject Type="Embed" ProgID="Word.Document.12" ShapeID="_x0000_i1027" DrawAspect="Icon" ObjectID="_1822803972" r:id="rId19">
                  <o:FieldCodes>\s</o:FieldCodes>
                </o:OLEObject>
              </w:object>
            </w:r>
          </w:p>
        </w:tc>
      </w:tr>
      <w:bookmarkEnd w:id="4"/>
      <w:bookmarkEnd w:id="6"/>
    </w:tbl>
    <w:p w:rsidRPr="00670CB6" w:rsidR="00670CB6" w:rsidP="00670CB6" w:rsidRDefault="00670CB6" w14:paraId="60893C0F" w14:textId="77777777">
      <w:pPr>
        <w:widowControl w:val="0"/>
        <w:rPr>
          <w:rFonts w:ascii="Arial" w:hAnsi="Arial" w:cs="Arial"/>
          <w:szCs w:val="22"/>
        </w:rPr>
      </w:pPr>
    </w:p>
    <w:p w:rsidRPr="00670CB6" w:rsidR="00670CB6" w:rsidP="00670CB6" w:rsidRDefault="00670CB6" w14:paraId="0BD20117" w14:textId="77777777">
      <w:pPr>
        <w:rPr>
          <w:rFonts w:ascii="Arial" w:hAnsi="Arial" w:cs="Arial"/>
          <w:szCs w:val="22"/>
          <w:lang w:val="es-MX" w:eastAsia="es-MX"/>
        </w:rPr>
      </w:pPr>
    </w:p>
    <w:p w:rsidRPr="00670CB6" w:rsidR="00670CB6" w:rsidP="00670CB6" w:rsidRDefault="00670CB6" w14:paraId="12808994" w14:textId="77777777">
      <w:pPr>
        <w:rPr>
          <w:rFonts w:ascii="Arial" w:hAnsi="Arial" w:cs="Arial"/>
          <w:szCs w:val="22"/>
          <w:lang w:val="es-MX" w:eastAsia="es-MX"/>
        </w:rPr>
      </w:pPr>
    </w:p>
    <w:p w:rsidRPr="00670CB6" w:rsidR="00670CB6" w:rsidP="00670CB6" w:rsidRDefault="00670CB6" w14:paraId="682AAB69" w14:textId="77777777">
      <w:pPr>
        <w:rPr>
          <w:rFonts w:ascii="Arial" w:hAnsi="Arial" w:cs="Arial"/>
          <w:szCs w:val="22"/>
          <w:lang w:val="es-MX" w:eastAsia="es-MX"/>
        </w:rPr>
      </w:pPr>
    </w:p>
    <w:p w:rsidRPr="00670CB6" w:rsidR="00670CB6" w:rsidP="00670CB6" w:rsidRDefault="00670CB6" w14:paraId="47FEC146" w14:textId="77777777">
      <w:pPr>
        <w:rPr>
          <w:rFonts w:ascii="Arial" w:hAnsi="Arial" w:cs="Arial"/>
          <w:szCs w:val="22"/>
          <w:lang w:val="es-MX" w:eastAsia="es-MX"/>
        </w:rPr>
      </w:pPr>
    </w:p>
    <w:p w:rsidRPr="00670CB6" w:rsidR="00670CB6" w:rsidP="00670CB6" w:rsidRDefault="00670CB6" w14:paraId="58AE5A66" w14:textId="77777777">
      <w:pPr>
        <w:rPr>
          <w:rFonts w:ascii="Arial" w:hAnsi="Arial" w:cs="Arial"/>
          <w:szCs w:val="22"/>
          <w:lang w:val="es-MX" w:eastAsia="es-MX"/>
        </w:rPr>
      </w:pPr>
      <w:r w:rsidRPr="00670CB6">
        <w:rPr>
          <w:rFonts w:ascii="Arial" w:hAnsi="Arial" w:cs="Arial"/>
          <w:szCs w:val="22"/>
          <w:lang w:val="es-MX" w:eastAsia="es-MX"/>
        </w:rPr>
        <w:lastRenderedPageBreak/>
        <w:t>La Auditoría Interna realizó la conferencia final de este informe con los representantes de la administración en el Comité Especial del Fideicomiso y con la Gerencia, en fecha 16 de octubre</w:t>
      </w:r>
      <w:r w:rsidRPr="00670CB6">
        <w:rPr>
          <w:rFonts w:ascii="Arial" w:hAnsi="Arial" w:cs="Arial"/>
          <w:szCs w:val="22"/>
          <w:vertAlign w:val="superscript"/>
          <w:lang w:val="es-MX" w:eastAsia="es-MX"/>
        </w:rPr>
        <w:footnoteReference w:id="19"/>
      </w:r>
      <w:r w:rsidRPr="00670CB6">
        <w:rPr>
          <w:rFonts w:ascii="Arial" w:hAnsi="Arial" w:cs="Arial"/>
          <w:szCs w:val="22"/>
          <w:lang w:val="es-MX" w:eastAsia="es-MX"/>
        </w:rPr>
        <w:t>, como parte de la comunicación preliminar de los resultados.</w:t>
      </w:r>
    </w:p>
    <w:p w:rsidRPr="00670CB6" w:rsidR="00670CB6" w:rsidP="00670CB6" w:rsidRDefault="00670CB6" w14:paraId="33CEDAE4" w14:textId="77777777">
      <w:pPr>
        <w:rPr>
          <w:rFonts w:ascii="Arial" w:hAnsi="Arial" w:cs="Arial"/>
          <w:szCs w:val="22"/>
          <w:lang w:val="es-MX" w:eastAsia="es-MX"/>
        </w:rPr>
      </w:pPr>
    </w:p>
    <w:p w:rsidRPr="00670CB6" w:rsidR="00670CB6" w:rsidP="00670CB6" w:rsidRDefault="00670CB6" w14:paraId="21B01C85" w14:textId="77777777">
      <w:pPr>
        <w:rPr>
          <w:rFonts w:ascii="Arial" w:hAnsi="Arial" w:cs="Arial"/>
          <w:szCs w:val="22"/>
          <w:lang w:val="pt-BR"/>
        </w:rPr>
      </w:pPr>
      <w:bookmarkStart w:name="R_043962_40718750" w:id="11"/>
      <w:bookmarkEnd w:id="11"/>
      <w:r w:rsidRPr="00670CB6">
        <w:rPr>
          <w:rFonts w:ascii="Arial" w:hAnsi="Arial" w:cs="Arial"/>
          <w:noProof/>
          <w:szCs w:val="22"/>
          <w:lang w:val="es-CR" w:eastAsia="es-CR"/>
        </w:rPr>
        <w:drawing>
          <wp:anchor distT="0" distB="0" distL="114300" distR="114300" simplePos="0" relativeHeight="251659264" behindDoc="1" locked="0" layoutInCell="1" allowOverlap="1" wp14:editId="4EF1F724" wp14:anchorId="720ACB06">
            <wp:simplePos x="0" y="0"/>
            <wp:positionH relativeFrom="column">
              <wp:posOffset>-141605</wp:posOffset>
            </wp:positionH>
            <wp:positionV relativeFrom="paragraph">
              <wp:posOffset>172680</wp:posOffset>
            </wp:positionV>
            <wp:extent cx="2506980" cy="388620"/>
            <wp:effectExtent l="0" t="0" r="0" b="0"/>
            <wp:wrapNone/>
            <wp:docPr id="1904572370" name="Imagen 190457237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4572370" name="Imagen 1904572370" descr="Texto&#10;&#10;El contenido generado por IA puede ser incorrecto."/>
                    <pic:cNvPicPr>
                      <a:picLocks noChangeAspect="1" noChangeArrowheads="1"/>
                    </pic:cNvPicPr>
                  </pic:nvPicPr>
                  <pic:blipFill>
                    <a:blip r:embed="rId20" cstate="print">
                      <a:extLst>
                        <a:ext uri="{28A0092B-C50C-407E-A947-70E740481C1C}">
                          <a14:useLocalDpi xmlns:a14="http://schemas.microsoft.com/office/drawing/2010/main" val="0"/>
                        </a:ext>
                      </a:extLst>
                    </a:blip>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r w:rsidRPr="00670CB6">
        <w:rPr>
          <w:rFonts w:ascii="Arial" w:hAnsi="Arial" w:cs="Arial"/>
          <w:szCs w:val="22"/>
          <w:lang w:val="pt-BR"/>
        </w:rPr>
        <w:t>Atentamente,</w:t>
      </w:r>
    </w:p>
    <w:p w:rsidRPr="00670CB6" w:rsidR="00670CB6" w:rsidP="00670CB6" w:rsidRDefault="00670CB6" w14:paraId="7C42DCED" w14:textId="77777777">
      <w:pPr>
        <w:ind w:left="360"/>
        <w:rPr>
          <w:rFonts w:ascii="Arial" w:hAnsi="Arial" w:cs="Arial"/>
          <w:szCs w:val="22"/>
          <w:lang w:val="pt-BR"/>
        </w:rPr>
      </w:pPr>
    </w:p>
    <w:p w:rsidRPr="00670CB6" w:rsidR="00670CB6" w:rsidP="00670CB6" w:rsidRDefault="00670CB6" w14:paraId="2C225C4C" w14:textId="77777777">
      <w:pPr>
        <w:rPr>
          <w:rFonts w:ascii="Arial" w:hAnsi="Arial" w:cs="Arial"/>
          <w:szCs w:val="22"/>
          <w:lang w:val="pt-BR"/>
        </w:rPr>
      </w:pPr>
    </w:p>
    <w:p w:rsidRPr="00670CB6" w:rsidR="00670CB6" w:rsidP="00670CB6" w:rsidRDefault="00670CB6" w14:paraId="3D3B8E2D" w14:textId="77777777">
      <w:pPr>
        <w:rPr>
          <w:rFonts w:ascii="Arial" w:hAnsi="Arial" w:cs="Arial"/>
          <w:szCs w:val="22"/>
          <w:lang w:val="pt-BR"/>
        </w:rPr>
      </w:pPr>
      <w:r w:rsidRPr="00670CB6">
        <w:rPr>
          <w:rFonts w:ascii="Arial" w:hAnsi="Arial" w:cs="Arial"/>
          <w:szCs w:val="22"/>
          <w:lang w:val="pt-BR"/>
        </w:rPr>
        <w:t>Joaquín Vargas Guerrero</w:t>
      </w:r>
    </w:p>
    <w:p w:rsidRPr="00670CB6" w:rsidR="00670CB6" w:rsidP="00670CB6" w:rsidRDefault="00670CB6" w14:paraId="30CA2186" w14:textId="77777777">
      <w:pPr>
        <w:rPr>
          <w:rFonts w:ascii="Arial" w:hAnsi="Arial" w:cs="Arial"/>
          <w:b/>
          <w:szCs w:val="22"/>
          <w:lang w:val="pt-BR"/>
        </w:rPr>
      </w:pPr>
      <w:r w:rsidRPr="00670CB6">
        <w:rPr>
          <w:rFonts w:ascii="Arial" w:hAnsi="Arial" w:cs="Arial"/>
          <w:b/>
          <w:szCs w:val="22"/>
          <w:lang w:val="pt-BR"/>
        </w:rPr>
        <w:t>Auditor Interno</w:t>
      </w:r>
    </w:p>
    <w:p w:rsidRPr="00670CB6" w:rsidR="00670CB6" w:rsidP="00670CB6" w:rsidRDefault="00670CB6" w14:paraId="5574EEF7" w14:textId="77777777">
      <w:pPr>
        <w:rPr>
          <w:rFonts w:ascii="Arial" w:hAnsi="Arial" w:cs="Arial"/>
          <w:lang w:val="pt-BR"/>
        </w:rPr>
      </w:pPr>
    </w:p>
    <w:p w:rsidRPr="00670CB6" w:rsidR="00670CB6" w:rsidP="00670CB6" w:rsidRDefault="00670CB6" w14:paraId="0200590B" w14:textId="77777777">
      <w:pPr>
        <w:rPr>
          <w:rFonts w:ascii="Arial" w:hAnsi="Arial" w:cs="Arial"/>
          <w:lang w:val="pt-BR"/>
        </w:rPr>
      </w:pPr>
    </w:p>
    <w:p w:rsidRPr="00670CB6" w:rsidR="00670CB6" w:rsidP="00670CB6" w:rsidRDefault="00670CB6" w14:paraId="6264B045" w14:textId="77777777">
      <w:pPr>
        <w:rPr>
          <w:rFonts w:ascii="Arial" w:hAnsi="Arial" w:cs="Arial"/>
          <w:lang w:val="pt-BR"/>
        </w:rPr>
      </w:pPr>
    </w:p>
    <w:p w:rsidRPr="00670CB6" w:rsidR="00670CB6" w:rsidP="00670CB6" w:rsidRDefault="00670CB6" w14:paraId="4BCB2687" w14:textId="77777777">
      <w:pPr>
        <w:rPr>
          <w:rFonts w:ascii="Arial" w:hAnsi="Arial" w:cs="Arial"/>
          <w:sz w:val="16"/>
          <w:szCs w:val="16"/>
        </w:rPr>
      </w:pPr>
      <w:r w:rsidRPr="00670CB6">
        <w:rPr>
          <w:rFonts w:ascii="Arial" w:hAnsi="Arial" w:cs="Arial"/>
          <w:sz w:val="16"/>
          <w:szCs w:val="16"/>
        </w:rPr>
        <w:t>Cc.</w:t>
      </w:r>
      <w:r w:rsidRPr="00670CB6">
        <w:rPr>
          <w:rFonts w:ascii="Arial" w:hAnsi="Arial" w:cs="Arial"/>
          <w:sz w:val="16"/>
          <w:szCs w:val="16"/>
        </w:rPr>
        <w:tab/>
        <w:t>División Asesoría Jurídica</w:t>
      </w:r>
    </w:p>
    <w:p w:rsidRPr="00670CB6" w:rsidR="00670CB6" w:rsidP="00670CB6" w:rsidRDefault="00670CB6" w14:paraId="4B91E342" w14:textId="77777777">
      <w:pPr>
        <w:rPr>
          <w:rFonts w:ascii="Arial" w:hAnsi="Arial" w:cs="Arial"/>
          <w:sz w:val="16"/>
          <w:szCs w:val="16"/>
        </w:rPr>
      </w:pPr>
      <w:r w:rsidRPr="00670CB6">
        <w:rPr>
          <w:rFonts w:ascii="Arial" w:hAnsi="Arial" w:cs="Arial"/>
          <w:sz w:val="16"/>
          <w:szCs w:val="16"/>
        </w:rPr>
        <w:tab/>
        <w:t>Departamento Pagos y Cobros</w:t>
      </w:r>
    </w:p>
    <w:p w:rsidRPr="00670CB6" w:rsidR="00670CB6" w:rsidP="00670CB6" w:rsidRDefault="00670CB6" w14:paraId="36C82921" w14:textId="77777777">
      <w:pPr>
        <w:rPr>
          <w:rFonts w:ascii="Arial" w:hAnsi="Arial" w:cs="Arial"/>
          <w:sz w:val="16"/>
          <w:szCs w:val="16"/>
        </w:rPr>
      </w:pPr>
      <w:r w:rsidRPr="00670CB6">
        <w:rPr>
          <w:rFonts w:ascii="Arial" w:hAnsi="Arial" w:cs="Arial"/>
          <w:sz w:val="16"/>
          <w:szCs w:val="16"/>
        </w:rPr>
        <w:tab/>
        <w:t>Miembros Junta Directiva BCCR</w:t>
      </w:r>
    </w:p>
    <w:p w:rsidRPr="002307FE" w:rsidR="002307FE" w:rsidP="002307FE" w:rsidRDefault="002307FE" w14:paraId="6BFFFD07" w14:textId="77777777"/>
    <w:p w:rsidRPr="002307FE" w:rsidR="002307FE" w:rsidP="002307FE" w:rsidRDefault="002307FE" w14:paraId="569AF4FF" w14:textId="77777777"/>
    <w:p w:rsidRPr="002307FE" w:rsidR="002307FE" w:rsidP="002307FE" w:rsidRDefault="002307FE" w14:paraId="11B5B36E" w14:textId="77777777"/>
    <w:p w:rsidRPr="002307FE" w:rsidR="002307FE" w:rsidP="002307FE" w:rsidRDefault="002307FE" w14:paraId="02B13FCF" w14:textId="77777777"/>
    <w:p w:rsidR="002307FE" w:rsidP="002307FE" w:rsidRDefault="002307FE" w14:paraId="64E98831" w14:textId="77777777"/>
    <w:p w:rsidRPr="002307FE" w:rsidR="002307FE" w:rsidP="002307FE" w:rsidRDefault="002307FE" w14:paraId="6E1AAF25" w14:textId="77777777"/>
    <w:p w:rsidR="002307FE" w:rsidP="002307FE" w:rsidRDefault="002307FE" w14:paraId="10BE0C24" w14:textId="77777777"/>
    <w:p w:rsidR="002307FE" w:rsidP="002307FE" w:rsidRDefault="002307FE" w14:paraId="65E4718E" w14:textId="77777777"/>
    <w:p w:rsidRPr="002307FE" w:rsidR="00A26E9E" w:rsidP="002307FE" w:rsidRDefault="00A26E9E" w14:paraId="07E5426F" w14:textId="77777777"/>
    <w:sectPr w:rsidRPr="002307FE" w:rsidR="00A26E9E" w:rsidSect="00670CB6">
      <w:headerReference w:type="even" r:id="rId21"/>
      <w:headerReference w:type="default" r:id="rId22"/>
      <w:footerReference w:type="even" r:id="rId23"/>
      <w:footerReference w:type="default" r:id="rId24"/>
      <w:headerReference w:type="first" r:id="rId25"/>
      <w:footerReference w:type="first" r:id="rId26"/>
      <w:type w:val="continuous"/>
      <w:pgSz w:w="12240" w:h="15840" w:code="1"/>
      <w:pgMar w:top="2449" w:right="1183" w:bottom="1560" w:left="1701"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6D484C" w14:textId="77777777" w:rsidR="00670CB6" w:rsidRDefault="00670CB6" w:rsidP="00D43D57">
      <w:r>
        <w:separator/>
      </w:r>
    </w:p>
  </w:endnote>
  <w:endnote w:type="continuationSeparator" w:id="0">
    <w:p w14:paraId="781853A8" w14:textId="77777777" w:rsidR="00670CB6" w:rsidRDefault="00670CB6"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Franklin Gothic Book">
    <w:altName w:val="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670CB6" w14:paraId="7DAE68F8" w14:textId="2B0B468D">
    <w:pPr>
      <w:pStyle w:val="Piedepgina"/>
    </w:pPr>
    <w:r>
      <w:rPr>
        <w:noProof/>
      </w:rPr>
      <mc:AlternateContent>
        <mc:Choice Requires="wps">
          <w:drawing>
            <wp:anchor distT="0" distB="0" distL="0" distR="0" simplePos="0" relativeHeight="251698176" behindDoc="0" locked="0" layoutInCell="1" allowOverlap="1" wp14:editId="6A6B8AEF" wp14:anchorId="6A9E6BFB">
              <wp:simplePos x="635" y="635"/>
              <wp:positionH relativeFrom="page">
                <wp:align>center</wp:align>
              </wp:positionH>
              <wp:positionV relativeFrom="page">
                <wp:align>bottom</wp:align>
              </wp:positionV>
              <wp:extent cx="609600" cy="345440"/>
              <wp:effectExtent l="0" t="0" r="0" b="0"/>
              <wp:wrapNone/>
              <wp:docPr id="89777025"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670CB6" w:rsidR="00670CB6" w:rsidP="00670CB6" w:rsidRDefault="00670CB6" w14:paraId="062A00D3" w14:textId="146E543B">
                          <w:pPr>
                            <w:rPr>
                              <w:rFonts w:ascii="Calibri" w:hAnsi="Calibri" w:eastAsia="Calibri" w:cs="Calibri"/>
                              <w:noProof/>
                              <w:color w:val="000000"/>
                              <w:sz w:val="20"/>
                              <w:szCs w:val="20"/>
                            </w:rPr>
                          </w:pPr>
                          <w:r w:rsidRPr="00670CB6">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A9E6BFB">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670CB6" w:rsidR="00670CB6" w:rsidP="00670CB6" w:rsidRDefault="00670CB6" w14:paraId="062A00D3" w14:textId="146E543B">
                    <w:pPr>
                      <w:rPr>
                        <w:rFonts w:ascii="Calibri" w:hAnsi="Calibri" w:eastAsia="Calibri" w:cs="Calibri"/>
                        <w:noProof/>
                        <w:color w:val="000000"/>
                        <w:sz w:val="20"/>
                        <w:szCs w:val="20"/>
                      </w:rPr>
                    </w:pPr>
                    <w:r w:rsidRPr="00670CB6">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670CB6" w14:paraId="78284C24" w14:textId="218C02F6">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017483B1" wp14:anchorId="135A6585">
              <wp:simplePos x="1079500" y="9258300"/>
              <wp:positionH relativeFrom="page">
                <wp:align>center</wp:align>
              </wp:positionH>
              <wp:positionV relativeFrom="page">
                <wp:align>bottom</wp:align>
              </wp:positionV>
              <wp:extent cx="609600" cy="345440"/>
              <wp:effectExtent l="0" t="0" r="0" b="0"/>
              <wp:wrapNone/>
              <wp:docPr id="912698406"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670CB6" w:rsidR="00670CB6" w:rsidP="00670CB6" w:rsidRDefault="00670CB6" w14:paraId="2790FA01" w14:textId="7FD3D067">
                          <w:pPr>
                            <w:rPr>
                              <w:rFonts w:ascii="Calibri" w:hAnsi="Calibri" w:eastAsia="Calibri" w:cs="Calibri"/>
                              <w:noProof/>
                              <w:color w:val="000000"/>
                              <w:sz w:val="20"/>
                              <w:szCs w:val="20"/>
                            </w:rPr>
                          </w:pPr>
                          <w:r w:rsidRPr="00670CB6">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35A6585">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670CB6" w:rsidR="00670CB6" w:rsidP="00670CB6" w:rsidRDefault="00670CB6" w14:paraId="2790FA01" w14:textId="7FD3D067">
                    <w:pPr>
                      <w:rPr>
                        <w:rFonts w:ascii="Calibri" w:hAnsi="Calibri" w:eastAsia="Calibri" w:cs="Calibri"/>
                        <w:noProof/>
                        <w:color w:val="000000"/>
                        <w:sz w:val="20"/>
                        <w:szCs w:val="20"/>
                      </w:rPr>
                    </w:pPr>
                    <w:r w:rsidRPr="00670CB6">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D77361DC316B4ECCB463ECC74B5C4F03"/>
        </w:placeholder>
        <w:text/>
      </w:sdtPr>
      <w:sdtEndPr/>
      <w:sdtContent>
        <w:r>
          <w:rPr>
            <w:color w:val="004990"/>
            <w:sz w:val="16"/>
            <w:szCs w:val="16"/>
          </w:rPr>
          <w:t>AI-0248-2025</w:t>
        </w:r>
      </w:sdtContent>
    </w:sdt>
  </w:p>
  <w:p w:rsidR="002307FE" w:rsidP="00FA54DF" w:rsidRDefault="002307FE" w14:paraId="3CFDEC14"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74567D6D"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5B3F51FB" wp14:anchorId="12F1A478">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6C28B116"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01E8D8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F277916" w14:textId="77777777">
                          <w:pPr>
                            <w:rPr>
                              <w:color w:val="003A68"/>
                              <w:sz w:val="14"/>
                              <w:szCs w:val="14"/>
                            </w:rPr>
                          </w:pPr>
                          <w:r w:rsidRPr="00FA54DF">
                            <w:rPr>
                              <w:color w:val="003A68"/>
                              <w:sz w:val="14"/>
                              <w:szCs w:val="14"/>
                            </w:rPr>
                            <w:t>Apdo. 10058-1000</w:t>
                          </w:r>
                        </w:p>
                        <w:p w:rsidR="00D2424F" w:rsidP="00FA54DF" w:rsidRDefault="00D2424F" w14:paraId="085D1823" w14:textId="77777777">
                          <w:pPr>
                            <w:rPr>
                              <w:color w:val="003A68"/>
                              <w:sz w:val="14"/>
                              <w:szCs w:val="14"/>
                            </w:rPr>
                          </w:pPr>
                          <w:r w:rsidRPr="00FA54DF">
                            <w:rPr>
                              <w:color w:val="003A68"/>
                              <w:sz w:val="14"/>
                              <w:szCs w:val="14"/>
                            </w:rPr>
                            <w:t>Av. 1 y Central, Calles 2 y 4</w:t>
                          </w:r>
                        </w:p>
                        <w:p w:rsidRPr="00FA54DF" w:rsidR="00D2424F" w:rsidP="00FA54DF" w:rsidRDefault="00D2424F" w14:paraId="7673B3B4"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12F1A478">
              <v:textbox>
                <w:txbxContent>
                  <w:p w:rsidRPr="00FA54DF" w:rsidR="00D2424F" w:rsidP="00FA54DF" w:rsidRDefault="00D2424F" w14:paraId="6C28B116"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701E8D8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F277916" w14:textId="77777777">
                    <w:pPr>
                      <w:rPr>
                        <w:color w:val="003A68"/>
                        <w:sz w:val="14"/>
                        <w:szCs w:val="14"/>
                      </w:rPr>
                    </w:pPr>
                    <w:r w:rsidRPr="00FA54DF">
                      <w:rPr>
                        <w:color w:val="003A68"/>
                        <w:sz w:val="14"/>
                        <w:szCs w:val="14"/>
                      </w:rPr>
                      <w:t>Apdo. 10058-1000</w:t>
                    </w:r>
                  </w:p>
                  <w:p w:rsidR="00D2424F" w:rsidP="00FA54DF" w:rsidRDefault="00D2424F" w14:paraId="085D1823" w14:textId="77777777">
                    <w:pPr>
                      <w:rPr>
                        <w:color w:val="003A68"/>
                        <w:sz w:val="14"/>
                        <w:szCs w:val="14"/>
                      </w:rPr>
                    </w:pPr>
                    <w:r w:rsidRPr="00FA54DF">
                      <w:rPr>
                        <w:color w:val="003A68"/>
                        <w:sz w:val="14"/>
                        <w:szCs w:val="14"/>
                      </w:rPr>
                      <w:t>Av. 1 y Central, Calles 2 y 4</w:t>
                    </w:r>
                  </w:p>
                  <w:p w:rsidRPr="00FA54DF" w:rsidR="00D2424F" w:rsidP="00FA54DF" w:rsidRDefault="00D2424F" w14:paraId="7673B3B4"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4C2ED040" wp14:anchorId="2738E17A">
          <wp:simplePos x="0" y="0"/>
          <wp:positionH relativeFrom="column">
            <wp:posOffset>4550781</wp:posOffset>
          </wp:positionH>
          <wp:positionV relativeFrom="paragraph">
            <wp:posOffset>-190500</wp:posOffset>
          </wp:positionV>
          <wp:extent cx="8890" cy="431165"/>
          <wp:effectExtent l="0" t="0" r="0" b="0"/>
          <wp:wrapNone/>
          <wp:docPr id="445772977" name="Imagen 4457729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670CB6" w14:paraId="57E4E1EB" w14:textId="2AD27608">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0C0C7260" wp14:anchorId="6706EB91">
              <wp:simplePos x="635" y="635"/>
              <wp:positionH relativeFrom="page">
                <wp:align>center</wp:align>
              </wp:positionH>
              <wp:positionV relativeFrom="page">
                <wp:align>bottom</wp:align>
              </wp:positionV>
              <wp:extent cx="609600" cy="345440"/>
              <wp:effectExtent l="0" t="0" r="0" b="0"/>
              <wp:wrapNone/>
              <wp:docPr id="719657696"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670CB6" w:rsidR="00670CB6" w:rsidP="00670CB6" w:rsidRDefault="00670CB6" w14:paraId="54697B8F" w14:textId="6DB60EC3">
                          <w:pPr>
                            <w:rPr>
                              <w:rFonts w:ascii="Calibri" w:hAnsi="Calibri" w:eastAsia="Calibri" w:cs="Calibri"/>
                              <w:noProof/>
                              <w:color w:val="000000"/>
                              <w:sz w:val="20"/>
                              <w:szCs w:val="20"/>
                            </w:rPr>
                          </w:pPr>
                          <w:r w:rsidRPr="00670CB6">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706EB91">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670CB6" w:rsidR="00670CB6" w:rsidP="00670CB6" w:rsidRDefault="00670CB6" w14:paraId="54697B8F" w14:textId="6DB60EC3">
                    <w:pPr>
                      <w:rPr>
                        <w:rFonts w:ascii="Calibri" w:hAnsi="Calibri" w:eastAsia="Calibri" w:cs="Calibri"/>
                        <w:noProof/>
                        <w:color w:val="000000"/>
                        <w:sz w:val="20"/>
                        <w:szCs w:val="20"/>
                      </w:rPr>
                    </w:pPr>
                    <w:r w:rsidRPr="00670CB6">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20E3C484" wp14:anchorId="2002A795">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5FC8E28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38A7802E"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0CED3975" w14:textId="77777777">
                          <w:pPr>
                            <w:rPr>
                              <w:color w:val="003A68"/>
                              <w:sz w:val="14"/>
                              <w:szCs w:val="14"/>
                            </w:rPr>
                          </w:pPr>
                          <w:r w:rsidRPr="00FA54DF">
                            <w:rPr>
                              <w:color w:val="003A68"/>
                              <w:sz w:val="14"/>
                              <w:szCs w:val="14"/>
                            </w:rPr>
                            <w:t>Apdo. 10058-1000</w:t>
                          </w:r>
                        </w:p>
                        <w:p w:rsidR="00B65442" w:rsidP="00B65442" w:rsidRDefault="00B65442" w14:paraId="03C201B1" w14:textId="77777777">
                          <w:pPr>
                            <w:rPr>
                              <w:color w:val="003A68"/>
                              <w:sz w:val="14"/>
                              <w:szCs w:val="14"/>
                            </w:rPr>
                          </w:pPr>
                          <w:r w:rsidRPr="00FA54DF">
                            <w:rPr>
                              <w:color w:val="003A68"/>
                              <w:sz w:val="14"/>
                              <w:szCs w:val="14"/>
                            </w:rPr>
                            <w:t>Av. 1 y Central, Calles 2 y 4</w:t>
                          </w:r>
                        </w:p>
                        <w:p w:rsidRPr="00FA54DF" w:rsidR="00D2424F" w:rsidRDefault="00D2424F" w14:paraId="44C7A204"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2002A795">
              <v:textbox>
                <w:txbxContent>
                  <w:p w:rsidRPr="00FA54DF" w:rsidR="00D2424F" w:rsidRDefault="00D2424F" w14:paraId="5FC8E28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38A7802E"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0CED3975" w14:textId="77777777">
                    <w:pPr>
                      <w:rPr>
                        <w:color w:val="003A68"/>
                        <w:sz w:val="14"/>
                        <w:szCs w:val="14"/>
                      </w:rPr>
                    </w:pPr>
                    <w:r w:rsidRPr="00FA54DF">
                      <w:rPr>
                        <w:color w:val="003A68"/>
                        <w:sz w:val="14"/>
                        <w:szCs w:val="14"/>
                      </w:rPr>
                      <w:t>Apdo. 10058-1000</w:t>
                    </w:r>
                  </w:p>
                  <w:p w:rsidR="00B65442" w:rsidP="00B65442" w:rsidRDefault="00B65442" w14:paraId="03C201B1" w14:textId="77777777">
                    <w:pPr>
                      <w:rPr>
                        <w:color w:val="003A68"/>
                        <w:sz w:val="14"/>
                        <w:szCs w:val="14"/>
                      </w:rPr>
                    </w:pPr>
                    <w:r w:rsidRPr="00FA54DF">
                      <w:rPr>
                        <w:color w:val="003A68"/>
                        <w:sz w:val="14"/>
                        <w:szCs w:val="14"/>
                      </w:rPr>
                      <w:t>Av. 1 y Central, Calles 2 y 4</w:t>
                    </w:r>
                  </w:p>
                  <w:p w:rsidRPr="00FA54DF" w:rsidR="00D2424F" w:rsidRDefault="00D2424F" w14:paraId="44C7A204"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7FDA1370" wp14:anchorId="5CF6B712">
          <wp:simplePos x="0" y="0"/>
          <wp:positionH relativeFrom="column">
            <wp:posOffset>4553585</wp:posOffset>
          </wp:positionH>
          <wp:positionV relativeFrom="paragraph">
            <wp:posOffset>8687</wp:posOffset>
          </wp:positionV>
          <wp:extent cx="8890" cy="431165"/>
          <wp:effectExtent l="0" t="0" r="0" b="0"/>
          <wp:wrapNone/>
          <wp:docPr id="956257597" name="Imagen 9562575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02BBDCFA"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7C1905CF"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16D21D" w14:textId="77777777" w:rsidR="00670CB6" w:rsidRDefault="00670CB6" w:rsidP="00D43D57">
      <w:r>
        <w:separator/>
      </w:r>
    </w:p>
  </w:footnote>
  <w:footnote w:type="continuationSeparator" w:id="0">
    <w:p w14:paraId="22702CE4" w14:textId="77777777" w:rsidR="00670CB6" w:rsidRDefault="00670CB6" w:rsidP="00D43D57">
      <w:r>
        <w:continuationSeparator/>
      </w:r>
    </w:p>
  </w:footnote>
  <w:footnote w:id="1">
    <w:p w14:paraId="77A446C3" w14:textId="77777777" w:rsidR="00670CB6" w:rsidRPr="004061E7" w:rsidRDefault="00670CB6" w:rsidP="00670CB6">
      <w:pPr>
        <w:pStyle w:val="Textonotapie"/>
        <w:ind w:left="142" w:hanging="142"/>
        <w:rPr>
          <w:rFonts w:ascii="Arial" w:hAnsi="Arial" w:cs="Arial"/>
          <w:sz w:val="16"/>
          <w:szCs w:val="16"/>
        </w:rPr>
      </w:pPr>
      <w:r w:rsidRPr="004061E7">
        <w:rPr>
          <w:rStyle w:val="Refdenotaalpie"/>
          <w:rFonts w:ascii="Arial" w:hAnsi="Arial" w:cs="Arial"/>
          <w:sz w:val="16"/>
          <w:szCs w:val="16"/>
        </w:rPr>
        <w:footnoteRef/>
      </w:r>
      <w:r w:rsidRPr="004061E7">
        <w:rPr>
          <w:rFonts w:ascii="Arial" w:hAnsi="Arial" w:cs="Arial"/>
          <w:sz w:val="16"/>
          <w:szCs w:val="16"/>
        </w:rPr>
        <w:t xml:space="preserve"> </w:t>
      </w:r>
      <w:r w:rsidRPr="004061E7">
        <w:rPr>
          <w:rFonts w:ascii="Arial" w:hAnsi="Arial" w:cs="Arial"/>
          <w:sz w:val="16"/>
          <w:szCs w:val="16"/>
          <w:lang w:val="es-CR"/>
        </w:rPr>
        <w:t>Evalúa si las actividades, operaciones financieras e información, cumplen en todos los aspectos relevantes, con las regulaciones o mandatos que rigen a la entidad.</w:t>
      </w:r>
    </w:p>
  </w:footnote>
  <w:footnote w:id="2">
    <w:p w14:paraId="743B9116" w14:textId="77777777" w:rsidR="00670CB6" w:rsidRPr="00095492" w:rsidRDefault="00670CB6" w:rsidP="00670CB6">
      <w:pPr>
        <w:pStyle w:val="Textonotapie"/>
        <w:ind w:left="142" w:hanging="142"/>
        <w:rPr>
          <w:rFonts w:ascii="Arial" w:hAnsi="Arial" w:cs="Arial"/>
          <w:sz w:val="16"/>
          <w:szCs w:val="16"/>
          <w:lang w:val="es-CR"/>
        </w:rPr>
      </w:pPr>
      <w:r w:rsidRPr="00B831E8">
        <w:rPr>
          <w:rStyle w:val="Refdenotaalpie"/>
          <w:rFonts w:ascii="Arial" w:hAnsi="Arial" w:cs="Arial"/>
          <w:sz w:val="16"/>
          <w:szCs w:val="16"/>
        </w:rPr>
        <w:footnoteRef/>
      </w:r>
      <w:r w:rsidRPr="00B831E8">
        <w:rPr>
          <w:rFonts w:ascii="Arial" w:hAnsi="Arial" w:cs="Arial"/>
          <w:sz w:val="16"/>
          <w:szCs w:val="16"/>
        </w:rPr>
        <w:t xml:space="preserve"> </w:t>
      </w:r>
      <w:r>
        <w:rPr>
          <w:rFonts w:ascii="Arial" w:hAnsi="Arial" w:cs="Arial"/>
          <w:sz w:val="16"/>
          <w:szCs w:val="16"/>
        </w:rPr>
        <w:t>La información requerida (</w:t>
      </w:r>
      <w:r w:rsidRPr="00095492">
        <w:rPr>
          <w:rFonts w:ascii="Arial" w:hAnsi="Arial" w:cs="Arial"/>
          <w:sz w:val="16"/>
          <w:szCs w:val="16"/>
        </w:rPr>
        <w:t>Actas del Comité Especial de Fideicomiso 3-2025 y 4-2025</w:t>
      </w:r>
      <w:r>
        <w:rPr>
          <w:rFonts w:ascii="Arial" w:hAnsi="Arial" w:cs="Arial"/>
          <w:sz w:val="16"/>
          <w:szCs w:val="16"/>
        </w:rPr>
        <w:t xml:space="preserve">, estado de la 5ta Adenda al contrato Fideicomiso BCCR/BPDC, Estado detallado de las operaciones en cobro y bienes adjudicados) </w:t>
      </w:r>
      <w:r w:rsidRPr="002B187E">
        <w:rPr>
          <w:rFonts w:ascii="Arial" w:hAnsi="Arial" w:cs="Arial"/>
          <w:sz w:val="16"/>
          <w:szCs w:val="16"/>
        </w:rPr>
        <w:t>se solicitó mediante correo electrónico en las siguientes fechas: 27 agosto, 10 y 23 de setiembre del presente año.</w:t>
      </w:r>
    </w:p>
  </w:footnote>
  <w:footnote w:id="3">
    <w:p w14:paraId="2C39E8B6" w14:textId="77777777" w:rsidR="00670CB6" w:rsidRPr="004E7A48" w:rsidRDefault="00670CB6" w:rsidP="00670CB6">
      <w:pPr>
        <w:pStyle w:val="Textonotapie"/>
        <w:rPr>
          <w:rFonts w:ascii="Arial" w:hAnsi="Arial" w:cs="Arial"/>
          <w:sz w:val="16"/>
          <w:szCs w:val="16"/>
        </w:rPr>
      </w:pPr>
      <w:r w:rsidRPr="004E7A48">
        <w:rPr>
          <w:rStyle w:val="Refdenotaalpie"/>
          <w:rFonts w:ascii="Arial" w:hAnsi="Arial" w:cs="Arial"/>
          <w:sz w:val="16"/>
          <w:szCs w:val="16"/>
        </w:rPr>
        <w:footnoteRef/>
      </w:r>
      <w:r w:rsidRPr="004E7A48">
        <w:rPr>
          <w:rFonts w:ascii="Arial" w:hAnsi="Arial" w:cs="Arial"/>
          <w:sz w:val="16"/>
          <w:szCs w:val="16"/>
        </w:rPr>
        <w:t xml:space="preserve"> Vigente desde el 27 de diciembre de 1994.</w:t>
      </w:r>
    </w:p>
  </w:footnote>
  <w:footnote w:id="4">
    <w:p w14:paraId="44A1615D" w14:textId="77777777" w:rsidR="00670CB6" w:rsidRPr="004E7A48" w:rsidRDefault="00670CB6" w:rsidP="00670CB6">
      <w:pPr>
        <w:pStyle w:val="Textonotapie"/>
        <w:ind w:left="142" w:hanging="142"/>
        <w:rPr>
          <w:rFonts w:ascii="Arial" w:hAnsi="Arial" w:cs="Arial"/>
          <w:sz w:val="16"/>
          <w:szCs w:val="16"/>
        </w:rPr>
      </w:pPr>
      <w:r w:rsidRPr="004E7A48">
        <w:rPr>
          <w:rStyle w:val="Refdenotaalpie"/>
          <w:rFonts w:ascii="Arial" w:hAnsi="Arial" w:cs="Arial"/>
          <w:sz w:val="16"/>
          <w:szCs w:val="16"/>
        </w:rPr>
        <w:footnoteRef/>
      </w:r>
      <w:r w:rsidRPr="004E7A48">
        <w:rPr>
          <w:rFonts w:ascii="Arial" w:hAnsi="Arial" w:cs="Arial"/>
          <w:sz w:val="16"/>
          <w:szCs w:val="16"/>
        </w:rPr>
        <w:t xml:space="preserve"> </w:t>
      </w:r>
      <w:bookmarkStart w:id="0" w:name="_Hlk210656006"/>
      <w:r w:rsidRPr="004E7A48">
        <w:rPr>
          <w:rFonts w:ascii="Arial" w:hAnsi="Arial" w:cs="Arial"/>
          <w:sz w:val="16"/>
          <w:szCs w:val="16"/>
        </w:rPr>
        <w:t>Oficio DO-60-2023 del 21 de abril de 2023 enviado por la Unidad de Fideicomiso del BPDC.  Los ajustes propuestos por el BPDC se dieron en la Cláusula Decimoprimera “De Los Honorarios, Comisiones y Otras Transferencias de Dinero al Fiduciario”.</w:t>
      </w:r>
    </w:p>
    <w:bookmarkEnd w:id="0"/>
  </w:footnote>
  <w:footnote w:id="5">
    <w:p w14:paraId="7E20FF0E" w14:textId="77777777" w:rsidR="00670CB6" w:rsidRPr="00086FA9" w:rsidRDefault="00670CB6" w:rsidP="00670CB6">
      <w:pPr>
        <w:ind w:left="142" w:hanging="142"/>
        <w:rPr>
          <w:rFonts w:ascii="Arial" w:eastAsia="Calibri" w:hAnsi="Arial" w:cs="Arial"/>
          <w:iCs/>
          <w:color w:val="000000"/>
          <w:sz w:val="16"/>
          <w:szCs w:val="16"/>
          <w:lang w:val="es-CR"/>
        </w:rPr>
      </w:pPr>
      <w:r w:rsidRPr="00086FA9">
        <w:rPr>
          <w:rStyle w:val="Refdenotaalpie"/>
          <w:rFonts w:ascii="Arial" w:hAnsi="Arial" w:cs="Arial"/>
          <w:sz w:val="16"/>
          <w:szCs w:val="16"/>
        </w:rPr>
        <w:footnoteRef/>
      </w:r>
      <w:r w:rsidRPr="00086FA9">
        <w:rPr>
          <w:rFonts w:ascii="Arial" w:hAnsi="Arial" w:cs="Arial"/>
          <w:sz w:val="16"/>
          <w:szCs w:val="16"/>
          <w:lang w:val="es-CR"/>
        </w:rPr>
        <w:t xml:space="preserve"> </w:t>
      </w:r>
      <w:r w:rsidRPr="00086FA9">
        <w:rPr>
          <w:rFonts w:ascii="Arial" w:eastAsia="Calibri" w:hAnsi="Arial" w:cs="Arial"/>
          <w:iCs/>
          <w:color w:val="000000"/>
          <w:sz w:val="16"/>
          <w:szCs w:val="16"/>
          <w:lang w:val="es-CR"/>
        </w:rPr>
        <w:t>La cláusula décima primera de la primera adenda del Contrato de Fideicomiso dispone que todos los gastos en que incurra el Fideicomiso serán cancelados con las recuperaciones de los créditos que conforman la cartera fideicom</w:t>
      </w:r>
      <w:r>
        <w:rPr>
          <w:rFonts w:ascii="Arial" w:eastAsia="Calibri" w:hAnsi="Arial" w:cs="Arial"/>
          <w:iCs/>
          <w:color w:val="000000"/>
          <w:sz w:val="16"/>
          <w:szCs w:val="16"/>
          <w:lang w:val="es-CR"/>
        </w:rPr>
        <w:t>i</w:t>
      </w:r>
      <w:r w:rsidRPr="00086FA9">
        <w:rPr>
          <w:rFonts w:ascii="Arial" w:eastAsia="Calibri" w:hAnsi="Arial" w:cs="Arial"/>
          <w:iCs/>
          <w:color w:val="000000"/>
          <w:sz w:val="16"/>
          <w:szCs w:val="16"/>
          <w:lang w:val="es-CR"/>
        </w:rPr>
        <w:t>tida y si éstas no fueran suficientes para cubrir esos costos, el Banco Central de Costa Rica, actuando como Fideicomitente o Fideicomisario, deberá cubrir dichos gastos mediante los respectivos aportes al Fideicomiso.</w:t>
      </w:r>
    </w:p>
  </w:footnote>
  <w:footnote w:id="6">
    <w:p w14:paraId="52E5A6DC" w14:textId="77777777" w:rsidR="00670CB6" w:rsidRPr="00526913" w:rsidRDefault="00670CB6" w:rsidP="00670CB6">
      <w:pPr>
        <w:pStyle w:val="Textonotapie"/>
        <w:ind w:left="142" w:hanging="142"/>
        <w:rPr>
          <w:rFonts w:ascii="Arial" w:hAnsi="Arial" w:cs="Arial"/>
          <w:i/>
          <w:iCs/>
          <w:sz w:val="16"/>
          <w:szCs w:val="16"/>
        </w:rPr>
      </w:pPr>
      <w:r w:rsidRPr="00526913">
        <w:rPr>
          <w:rStyle w:val="Refdenotaalpie"/>
          <w:rFonts w:ascii="Arial" w:hAnsi="Arial" w:cs="Arial"/>
          <w:sz w:val="16"/>
          <w:szCs w:val="16"/>
        </w:rPr>
        <w:footnoteRef/>
      </w:r>
      <w:r w:rsidRPr="00526913">
        <w:rPr>
          <w:rFonts w:ascii="Arial" w:hAnsi="Arial" w:cs="Arial"/>
          <w:sz w:val="16"/>
          <w:szCs w:val="16"/>
        </w:rPr>
        <w:t xml:space="preserve"> </w:t>
      </w:r>
      <w:r>
        <w:rPr>
          <w:rFonts w:ascii="Arial" w:hAnsi="Arial" w:cs="Arial"/>
          <w:sz w:val="16"/>
          <w:szCs w:val="16"/>
        </w:rPr>
        <w:t xml:space="preserve">Oficio </w:t>
      </w:r>
      <w:r w:rsidRPr="00086FA9">
        <w:rPr>
          <w:rFonts w:ascii="Arial" w:hAnsi="Arial" w:cs="Arial"/>
          <w:sz w:val="16"/>
          <w:szCs w:val="16"/>
        </w:rPr>
        <w:t>DAJ-0026-2020 DAP-DRL-0052-2020 del Comité Especial del Fideicomiso dirigido a la Gerencia del BCCR</w:t>
      </w:r>
      <w:r>
        <w:rPr>
          <w:rFonts w:ascii="Arial" w:hAnsi="Arial" w:cs="Arial"/>
          <w:sz w:val="16"/>
          <w:szCs w:val="16"/>
        </w:rPr>
        <w:t>.</w:t>
      </w:r>
    </w:p>
  </w:footnote>
  <w:footnote w:id="7">
    <w:p w14:paraId="4F3F199E" w14:textId="77777777" w:rsidR="00670CB6" w:rsidRPr="00086FA9" w:rsidRDefault="00670CB6" w:rsidP="00670CB6">
      <w:pPr>
        <w:ind w:left="142" w:hanging="142"/>
        <w:rPr>
          <w:rFonts w:ascii="Arial" w:eastAsia="Calibri" w:hAnsi="Arial" w:cs="Arial"/>
          <w:iCs/>
          <w:color w:val="000000"/>
          <w:sz w:val="16"/>
          <w:szCs w:val="16"/>
          <w:lang w:val="es-CR"/>
        </w:rPr>
      </w:pPr>
      <w:bookmarkStart w:id="2" w:name="_Hlk119299930"/>
      <w:r w:rsidRPr="00086FA9">
        <w:rPr>
          <w:rStyle w:val="Refdenotaalpie"/>
          <w:rFonts w:ascii="Arial" w:hAnsi="Arial" w:cs="Arial"/>
          <w:sz w:val="16"/>
          <w:szCs w:val="16"/>
        </w:rPr>
        <w:footnoteRef/>
      </w:r>
      <w:r w:rsidRPr="00086FA9">
        <w:rPr>
          <w:rFonts w:ascii="Arial" w:hAnsi="Arial" w:cs="Arial"/>
          <w:sz w:val="16"/>
          <w:szCs w:val="16"/>
          <w:lang w:val="es-CR"/>
        </w:rPr>
        <w:t xml:space="preserve"> </w:t>
      </w:r>
      <w:r>
        <w:rPr>
          <w:rFonts w:ascii="Arial" w:hAnsi="Arial" w:cs="Arial"/>
          <w:sz w:val="16"/>
          <w:szCs w:val="16"/>
          <w:lang w:val="es-CR"/>
        </w:rPr>
        <w:t>Ver nota 5</w:t>
      </w:r>
      <w:r w:rsidRPr="00086FA9">
        <w:rPr>
          <w:rFonts w:ascii="Arial" w:eastAsia="Calibri" w:hAnsi="Arial" w:cs="Arial"/>
          <w:iCs/>
          <w:color w:val="000000"/>
          <w:sz w:val="16"/>
          <w:szCs w:val="16"/>
          <w:lang w:val="es-CR"/>
        </w:rPr>
        <w:t>.</w:t>
      </w:r>
      <w:bookmarkEnd w:id="2"/>
    </w:p>
  </w:footnote>
  <w:footnote w:id="8">
    <w:p w14:paraId="42C6981E" w14:textId="77777777" w:rsidR="00670CB6" w:rsidRPr="00D2602C" w:rsidRDefault="00670CB6" w:rsidP="00670CB6">
      <w:pPr>
        <w:pStyle w:val="Textonotapie"/>
        <w:ind w:left="142" w:hanging="142"/>
        <w:rPr>
          <w:rFonts w:ascii="Arial" w:hAnsi="Arial" w:cs="Arial"/>
          <w:sz w:val="16"/>
          <w:szCs w:val="16"/>
        </w:rPr>
      </w:pPr>
      <w:r w:rsidRPr="00D2602C">
        <w:rPr>
          <w:rStyle w:val="Refdenotaalpie"/>
          <w:rFonts w:ascii="Arial" w:hAnsi="Arial" w:cs="Arial"/>
          <w:sz w:val="16"/>
          <w:szCs w:val="16"/>
        </w:rPr>
        <w:footnoteRef/>
      </w:r>
      <w:r w:rsidRPr="00D2602C">
        <w:rPr>
          <w:rFonts w:ascii="Arial" w:hAnsi="Arial" w:cs="Arial"/>
          <w:sz w:val="16"/>
          <w:szCs w:val="16"/>
        </w:rPr>
        <w:t xml:space="preserve"> </w:t>
      </w:r>
      <w:r>
        <w:rPr>
          <w:rFonts w:ascii="Arial" w:hAnsi="Arial" w:cs="Arial"/>
          <w:sz w:val="16"/>
          <w:szCs w:val="16"/>
        </w:rPr>
        <w:t>Establecida</w:t>
      </w:r>
      <w:r w:rsidRPr="00D2602C">
        <w:rPr>
          <w:rFonts w:ascii="Arial" w:hAnsi="Arial" w:cs="Arial"/>
          <w:sz w:val="16"/>
          <w:szCs w:val="16"/>
        </w:rPr>
        <w:t xml:space="preserve"> en la Adenda Tercera del Contrato de Fideicomiso, Cláusula Segunda de los HONORARIOS DEL FIDEICOMISO punto 3</w:t>
      </w:r>
      <w:r>
        <w:rPr>
          <w:rFonts w:ascii="Arial" w:hAnsi="Arial" w:cs="Arial"/>
          <w:sz w:val="16"/>
          <w:szCs w:val="16"/>
        </w:rPr>
        <w:t>.</w:t>
      </w:r>
    </w:p>
  </w:footnote>
  <w:footnote w:id="9">
    <w:p w14:paraId="57C688F2" w14:textId="77777777" w:rsidR="00670CB6" w:rsidRPr="006F3EBD" w:rsidRDefault="00670CB6" w:rsidP="00670CB6">
      <w:pPr>
        <w:pStyle w:val="Textonotapie"/>
        <w:ind w:left="142" w:hanging="142"/>
      </w:pPr>
      <w:r w:rsidRPr="006F3EBD">
        <w:rPr>
          <w:rFonts w:ascii="Arial" w:hAnsi="Arial" w:cs="Arial"/>
          <w:sz w:val="16"/>
          <w:szCs w:val="16"/>
          <w:vertAlign w:val="superscript"/>
        </w:rPr>
        <w:footnoteRef/>
      </w:r>
      <w:r w:rsidRPr="006F3EBD">
        <w:rPr>
          <w:rFonts w:ascii="Arial" w:hAnsi="Arial" w:cs="Arial"/>
          <w:sz w:val="16"/>
          <w:szCs w:val="16"/>
          <w:vertAlign w:val="superscript"/>
        </w:rPr>
        <w:t xml:space="preserve"> </w:t>
      </w:r>
      <w:r>
        <w:rPr>
          <w:rFonts w:ascii="Arial" w:hAnsi="Arial" w:cs="Arial"/>
          <w:sz w:val="16"/>
          <w:szCs w:val="16"/>
        </w:rPr>
        <w:t>Incluye las recuperaciones logradas durante el 2025</w:t>
      </w:r>
      <w:r w:rsidRPr="006F3EBD">
        <w:rPr>
          <w:rFonts w:ascii="Arial" w:hAnsi="Arial" w:cs="Arial"/>
          <w:sz w:val="16"/>
          <w:szCs w:val="16"/>
        </w:rPr>
        <w:t xml:space="preserve">: </w:t>
      </w:r>
      <w:r w:rsidRPr="00B6053B">
        <w:rPr>
          <w:rFonts w:ascii="Arial" w:hAnsi="Arial" w:cs="Arial"/>
          <w:sz w:val="16"/>
          <w:szCs w:val="16"/>
        </w:rPr>
        <w:t>E</w:t>
      </w:r>
      <w:r>
        <w:rPr>
          <w:rFonts w:ascii="Arial" w:hAnsi="Arial" w:cs="Arial"/>
          <w:sz w:val="16"/>
          <w:szCs w:val="16"/>
        </w:rPr>
        <w:t>n</w:t>
      </w:r>
      <w:r w:rsidRPr="00B6053B">
        <w:rPr>
          <w:rFonts w:ascii="Arial" w:hAnsi="Arial" w:cs="Arial"/>
          <w:sz w:val="16"/>
          <w:szCs w:val="16"/>
        </w:rPr>
        <w:t xml:space="preserve"> julio de 2025 ingresaron por concepto de recuperación de la operación 2155, a nombre de Federico Cantillo Malava</w:t>
      </w:r>
      <w:r>
        <w:rPr>
          <w:rFonts w:ascii="Arial" w:hAnsi="Arial" w:cs="Arial"/>
          <w:sz w:val="16"/>
          <w:szCs w:val="16"/>
        </w:rPr>
        <w:t>s</w:t>
      </w:r>
      <w:r w:rsidRPr="00B6053B">
        <w:rPr>
          <w:rFonts w:ascii="Arial" w:hAnsi="Arial" w:cs="Arial"/>
          <w:sz w:val="16"/>
          <w:szCs w:val="16"/>
        </w:rPr>
        <w:t>si, un monto de ₡21.662.251,20</w:t>
      </w:r>
    </w:p>
  </w:footnote>
  <w:footnote w:id="10">
    <w:p w14:paraId="768081C7" w14:textId="77777777" w:rsidR="00670CB6" w:rsidRPr="00DA1CE4" w:rsidRDefault="00670CB6" w:rsidP="00670CB6">
      <w:pPr>
        <w:pStyle w:val="Textonotapie"/>
        <w:ind w:left="142" w:hanging="142"/>
        <w:rPr>
          <w:rFonts w:ascii="Arial" w:hAnsi="Arial" w:cs="Arial"/>
          <w:sz w:val="16"/>
          <w:szCs w:val="16"/>
        </w:rPr>
      </w:pPr>
      <w:r w:rsidRPr="00DA1CE4">
        <w:rPr>
          <w:rStyle w:val="Refdenotaalpie"/>
          <w:rFonts w:ascii="Arial" w:hAnsi="Arial" w:cs="Arial"/>
          <w:sz w:val="16"/>
          <w:szCs w:val="16"/>
        </w:rPr>
        <w:footnoteRef/>
      </w:r>
      <w:r w:rsidRPr="00DA1CE4">
        <w:rPr>
          <w:rFonts w:ascii="Arial" w:hAnsi="Arial" w:cs="Arial"/>
          <w:sz w:val="16"/>
          <w:szCs w:val="16"/>
        </w:rPr>
        <w:t xml:space="preserve"> Numeral 2 de lo dispuesto en firme </w:t>
      </w:r>
      <w:r>
        <w:rPr>
          <w:rFonts w:ascii="Arial" w:hAnsi="Arial" w:cs="Arial"/>
          <w:sz w:val="16"/>
          <w:szCs w:val="16"/>
        </w:rPr>
        <w:t xml:space="preserve">por la Junta Directiva del BCCR </w:t>
      </w:r>
      <w:r w:rsidRPr="00DA1CE4">
        <w:rPr>
          <w:rFonts w:ascii="Arial" w:hAnsi="Arial" w:cs="Arial"/>
          <w:sz w:val="16"/>
          <w:szCs w:val="16"/>
        </w:rPr>
        <w:t>en la sesión 6017-2021, artículo 5, celebrada el 5 de agosto de 2021.</w:t>
      </w:r>
    </w:p>
  </w:footnote>
  <w:footnote w:id="11">
    <w:p w14:paraId="3AFFB5A4" w14:textId="77777777" w:rsidR="00670CB6" w:rsidRPr="00DA1CE4" w:rsidRDefault="00670CB6" w:rsidP="00670CB6">
      <w:pPr>
        <w:pStyle w:val="Textonotapie"/>
        <w:ind w:left="142" w:hanging="142"/>
        <w:rPr>
          <w:rFonts w:ascii="Arial" w:hAnsi="Arial" w:cs="Arial"/>
          <w:sz w:val="16"/>
          <w:szCs w:val="16"/>
        </w:rPr>
      </w:pPr>
      <w:r w:rsidRPr="00DA1CE4">
        <w:rPr>
          <w:rStyle w:val="Refdenotaalpie"/>
          <w:rFonts w:ascii="Arial" w:hAnsi="Arial" w:cs="Arial"/>
          <w:sz w:val="16"/>
          <w:szCs w:val="16"/>
        </w:rPr>
        <w:footnoteRef/>
      </w:r>
      <w:r w:rsidRPr="00DA1CE4">
        <w:rPr>
          <w:rFonts w:ascii="Arial" w:hAnsi="Arial" w:cs="Arial"/>
          <w:sz w:val="16"/>
          <w:szCs w:val="16"/>
        </w:rPr>
        <w:t xml:space="preserve"> El último informe presentado por la Administración a la Junta Directiva del BCCR</w:t>
      </w:r>
      <w:r>
        <w:rPr>
          <w:rFonts w:ascii="Arial" w:hAnsi="Arial" w:cs="Arial"/>
          <w:sz w:val="16"/>
          <w:szCs w:val="16"/>
        </w:rPr>
        <w:t>,</w:t>
      </w:r>
      <w:r w:rsidRPr="00DA1CE4">
        <w:rPr>
          <w:rFonts w:ascii="Arial" w:hAnsi="Arial" w:cs="Arial"/>
          <w:sz w:val="16"/>
          <w:szCs w:val="16"/>
        </w:rPr>
        <w:t xml:space="preserve"> fue en la sesión 6129</w:t>
      </w:r>
      <w:r>
        <w:rPr>
          <w:rFonts w:ascii="Arial" w:hAnsi="Arial" w:cs="Arial"/>
          <w:sz w:val="16"/>
          <w:szCs w:val="16"/>
        </w:rPr>
        <w:t>-2023</w:t>
      </w:r>
      <w:r w:rsidRPr="00DA1CE4">
        <w:rPr>
          <w:rFonts w:ascii="Arial" w:hAnsi="Arial" w:cs="Arial"/>
          <w:sz w:val="16"/>
          <w:szCs w:val="16"/>
        </w:rPr>
        <w:t xml:space="preserve"> del 13 de julio de 2023, mediante oficio </w:t>
      </w:r>
      <w:r w:rsidRPr="00DA1CE4">
        <w:rPr>
          <w:rFonts w:ascii="Arial" w:hAnsi="Arial" w:cs="Arial"/>
          <w:sz w:val="16"/>
          <w:szCs w:val="16"/>
          <w:lang w:val="es-CR"/>
        </w:rPr>
        <w:t>GER-0147-2023 del 22 de junio de 2023</w:t>
      </w:r>
      <w:r w:rsidRPr="00DA1CE4">
        <w:rPr>
          <w:rFonts w:ascii="Arial" w:hAnsi="Arial" w:cs="Arial"/>
          <w:sz w:val="16"/>
          <w:szCs w:val="16"/>
        </w:rPr>
        <w:t>.</w:t>
      </w:r>
      <w:r>
        <w:rPr>
          <w:rFonts w:ascii="Arial" w:hAnsi="Arial" w:cs="Arial"/>
          <w:sz w:val="16"/>
          <w:szCs w:val="16"/>
        </w:rPr>
        <w:t xml:space="preserve"> Lo anterior en atención a lo recomendado en oficio AI-0194-2022.</w:t>
      </w:r>
    </w:p>
  </w:footnote>
  <w:footnote w:id="12">
    <w:p w14:paraId="7EE82246" w14:textId="77777777" w:rsidR="00670CB6" w:rsidRPr="00DA1CE4" w:rsidRDefault="00670CB6" w:rsidP="00670CB6">
      <w:pPr>
        <w:pStyle w:val="Textonotapie"/>
        <w:rPr>
          <w:rFonts w:ascii="Arial" w:hAnsi="Arial" w:cs="Arial"/>
          <w:sz w:val="16"/>
          <w:szCs w:val="16"/>
        </w:rPr>
      </w:pPr>
      <w:r w:rsidRPr="00DA1CE4">
        <w:rPr>
          <w:rStyle w:val="Refdenotaalpie"/>
          <w:rFonts w:ascii="Arial" w:hAnsi="Arial" w:cs="Arial"/>
          <w:sz w:val="16"/>
          <w:szCs w:val="16"/>
        </w:rPr>
        <w:footnoteRef/>
      </w:r>
      <w:r w:rsidRPr="00DA1CE4">
        <w:rPr>
          <w:rFonts w:ascii="Arial" w:hAnsi="Arial" w:cs="Arial"/>
          <w:sz w:val="16"/>
          <w:szCs w:val="16"/>
        </w:rPr>
        <w:t xml:space="preserve"> Oficio AI-0194-2022 del 30 de noviembre 2022.</w:t>
      </w:r>
    </w:p>
  </w:footnote>
  <w:footnote w:id="13">
    <w:p w14:paraId="2A77E57F" w14:textId="77777777" w:rsidR="00670CB6" w:rsidRPr="000A48CB" w:rsidRDefault="00670CB6" w:rsidP="00670CB6">
      <w:pPr>
        <w:pStyle w:val="Textonotapie"/>
        <w:rPr>
          <w:rFonts w:ascii="Arial" w:hAnsi="Arial" w:cs="Arial"/>
          <w:sz w:val="16"/>
          <w:szCs w:val="16"/>
        </w:rPr>
      </w:pPr>
      <w:r w:rsidRPr="000A48CB">
        <w:rPr>
          <w:rStyle w:val="Refdenotaalpie"/>
          <w:rFonts w:ascii="Arial" w:hAnsi="Arial" w:cs="Arial"/>
          <w:sz w:val="16"/>
          <w:szCs w:val="16"/>
        </w:rPr>
        <w:footnoteRef/>
      </w:r>
      <w:r w:rsidRPr="000A48CB">
        <w:rPr>
          <w:rFonts w:ascii="Arial" w:hAnsi="Arial" w:cs="Arial"/>
          <w:sz w:val="16"/>
          <w:szCs w:val="16"/>
        </w:rPr>
        <w:t xml:space="preserve"> Sesión 5899-2019 del 8 de octubre del 2019.</w:t>
      </w:r>
    </w:p>
  </w:footnote>
  <w:footnote w:id="14">
    <w:p w14:paraId="54ABFB99" w14:textId="77777777" w:rsidR="00670CB6" w:rsidRPr="000A48CB" w:rsidRDefault="00670CB6" w:rsidP="00670CB6">
      <w:pPr>
        <w:pStyle w:val="Textonotapie"/>
        <w:rPr>
          <w:rFonts w:ascii="Arial" w:hAnsi="Arial" w:cs="Arial"/>
          <w:sz w:val="16"/>
          <w:szCs w:val="16"/>
        </w:rPr>
      </w:pPr>
      <w:r w:rsidRPr="000A48CB">
        <w:rPr>
          <w:rStyle w:val="Refdenotaalpie"/>
          <w:rFonts w:ascii="Arial" w:hAnsi="Arial" w:cs="Arial"/>
          <w:sz w:val="16"/>
          <w:szCs w:val="16"/>
        </w:rPr>
        <w:footnoteRef/>
      </w:r>
      <w:r w:rsidRPr="000A48CB">
        <w:rPr>
          <w:rFonts w:ascii="Arial" w:hAnsi="Arial" w:cs="Arial"/>
          <w:sz w:val="16"/>
          <w:szCs w:val="16"/>
        </w:rPr>
        <w:t xml:space="preserve"> Sesión 5961-2020 del 2 octubre del 2020.</w:t>
      </w:r>
    </w:p>
  </w:footnote>
  <w:footnote w:id="15">
    <w:p w14:paraId="64DFFAD7" w14:textId="77777777" w:rsidR="00670CB6" w:rsidRPr="000A48CB" w:rsidRDefault="00670CB6" w:rsidP="00670CB6">
      <w:pPr>
        <w:ind w:left="142" w:hanging="142"/>
      </w:pPr>
      <w:r w:rsidRPr="000A48CB">
        <w:rPr>
          <w:rStyle w:val="Refdenotaalpie"/>
          <w:rFonts w:ascii="Arial" w:hAnsi="Arial" w:cs="Arial"/>
          <w:sz w:val="16"/>
          <w:szCs w:val="16"/>
        </w:rPr>
        <w:footnoteRef/>
      </w:r>
      <w:r w:rsidRPr="000A48CB">
        <w:rPr>
          <w:rFonts w:ascii="Arial" w:hAnsi="Arial" w:cs="Arial"/>
          <w:sz w:val="16"/>
          <w:szCs w:val="16"/>
        </w:rPr>
        <w:t xml:space="preserve"> </w:t>
      </w:r>
      <w:r>
        <w:rPr>
          <w:rFonts w:ascii="Arial" w:hAnsi="Arial" w:cs="Arial"/>
          <w:sz w:val="16"/>
          <w:szCs w:val="16"/>
        </w:rPr>
        <w:t>A</w:t>
      </w:r>
      <w:r w:rsidRPr="000A48CB">
        <w:rPr>
          <w:rFonts w:ascii="Arial" w:hAnsi="Arial" w:cs="Arial"/>
          <w:sz w:val="16"/>
          <w:szCs w:val="16"/>
        </w:rPr>
        <w:t>demás</w:t>
      </w:r>
      <w:r>
        <w:rPr>
          <w:rFonts w:ascii="Arial" w:hAnsi="Arial" w:cs="Arial"/>
          <w:sz w:val="16"/>
          <w:szCs w:val="16"/>
        </w:rPr>
        <w:t>,</w:t>
      </w:r>
      <w:r w:rsidRPr="000A48CB">
        <w:rPr>
          <w:rFonts w:ascii="Arial" w:hAnsi="Arial" w:cs="Arial"/>
          <w:sz w:val="16"/>
          <w:szCs w:val="16"/>
        </w:rPr>
        <w:t xml:space="preserve"> instruyó lo siguiente: “</w:t>
      </w:r>
      <w:r w:rsidRPr="000A48CB">
        <w:rPr>
          <w:rFonts w:ascii="Arial" w:hAnsi="Arial" w:cs="Arial"/>
          <w:i/>
          <w:iCs/>
          <w:color w:val="000000"/>
          <w:kern w:val="24"/>
          <w:sz w:val="16"/>
          <w:szCs w:val="16"/>
          <w:lang w:val="es-ES_tradnl" w:eastAsia="es-CR"/>
        </w:rPr>
        <w:t xml:space="preserve">a la Presidencia del Banco Central para que, luego de </w:t>
      </w:r>
      <w:r w:rsidRPr="000A48CB">
        <w:rPr>
          <w:rFonts w:ascii="Arial" w:hAnsi="Arial" w:cs="Arial"/>
          <w:i/>
          <w:iCs/>
          <w:sz w:val="16"/>
          <w:szCs w:val="16"/>
        </w:rPr>
        <w:t xml:space="preserve">valorar en conjunto con las autoridades correspondientes del Gobierno, cuál sería la entidad pública o privada a la que se le debería donar </w:t>
      </w:r>
      <w:r w:rsidRPr="000A48CB">
        <w:rPr>
          <w:rFonts w:ascii="Arial" w:hAnsi="Arial" w:cs="Arial"/>
          <w:i/>
          <w:iCs/>
          <w:color w:val="000000"/>
          <w:kern w:val="24"/>
          <w:sz w:val="16"/>
          <w:szCs w:val="16"/>
          <w:lang w:val="es-ES_tradnl" w:eastAsia="es-CR"/>
        </w:rPr>
        <w:t xml:space="preserve">las denominadas fincas bananeras </w:t>
      </w:r>
      <w:r w:rsidRPr="000A48CB">
        <w:rPr>
          <w:rFonts w:ascii="Arial" w:hAnsi="Arial" w:cs="Arial"/>
          <w:i/>
          <w:iCs/>
          <w:sz w:val="16"/>
          <w:szCs w:val="16"/>
        </w:rPr>
        <w:t xml:space="preserve">conocidas como Tanagra y Zabala, </w:t>
      </w:r>
      <w:r w:rsidRPr="000A48CB">
        <w:rPr>
          <w:rFonts w:ascii="Arial" w:hAnsi="Arial" w:cs="Arial"/>
          <w:i/>
          <w:iCs/>
          <w:color w:val="000000"/>
          <w:kern w:val="24"/>
          <w:sz w:val="16"/>
          <w:szCs w:val="16"/>
          <w:lang w:val="es-ES_tradnl" w:eastAsia="es-CR"/>
        </w:rPr>
        <w:t>promueva ante las instancias que correspondan, la presentación del proyecto en cuestión con el ajuste que corresponda según el resultado de su gestión previa”.</w:t>
      </w:r>
    </w:p>
  </w:footnote>
  <w:footnote w:id="16">
    <w:p w14:paraId="7FA6F746" w14:textId="77777777" w:rsidR="00670CB6" w:rsidRDefault="00670CB6" w:rsidP="00670CB6">
      <w:pPr>
        <w:pStyle w:val="Textonotapie"/>
        <w:rPr>
          <w:rFonts w:ascii="Arial" w:hAnsi="Arial" w:cs="Arial"/>
          <w:sz w:val="16"/>
          <w:szCs w:val="16"/>
        </w:rPr>
      </w:pPr>
      <w:r w:rsidRPr="00DA1CE4">
        <w:rPr>
          <w:rStyle w:val="Refdenotaalpie"/>
          <w:rFonts w:ascii="Arial" w:hAnsi="Arial" w:cs="Arial"/>
          <w:sz w:val="16"/>
          <w:szCs w:val="16"/>
        </w:rPr>
        <w:footnoteRef/>
      </w:r>
      <w:r w:rsidRPr="00DA1CE4">
        <w:rPr>
          <w:rFonts w:ascii="Arial" w:hAnsi="Arial" w:cs="Arial"/>
          <w:sz w:val="16"/>
          <w:szCs w:val="16"/>
        </w:rPr>
        <w:t xml:space="preserve"> </w:t>
      </w:r>
      <w:r>
        <w:rPr>
          <w:rFonts w:ascii="Arial" w:hAnsi="Arial" w:cs="Arial"/>
          <w:sz w:val="16"/>
          <w:szCs w:val="16"/>
        </w:rPr>
        <w:t>Conocido por la Junta Directiva en la sesión 6129-2023 del 13 julio 2023.</w:t>
      </w:r>
    </w:p>
    <w:p w14:paraId="43692B38" w14:textId="77777777" w:rsidR="00670CB6" w:rsidRPr="00DA1CE4" w:rsidRDefault="00670CB6" w:rsidP="00670CB6">
      <w:pPr>
        <w:pStyle w:val="Textonotapie"/>
        <w:rPr>
          <w:rFonts w:ascii="Arial" w:hAnsi="Arial" w:cs="Arial"/>
          <w:sz w:val="16"/>
          <w:szCs w:val="16"/>
        </w:rPr>
      </w:pPr>
    </w:p>
  </w:footnote>
  <w:footnote w:id="17">
    <w:p w14:paraId="34ABE7AC" w14:textId="77777777" w:rsidR="00670CB6" w:rsidRPr="00671C7B" w:rsidRDefault="00670CB6" w:rsidP="00670CB6">
      <w:pPr>
        <w:pStyle w:val="Textonotapie"/>
        <w:ind w:left="142" w:hanging="142"/>
        <w:rPr>
          <w:rFonts w:ascii="Arial" w:hAnsi="Arial" w:cs="Arial"/>
          <w:sz w:val="16"/>
          <w:szCs w:val="16"/>
        </w:rPr>
      </w:pPr>
      <w:r w:rsidRPr="00671C7B">
        <w:rPr>
          <w:rStyle w:val="Refdenotaalpie"/>
          <w:rFonts w:ascii="Arial" w:hAnsi="Arial" w:cs="Arial"/>
          <w:sz w:val="16"/>
          <w:szCs w:val="16"/>
        </w:rPr>
        <w:footnoteRef/>
      </w:r>
      <w:r w:rsidRPr="00671C7B">
        <w:rPr>
          <w:rFonts w:ascii="Arial" w:hAnsi="Arial" w:cs="Arial"/>
          <w:sz w:val="16"/>
          <w:szCs w:val="16"/>
        </w:rPr>
        <w:t xml:space="preserve"> </w:t>
      </w:r>
      <w:r w:rsidRPr="00671C7B">
        <w:rPr>
          <w:rFonts w:ascii="Arial" w:hAnsi="Arial" w:cs="Arial"/>
          <w:sz w:val="16"/>
          <w:szCs w:val="16"/>
          <w:lang w:val="es-CR"/>
        </w:rPr>
        <w:t>El acuerdo 030-2010 correspondía a la solicitud del motivo por el cual el Fiduciario no firmó la demanda ordinaria contra Bananera Línea Verde S.A., de la que existía la autorización por parte del Banco Central de Costa Rica.</w:t>
      </w:r>
    </w:p>
  </w:footnote>
  <w:footnote w:id="18">
    <w:p w14:paraId="41E393A4" w14:textId="77777777" w:rsidR="00670CB6" w:rsidRDefault="00670CB6" w:rsidP="00670CB6">
      <w:pPr>
        <w:pStyle w:val="Textonotapie"/>
        <w:ind w:left="142" w:hanging="142"/>
        <w:rPr>
          <w:rFonts w:ascii="Arial" w:hAnsi="Arial" w:cs="Arial"/>
          <w:sz w:val="16"/>
          <w:szCs w:val="16"/>
        </w:rPr>
      </w:pPr>
      <w:r w:rsidRPr="006439A3">
        <w:rPr>
          <w:rStyle w:val="Refdenotaalpie"/>
          <w:rFonts w:ascii="Arial" w:hAnsi="Arial" w:cs="Arial"/>
          <w:sz w:val="16"/>
          <w:szCs w:val="16"/>
        </w:rPr>
        <w:footnoteRef/>
      </w:r>
      <w:r w:rsidRPr="006439A3">
        <w:rPr>
          <w:rFonts w:ascii="Arial" w:hAnsi="Arial" w:cs="Arial"/>
          <w:sz w:val="16"/>
          <w:szCs w:val="16"/>
        </w:rPr>
        <w:t xml:space="preserve"> Seguridad se refiere a que nada ha llamado la atención del auditor para que considere que el objeto de estudio no cumple con los criterios establecidos.</w:t>
      </w:r>
    </w:p>
    <w:p w14:paraId="52A3D278" w14:textId="77777777" w:rsidR="00670CB6" w:rsidRPr="006439A3" w:rsidRDefault="00670CB6" w:rsidP="00670CB6">
      <w:pPr>
        <w:pStyle w:val="Textonotapie"/>
        <w:ind w:left="142" w:hanging="142"/>
        <w:rPr>
          <w:rFonts w:ascii="Arial" w:hAnsi="Arial" w:cs="Arial"/>
          <w:sz w:val="16"/>
          <w:szCs w:val="16"/>
        </w:rPr>
      </w:pPr>
    </w:p>
  </w:footnote>
  <w:footnote w:id="19">
    <w:p w14:paraId="71CE21E7" w14:textId="77777777" w:rsidR="00670CB6" w:rsidRPr="006B5AD8" w:rsidRDefault="00670CB6" w:rsidP="00670CB6">
      <w:pPr>
        <w:pStyle w:val="Textonotapie"/>
        <w:rPr>
          <w:rFonts w:ascii="Arial" w:hAnsi="Arial" w:cs="Arial"/>
          <w:sz w:val="16"/>
          <w:szCs w:val="16"/>
          <w:lang w:val="es-CR"/>
        </w:rPr>
      </w:pPr>
      <w:r w:rsidRPr="006B5AD8">
        <w:rPr>
          <w:rStyle w:val="Refdenotaalpie"/>
          <w:rFonts w:ascii="Arial" w:hAnsi="Arial" w:cs="Arial"/>
          <w:sz w:val="16"/>
          <w:szCs w:val="16"/>
        </w:rPr>
        <w:footnoteRef/>
      </w:r>
      <w:r w:rsidRPr="006B5AD8">
        <w:rPr>
          <w:rFonts w:ascii="Arial" w:hAnsi="Arial" w:cs="Arial"/>
          <w:sz w:val="16"/>
          <w:szCs w:val="16"/>
        </w:rPr>
        <w:t xml:space="preserve"> Esta fecha corresponde a la atención de la Gerencia; los otros funcionarios no se manifest</w:t>
      </w:r>
      <w:r>
        <w:rPr>
          <w:rFonts w:ascii="Arial" w:hAnsi="Arial" w:cs="Arial"/>
          <w:sz w:val="16"/>
          <w:szCs w:val="16"/>
        </w:rPr>
        <w:t>aron</w:t>
      </w:r>
      <w:r w:rsidRPr="006B5AD8">
        <w:rPr>
          <w:rFonts w:ascii="Arial" w:hAnsi="Arial" w:cs="Arial"/>
          <w:sz w:val="16"/>
          <w:szCs w:val="16"/>
        </w:rPr>
        <w:t xml:space="preserve"> sobre el informe.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59E6E343"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416961E4" w14:textId="77777777">
    <w:pPr>
      <w:pStyle w:val="Encabezado"/>
      <w:jc w:val="center"/>
    </w:pPr>
    <w:r>
      <w:rPr>
        <w:noProof/>
        <w:lang w:val="es-CR" w:eastAsia="es-CR"/>
      </w:rPr>
      <w:drawing>
        <wp:anchor distT="0" distB="0" distL="114300" distR="114300" simplePos="0" relativeHeight="251696128" behindDoc="1" locked="0" layoutInCell="1" allowOverlap="1" wp14:editId="1896D9B8" wp14:anchorId="031004DA">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777880790" name="Imagen 7778807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05F7EAA6" wp14:anchorId="6E2B1600">
          <wp:simplePos x="0" y="0"/>
          <wp:positionH relativeFrom="column">
            <wp:posOffset>4470400</wp:posOffset>
          </wp:positionH>
          <wp:positionV relativeFrom="paragraph">
            <wp:posOffset>298450</wp:posOffset>
          </wp:positionV>
          <wp:extent cx="941070" cy="424815"/>
          <wp:effectExtent l="0" t="0" r="0" b="0"/>
          <wp:wrapNone/>
          <wp:docPr id="448061599" name="Imagen 4480615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411ED8C6" w14:textId="77777777">
    <w:pPr>
      <w:pStyle w:val="Encabezado"/>
      <w:jc w:val="center"/>
    </w:pPr>
    <w:r>
      <w:rPr>
        <w:noProof/>
        <w:lang w:val="es-CR" w:eastAsia="es-CR"/>
      </w:rPr>
      <w:drawing>
        <wp:anchor distT="0" distB="0" distL="114300" distR="114300" simplePos="0" relativeHeight="251694080" behindDoc="1" locked="0" layoutInCell="1" allowOverlap="1" wp14:editId="553DB8D3" wp14:anchorId="3AF7F34E">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372268897" name="Imagen 13722688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58FA93BD" wp14:anchorId="3BE8470D">
          <wp:simplePos x="0" y="0"/>
          <wp:positionH relativeFrom="column">
            <wp:posOffset>4602480</wp:posOffset>
          </wp:positionH>
          <wp:positionV relativeFrom="paragraph">
            <wp:posOffset>187960</wp:posOffset>
          </wp:positionV>
          <wp:extent cx="857250" cy="424815"/>
          <wp:effectExtent l="0" t="0" r="6350" b="0"/>
          <wp:wrapNone/>
          <wp:docPr id="1727058186" name="Imagen 17270581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186F0F4C"/>
    <w:multiLevelType w:val="hybridMultilevel"/>
    <w:tmpl w:val="04F44FF0"/>
    <w:lvl w:ilvl="0" w:tplc="0C0A0013">
      <w:start w:val="1"/>
      <w:numFmt w:val="upperRoman"/>
      <w:lvlText w:val="%1."/>
      <w:lvlJc w:val="right"/>
      <w:pPr>
        <w:ind w:left="360" w:hanging="360"/>
      </w:pPr>
    </w:lvl>
    <w:lvl w:ilvl="1" w:tplc="0C0A0019" w:tentative="1">
      <w:start w:val="1"/>
      <w:numFmt w:val="lowerLetter"/>
      <w:lvlText w:val="%2."/>
      <w:lvlJc w:val="left"/>
      <w:pPr>
        <w:ind w:left="1080" w:hanging="360"/>
      </w:pPr>
    </w:lvl>
    <w:lvl w:ilvl="2" w:tplc="0C0A001B" w:tentative="1">
      <w:start w:val="1"/>
      <w:numFmt w:val="lowerRoman"/>
      <w:lvlText w:val="%3."/>
      <w:lvlJc w:val="right"/>
      <w:pPr>
        <w:ind w:left="1800" w:hanging="180"/>
      </w:pPr>
    </w:lvl>
    <w:lvl w:ilvl="3" w:tplc="0C0A000F" w:tentative="1">
      <w:start w:val="1"/>
      <w:numFmt w:val="decimal"/>
      <w:lvlText w:val="%4."/>
      <w:lvlJc w:val="left"/>
      <w:pPr>
        <w:ind w:left="2520" w:hanging="360"/>
      </w:pPr>
    </w:lvl>
    <w:lvl w:ilvl="4" w:tplc="0C0A0019" w:tentative="1">
      <w:start w:val="1"/>
      <w:numFmt w:val="lowerLetter"/>
      <w:lvlText w:val="%5."/>
      <w:lvlJc w:val="left"/>
      <w:pPr>
        <w:ind w:left="3240" w:hanging="360"/>
      </w:pPr>
    </w:lvl>
    <w:lvl w:ilvl="5" w:tplc="0C0A001B" w:tentative="1">
      <w:start w:val="1"/>
      <w:numFmt w:val="lowerRoman"/>
      <w:lvlText w:val="%6."/>
      <w:lvlJc w:val="right"/>
      <w:pPr>
        <w:ind w:left="3960" w:hanging="180"/>
      </w:pPr>
    </w:lvl>
    <w:lvl w:ilvl="6" w:tplc="0C0A000F" w:tentative="1">
      <w:start w:val="1"/>
      <w:numFmt w:val="decimal"/>
      <w:lvlText w:val="%7."/>
      <w:lvlJc w:val="left"/>
      <w:pPr>
        <w:ind w:left="4680" w:hanging="360"/>
      </w:pPr>
    </w:lvl>
    <w:lvl w:ilvl="7" w:tplc="0C0A0019" w:tentative="1">
      <w:start w:val="1"/>
      <w:numFmt w:val="lowerLetter"/>
      <w:lvlText w:val="%8."/>
      <w:lvlJc w:val="left"/>
      <w:pPr>
        <w:ind w:left="5400" w:hanging="360"/>
      </w:pPr>
    </w:lvl>
    <w:lvl w:ilvl="8" w:tplc="0C0A001B" w:tentative="1">
      <w:start w:val="1"/>
      <w:numFmt w:val="lowerRoman"/>
      <w:lvlText w:val="%9."/>
      <w:lvlJc w:val="right"/>
      <w:pPr>
        <w:ind w:left="6120" w:hanging="180"/>
      </w:pPr>
    </w:lvl>
  </w:abstractNum>
  <w:abstractNum w:abstractNumId="12" w15:restartNumberingAfterBreak="0">
    <w:nsid w:val="3E626465"/>
    <w:multiLevelType w:val="hybridMultilevel"/>
    <w:tmpl w:val="775A47BA"/>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3"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379672221">
    <w:abstractNumId w:val="10"/>
  </w:num>
  <w:num w:numId="2" w16cid:durableId="944507533">
    <w:abstractNumId w:val="13"/>
  </w:num>
  <w:num w:numId="3" w16cid:durableId="1029378434">
    <w:abstractNumId w:val="9"/>
  </w:num>
  <w:num w:numId="4" w16cid:durableId="2062051119">
    <w:abstractNumId w:val="7"/>
  </w:num>
  <w:num w:numId="5" w16cid:durableId="583879144">
    <w:abstractNumId w:val="6"/>
  </w:num>
  <w:num w:numId="6" w16cid:durableId="2094157877">
    <w:abstractNumId w:val="5"/>
  </w:num>
  <w:num w:numId="7" w16cid:durableId="110587068">
    <w:abstractNumId w:val="4"/>
  </w:num>
  <w:num w:numId="8" w16cid:durableId="644506398">
    <w:abstractNumId w:val="8"/>
  </w:num>
  <w:num w:numId="9" w16cid:durableId="987976665">
    <w:abstractNumId w:val="3"/>
  </w:num>
  <w:num w:numId="10" w16cid:durableId="1145468519">
    <w:abstractNumId w:val="2"/>
  </w:num>
  <w:num w:numId="11" w16cid:durableId="2054963949">
    <w:abstractNumId w:val="1"/>
  </w:num>
  <w:num w:numId="12" w16cid:durableId="793720084">
    <w:abstractNumId w:val="0"/>
  </w:num>
  <w:num w:numId="13" w16cid:durableId="2145535272">
    <w:abstractNumId w:val="11"/>
  </w:num>
  <w:num w:numId="14" w16cid:durableId="1256206283">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0CB6"/>
    <w:rsid w:val="000064A4"/>
    <w:rsid w:val="000235B5"/>
    <w:rsid w:val="00026C85"/>
    <w:rsid w:val="000439A6"/>
    <w:rsid w:val="00060C03"/>
    <w:rsid w:val="000646DD"/>
    <w:rsid w:val="00081865"/>
    <w:rsid w:val="00082968"/>
    <w:rsid w:val="000A4501"/>
    <w:rsid w:val="000E0AC6"/>
    <w:rsid w:val="001259FE"/>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70CB6"/>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5E08DA"/>
  <w15:docId w15:val="{F42DBACF-1585-4C1D-8422-523735B478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uiPriority w:val="99"/>
    <w:unhideWhenUsed/>
    <w:qFormat/>
    <w:locked/>
    <w:rsid w:val="00670CB6"/>
    <w:rPr>
      <w:sz w:val="20"/>
      <w:szCs w:val="20"/>
    </w:rPr>
  </w:style>
  <w:style w:type="character" w:customStyle="1" w:styleId="TextonotapieCar">
    <w:name w:val="Texto nota pie Car"/>
    <w:aliases w:val=" Car Car Car,Car Car Car, Car Char Car,Car Car1,Car Char Car, Car Car1"/>
    <w:basedOn w:val="Fuentedeprrafopredeter"/>
    <w:link w:val="Textonotapie"/>
    <w:uiPriority w:val="99"/>
    <w:rsid w:val="00670CB6"/>
    <w:rPr>
      <w:rFonts w:eastAsia="Times New Roman"/>
      <w:lang w:val="es-ES" w:eastAsia="en-US"/>
    </w:rPr>
  </w:style>
  <w:style w:type="character" w:styleId="Refdenotaalpie">
    <w:name w:val="footnote reference"/>
    <w:basedOn w:val="Fuentedeprrafopredeter"/>
    <w:uiPriority w:val="99"/>
    <w:unhideWhenUsed/>
    <w:locked/>
    <w:rsid w:val="00670CB6"/>
    <w:rPr>
      <w:vertAlign w:val="superscript"/>
    </w:rPr>
  </w:style>
  <w:style w:type="paragraph" w:styleId="Prrafodelista">
    <w:name w:val="List Paragraph"/>
    <w:basedOn w:val="Normal"/>
    <w:uiPriority w:val="34"/>
    <w:locked/>
    <w:rsid w:val="00670CB6"/>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3.emf"/><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oleObject" Target="embeddings/oleObject2.bin"/><Relationship Id="rId25" Type="http://schemas.openxmlformats.org/officeDocument/2006/relationships/header" Target="header3.xml"/><Relationship Id="rId29" Type="http://schemas.openxmlformats.org/officeDocument/2006/relationships/theme" Target="theme/theme1.xml"/><Relationship Id="rId16" Type="http://schemas.openxmlformats.org/officeDocument/2006/relationships/image" Target="media/image2.emf"/><Relationship Id="rId20" Type="http://schemas.openxmlformats.org/officeDocument/2006/relationships/image" Target="media/image4.jpeg"/><Relationship Id="rId1" Type="http://schemas.openxmlformats.org/officeDocument/2006/relationships/customXml" Target="../customXml/item1.xml"/><Relationship Id="rId24" Type="http://schemas.openxmlformats.org/officeDocument/2006/relationships/footer" Target="footer2.xml"/><Relationship Id="rId11" Type="http://schemas.openxmlformats.org/officeDocument/2006/relationships/webSettings" Target="webSettings.xml"/><Relationship Id="rId28" Type="http://schemas.openxmlformats.org/officeDocument/2006/relationships/glossaryDocument" Target="glossary/document.xml"/><Relationship Id="rId15" Type="http://schemas.openxmlformats.org/officeDocument/2006/relationships/oleObject" Target="embeddings/oleObject1.bin"/><Relationship Id="rId23"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package" Target="embeddings/Microsoft_Word_Document.docx"/><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2.xml"/><Relationship Id="rId27"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image" Target="media/image7.emf"/></Relationships>
</file>

<file path=word/_rels/footer3.xml.rels><?xml version="1.0" encoding="UTF-8" standalone="yes"?>
<Relationships xmlns="http://schemas.openxmlformats.org/package/2006/relationships"><Relationship Id="rId1" Type="http://schemas.openxmlformats.org/officeDocument/2006/relationships/image" Target="media/image7.emf"/></Relationships>
</file>

<file path=word/_rels/header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png"/></Relationships>
</file>

<file path=word/_rels/header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77361DC316B4ECCB463ECC74B5C4F03"/>
        <w:category>
          <w:name w:val="General"/>
          <w:gallery w:val="placeholder"/>
        </w:category>
        <w:types>
          <w:type w:val="bbPlcHdr"/>
        </w:types>
        <w:behaviors>
          <w:behavior w:val="content"/>
        </w:behaviors>
        <w:guid w:val="{E40DF263-F094-4405-B772-F8E6D25CCF86}"/>
      </w:docPartPr>
      <w:docPartBody>
        <w:p w:rsidR="00A84D2E" w:rsidRDefault="00A84D2E">
          <w:pPr>
            <w:pStyle w:val="D77361DC316B4ECCB463ECC74B5C4F03"/>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Franklin Gothic Book">
    <w:altName w:val="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4D2E"/>
    <w:rsid w:val="001259FE"/>
    <w:rsid w:val="00A84D2E"/>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D77361DC316B4ECCB463ECC74B5C4F03">
    <w:name w:val="D77361DC316B4ECCB463ECC74B5C4F0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m7Xyik+4CSwoV3P/ThhiFank00t38zdEU4uEPCtGMjE=</DigestValue>
    </Reference>
    <Reference Type="http://uri.etsi.org/01903#SignedProperties" URI="#idSignedProperties">
      <Transforms>
        <Transform Algorithm="http://www.w3.org/TR/2001/REC-xml-c14n-20010315"/>
      </Transforms>
      <DigestMethod Algorithm="http://www.w3.org/2001/04/xmlenc#sha256"/>
      <DigestValue>uBd2ir8wodpxAhmTnK13yX9kWYrbrSr48nAOl6q4cIA=</DigestValue>
    </Reference>
  </SignedInfo>
  <SignatureValue>1ZxZ1+s89LUsi6khoIH2i0wQJ2Fp9viN0JRuzAIw69/qSrcxBa2hFWrKQziUm8koxo/561uy2oEkwMSh7h8niEzP+Q+8aBxgSH+Vhj33AW8STlE++gpW8dxsRDs0yJAUiXZxA/Mj4fVcfjrQQnhnnJhUmj4njsrBB8YJoMUx+xoJWU+A7/6SnOLslJVtUF3ZP0k4asgBLZcq5mdvhDbk6TVmEgq/5b2wIqFVWWyFG7qx9u5fBVwkJ4MarL4hFnSfBJ3WgAY0ZSr4+VngJw9h0vrZlZXW/3UXjeijwZEZVUmp7IT6IrPEnLNnXVK7sh84KYl2E4IeD/ma3uJ9Dhj24w==</SignatureValue>
  <KeyInfo>
    <X509Data>
      <X509Certificate>MIIFuTCCBKGgAwIBAgITFAAUOjzEUOlTHsfYswACABQ6PDANBgkqhkiG9w0BAQsFADCBmTEZMBcGA1UEBRMQQ1BKLTQtMDAwLTAwNDAxNzELMAkGA1UEBhMCQ1IxJDAiBgNVBAoTG0JBTkNPIENFTlRSQUwgREUgQ09TVEEgUklDQTEiMCAGA1UECxMZRElWSVNJT04gU0lTVEVNQVMgREUgUEFHTzElMCMGA1UEAxMcQ0EgU0lOUEUgLSBQRVJTT05BIEZJU0lDQSB2MjAeFw0yNDA1MTcwMDI4MDhaFw0yODA1MTYwMDI4MDh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OTZSd6UYC1nK/ZJF9ChVXwm6P8zQSt6KO6maw3arrjnpYENcleyYkCsTbQxSwXfHJVzOCD9LDhIp5m0dCb9hiwtukVAqGftoygaeGYZoRjjZ9l/WI98c76jQSAxbd3h6bFLIQZrwhywkrAJTpWpbphAvhth/zVkquz9+jqDiF9cjbWY2PmKQjXQ06h2okQgaLenfT3c5QZTd5KdjmSB8/uu85nTUBptQSUCZwWRPa1S7kagSZEpyGTqKlmPaRxmSthBawkT1U/LA4NcoRxkmpZmuZcSNUXcrlb1GDCNpqn+5CRlkUpgPrcx6MVu+3Rv00i9lPL+8XwZAp2E8//ojBcCAwEAAaOCAdowggHWMB0GA1UdDgQWBBRFCto9v0h3gDseliMxI47ofptY8T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Dtckrgc/rVwIBZQIBAjATBgNVHSUEDDAKBggrBgEFBQcDBDAbBgkrBgEEAYI3FQoEDjAMMAoGCCsGAQUFBwMEMBUGA1UdIAQOMAwwCgYIYIE8AQEBAQIwDQYJKoZIhvcNAQELBQADggEBALoNw+ddyq9bDkqjK4TjpPym8m1GsSCfHWkl2Uu0sDn+JOqbNAe2vhNnFTo4UHfJfLi1jhKMA+CWNLUZBxbd4d+rpCxEEW9DKIiixTtRXCC0Ztu6VpMhbjQ2aB8gtfT18H15lnRAp6NrzwdqPHkIIH50Ct05e/coIsXoE2cIGpb6Os8AedPrGtPMEHcYaD7m9v9KGMQcYn2avKXBDU8ccErT9NXgfQTgHuyC/Qr5VjT/01l+26I5g2PyxlisIl+o3kqnmBvkaLFY2IV023l7/Y3a6AtqvtnwVV9xqGhw5/ssRhv2f87il4n56Zpj7qEB9UUNlttNBEf3m9HjLi3RxiE=</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Transform>
          <Transform Algorithm="http://www.w3.org/TR/2001/REC-xml-c14n-20010315"/>
        </Transforms>
        <DigestMethod Algorithm="http://www.w3.org/2001/04/xmlenc#sha256"/>
        <DigestValue>TGo4wNKAHck7TTlHsW/IiXr5t33BDuIXgJ/zJNCjF/Q=</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hm7iu2cHHoBBHPWbuD69zWed/ppgl9fynQhyrUmjPMY=</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tRusjR2ee6TdZyDmS99JD+ZGq/jheUIWqZczulStH6c=</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hm7iu2cHHoBBHPWbuD69zWed/ppgl9fynQhyrUmjPMY=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tRusjR2ee6TdZyDmS99JD+ZGq/jheUIWqZczulStH6c=</DigestValue>
      </Reference>
      <Reference URI="/word/document.xml?ContentType=application/vnd.openxmlformats-officedocument.wordprocessingml.document.main+xml">
        <DigestMethod Algorithm="http://www.w3.org/2001/04/xmlenc#sha256"/>
        <DigestValue>ECCXoCejcjhZpwyM824IikcVZcjPAKQBVsZwyA4P7dY=</DigestValue>
      </Reference>
      <Reference URI="/word/numbering.xml?ContentType=application/vnd.openxmlformats-officedocument.wordprocessingml.numbering+xml">
        <DigestMethod Algorithm="http://www.w3.org/2001/04/xmlenc#sha256"/>
        <DigestValue>q+1YDiQr/uPAzzMCKOT2N7rkZXHxGFXLvJCQRXiAuuY=</DigestValue>
      </Reference>
      <Reference URI="/word/endnotes.xml?ContentType=application/vnd.openxmlformats-officedocument.wordprocessingml.endnotes+xml">
        <DigestMethod Algorithm="http://www.w3.org/2001/04/xmlenc#sha256"/>
        <DigestValue>QzL59E2ScEo9tmwxuY9Pcs3Of/ZDlNuGvsjuNOGOfOM=</DigestValue>
      </Reference>
      <Reference URI="/word/media/image3.emf?ContentType=image/x-emf">
        <DigestMethod Algorithm="http://www.w3.org/2001/04/xmlenc#sha256"/>
        <DigestValue>VbGRb+gJDz3b/C0dqqY/Q6oXKdHx7clJtjqnp4j1scg=</DigestValue>
      </Reference>
      <Reference URI="/word/footer3.xml?ContentType=application/vnd.openxmlformats-officedocument.wordprocessingml.footer+xml">
        <DigestMethod Algorithm="http://www.w3.org/2001/04/xmlenc#sha256"/>
        <DigestValue>4aPsNX7FFJFGuKeaHpwWrWybvsLgX58ZaB/ItX3lTHo=</DigestValue>
      </Reference>
      <Reference URI="/word/media/image7.emf?ContentType=image/x-emf">
        <DigestMethod Algorithm="http://www.w3.org/2001/04/xmlenc#sha256"/>
        <DigestValue>EQeoPcoPPD0NqMiDPGouQJEQEnlO/w+Td37NCcMaesM=</DigestValue>
      </Reference>
      <Reference URI="/word/header1.xml?ContentType=application/vnd.openxmlformats-officedocument.wordprocessingml.header+xml">
        <DigestMethod Algorithm="http://www.w3.org/2001/04/xmlenc#sha256"/>
        <DigestValue>2Ea7h+V7wIUiTrpJWcfNtTxJZUhTgcmqy9T4s5W/PB0=</DigestValue>
      </Reference>
      <Reference URI="/word/footnotes.xml?ContentType=application/vnd.openxmlformats-officedocument.wordprocessingml.footnotes+xml">
        <DigestMethod Algorithm="http://www.w3.org/2001/04/xmlenc#sha256"/>
        <DigestValue>Sj55cVUzzb28ZSFbYcoXL+ZwDecekrRZdZ7P3pTxH2k=</DigestValue>
      </Reference>
      <Reference URI="/word/embeddings/oleObject2.bin?ContentType=application/vnd.openxmlformats-officedocument.oleObject">
        <DigestMethod Algorithm="http://www.w3.org/2001/04/xmlenc#sha256"/>
        <DigestValue>ISu5OSo+mVssC/KIrBUPBSTduVDjROm4BgO1nOF2JDA=</DigestValue>
      </Reference>
      <Reference URI="/word/header3.xml?ContentType=application/vnd.openxmlformats-officedocument.wordprocessingml.header+xml">
        <DigestMethod Algorithm="http://www.w3.org/2001/04/xmlenc#sha256"/>
        <DigestValue>xAQS7yLfveOTMHB6XPmfm3hEYOthfIoBaoXpY8pGabk=</DigestValue>
      </Reference>
      <Reference URI="/word/media/image6.emf?ContentType=image/x-emf">
        <DigestMethod Algorithm="http://www.w3.org/2001/04/xmlenc#sha256"/>
        <DigestValue>QOeQGPZxFnTGz/uGa1kYfccLx9fZC/Y6eQHGY7KhrmY=</DigestValue>
      </Reference>
      <Reference URI="/word/media/image5.png?ContentType=image/png">
        <DigestMethod Algorithm="http://www.w3.org/2001/04/xmlenc#sha256"/>
        <DigestValue>6s43y4tlSWcv/FtGvocO2tWWgvnh5l2dXYgn6P+u5Ws=</DigestValue>
      </Reference>
      <Reference URI="/word/media/image2.emf?ContentType=image/x-emf">
        <DigestMethod Algorithm="http://www.w3.org/2001/04/xmlenc#sha256"/>
        <DigestValue>AJoe98ZlLQqfS+BqBdaUPUy6A3MF6x7AhZGOcAkA/VI=</DigestValue>
      </Reference>
      <Reference URI="/word/media/image4.jpeg?ContentType=image/jpeg">
        <DigestMethod Algorithm="http://www.w3.org/2001/04/xmlenc#sha256"/>
        <DigestValue>i5L6dPa91f4vprUe/qDpQrrKZLI1MiYL71asHHkAjWs=</DigestValue>
      </Reference>
      <Reference URI="/word/theme/theme1.xml?ContentType=application/vnd.openxmlformats-officedocument.theme+xml">
        <DigestMethod Algorithm="http://www.w3.org/2001/04/xmlenc#sha256"/>
        <DigestValue>9TZ4mZI8zGI3VflhVf7jIYdeWBzUvylr4fmB98sbr7g=</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footer2.xml?ContentType=application/vnd.openxmlformats-officedocument.wordprocessingml.footer+xml">
        <DigestMethod Algorithm="http://www.w3.org/2001/04/xmlenc#sha256"/>
        <DigestValue>xxqwEuV6u1lF39EuZfMtKBHGjiaSrkWPrHjJnQSmYnM=</DigestValue>
      </Reference>
      <Reference URI="/word/embeddings/oleObject1.bin?ContentType=application/vnd.openxmlformats-officedocument.oleObject">
        <DigestMethod Algorithm="http://www.w3.org/2001/04/xmlenc#sha256"/>
        <DigestValue>LbwWLLu8/dzMgS2t9kbh+mteOc7SVPv8FibbkcVqScM=</DigestValue>
      </Reference>
      <Reference URI="/word/footer1.xml?ContentType=application/vnd.openxmlformats-officedocument.wordprocessingml.footer+xml">
        <DigestMethod Algorithm="http://www.w3.org/2001/04/xmlenc#sha256"/>
        <DigestValue>eV8Az0X7Esu+NH0hxITlwBpcpfYP9xA4PB+IvieaXdE=</DigestValue>
      </Reference>
      <Reference URI="/word/glossary/document.xml?ContentType=application/vnd.openxmlformats-officedocument.wordprocessingml.document.glossary+xml">
        <DigestMethod Algorithm="http://www.w3.org/2001/04/xmlenc#sha256"/>
        <DigestValue>Iba9QBkCYgzTfbhfyaDqxahXPnIeJCp3R6TUrS9K/70=</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KonPqsvdlTgQqtkqYCEStNcPw4FMYkGuIHelTZ+uPgQ=</DigestValue>
      </Reference>
      <Reference URI="/word/glossary/styles.xml?ContentType=application/vnd.openxmlformats-officedocument.wordprocessingml.styles+xml">
        <DigestMethod Algorithm="http://www.w3.org/2001/04/xmlenc#sha256"/>
        <DigestValue>xhIOgyfphvNMVlVmk/jxXC9cuRvLshG9PecnHNqijI8=</DigestValue>
      </Reference>
      <Reference URI="/word/glossary/fontTable.xml?ContentType=application/vnd.openxmlformats-officedocument.wordprocessingml.fontTable+xml">
        <DigestMethod Algorithm="http://www.w3.org/2001/04/xmlenc#sha256"/>
        <DigestValue>uDazRXJh9SMYMN7XJvh5GEMaXNUDIfsRbI4rQI821lc=</DigestValue>
      </Reference>
      <Reference URI="/word/settings.xml?ContentType=application/vnd.openxmlformats-officedocument.wordprocessingml.settings+xml">
        <DigestMethod Algorithm="http://www.w3.org/2001/04/xmlenc#sha256"/>
        <DigestValue>GJYjMPHQ00pW3JRsGbdc2ExEh6UXEU6cjUz4agujwMw=</DigestValue>
      </Reference>
      <Reference URI="/word/embeddings/Microsoft_Word_Document.docx?ContentType=application/vnd.openxmlformats-officedocument.wordprocessingml.document">
        <DigestMethod Algorithm="http://www.w3.org/2001/04/xmlenc#sha256"/>
        <DigestValue>vNLOmzqbVTQyxZ215d/BEB0E6O9Fyn8lXxyw20M/5OM=</DigestValue>
      </Reference>
      <Reference URI="/word/styles.xml?ContentType=application/vnd.openxmlformats-officedocument.wordprocessingml.styles+xml">
        <DigestMethod Algorithm="http://www.w3.org/2001/04/xmlenc#sha256"/>
        <DigestValue>XXzvwSRzghINsPqNqbWtA158WjWeXxilk36VZjPZb/k=</DigestValue>
      </Reference>
      <Reference URI="/word/media/image1.emf?ContentType=image/x-emf">
        <DigestMethod Algorithm="http://www.w3.org/2001/04/xmlenc#sha256"/>
        <DigestValue>p54yRihnEsylWfJwo62QnKQd8n1A5hr1aJQu4zQGrhc=</DigestValue>
      </Reference>
      <Reference URI="/word/header2.xml?ContentType=application/vnd.openxmlformats-officedocument.wordprocessingml.header+xml">
        <DigestMethod Algorithm="http://www.w3.org/2001/04/xmlenc#sha256"/>
        <DigestValue>Q2h05RWHr28y99yRP5qpKFECibfpT4Ia+8g/IgLlW3c=</DigestValue>
      </Reference>
      <Reference URI="/word/fontTable.xml?ContentType=application/vnd.openxmlformats-officedocument.wordprocessingml.fontTable+xml">
        <DigestMethod Algorithm="http://www.w3.org/2001/04/xmlenc#sha256"/>
        <DigestValue>ZQcW6WLF6erBIC+kSHanI7QDJhHpjxpAXEoD07xOSrI=</DigestValue>
      </Reference>
    </Manifest>
    <SignatureProperties>
      <SignatureProperty Id="idSignatureTime" Target="#idPackageSignature">
        <mdssi:SignatureTime xmlns:mdssi="http://schemas.openxmlformats.org/package/2006/digital-signature">
          <mdssi:Format>YYYY-MM-DDThh:mm:ssTZD</mdssi:Format>
          <mdssi:Value>2025-10-24T20:05:24Z</mdssi:Value>
        </mdssi:SignatureTime>
      </SignatureProperty>
    </SignatureProperties>
  </Object>
  <Object>
    <xd:QualifyingProperties xmlns:xd="http://uri.etsi.org/01903/v1.3.2#" Target="#idPackageSignature">
      <xd:SignedProperties Id="idSignedProperties">
        <xd:SignedSignatureProperties>
          <xd:SigningTime>2025-10-24T20:05:24Z</xd:SigningTime>
          <xd:SigningCertificate>
            <xd:Cert>
              <xd:CertDigest>
                <DigestMethod Algorithm="http://www.w3.org/2001/04/xmlenc#sha256"/>
                <DigestValue>ynDmbjJP+i1SQ9Dcs8d2+E3twOk9ME9yzSq8dU1zaOw=</DigestValue>
              </xd:CertDigest>
              <xd:IssuerSerial>
                <X509IssuerName>CN=CA SINPE - PERSONA FISICA v2, OU=DIVISION SISTEMAS DE PAGO, O=BANCO CENTRAL DE COSTA RICA, C=CR, SERIALNUMBER=CPJ-4-000-004017</X509IssuerName>
                <X509SerialNumber>446021787028694211383004276540652619811797564</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YxxVO8fztuwSEzSFBnkoUxD/nkO0bjuLHR5SAa+0kmwCBCeWDcMYDzIwMjUxMDI0MjAwNTQx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DI0MjAwNTQxWjAvBgkqhkiG9w0BCQQxIgQgIl6g34sg1EY1vrGDo31wzOikk5jdcwemTgFlKmvzp7QwNwYLKoZIhvcNAQkQAi8xKDAmMCQwIgQgrKszXYj6Q2nTJpWV/NZakemXG2IrBO983WoSsYOW808wDQYJKoZIhvcNAQEBBQAEggEAtv5A7CASPg3mQkDUE1UlWtplGkh4LH4+VT2pTFambUfwyCtFHTGjKJRm2Q/7+m+HbF9TDgv1LejYb6y00j058u339HXP6czYC5LBWwvhxYaJ2W2zRfhAWWETELeGjGm/KqyKmFo9le3Zp7h/U1uP8bUp//g6tumDW7PuhbgX8PSTy+9jqvvBx62mI0tHhUZ7X61vIjSDW5s/qoVgDGA/TrLQFW4v46vqEmZ1z2OFDT3DdVuBWcx0LRrweFiEXbKfgpzMjA01GHYPn0l/RP6LBehdHASGIAxpm0T+WMKTseNOUt5eIii9o5whJuBrrNSrwP9VLHym49b4EpW4Kjeyq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OTI1MTUwNDA0WhcNMjUxMTI2MDMyNDA0WqBfMF0wHwYDVR0jBBgwFoAUsLvgCC5LE2jw0IBEA2ekP/8lY/YwEAYJKwYBBAGCNxUBBAMCAQAwCgYDVR0UBAMCAUAwHAYJKwYBBAGCNxUEBA8XDTI1MTEyNTE1MTQwNFowDQYJKoZIhvcNAQENBQADggIBABIysge1IqOew8cA7hFf7swu0kjriWwxvpNTae7/NrdthHYxpEdRXZJTTunAQgN2aE9Tjn2xtwqGWKBQv3in3lfsI7La8nlTSkYtcsuQaezGl9qgRYxsFhFEV3qmw1toKSmip4umTSeMozhpGhJWisvwDcG4o/2xlBZ5iIndYKddgpWN+eGjhzahsQRGjJd8eMcJecf6NFDfBAH30s7A0myrAhZREkVR0CKPiFH2mMWOY/6dOZfB50x59T6apmMCzoDfMoP4xR4+rYLj72s/sHKt9TO/j5jp6Wj2SAIWh/4CzrA5fZOPI4E6cFqp3ZvavzNpSiH4oHWOVdCW0J0xMFvF40gaN4CGx6WWmgzwQJAQ+RSLSF3AKydfbSILVbydY0j1aXH/yAWxaeSXBKmQ55m7dQxzoiB50NBI48ap6RrNPX+GW/LjzI2jMlK/4K/l9wZSHRwvDRNihl4pC15fZeF6R7BxOZBo2oyfyY5bkr7s2tqbpdoB/AQasHyN5PATgP5D+t9vWOZB+LgJnsndv945zhGJdAocBWq40oQAf+0Hrzc3goPQEI/Zy1kHuMOkmjCx4HpU2gTxYhErxiF/Gvm4txpv40tGUOlXN5VuoIXlOgfZagciZrXfw3MtvGFIrxiydmYfdVKetgnazEiPAmrq7OOmt9hYg0j7P+OMOfnw</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LWU0bHcoYYIPLggUz1LqIsrDsbFT17665/hHeesbIuA=</DigestValue>
                </xd:DigestAlgAndValue>
                <xd:CRLIdentifier>
                  <xd:Issuer>SERIALNUMBER=CPJ-2-100-098311,C=CR,O=MICITT,OU=DCFD,CN=CA POLITICA PERSONA FISICA - COSTA RICA v2</xd:Issuer>
                  <xd:IssueTime>2025-09-25T14:40:26Z</xd:IssueTime>
                  <xd:Number>65</xd:Number>
                </xd:CRLIdentifier>
              </xd:CRLRef>
              <xd:CRLRef>
                <xd:DigestAlgAndValue>
                  <DigestMethod Algorithm="http://www.w3.org/2001/04/xmlenc#sha256"/>
                  <DigestValue>xFCw3f6SYozLK7KNDfQHvqenzEgUsBOmvNZ9qs45mbM=</DigestValue>
                </xd:DigestAlgAndValue>
                <xd:CRLIdentifier>
                  <xd:Issuer>SERIALNUMBER=CPJ-2-100-098311,OU=DCFD,O=MICITT,C=CR,CN=CA RAIZ NACIONAL - COSTA RICA v2</xd:Issuer>
                  <xd:IssueTime>2025-07-31T14:32:46Z</xd:IssueTime>
                  <xd:Number>35</xd:Number>
                </xd:CRLIdentifier>
              </xd:CRLRef>
            </xd:CRLRefs>
            <xd:OCSPRefs>
              <xd:OCSPRef>
                <xd:OCSPIdentifier>
                  <xd:ResponderID>
                    <xd:ByKey>S0/9ARmm24tmqbSV+rmKSsNn/jw=</xd:ByKey>
                  </xd:ResponderID>
                  <xd:ProducedAt>2025-10-24T20:05:41Z</xd:ProducedAt>
                </xd:OCSPIdentifier>
                <xd:DigestAlgAndValue>
                  <DigestMethod Algorithm="http://www.w3.org/2001/04/xmlenc#sha256"/>
                  <DigestValue>GGBJGtF2v/HJ6N94gLpIFT2qIlS09v6P8JeRD9br8Xs=</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5MjUxNDQwMjZaFw0yNTExMjYwMzAwMjZaoF8wXTAfBgNVHSMEGDAWgBRonWk2y4Rue+qTYRn/WDAd1f9cyzAQBgkrBgEEAYI3FQEEAwIBADAKBgNVHRQEAwIBQTAcBgkrBgEEAYI3FQQEDxcNMjUxMTI1MTQ1MDI2WjANBgkqhkiG9w0BAQ0FAAOCAgEAWVHdfgHvt/UVqBOZtYJ92RyhyGTMNUPgVr1EaVY9X8AlCxKEtpIS8/mGJ5Qz5dnIwPVV1dMn8f4hUzswxjRBkxjYprW9oyFxfBrphQrMJ8Ywuw4XPEJSK33WIXAt2sEmKngrfZb+GECNId+fzGyxdora+Y6UGrMMwSFQTQql5crBLsjaMJweQTLgtS/bnh0l03zaWr0ExRV4UxI9tXHiJ4EBvTxj2jOBC8HWUHmPQCEQisO6e2ElP1YFh1DQjtqV3UHKa6KSNW7fiYfCQ5ecWwIxZcLYlmv7FXVY8vSofAcQ2X9Jzo4qy8SIkdJAUDsERwsOa1iqRYeTuDk2phkcihvYWjbUChhN+/tVKM9q0ui6iG6pL+XYx1iVkut/pGgmOVRyzBkYSifsQ6xjynOBbOsGtUW2T8F90UDLrRK919O8KJP96uvWIWRd4SFmpyHT4J/Um+lx9Zmcm+oPvFQTEk3lLmnAae0QfvegXyG/LeKnSxcoeDIYP1hR+bRwrEzEG8DhD52sKQ3Nx805Jx+QjWYb6PwTx5SGrgAli0HKkHqTMZe9HybpHJ/HrBHnB8nP7xt0rCBMWn7WusKxhzy3Q9nYYzmAODjQe754KY3QNlzOPt1+h0LCouyrk92HuzaAtVIkr+X2P3E5wCiaDi4WdP0wOg3L0UmsuZ+o1nyAimY=</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OCSPValues>
              <xd:EncapsulatedOCSPValue>MIIGiwoBAKCCBoQwggaABgkrBgEFBQcwAQEEggZxMIIGbTCBxaIWBBRLT/0BGabbi2aptJX6uYpKw2f+PBgPMjAyNTEwMjQyMDA1NDFaMIGZMIGWMEwwCQYFKw4DAhoFAAQUzgxHzN03kqP+e9oD7BphnZQwSGIEFAlI/5tUAjbdMKRvs+Ivif5fd8qZAhMUABQ6PMRQ6VMex9izAAIAFDo8gAAYDzIwMjUxMDI0MTk1MzQ1WqARGA8yMDI1MTAyNjA4MTM0NVqhIDAeMBwGCSsGAQQBgjcVBAQPFw0yNTEwMjUyMDAzNDVaMA0GCSqGSIb3DQEBCwUAA4IBAQB3+hL2QOyNzmgMzR1cX+bkj/NaKZbfAuXL03DI4dGtyI3mmKiVWuB4SHZGal1YoVRzqr9rCFJeEh8elpy+XPXXxSj0ud6X6Qm44TRf/f5knrWXckUddOJrXse+O4xfqqrh8qASCl/YUUVjKqOLPnDGKF0pqD0pj5fBfvAx4EjLy6pVT0nrMXfc2LQ5pjM24uKFtrI8GWC44kA4bHB5wRTIMTnfbNNOCpRpynHIlgkeKF4Na9ooTPfLmcnSyhgHG0OTBt+q6gbnyRH/gw4vrf9or6JXti6hq96tMtF9z3UfkWDKLt8Kqph1OC5Lt2KJYDvIkq02j8F7tF0jYGAroVsmoIIEjTCCBIkwggSFMIIDbaADAgECAhMUABqQcfldDGmC/Qr1AAIAGpBxMA0GCSqGSIb3DQEBCwUAMIGZMRkwFwYDVQQFExBDUEotNC0wMDAtMDA0MDE3MQswCQYDVQQGEwJDUjEkMCIGA1UEChMbQkFOQ08gQ0VOVFJBTCBERSBDT1NUQSBSSUNBMSIwIAYDVQQLExlESVZJU0lPTiBTSVNURU1BUyBERSBQQUdPMSUwIwYDVQQDExxDQSBTSU5QRSAtIFBFUlNPTkEgRklTSUNBIHYyMB4XDTI1MTAyMDE2MjMzNVoXDTI1MTEwMzE2MjMzNVowGjEYMBYGA1UEAxMPUE9SVkVOSVIuZmRpLmNyMIIBIjANBgkqhkiG9w0BAQEFAAOCAQ8AMIIBCgKCAQEApANXLeEhmZnPP3+L4lbOTNGElma88cDOKQ/vdQPsJiIS58cW0WgCGwkZodh/5ZoKeDwAEb+NzwFHi3UOyulcf2IO/qV31RPmXzBNraT3eK1nDHg436npK5DlJzIHTWQAWmR7mbH4pXohTfkKFkn2wKB+0saAawMDUsP+pEzWfEWjPsBiohUP5ENG1HCLpxZIceBELOLUISOhrRk3bGhLnMMHhkslTXLCNwNcZ3YOYFOnXHg3UShxK599fQgeBW9EtMSP6uuzoSamvTLAtYvFCqWeokKiWxD4CSLulFEs9MLXzA/VDNJbPxxBFmWYVyO04McSgfC+hnO3k4LsyKhlNwIDAQABo4IBQjCCAT4wPQYJKwYBBAGCNxUHBDAwLgYmKwYBBAGCNxUIhcTqW4LR4zWVkRuC+ZcYhqXLa4F/g/b8d4G48TMCAWQCAQcwEwYDVR0lBAwwCgYIKwYBBQUHAwkwDgYDVR0PAQH/BAQDAgeAMBsGCSsGAQQBgjcVCgQOMAwwCgYIKwYBBQUHAwkwDwYJKwYBBQUHMAEFBAIFADAfBgNVHSMEGDAWgBQJSP+bVAI23TCkb7PiL4n+X3fKmTAdBgNVHQ4EFgQUS0/9ARmm24tmqbSV+rmKSsNn/jwwGgYDVR0RBBMwEYIPUE9SVkVOSVIuZmRpLmNyME4GCSsGAQQBgjcZAgRBMD+gPQYKKwYBBAGCNxkCAaAvBC1TLTEtNS0yMS0zMjM5NTUwODc4LTc1Mzc5OTczOS0xNzU2NjAxNTAzLTExMDcwDQYJKoZIhvcNAQELBQADggEBAEnNB8IYN3CWgYzvUCkdJFXgcd54j5U7gkF8uRvbKLXZJP8Tir44rGEimScG0rvgYRQzDV0tn67+plbgjEDRxkhq2dsVKmO6V9yQjKRaUxYcnkPCBKGlrY5uK9b+lXRHsR95/qA3oyiuOj4rzxv9ozv5AA2dzGT7oFsetku3HrO4oUTi1Ka9Y60sqfI30ZejRQmsQFpTgbb/Cpehv5I/6WO3ivZEHUaVnlZP3IIoOQtyqgBKJTIOsERgxbwnYAw3K1GRrYjS46lgDfUB4fv0yDDMLumGm9NThX9QabGgVTrQ6s6q/9oRBzc5DcsCM3ZRhEcrSDXOYos8yIdTW6e7N70=</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BKBkBGIwYAIBAQYIYIE8AQEBAQUwMTANBglghkgBZQMEAgEFAAQgfDCUGSDAD0YV2g4rMAXFLtbz
pL+GaCjnTX/ZtkD8FGsCBCeWDcUYDzIwMjUxMDI0MjAwNTQyWjAEgAIB9AEB/6CCB8Iwgge+MIIF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CSqGSIb3DQEJAzENBgsqhkiG9w0BCRABBDAcBgkqhkiG9w0BCQUxDxcNMjUxMDI0MjAwNTQyWjAv
BgkqhkiG9w0BCQQxIgQgOvqcGp/qSEKnrvi5y/uRJWY+RN58JzOSuKqJjexCJr4wNwYLKoZIhvcN
AQkQAi8xKDAmMCQwIgQgrKszXYj6Q2nTJpWV/NZakemXG2IrBO983WoSsYOW808wDQYJKoZIhvcN
AQEBBQAEggEAeZIoDAyI2DNHK/Gp3KOUsmWXwPra2Nlq03qh2T7oA5nBU2PPQ35fQnedrJArICV/
jJX8uhwf6mvXp2HkYXbEh9+eHmwwPwKCtzsESufaBy16xD4IlWylXpkofgSVpGmZEeIYivNYxNiS
GVmLT39rzrQQjRa+zyeBzDMa1W0UX1a4hhNcdHGgNci11UCptAj6rCX2s/F5aqaZW/BNOkqPoLQR
QcMwDsTW1z3M7yH0sZXaAc9+Kq6eklA+JEnmTul/Ow1vlTTdbIzjrKk1wp/cjOwe03E3OmJUChxm
DxkDu0h8ErxtaGzFVMpuRFOqTqX03EIhFmTYXm4laN5volp3UA==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documentManagement/>
</p:properties>
</file>

<file path=customXml/item5.xml><?xml version="1.0" encoding="utf-8"?>
<?mso-contentType ?>
<FormTemplates xmlns="http://schemas.microsoft.com/sharepoint/v3/contenttype/form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2.xml><?xml version="1.0" encoding="utf-8"?>
<ds:datastoreItem xmlns:ds="http://schemas.openxmlformats.org/officeDocument/2006/customXml" ds:itemID="{5D7C64A1-088C-49BE-8272-E6B9830C5958}"/>
</file>

<file path=customXml/itemProps3.xml><?xml version="1.0" encoding="utf-8"?>
<ds:datastoreItem xmlns:ds="http://schemas.openxmlformats.org/officeDocument/2006/customXml" ds:itemID="{75A06503-7E38-4115-979D-DF9B1F5D25AF}"/>
</file>

<file path=customXml/itemProps4.xml><?xml version="1.0" encoding="utf-8"?>
<ds:datastoreItem xmlns:ds="http://schemas.openxmlformats.org/officeDocument/2006/customXml" ds:itemID="{283BF82E-1A70-4392-8CF2-7DEAFF1953AE}">
  <ds:schemaRefs>
    <ds:schemaRef ds:uri="http://purl.org/dc/terms/"/>
    <ds:schemaRef ds:uri="b875e23b-67d9-4b2e-bdec-edacbf90b326"/>
    <ds:schemaRef ds:uri="http://schemas.microsoft.com/office/2006/metadata/properties"/>
    <ds:schemaRef ds:uri="http://schemas.microsoft.com/office/2006/documentManagement/types"/>
    <ds:schemaRef ds:uri="http://purl.org/dc/elements/1.1/"/>
    <ds:schemaRef ds:uri="62db5286-48a0-4e17-a672-7c89f7b8ca75"/>
    <ds:schemaRef ds:uri="http://schemas.openxmlformats.org/package/2006/metadata/core-properties"/>
    <ds:schemaRef ds:uri="http://schemas.microsoft.com/office/infopath/2007/PartnerControls"/>
    <ds:schemaRef ds:uri="http://schemas.microsoft.com/sharepoint/v3"/>
    <ds:schemaRef ds:uri="http://www.w3.org/XML/1998/namespace"/>
    <ds:schemaRef ds:uri="http://purl.org/dc/dcmitype/"/>
  </ds:schemaRefs>
</ds:datastoreItem>
</file>

<file path=customXml/itemProps5.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6.xml><?xml version="1.0" encoding="utf-8"?>
<ds:datastoreItem xmlns:ds="http://schemas.openxmlformats.org/officeDocument/2006/customXml" ds:itemID="{5ED19F89-E97B-4CD1-BF32-25866DE73750}"/>
</file>

<file path=customXml/itemProps7.xml><?xml version="1.0" encoding="utf-8"?>
<ds:datastoreItem xmlns:ds="http://schemas.openxmlformats.org/officeDocument/2006/customXml" ds:itemID="{E4E5BE2C-4D7B-45D2-9056-FFAEF4689BD8}"/>
</file>

<file path=docProps/app.xml><?xml version="1.0" encoding="utf-8"?>
<Properties xmlns="http://schemas.openxmlformats.org/officeDocument/2006/extended-properties" xmlns:vt="http://schemas.openxmlformats.org/officeDocument/2006/docPropsVTypes">
  <Template>plantilla-DAI</Template>
  <TotalTime>6</TotalTime>
  <Pages>5</Pages>
  <Words>1457</Words>
  <Characters>7404</Characters>
  <Application>Microsoft Office Word</Application>
  <DocSecurity>0</DocSecurity>
  <Lines>528</Lines>
  <Paragraphs>210</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8651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AI-0248-2025</dc:title>
  <dc:subject/>
  <dc:creator>BERROCAL MEZA MELISSA</dc:creator>
  <cp:keywords/>
  <dc:description/>
  <cp:lastModifiedBy>BERROCAL MEZA MELISSA</cp:lastModifiedBy>
  <cp:revision>1</cp:revision>
  <cp:lastPrinted>2011-05-05T20:16:00Z</cp:lastPrinted>
  <dcterms:created xsi:type="dcterms:W3CDTF">2025-10-24T15:34:00Z</dcterms:created>
  <dcterms:modified xsi:type="dcterms:W3CDTF">2025-10-24T15:40:00Z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Gerencia|7f4773cf-2cb9-48b6-88d2-9e4750a72616;#105;#DAJ - División Asesoría Jurídica|fafcdfd8-f9ab-4542-bd9d-b87d83f7f095;#66;#SGE - Secretaría General|52854c2c-830e-43fd-9aff-672e95fc5bb6;#1019;#Departamento Pagos y Cobros (PYC)|97e8fa7f-9407-4399-86ae-aa12ef89b9d8</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2ae51ae0,559e381,3666ac26</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2025-10-24T15:40:11Z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a5b6d3ac-5b02-4c8e-8ab6-d27b710b96b7</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497c80e1-2bf0-4f31-b808-2f5ecd751ffd,8;1afe6994-8faf-447a-9c55-27a860d20fdf,11;cf7072bc-9575-4d0b-b529-251f6b43b02b,12;cf7072bc-9575-4d0b-b529-251f6b43b02b,12;</vt:lpwstr>
  </property>
  <property fmtid="{D5CDD505-2E9C-101B-9397-08002B2CF9AE}" pid="32" name="Order">
    <vt:r8>206100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11/09/2025 00:00:28</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Gerencia|7f4773cf-2cb9-48b6-88d2-9e4750a72616;#105;#DAJ - División Asesoría Jurídica|fafcdfd8-f9ab-4542-bd9d-b87d83f7f095;#66;#SGE - Secretaría General|52854c2c-830e-43fd-9aff-672e95fc5bb6;#1019;#Departamento Pagos y Cobros (PYC)|97e8fa7f-9407-4399-86ae-aa12ef89b9d8</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