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0B15083" w14:textId="680531F2" w:rsidR="003554C5" w:rsidRPr="00AE7663" w:rsidRDefault="00AE7663" w:rsidP="00AE7663">
      <w:pPr>
        <w:jc w:val="left"/>
        <w:rPr>
          <w:rFonts w:ascii="Arial" w:hAnsi="Arial" w:cs="Arial"/>
          <w:szCs w:val="22"/>
          <w:lang w:val="es-CR" w:eastAsia="es-CR"/>
        </w:rPr>
      </w:pPr>
      <w:r w:rsidRPr="00AE7663">
        <w:rPr>
          <w:rFonts w:ascii="Arial" w:hAnsi="Arial" w:cs="Arial"/>
          <w:szCs w:val="22"/>
          <w:lang w:val="es-CR" w:eastAsia="es-CR"/>
        </w:rPr>
        <w:t>22 de octubre del 2025</w:t>
      </w:r>
    </w:p>
    <w:sdt>
      <w:sdtPr>
        <w:alias w:val="Consecutivo"/>
        <w:tag w:val="Consecutivo"/>
        <w:id w:val="867724263"/>
        <w:placeholder>
          <w:docPart w:val="33419DB5C3984FC795C17B664FB73661"/>
        </w:placeholder>
        <w:text/>
      </w:sdtPr>
      <w:sdtEndPr/>
      <w:sdtContent>
        <w:p w14:paraId="5D6AA79A" w14:textId="77777777" w:rsidR="003554C5" w:rsidRDefault="00BF4EBD" w:rsidP="0085692C">
          <w:r>
            <w:rPr>
              <w:rStyle w:val="Textodelmarcadordeposicin"/>
              <w:rFonts w:eastAsia="Calibri"/>
            </w:rPr>
            <w:t>AI-0244-2025</w:t>
          </w:r>
        </w:p>
      </w:sdtContent>
    </w:sdt>
    <w:p w14:paraId="5FAC9C14" w14:textId="77777777" w:rsidR="00BF4EBD" w:rsidRPr="00F835F3" w:rsidRDefault="00BF4EBD" w:rsidP="0085692C"/>
    <w:p w14:paraId="6041AA50" w14:textId="77777777" w:rsidR="00AE7663" w:rsidRPr="00AE7663" w:rsidRDefault="00AE7663" w:rsidP="00AE7663">
      <w:pPr>
        <w:jc w:val="left"/>
        <w:rPr>
          <w:rFonts w:ascii="Arial" w:hAnsi="Arial" w:cs="Arial"/>
          <w:szCs w:val="22"/>
          <w:lang w:val="es-CR" w:eastAsia="es-CR"/>
        </w:rPr>
      </w:pPr>
      <w:r w:rsidRPr="00AE7663">
        <w:rPr>
          <w:rFonts w:ascii="Arial" w:hAnsi="Arial" w:cs="Arial"/>
          <w:szCs w:val="22"/>
          <w:lang w:val="es-CR" w:eastAsia="es-CR"/>
        </w:rPr>
        <w:t>Señor</w:t>
      </w:r>
    </w:p>
    <w:p w14:paraId="522F9EAC" w14:textId="6B0B5A13" w:rsidR="00AE7663" w:rsidRPr="00AE7663" w:rsidRDefault="00AE7663" w:rsidP="00AE7663">
      <w:pPr>
        <w:jc w:val="left"/>
        <w:rPr>
          <w:rFonts w:ascii="Arial" w:hAnsi="Arial" w:cs="Arial"/>
          <w:szCs w:val="22"/>
          <w:lang w:val="es-CR" w:eastAsia="es-CR"/>
        </w:rPr>
      </w:pPr>
      <w:r w:rsidRPr="00AE7663">
        <w:rPr>
          <w:rFonts w:ascii="Arial" w:hAnsi="Arial" w:cs="Arial"/>
          <w:szCs w:val="22"/>
          <w:lang w:val="es-CR" w:eastAsia="es-CR"/>
        </w:rPr>
        <w:t>Pablo Villalobos González, Gerente</w:t>
      </w:r>
    </w:p>
    <w:p w14:paraId="07E6FDA3" w14:textId="77777777" w:rsidR="00AE7663" w:rsidRPr="00AE7663" w:rsidRDefault="00AE7663" w:rsidP="00AE7663">
      <w:pPr>
        <w:jc w:val="left"/>
        <w:rPr>
          <w:rFonts w:ascii="Arial" w:hAnsi="Arial" w:cs="Arial"/>
          <w:b/>
          <w:color w:val="1F4E79"/>
          <w:szCs w:val="22"/>
          <w:lang w:val="es-CR" w:eastAsia="es-CR"/>
        </w:rPr>
      </w:pPr>
      <w:r w:rsidRPr="00AE7663">
        <w:rPr>
          <w:rFonts w:ascii="Arial" w:hAnsi="Arial" w:cs="Arial"/>
          <w:b/>
          <w:color w:val="1F4E79"/>
          <w:szCs w:val="22"/>
          <w:lang w:val="es-CR" w:eastAsia="es-CR"/>
        </w:rPr>
        <w:t>BANCO CENTRAL DE COSTA RICA</w:t>
      </w:r>
    </w:p>
    <w:p w14:paraId="439CFED3" w14:textId="77777777" w:rsidR="00AE7663" w:rsidRPr="00AE7663" w:rsidRDefault="00AE7663" w:rsidP="00AE7663">
      <w:pPr>
        <w:jc w:val="left"/>
        <w:rPr>
          <w:rFonts w:ascii="Arial" w:hAnsi="Arial" w:cs="Arial"/>
          <w:szCs w:val="22"/>
          <w:lang w:val="es-CR" w:eastAsia="es-CR"/>
        </w:rPr>
      </w:pPr>
    </w:p>
    <w:p w14:paraId="78E8CFB9" w14:textId="7F29F404" w:rsidR="00AE7663" w:rsidRPr="00AE7663" w:rsidRDefault="00AE7663" w:rsidP="00AE7663">
      <w:pPr>
        <w:jc w:val="left"/>
        <w:rPr>
          <w:rFonts w:ascii="Arial" w:hAnsi="Arial" w:cs="Arial"/>
          <w:b/>
          <w:bCs/>
          <w:szCs w:val="22"/>
          <w:lang w:val="es-CR" w:eastAsia="es-CR"/>
        </w:rPr>
      </w:pPr>
      <w:r w:rsidRPr="00AE7663">
        <w:rPr>
          <w:rFonts w:ascii="Arial" w:hAnsi="Arial" w:cs="Arial"/>
          <w:b/>
          <w:szCs w:val="22"/>
          <w:lang w:val="es-CR" w:eastAsia="es-CR"/>
        </w:rPr>
        <w:t xml:space="preserve">Ref. Comunicación del Informe </w:t>
      </w:r>
      <w:r w:rsidRPr="00AE7663">
        <w:rPr>
          <w:rFonts w:ascii="Arial" w:hAnsi="Arial" w:cs="Arial"/>
          <w:b/>
          <w:bCs/>
          <w:szCs w:val="22"/>
          <w:lang w:val="es-CR" w:eastAsia="es-CR"/>
        </w:rPr>
        <w:t>de la auditoría especial sobre la gestión de activos intangibles</w:t>
      </w:r>
    </w:p>
    <w:p w14:paraId="1675DBB4" w14:textId="77777777" w:rsidR="00AE7663" w:rsidRPr="00AE7663" w:rsidRDefault="00AE7663" w:rsidP="00AE7663">
      <w:pPr>
        <w:jc w:val="left"/>
        <w:rPr>
          <w:rFonts w:ascii="Arial" w:hAnsi="Arial" w:cs="Arial"/>
          <w:szCs w:val="22"/>
          <w:lang w:val="es-CR" w:eastAsia="es-CR"/>
        </w:rPr>
      </w:pPr>
    </w:p>
    <w:p w14:paraId="427A46A8" w14:textId="77777777" w:rsidR="00AE7663" w:rsidRPr="00AE7663" w:rsidRDefault="00AE7663" w:rsidP="00AE7663">
      <w:pPr>
        <w:jc w:val="left"/>
        <w:rPr>
          <w:rFonts w:ascii="Arial" w:hAnsi="Arial" w:cs="Arial"/>
          <w:szCs w:val="22"/>
          <w:lang w:val="es-CR" w:eastAsia="es-CR"/>
        </w:rPr>
      </w:pPr>
      <w:r w:rsidRPr="00AE7663">
        <w:rPr>
          <w:rFonts w:ascii="Arial" w:hAnsi="Arial" w:cs="Arial"/>
          <w:szCs w:val="22"/>
          <w:lang w:val="es-CR" w:eastAsia="es-CR"/>
        </w:rPr>
        <w:t>Estimado señor:</w:t>
      </w:r>
    </w:p>
    <w:p w14:paraId="67F572B2" w14:textId="77777777" w:rsidR="00AE7663" w:rsidRPr="00AE7663" w:rsidRDefault="00AE7663" w:rsidP="00AE7663">
      <w:pPr>
        <w:jc w:val="left"/>
        <w:rPr>
          <w:rFonts w:ascii="Arial" w:hAnsi="Arial" w:cs="Arial"/>
          <w:szCs w:val="22"/>
          <w:lang w:val="es-CR" w:eastAsia="es-CR"/>
        </w:rPr>
      </w:pPr>
    </w:p>
    <w:p w14:paraId="4E3E046F" w14:textId="77777777" w:rsidR="00AE7663" w:rsidRPr="00AE7663" w:rsidRDefault="00AE7663" w:rsidP="00AE7663">
      <w:pPr>
        <w:tabs>
          <w:tab w:val="left" w:pos="5505"/>
        </w:tabs>
        <w:rPr>
          <w:rFonts w:ascii="Arial" w:hAnsi="Arial" w:cs="Arial"/>
          <w:szCs w:val="22"/>
          <w:lang w:val="es-CR" w:eastAsia="es-CR"/>
        </w:rPr>
      </w:pPr>
      <w:r w:rsidRPr="00AE7663">
        <w:rPr>
          <w:rFonts w:ascii="Arial" w:hAnsi="Arial" w:cs="Arial"/>
          <w:szCs w:val="22"/>
          <w:lang w:val="es-CR" w:eastAsia="es-CR"/>
        </w:rPr>
        <w:t>El informe adjunto contiene los resultados correspondientes al estudio de auditoría de carácter especial</w:t>
      </w:r>
      <w:r w:rsidRPr="00AE7663">
        <w:rPr>
          <w:rFonts w:ascii="Arial" w:hAnsi="Arial" w:cs="Arial"/>
          <w:szCs w:val="22"/>
          <w:vertAlign w:val="superscript"/>
          <w:lang w:val="es-CR" w:eastAsia="es-CR"/>
        </w:rPr>
        <w:footnoteReference w:id="1"/>
      </w:r>
      <w:r w:rsidRPr="00AE7663">
        <w:rPr>
          <w:rFonts w:ascii="Arial" w:hAnsi="Arial" w:cs="Arial"/>
          <w:szCs w:val="22"/>
          <w:lang w:val="es-CR" w:eastAsia="es-CR"/>
        </w:rPr>
        <w:t xml:space="preserve"> mediante el cual esta Auditoría evaluó la gestión de activos intangibles, que está bajo la responsabilidad del Departamento de Finanzas y Contabilidad, de la División Transformación y Estrategia del Banco Central de Costa Rica.</w:t>
      </w:r>
    </w:p>
    <w:p w14:paraId="3C3CF423" w14:textId="77777777" w:rsidR="00AE7663" w:rsidRPr="00AE7663" w:rsidRDefault="00AE7663" w:rsidP="00AE7663">
      <w:pPr>
        <w:tabs>
          <w:tab w:val="left" w:pos="5505"/>
        </w:tabs>
        <w:rPr>
          <w:rFonts w:ascii="Arial" w:hAnsi="Arial" w:cs="Arial"/>
          <w:szCs w:val="22"/>
          <w:lang w:val="es-CR" w:eastAsia="es-CR"/>
        </w:rPr>
      </w:pPr>
    </w:p>
    <w:p w14:paraId="096EA614" w14:textId="77777777" w:rsidR="00AE7663" w:rsidRPr="00AE7663" w:rsidRDefault="00AE7663" w:rsidP="00AE7663">
      <w:pPr>
        <w:rPr>
          <w:rFonts w:ascii="Arial" w:hAnsi="Arial" w:cs="Arial"/>
          <w:szCs w:val="22"/>
        </w:rPr>
      </w:pPr>
      <w:r w:rsidRPr="00AE7663">
        <w:rPr>
          <w:rFonts w:ascii="Arial" w:hAnsi="Arial" w:cs="Arial"/>
          <w:szCs w:val="22"/>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74E60C0D" w14:textId="77777777" w:rsidR="00AE7663" w:rsidRPr="00AE7663" w:rsidRDefault="00AE7663" w:rsidP="00AE7663">
      <w:pPr>
        <w:contextualSpacing/>
        <w:jc w:val="left"/>
        <w:rPr>
          <w:rFonts w:ascii="Arial" w:hAnsi="Arial" w:cs="Arial"/>
          <w:szCs w:val="22"/>
          <w:lang w:val="es-CR" w:eastAsia="es-CR"/>
        </w:rPr>
      </w:pPr>
    </w:p>
    <w:p w14:paraId="3869572B" w14:textId="77777777" w:rsidR="00AE7663" w:rsidRPr="00AE7663" w:rsidRDefault="00AE7663" w:rsidP="00AE7663">
      <w:pPr>
        <w:rPr>
          <w:rFonts w:ascii="Arial" w:hAnsi="Arial" w:cs="Arial"/>
          <w:szCs w:val="22"/>
          <w:lang w:val="es-MX" w:eastAsia="es-MX"/>
        </w:rPr>
      </w:pPr>
      <w:r w:rsidRPr="00AE7663">
        <w:rPr>
          <w:rFonts w:ascii="Arial" w:hAnsi="Arial" w:cs="Arial"/>
          <w:szCs w:val="22"/>
          <w:lang w:val="es-MX" w:eastAsia="es-MX"/>
        </w:rPr>
        <w:t>La Auditoría Interna realizó las conferencias técnica y final de este informe con la División Transformación y Estrategia y con la Gerencia, en fechas 14 y 21 de octubre respectivamente, como parte de la comunicación preliminar de los resultados.</w:t>
      </w:r>
    </w:p>
    <w:p w14:paraId="3C41DD9E" w14:textId="77777777" w:rsidR="00AE7663" w:rsidRPr="00AE7663" w:rsidRDefault="00AE7663" w:rsidP="00AE7663">
      <w:pPr>
        <w:rPr>
          <w:rFonts w:ascii="Arial" w:hAnsi="Arial" w:cs="Arial"/>
          <w:szCs w:val="22"/>
          <w:lang w:val="es-MX" w:eastAsia="es-MX"/>
        </w:rPr>
      </w:pPr>
    </w:p>
    <w:p w14:paraId="45DFDDCD" w14:textId="77777777" w:rsidR="00AE7663" w:rsidRPr="00AE7663" w:rsidRDefault="00AE7663" w:rsidP="00AE7663">
      <w:pPr>
        <w:rPr>
          <w:rFonts w:ascii="Arial" w:hAnsi="Arial" w:cs="Arial"/>
          <w:szCs w:val="22"/>
          <w:lang w:val="es-CR" w:eastAsia="es-MX"/>
        </w:rPr>
      </w:pPr>
      <w:r w:rsidRPr="00AE7663">
        <w:rPr>
          <w:rFonts w:ascii="Arial" w:hAnsi="Arial" w:cs="Arial"/>
          <w:szCs w:val="22"/>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14:paraId="384CCE6D" w14:textId="77777777" w:rsidR="00AE7663" w:rsidRPr="00AE7663" w:rsidRDefault="00AE7663" w:rsidP="00AE7663">
      <w:pPr>
        <w:widowControl w:val="0"/>
        <w:rPr>
          <w:rFonts w:ascii="Arial" w:hAnsi="Arial" w:cs="Arial"/>
          <w:szCs w:val="22"/>
          <w:lang w:val="es-CR" w:eastAsia="es-CR"/>
        </w:rPr>
      </w:pPr>
    </w:p>
    <w:p w14:paraId="7597F3FA" w14:textId="77777777" w:rsidR="00AE7663" w:rsidRPr="00AE7663" w:rsidRDefault="00AE7663" w:rsidP="00AE7663">
      <w:pPr>
        <w:widowControl w:val="0"/>
        <w:rPr>
          <w:rFonts w:ascii="Arial" w:hAnsi="Arial" w:cs="Arial"/>
          <w:szCs w:val="22"/>
          <w:lang w:val="es-CR" w:eastAsia="es-CR"/>
        </w:rPr>
      </w:pPr>
      <w:r w:rsidRPr="00AE7663">
        <w:rPr>
          <w:rFonts w:ascii="Arial" w:hAnsi="Arial" w:cs="Arial"/>
          <w:szCs w:val="22"/>
          <w:lang w:val="es-CR" w:eastAsia="es-CR"/>
        </w:rPr>
        <w:t>Las recomendaciones de auditoría deben tratarse con arreglo a las disposiciones de los artículos 36, 38 y 39, según la Ley General de Control Interno No. 8292 publicada en el periódico oficial La Gaceta 169 del 4 de setiembre del 2002.</w:t>
      </w:r>
    </w:p>
    <w:p w14:paraId="6177A97E" w14:textId="77777777" w:rsidR="00AE7663" w:rsidRPr="00AE7663" w:rsidRDefault="00AE7663" w:rsidP="00AE7663">
      <w:pPr>
        <w:widowControl w:val="0"/>
        <w:rPr>
          <w:rFonts w:ascii="Arial" w:hAnsi="Arial" w:cs="Arial"/>
          <w:szCs w:val="22"/>
          <w:lang w:val="es-CR" w:eastAsia="es-CR"/>
        </w:rPr>
      </w:pPr>
    </w:p>
    <w:p w14:paraId="46AE215D" w14:textId="77777777" w:rsidR="00AE7663" w:rsidRPr="00AE7663" w:rsidRDefault="00AE7663" w:rsidP="00AE7663">
      <w:pPr>
        <w:jc w:val="left"/>
        <w:rPr>
          <w:rFonts w:ascii="Arial" w:hAnsi="Arial" w:cs="Arial"/>
          <w:szCs w:val="22"/>
          <w:lang w:val="pt-BR" w:eastAsia="es-CR"/>
        </w:rPr>
      </w:pPr>
      <w:r w:rsidRPr="00AE7663">
        <w:rPr>
          <w:rFonts w:ascii="Times New Roman" w:hAnsi="Times New Roman"/>
          <w:noProof/>
          <w:szCs w:val="22"/>
          <w:lang w:val="es-CR" w:eastAsia="es-CR"/>
        </w:rPr>
        <w:drawing>
          <wp:anchor distT="0" distB="0" distL="114300" distR="114300" simplePos="0" relativeHeight="251659264" behindDoc="1" locked="0" layoutInCell="1" allowOverlap="1" wp14:anchorId="1A47B925" wp14:editId="5B7A6C4A">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E7663">
        <w:rPr>
          <w:rFonts w:ascii="Arial" w:hAnsi="Arial" w:cs="Arial"/>
          <w:szCs w:val="22"/>
          <w:lang w:val="pt-BR" w:eastAsia="es-CR"/>
        </w:rPr>
        <w:t>Atentamente,</w:t>
      </w:r>
    </w:p>
    <w:p w14:paraId="2142B76A" w14:textId="77777777" w:rsidR="00AE7663" w:rsidRPr="00AE7663" w:rsidRDefault="00AE7663" w:rsidP="00AE7663">
      <w:pPr>
        <w:tabs>
          <w:tab w:val="left" w:pos="3120"/>
        </w:tabs>
        <w:jc w:val="left"/>
        <w:rPr>
          <w:rFonts w:ascii="Arial" w:hAnsi="Arial" w:cs="Arial"/>
          <w:szCs w:val="22"/>
          <w:lang w:val="pt-BR" w:eastAsia="es-CR"/>
        </w:rPr>
      </w:pPr>
      <w:r w:rsidRPr="00AE7663">
        <w:rPr>
          <w:rFonts w:ascii="Arial" w:hAnsi="Arial" w:cs="Arial"/>
          <w:szCs w:val="22"/>
          <w:lang w:val="pt-BR" w:eastAsia="es-CR"/>
        </w:rPr>
        <w:tab/>
      </w:r>
    </w:p>
    <w:p w14:paraId="1783340E" w14:textId="77777777" w:rsidR="00AE7663" w:rsidRPr="00AE7663" w:rsidRDefault="00AE7663" w:rsidP="00AE7663">
      <w:pPr>
        <w:jc w:val="left"/>
        <w:rPr>
          <w:rFonts w:ascii="Arial" w:hAnsi="Arial" w:cs="Arial"/>
          <w:szCs w:val="22"/>
          <w:lang w:val="pt-BR" w:eastAsia="es-CR"/>
        </w:rPr>
      </w:pPr>
    </w:p>
    <w:p w14:paraId="1F70A8B2" w14:textId="77777777" w:rsidR="00AE7663" w:rsidRPr="00AE7663" w:rsidRDefault="00AE7663" w:rsidP="00AE7663">
      <w:pPr>
        <w:jc w:val="left"/>
        <w:rPr>
          <w:rFonts w:ascii="Arial" w:hAnsi="Arial" w:cs="Arial"/>
          <w:szCs w:val="22"/>
          <w:lang w:val="pt-BR" w:eastAsia="es-CR"/>
        </w:rPr>
      </w:pPr>
      <w:r w:rsidRPr="00AE7663">
        <w:rPr>
          <w:rFonts w:ascii="Arial" w:hAnsi="Arial" w:cs="Arial"/>
          <w:szCs w:val="22"/>
          <w:lang w:val="pt-BR" w:eastAsia="es-CR"/>
        </w:rPr>
        <w:t>Joaquín Vargas Guerrero</w:t>
      </w:r>
    </w:p>
    <w:p w14:paraId="40048390" w14:textId="77777777" w:rsidR="00AE7663" w:rsidRPr="00AE7663" w:rsidRDefault="00AE7663" w:rsidP="00AE7663">
      <w:pPr>
        <w:jc w:val="left"/>
        <w:rPr>
          <w:rFonts w:ascii="Arial" w:hAnsi="Arial" w:cs="Arial"/>
          <w:b/>
          <w:bCs/>
          <w:szCs w:val="22"/>
          <w:lang w:val="pt-BR" w:eastAsia="es-CR"/>
        </w:rPr>
      </w:pPr>
      <w:r w:rsidRPr="00AE7663">
        <w:rPr>
          <w:rFonts w:ascii="Arial" w:hAnsi="Arial" w:cs="Arial"/>
          <w:b/>
          <w:bCs/>
          <w:szCs w:val="22"/>
          <w:lang w:val="pt-BR" w:eastAsia="es-CR"/>
        </w:rPr>
        <w:t>Auditor Interno</w:t>
      </w:r>
    </w:p>
    <w:p w14:paraId="08380F6C" w14:textId="77777777" w:rsidR="00AE7663" w:rsidRPr="00AE7663" w:rsidRDefault="00AE7663" w:rsidP="00AE7663">
      <w:pPr>
        <w:rPr>
          <w:rFonts w:ascii="Arial" w:hAnsi="Arial" w:cs="Arial"/>
          <w:sz w:val="18"/>
          <w:szCs w:val="18"/>
        </w:rPr>
      </w:pPr>
    </w:p>
    <w:p w14:paraId="69B4491F" w14:textId="77777777" w:rsidR="00AE7663" w:rsidRPr="00AE7663" w:rsidRDefault="00AE7663" w:rsidP="00AE7663">
      <w:pPr>
        <w:ind w:firstLine="720"/>
        <w:rPr>
          <w:rFonts w:ascii="Arial" w:hAnsi="Arial" w:cs="Arial"/>
          <w:sz w:val="18"/>
          <w:szCs w:val="18"/>
        </w:rPr>
      </w:pPr>
    </w:p>
    <w:p w14:paraId="44660E84" w14:textId="65446BEB" w:rsidR="00AE7663" w:rsidRPr="00AE7663" w:rsidRDefault="00AE7663" w:rsidP="00AE7663">
      <w:pPr>
        <w:pStyle w:val="CC"/>
      </w:pPr>
      <w:r w:rsidRPr="00AE7663">
        <w:t>C</w:t>
      </w:r>
      <w:r>
        <w:t>c</w:t>
      </w:r>
      <w:r w:rsidRPr="00AE7663">
        <w:t>.</w:t>
      </w:r>
      <w:r w:rsidRPr="00AE7663">
        <w:tab/>
        <w:t>División Transformación y Estrategia</w:t>
      </w:r>
    </w:p>
    <w:p w14:paraId="4898AFD1" w14:textId="77777777" w:rsidR="00577A95" w:rsidRDefault="00577A95" w:rsidP="0085692C">
      <w:pPr>
        <w:pStyle w:val="Negrita"/>
      </w:pPr>
    </w:p>
    <w:bookmarkStart w:id="0" w:name="_MON_1822641263"/>
    <w:bookmarkEnd w:id="0"/>
    <w:p w14:paraId="533630AB" w14:textId="7E649BBA" w:rsidR="00A26E9E" w:rsidRDefault="00AE7663" w:rsidP="00AE7663">
      <w:pPr>
        <w:pStyle w:val="Negrita"/>
        <w:jc w:val="center"/>
      </w:pPr>
      <w:r>
        <w:object w:dxaOrig="1508" w:dyaOrig="984" w14:anchorId="74B7301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822641740" r:id="rId16">
            <o:FieldCodes>\s</o:FieldCodes>
          </o:OLEObject>
        </w:object>
      </w:r>
    </w:p>
    <w:p w14:paraId="60F5E384" w14:textId="77777777" w:rsidR="002307FE" w:rsidRPr="002307FE" w:rsidRDefault="002307FE" w:rsidP="002307FE"/>
    <w:sectPr w:rsidR="002307FE" w:rsidRPr="002307FE" w:rsidSect="00AE7663">
      <w:headerReference w:type="default" r:id="rId17"/>
      <w:footerReference w:type="even" r:id="rId18"/>
      <w:footerReference w:type="default" r:id="rId19"/>
      <w:headerReference w:type="first" r:id="rId20"/>
      <w:footerReference w:type="first" r:id="rId21"/>
      <w:type w:val="continuous"/>
      <w:pgSz w:w="12240" w:h="15840" w:code="1"/>
      <w:pgMar w:top="1843" w:right="1041" w:bottom="993" w:left="1560" w:header="284"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C785AD0" w14:textId="77777777" w:rsidR="00AE7663" w:rsidRDefault="00AE7663" w:rsidP="00D43D57">
      <w:r>
        <w:separator/>
      </w:r>
    </w:p>
  </w:endnote>
  <w:endnote w:type="continuationSeparator" w:id="0">
    <w:p w14:paraId="4285C597" w14:textId="77777777" w:rsidR="00AE7663" w:rsidRDefault="00AE7663"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550715" w14:textId="2DAC539C" w:rsidR="00AE7663" w:rsidRDefault="00AE7663">
    <w:pPr>
      <w:pStyle w:val="Piedepgina"/>
    </w:pPr>
    <w:r>
      <w:rPr>
        <w:noProof/>
      </w:rPr>
      <mc:AlternateContent>
        <mc:Choice Requires="wps">
          <w:drawing>
            <wp:anchor distT="0" distB="0" distL="0" distR="0" simplePos="0" relativeHeight="251698176" behindDoc="0" locked="0" layoutInCell="1" allowOverlap="1" wp14:anchorId="471056B9" wp14:editId="6023FB9D">
              <wp:simplePos x="635" y="635"/>
              <wp:positionH relativeFrom="page">
                <wp:align>center</wp:align>
              </wp:positionH>
              <wp:positionV relativeFrom="page">
                <wp:align>bottom</wp:align>
              </wp:positionV>
              <wp:extent cx="609600" cy="345440"/>
              <wp:effectExtent l="0" t="0" r="0" b="0"/>
              <wp:wrapNone/>
              <wp:docPr id="1415883492"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2DB95DF6" w14:textId="3B567A84" w:rsidR="00AE7663" w:rsidRPr="00AE7663" w:rsidRDefault="00AE7663" w:rsidP="00AE7663">
                          <w:pPr>
                            <w:rPr>
                              <w:rFonts w:ascii="Calibri" w:eastAsia="Calibri" w:hAnsi="Calibri" w:cs="Calibri"/>
                              <w:noProof/>
                              <w:color w:val="000000"/>
                              <w:sz w:val="20"/>
                              <w:szCs w:val="20"/>
                            </w:rPr>
                          </w:pPr>
                          <w:r w:rsidRPr="00AE7663">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71056B9" id="_x0000_t202" coordsize="21600,21600" o:spt="202" path="m,l,21600r21600,l21600,xe">
              <v:stroke joinstyle="miter"/>
              <v:path gradientshapeok="t" o:connecttype="rect"/>
            </v:shapetype>
            <v:shape id="Cuadro de texto 2" o:spid="_x0000_s1026" type="#_x0000_t202" alt="Uso Interno"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YctMCgIAABUEAAAOAAAAZHJzL2Uyb0RvYy54bWysU01v2zAMvQ/YfxB0X+x0abAacYqsRYYB&#10;QVsgHXpWZDk2IIkCpcTOfv0oxW66bqdhF5kmKX6897S47Y1mR4W+BVvy6STnTFkJVWv3Jf/xvP70&#10;hTMfhK2EBqtKflKe3y4/flh0rlBX0ICuFDIqYn3RuZI3Ibgiy7xslBF+Ak5ZCtaARgT6xX1Woeio&#10;utHZVZ7Psw6wcghSeU/e+3OQL1P9ulYyPNa1V4HpktNsIZ2Yzl08s+VCFHsUrmnlMIb4hymMaC01&#10;fS11L4JgB2z/KGVaieChDhMJJoO6bqVKO9A20/zdNttGOJV2IXC8e4XJ/7+y8uG4dU/IQv8VeiIw&#10;AtI5X3hyxn36Gk380qSM4gTh6RU21QcmyTnPb+Y5RSSFPs+uZ7MEa3a57NCHbwoMi0bJkVhJYInj&#10;xgdqSKljSuxlYd1qnZjR9jcHJUZPdpkwWqHf9cPYO6hOtA3CmWjv5Lqlnhvhw5NAYpbGJLWGRzpq&#10;DV3JYbA4awB//s0f8wlwinLWkVJKbknKnOnvloiIohoNHI1dMqY3+XXExR7MHZD+pvQUnEwmeTHo&#10;0awRzAvpeBUbUUhYSe1KvhvNu3CWLL0DqVarlET6cSJs7NbJWDriFEF87l8EugHpQBQ9wCgjUbwD&#10;/Jwbb3q3OgSCPbERMT0DOUBN2kskDe8kivvtf8q6vOblLwAAAP//AwBQSwMEFAAGAAgAAAAhACnj&#10;p/vZAAAAAwEAAA8AAABkcnMvZG93bnJldi54bWxMj8FOwzAMhu9IvENkJG4sZRsTlKYTmsRpCGkb&#10;F25Z4rWFxqkad+veHsNlXCz9+q3Pn4vlGFp1xD41kQzcTzJQSC76hioDH7vXu0dQiS1520ZCA2dM&#10;sCyvrwqb+3iiDR63XCmBUMqtgZq5y7VOrsZg0yR2SNIdYh8sS+wr7Xt7Enho9TTLFjrYhuRCbTtc&#10;1ei+t0Mw8LDht+GddrPPcXr+WncrNzusnTG3N+PLMyjGkS/L8Ksv6lCK0z4O5JNqDcgj/Dele1pI&#10;2gt3PgddFvq/e/kDAAD//wMAUEsBAi0AFAAGAAgAAAAhALaDOJL+AAAA4QEAABMAAAAAAAAAAAAA&#10;AAAAAAAAAFtDb250ZW50X1R5cGVzXS54bWxQSwECLQAUAAYACAAAACEAOP0h/9YAAACUAQAACwAA&#10;AAAAAAAAAAAAAAAvAQAAX3JlbHMvLnJlbHNQSwECLQAUAAYACAAAACEAnWHLTAoCAAAVBAAADgAA&#10;AAAAAAAAAAAAAAAuAgAAZHJzL2Uyb0RvYy54bWxQSwECLQAUAAYACAAAACEAKeOn+9kAAAADAQAA&#10;DwAAAAAAAAAAAAAAAABkBAAAZHJzL2Rvd25yZXYueG1sUEsFBgAAAAAEAAQA8wAAAGoFAAAAAA==&#10;" filled="f" stroked="f">
              <v:textbox style="mso-fit-shape-to-text:t" inset="0,0,0,15pt">
                <w:txbxContent>
                  <w:p w14:paraId="2DB95DF6" w14:textId="3B567A84" w:rsidR="00AE7663" w:rsidRPr="00AE7663" w:rsidRDefault="00AE7663" w:rsidP="00AE7663">
                    <w:pPr>
                      <w:rPr>
                        <w:rFonts w:ascii="Calibri" w:eastAsia="Calibri" w:hAnsi="Calibri" w:cs="Calibri"/>
                        <w:noProof/>
                        <w:color w:val="000000"/>
                        <w:sz w:val="20"/>
                        <w:szCs w:val="20"/>
                      </w:rPr>
                    </w:pPr>
                    <w:r w:rsidRPr="00AE7663">
                      <w:rPr>
                        <w:rFonts w:ascii="Calibri" w:eastAsia="Calibri" w:hAnsi="Calibri" w:cs="Calibri"/>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35FF28" w14:textId="2EE3D9AB" w:rsidR="002307FE" w:rsidRDefault="00AE7663"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76224ECF" wp14:editId="4561C3E2">
              <wp:simplePos x="635" y="635"/>
              <wp:positionH relativeFrom="page">
                <wp:align>center</wp:align>
              </wp:positionH>
              <wp:positionV relativeFrom="page">
                <wp:align>bottom</wp:align>
              </wp:positionV>
              <wp:extent cx="609600" cy="345440"/>
              <wp:effectExtent l="0" t="0" r="0" b="0"/>
              <wp:wrapNone/>
              <wp:docPr id="1423182516"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08B25601" w14:textId="3C9A10CC" w:rsidR="00AE7663" w:rsidRPr="00AE7663" w:rsidRDefault="00AE7663" w:rsidP="00AE7663">
                          <w:pPr>
                            <w:rPr>
                              <w:rFonts w:ascii="Calibri" w:eastAsia="Calibri" w:hAnsi="Calibri" w:cs="Calibri"/>
                              <w:noProof/>
                              <w:color w:val="000000"/>
                              <w:sz w:val="20"/>
                              <w:szCs w:val="20"/>
                            </w:rPr>
                          </w:pPr>
                          <w:r w:rsidRPr="00AE7663">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76224ECF" id="_x0000_t202" coordsize="21600,21600" o:spt="202" path="m,l,21600r21600,l21600,xe">
              <v:stroke joinstyle="miter"/>
              <v:path gradientshapeok="t" o:connecttype="rect"/>
            </v:shapetype>
            <v:shape id="Cuadro de texto 3" o:spid="_x0000_s1027" type="#_x0000_t202" alt="Uso Interno"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piDAIAABwEAAAOAAAAZHJzL2Uyb0RvYy54bWysU01v2zAMvQ/YfxB0X+x0abAacYqsRYYB&#10;QVsgHXpWZCk2YIkCpcTOfv0oJU66tqdhF5kmKX689zS77U3L9gp9A7bk41HOmbISqsZuS/7refnl&#10;G2c+CFuJFqwq+UF5fjv//GnWuUJdQQ1tpZBREeuLzpW8DsEVWeZlrYzwI3DKUlADGhHoF7dZhaKj&#10;6qbNrvJ8mnWAlUOQynvy3h+DfJ7qa61keNTaq8DaktNsIZ2Yzk08s/lMFFsUrm7kaQzxD1MY0Vhq&#10;ei51L4JgO2zelTKNRPCgw0iCyUDrRqq0A20zzt9ss66FU2kXAse7M0z+/5WVD/u1e0IW+u/QE4ER&#10;kM75wpMz7tNrNPFLkzKKE4SHM2yqD0ySc5rfTHOKSAp9nVxPJgnW7HLZoQ8/FBgWjZIjsZLAEvuV&#10;D9SQUoeU2MvCsmnbxExr/3JQYvRklwmjFfpNz5rq1fQbqA60FMKRb+/ksqHWK+HDk0AimKYl0YZH&#10;OnQLXcnhZHFWA/7+yB/zCXeKctaRYEpuSdGctT8t8RG1NRg4GJtkjG/y6wiP3Zk7IBmO6UU4mUzy&#10;YmgHUyOYF5LzIjaikLCS2pV8M5h34ahceg5SLRYpiWTkRFjZtZOxdIQrYvncvwh0J8ADMfUAg5pE&#10;8Qb3Y2686d1iFwj9REqE9gjkCXGSYOLq9Fyixl//p6zLo57/AQAA//8DAFBLAwQUAAYACAAAACEA&#10;KeOn+9kAAAADAQAADwAAAGRycy9kb3ducmV2LnhtbEyPwU7DMAyG70i8Q2QkbixlGxOUphOaxGkI&#10;aRsXblnitYXGqRp3694ew2VcLP36rc+fi+UYWnXEPjWRDNxPMlBILvqGKgMfu9e7R1CJLXnbRkID&#10;Z0ywLK+vCpv7eKINHrdcKYFQyq2BmrnLtU6uxmDTJHZI0h1iHyxL7Cvte3sSeGj1NMsWOtiG5EJt&#10;O1zV6L63QzDwsOG34Z12s89xev5adys3O6ydMbc348szKMaRL8vwqy/qUIrTPg7kk2oNyCP8N6V7&#10;WkjaC3c+B10W+r97+QMAAP//AwBQSwECLQAUAAYACAAAACEAtoM4kv4AAADhAQAAEwAAAAAAAAAA&#10;AAAAAAAAAAAAW0NvbnRlbnRfVHlwZXNdLnhtbFBLAQItABQABgAIAAAAIQA4/SH/1gAAAJQBAAAL&#10;AAAAAAAAAAAAAAAAAC8BAABfcmVscy8ucmVsc1BLAQItABQABgAIAAAAIQDjb+piDAIAABwEAAAO&#10;AAAAAAAAAAAAAAAAAC4CAABkcnMvZTJvRG9jLnhtbFBLAQItABQABgAIAAAAIQAp46f72QAAAAMB&#10;AAAPAAAAAAAAAAAAAAAAAGYEAABkcnMvZG93bnJldi54bWxQSwUGAAAAAAQABADzAAAAbAUAAAAA&#10;" filled="f" stroked="f">
              <v:textbox style="mso-fit-shape-to-text:t" inset="0,0,0,15pt">
                <w:txbxContent>
                  <w:p w14:paraId="08B25601" w14:textId="3C9A10CC" w:rsidR="00AE7663" w:rsidRPr="00AE7663" w:rsidRDefault="00AE7663" w:rsidP="00AE7663">
                    <w:pPr>
                      <w:rPr>
                        <w:rFonts w:ascii="Calibri" w:eastAsia="Calibri" w:hAnsi="Calibri" w:cs="Calibri"/>
                        <w:noProof/>
                        <w:color w:val="000000"/>
                        <w:sz w:val="20"/>
                        <w:szCs w:val="20"/>
                      </w:rPr>
                    </w:pPr>
                    <w:r w:rsidRPr="00AE7663">
                      <w:rPr>
                        <w:rFonts w:ascii="Calibri" w:eastAsia="Calibri" w:hAnsi="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33419DB5C3984FC795C17B664FB73661"/>
        </w:placeholder>
        <w:text/>
      </w:sdtPr>
      <w:sdtEndPr/>
      <w:sdtContent>
        <w:r>
          <w:rPr>
            <w:color w:val="004990"/>
            <w:sz w:val="16"/>
            <w:szCs w:val="16"/>
          </w:rPr>
          <w:t>AI-0244-2025</w:t>
        </w:r>
      </w:sdtContent>
    </w:sdt>
  </w:p>
  <w:p w14:paraId="7E8A7C6A"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21D3FB60"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60C6B9AC" wp14:editId="42CDDC97">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71E7CB7"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7A36C05"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373D91A" w14:textId="77777777" w:rsidR="00D2424F" w:rsidRDefault="00D2424F" w:rsidP="00FA54DF">
                          <w:pPr>
                            <w:rPr>
                              <w:color w:val="003A68"/>
                              <w:sz w:val="14"/>
                              <w:szCs w:val="14"/>
                            </w:rPr>
                          </w:pPr>
                          <w:r w:rsidRPr="00FA54DF">
                            <w:rPr>
                              <w:color w:val="003A68"/>
                              <w:sz w:val="14"/>
                              <w:szCs w:val="14"/>
                            </w:rPr>
                            <w:t>Apdo. 10058-1000</w:t>
                          </w:r>
                        </w:p>
                        <w:p w14:paraId="6E5C99C0" w14:textId="77777777" w:rsidR="00D2424F" w:rsidRDefault="00D2424F" w:rsidP="00FA54DF">
                          <w:pPr>
                            <w:rPr>
                              <w:color w:val="003A68"/>
                              <w:sz w:val="14"/>
                              <w:szCs w:val="14"/>
                            </w:rPr>
                          </w:pPr>
                          <w:r w:rsidRPr="00FA54DF">
                            <w:rPr>
                              <w:color w:val="003A68"/>
                              <w:sz w:val="14"/>
                              <w:szCs w:val="14"/>
                            </w:rPr>
                            <w:t>Av. 1 y Central, Calles 2 y 4</w:t>
                          </w:r>
                        </w:p>
                        <w:p w14:paraId="71835CBF"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60C6B9AC"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571E7CB7"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47A36C05"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373D91A" w14:textId="77777777" w:rsidR="00D2424F" w:rsidRDefault="00D2424F" w:rsidP="00FA54DF">
                    <w:pPr>
                      <w:rPr>
                        <w:color w:val="003A68"/>
                        <w:sz w:val="14"/>
                        <w:szCs w:val="14"/>
                      </w:rPr>
                    </w:pPr>
                    <w:r w:rsidRPr="00FA54DF">
                      <w:rPr>
                        <w:color w:val="003A68"/>
                        <w:sz w:val="14"/>
                        <w:szCs w:val="14"/>
                      </w:rPr>
                      <w:t>Apdo. 10058-1000</w:t>
                    </w:r>
                  </w:p>
                  <w:p w14:paraId="6E5C99C0" w14:textId="77777777" w:rsidR="00D2424F" w:rsidRDefault="00D2424F" w:rsidP="00FA54DF">
                    <w:pPr>
                      <w:rPr>
                        <w:color w:val="003A68"/>
                        <w:sz w:val="14"/>
                        <w:szCs w:val="14"/>
                      </w:rPr>
                    </w:pPr>
                    <w:r w:rsidRPr="00FA54DF">
                      <w:rPr>
                        <w:color w:val="003A68"/>
                        <w:sz w:val="14"/>
                        <w:szCs w:val="14"/>
                      </w:rPr>
                      <w:t>Av. 1 y Central, Calles 2 y 4</w:t>
                    </w:r>
                  </w:p>
                  <w:p w14:paraId="71835CBF"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6E947647" wp14:editId="508A716F">
          <wp:simplePos x="0" y="0"/>
          <wp:positionH relativeFrom="column">
            <wp:posOffset>4550781</wp:posOffset>
          </wp:positionH>
          <wp:positionV relativeFrom="paragraph">
            <wp:posOffset>-190500</wp:posOffset>
          </wp:positionV>
          <wp:extent cx="8890" cy="431165"/>
          <wp:effectExtent l="0" t="0" r="0" b="0"/>
          <wp:wrapNone/>
          <wp:docPr id="560187100" name="Imagen 560187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55398A5" w14:textId="731216A2" w:rsidR="00F64992" w:rsidRDefault="00AE7663"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17FB4954" wp14:editId="70D9E39C">
              <wp:simplePos x="990600" y="9283700"/>
              <wp:positionH relativeFrom="page">
                <wp:align>center</wp:align>
              </wp:positionH>
              <wp:positionV relativeFrom="page">
                <wp:align>bottom</wp:align>
              </wp:positionV>
              <wp:extent cx="609600" cy="345440"/>
              <wp:effectExtent l="0" t="0" r="0" b="0"/>
              <wp:wrapNone/>
              <wp:docPr id="626365857"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6A90606E" w14:textId="3FD04529" w:rsidR="00AE7663" w:rsidRPr="00AE7663" w:rsidRDefault="00AE7663" w:rsidP="00AE7663">
                          <w:pPr>
                            <w:rPr>
                              <w:rFonts w:ascii="Calibri" w:eastAsia="Calibri" w:hAnsi="Calibri" w:cs="Calibri"/>
                              <w:noProof/>
                              <w:color w:val="000000"/>
                              <w:sz w:val="20"/>
                              <w:szCs w:val="20"/>
                            </w:rPr>
                          </w:pPr>
                          <w:r w:rsidRPr="00AE7663">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7FB4954" id="_x0000_t202" coordsize="21600,21600" o:spt="202" path="m,l,21600r21600,l21600,xe">
              <v:stroke joinstyle="miter"/>
              <v:path gradientshapeok="t" o:connecttype="rect"/>
            </v:shapetype>
            <v:shape id="Cuadro de texto 1" o:spid="_x0000_s1029" type="#_x0000_t202" alt="Uso Interno"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filled="f" stroked="f">
              <v:textbox style="mso-fit-shape-to-text:t" inset="0,0,0,15pt">
                <w:txbxContent>
                  <w:p w14:paraId="6A90606E" w14:textId="3FD04529" w:rsidR="00AE7663" w:rsidRPr="00AE7663" w:rsidRDefault="00AE7663" w:rsidP="00AE7663">
                    <w:pPr>
                      <w:rPr>
                        <w:rFonts w:ascii="Calibri" w:eastAsia="Calibri" w:hAnsi="Calibri" w:cs="Calibri"/>
                        <w:noProof/>
                        <w:color w:val="000000"/>
                        <w:sz w:val="20"/>
                        <w:szCs w:val="20"/>
                      </w:rPr>
                    </w:pPr>
                    <w:r w:rsidRPr="00AE7663">
                      <w:rPr>
                        <w:rFonts w:ascii="Calibri" w:eastAsia="Calibri" w:hAnsi="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4C597E7E" wp14:editId="20568DD4">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6C5E7C5"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515970FE"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F50A6D9" w14:textId="77777777" w:rsidR="00D2424F" w:rsidRDefault="00D2424F">
                          <w:pPr>
                            <w:rPr>
                              <w:color w:val="003A68"/>
                              <w:sz w:val="14"/>
                              <w:szCs w:val="14"/>
                            </w:rPr>
                          </w:pPr>
                          <w:r w:rsidRPr="00FA54DF">
                            <w:rPr>
                              <w:color w:val="003A68"/>
                              <w:sz w:val="14"/>
                              <w:szCs w:val="14"/>
                            </w:rPr>
                            <w:t>Apdo. 10058-1000</w:t>
                          </w:r>
                        </w:p>
                        <w:p w14:paraId="041DC63A" w14:textId="77777777" w:rsidR="00B65442" w:rsidRDefault="00B65442" w:rsidP="00B65442">
                          <w:pPr>
                            <w:rPr>
                              <w:color w:val="003A68"/>
                              <w:sz w:val="14"/>
                              <w:szCs w:val="14"/>
                            </w:rPr>
                          </w:pPr>
                          <w:r w:rsidRPr="00FA54DF">
                            <w:rPr>
                              <w:color w:val="003A68"/>
                              <w:sz w:val="14"/>
                              <w:szCs w:val="14"/>
                            </w:rPr>
                            <w:t>Av. 1 y Central, Calles 2 y 4</w:t>
                          </w:r>
                        </w:p>
                        <w:p w14:paraId="054A480F"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4C597E7E"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66C5E7C5"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515970FE"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6F50A6D9" w14:textId="77777777" w:rsidR="00D2424F" w:rsidRDefault="00D2424F">
                    <w:pPr>
                      <w:rPr>
                        <w:color w:val="003A68"/>
                        <w:sz w:val="14"/>
                        <w:szCs w:val="14"/>
                      </w:rPr>
                    </w:pPr>
                    <w:r w:rsidRPr="00FA54DF">
                      <w:rPr>
                        <w:color w:val="003A68"/>
                        <w:sz w:val="14"/>
                        <w:szCs w:val="14"/>
                      </w:rPr>
                      <w:t>Apdo. 10058-1000</w:t>
                    </w:r>
                  </w:p>
                  <w:p w14:paraId="041DC63A" w14:textId="77777777" w:rsidR="00B65442" w:rsidRDefault="00B65442" w:rsidP="00B65442">
                    <w:pPr>
                      <w:rPr>
                        <w:color w:val="003A68"/>
                        <w:sz w:val="14"/>
                        <w:szCs w:val="14"/>
                      </w:rPr>
                    </w:pPr>
                    <w:r w:rsidRPr="00FA54DF">
                      <w:rPr>
                        <w:color w:val="003A68"/>
                        <w:sz w:val="14"/>
                        <w:szCs w:val="14"/>
                      </w:rPr>
                      <w:t>Av. 1 y Central, Calles 2 y 4</w:t>
                    </w:r>
                  </w:p>
                  <w:p w14:paraId="054A480F"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338BC0A1" wp14:editId="1369A653">
          <wp:simplePos x="0" y="0"/>
          <wp:positionH relativeFrom="column">
            <wp:posOffset>4553585</wp:posOffset>
          </wp:positionH>
          <wp:positionV relativeFrom="paragraph">
            <wp:posOffset>8687</wp:posOffset>
          </wp:positionV>
          <wp:extent cx="8890" cy="431165"/>
          <wp:effectExtent l="0" t="0" r="0" b="0"/>
          <wp:wrapNone/>
          <wp:docPr id="281544451" name="Imagen 2815444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313C6B0"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78BA121E"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038AE1E" w14:textId="77777777" w:rsidR="00AE7663" w:rsidRDefault="00AE7663" w:rsidP="00D43D57">
      <w:r>
        <w:separator/>
      </w:r>
    </w:p>
  </w:footnote>
  <w:footnote w:type="continuationSeparator" w:id="0">
    <w:p w14:paraId="56D9643C" w14:textId="77777777" w:rsidR="00AE7663" w:rsidRDefault="00AE7663" w:rsidP="00D43D57">
      <w:r>
        <w:continuationSeparator/>
      </w:r>
    </w:p>
  </w:footnote>
  <w:footnote w:id="1">
    <w:p w14:paraId="433D2C4B" w14:textId="77777777" w:rsidR="00AE7663" w:rsidRPr="00E8768E" w:rsidRDefault="00AE7663" w:rsidP="00AE7663">
      <w:pPr>
        <w:pStyle w:val="Textonotapie"/>
        <w:jc w:val="both"/>
        <w:rPr>
          <w:rFonts w:ascii="Arial" w:hAnsi="Arial" w:cs="Arial"/>
          <w:sz w:val="16"/>
          <w:szCs w:val="16"/>
        </w:rPr>
      </w:pPr>
      <w:r w:rsidRPr="00E8768E">
        <w:rPr>
          <w:rStyle w:val="Refdenotaalpie"/>
          <w:rFonts w:ascii="Arial" w:hAnsi="Arial" w:cs="Arial"/>
          <w:sz w:val="16"/>
          <w:szCs w:val="16"/>
        </w:rPr>
        <w:footnoteRef/>
      </w:r>
      <w:r w:rsidRPr="00E8768E">
        <w:rPr>
          <w:rFonts w:ascii="Arial" w:hAnsi="Arial" w:cs="Arial"/>
          <w:sz w:val="16"/>
          <w:szCs w:val="16"/>
        </w:rPr>
        <w:t xml:space="preserve"> </w:t>
      </w:r>
      <w:r w:rsidRPr="00E8768E">
        <w:rPr>
          <w:rFonts w:ascii="Arial" w:hAnsi="Arial" w:cs="Arial"/>
          <w:b/>
          <w:bCs/>
          <w:sz w:val="16"/>
          <w:szCs w:val="16"/>
        </w:rPr>
        <w:t>Auditoría de carácter especial</w:t>
      </w:r>
      <w:r w:rsidRPr="00E8768E">
        <w:rPr>
          <w:rFonts w:ascii="Arial" w:hAnsi="Arial" w:cs="Arial"/>
          <w:sz w:val="16"/>
          <w:szCs w:val="16"/>
        </w:rPr>
        <w:t>: Evalúa si las actividades, operaciones financieras e información, cumplen en todos los aspectos relevantes, con las regulaciones o mandatos que rigen a la entidad.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4B9574"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32E76808" wp14:editId="728EDA10">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799480639" name="Imagen 7994806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6D508BE0" wp14:editId="4612F827">
          <wp:simplePos x="0" y="0"/>
          <wp:positionH relativeFrom="column">
            <wp:posOffset>4470400</wp:posOffset>
          </wp:positionH>
          <wp:positionV relativeFrom="paragraph">
            <wp:posOffset>298450</wp:posOffset>
          </wp:positionV>
          <wp:extent cx="941070" cy="424815"/>
          <wp:effectExtent l="0" t="0" r="0" b="0"/>
          <wp:wrapNone/>
          <wp:docPr id="1065881378" name="Imagen 10658813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BD3F4B"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6A2EA20A" wp14:editId="1A0B36FF">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724763821" name="Imagen 17247638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3B49948D" wp14:editId="10D4BCBE">
          <wp:simplePos x="0" y="0"/>
          <wp:positionH relativeFrom="column">
            <wp:posOffset>4602480</wp:posOffset>
          </wp:positionH>
          <wp:positionV relativeFrom="paragraph">
            <wp:posOffset>187960</wp:posOffset>
          </wp:positionV>
          <wp:extent cx="857250" cy="424815"/>
          <wp:effectExtent l="0" t="0" r="6350" b="0"/>
          <wp:wrapNone/>
          <wp:docPr id="1631761588" name="Imagen 16317615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223523864">
    <w:abstractNumId w:val="10"/>
  </w:num>
  <w:num w:numId="2" w16cid:durableId="1925189106">
    <w:abstractNumId w:val="11"/>
  </w:num>
  <w:num w:numId="3" w16cid:durableId="1447503989">
    <w:abstractNumId w:val="9"/>
  </w:num>
  <w:num w:numId="4" w16cid:durableId="1292902668">
    <w:abstractNumId w:val="7"/>
  </w:num>
  <w:num w:numId="5" w16cid:durableId="1547378552">
    <w:abstractNumId w:val="6"/>
  </w:num>
  <w:num w:numId="6" w16cid:durableId="397439995">
    <w:abstractNumId w:val="5"/>
  </w:num>
  <w:num w:numId="7" w16cid:durableId="1603953929">
    <w:abstractNumId w:val="4"/>
  </w:num>
  <w:num w:numId="8" w16cid:durableId="1033189436">
    <w:abstractNumId w:val="8"/>
  </w:num>
  <w:num w:numId="9" w16cid:durableId="1218667829">
    <w:abstractNumId w:val="3"/>
  </w:num>
  <w:num w:numId="10" w16cid:durableId="444544269">
    <w:abstractNumId w:val="2"/>
  </w:num>
  <w:num w:numId="11" w16cid:durableId="1905945717">
    <w:abstractNumId w:val="1"/>
  </w:num>
  <w:num w:numId="12" w16cid:durableId="171619641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E7663"/>
    <w:rsid w:val="000064A4"/>
    <w:rsid w:val="000235B5"/>
    <w:rsid w:val="00026C85"/>
    <w:rsid w:val="000439A6"/>
    <w:rsid w:val="00060C03"/>
    <w:rsid w:val="000646DD"/>
    <w:rsid w:val="00081865"/>
    <w:rsid w:val="00082968"/>
    <w:rsid w:val="000A4501"/>
    <w:rsid w:val="000E0AC6"/>
    <w:rsid w:val="000F522A"/>
    <w:rsid w:val="001322B4"/>
    <w:rsid w:val="0016220C"/>
    <w:rsid w:val="001653C6"/>
    <w:rsid w:val="00166011"/>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0057B"/>
    <w:rsid w:val="00410551"/>
    <w:rsid w:val="00447A41"/>
    <w:rsid w:val="00451CDE"/>
    <w:rsid w:val="004822E6"/>
    <w:rsid w:val="00492FE3"/>
    <w:rsid w:val="004D0E2B"/>
    <w:rsid w:val="004D7F44"/>
    <w:rsid w:val="004F655C"/>
    <w:rsid w:val="004F74E7"/>
    <w:rsid w:val="005105C4"/>
    <w:rsid w:val="00550D78"/>
    <w:rsid w:val="00557369"/>
    <w:rsid w:val="005706D1"/>
    <w:rsid w:val="005751FC"/>
    <w:rsid w:val="00577A95"/>
    <w:rsid w:val="005928D3"/>
    <w:rsid w:val="0059392E"/>
    <w:rsid w:val="005975CD"/>
    <w:rsid w:val="005C173B"/>
    <w:rsid w:val="005C2C93"/>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E7663"/>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3689C272"/>
  <w15:docId w15:val="{885B1C32-FAA7-428F-92D2-6D89F35667B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locked/>
    <w:rsid w:val="00AE7663"/>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AE7663"/>
    <w:rPr>
      <w:rFonts w:ascii="Times New Roman" w:eastAsia="Times New Roman" w:hAnsi="Times New Roman"/>
    </w:rPr>
  </w:style>
  <w:style w:type="character" w:styleId="Refdenotaalpie">
    <w:name w:val="footnote reference"/>
    <w:uiPriority w:val="99"/>
    <w:locked/>
    <w:rsid w:val="00AE7663"/>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header" Target="header2.xml"/><Relationship Id="rId24" Type="http://schemas.openxmlformats.org/officeDocument/2006/relationships/theme" Target="theme/theme1.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glossaryDocument" Target="glossary/document.xml"/><Relationship Id="rId10" Type="http://schemas.openxmlformats.org/officeDocument/2006/relationships/settings" Target="settings.xml"/><Relationship Id="rId19" Type="http://schemas.openxmlformats.org/officeDocument/2006/relationships/footer" Target="footer2.xml"/><Relationship Id="rId22" Type="http://schemas.openxmlformats.org/officeDocument/2006/relationships/fontTable" Target="fontTable.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3419DB5C3984FC795C17B664FB73661"/>
        <w:category>
          <w:name w:val="General"/>
          <w:gallery w:val="placeholder"/>
        </w:category>
        <w:types>
          <w:type w:val="bbPlcHdr"/>
        </w:types>
        <w:behaviors>
          <w:behavior w:val="content"/>
        </w:behaviors>
        <w:guid w:val="{F1DB4442-EC3E-4CD3-90C0-527D975416EE}"/>
      </w:docPartPr>
      <w:docPartBody>
        <w:p w:rsidR="0016741A" w:rsidRDefault="0016741A">
          <w:pPr>
            <w:pStyle w:val="33419DB5C3984FC795C17B664FB73661"/>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6741A"/>
    <w:rsid w:val="000F522A"/>
    <w:rsid w:val="0016741A"/>
    <w:rsid w:val="0040057B"/>
    <w:rsid w:val="004D0E2B"/>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33419DB5C3984FC795C17B664FB73661">
    <w:name w:val="33419DB5C3984FC795C17B664FB7366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+eeGDQwwd6Ph+mtYZfxhCBdd9dgZVHdDDnTPsk+yep4=</DigestValue>
    </Reference>
    <Reference Type="http://uri.etsi.org/01903#SignedProperties" URI="#idSignedProperties">
      <Transforms>
        <Transform Algorithm="http://www.w3.org/TR/2001/REC-xml-c14n-20010315"/>
      </Transforms>
      <DigestMethod Algorithm="http://www.w3.org/2001/04/xmlenc#sha256"/>
      <DigestValue>0JzeYuP9S5FA7DNsggK5/tTl31GvtzAaXkreX9F/Rgo=</DigestValue>
    </Reference>
  </SignedInfo>
  <SignatureValue>NiOLK2Dg0FFqi5gnFYAkVcotfO+LxIx12x1kSbYcqnT/cZJGNV9qlmqo/jAbJ6uKoeIayVYtkWMSTRAzGB7Lkxa0t4AcVbpRaXDuOovC0GDfBJ7SJuWThpSMAe+Cah39AsDVzBgqoYnSGFgda5uQIFANmiAPCDX1vOmI5ZhUtKfC0jVfYgt0jIPgaIqNsI7lIKmLvXYoqbQ4fNwv6IFVsIZXnXGLfs7UW9RynivqRzwenQx4KdEAy6LElAQnzSwgJ2dEt6h+fC576Qo50zJwJJgW6Sl0bjta/JD4noRHYcCl5EQgtKe0eei06DZ0sieMANljmxMt8FjysSZWzEkT3A==</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DEtcIY3hk42UW2EsLCwMlQuvopsggLYGMxr9Z9IJ/qY=</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9orYC/XKol7iFS8QCWSywob63OAD8KtN79VCNZrMHjk=</DigestValue>
      </Reference>
      <Reference URI="/word/numbering.xml?ContentType=application/vnd.openxmlformats-officedocument.wordprocessingml.numbering+xml">
        <DigestMethod Algorithm="http://www.w3.org/2001/04/xmlenc#sha256"/>
        <DigestValue>0Y582ul+jUjabJdEj/B6JCY8zONxct8NxI3dsZv5GEo=</DigestValue>
      </Reference>
      <Reference URI="/word/endnotes.xml?ContentType=application/vnd.openxmlformats-officedocument.wordprocessingml.endnotes+xml">
        <DigestMethod Algorithm="http://www.w3.org/2001/04/xmlenc#sha256"/>
        <DigestValue>XmsPDUhq1fFXXolKjiVBoqF1dGdLsUyymFBkdu5uAJA=</DigestValue>
      </Reference>
      <Reference URI="/word/footer1.xml?ContentType=application/vnd.openxmlformats-officedocument.wordprocessingml.footer+xml">
        <DigestMethod Algorithm="http://www.w3.org/2001/04/xmlenc#sha256"/>
        <DigestValue>wS9WvC3DoiLolQBzj4TVAz+cc8NuniKeuAngFymnB0Y=</DigestValue>
      </Reference>
      <Reference URI="/word/footer3.xml?ContentType=application/vnd.openxmlformats-officedocument.wordprocessingml.footer+xml">
        <DigestMethod Algorithm="http://www.w3.org/2001/04/xmlenc#sha256"/>
        <DigestValue>VUEQq+NRi+eMJHlDeJE76t9C+0WTbhCCR64pDqWN4Cg=</DigestValue>
      </Reference>
      <Reference URI="/word/media/image5.emf?ContentType=image/x-emf">
        <DigestMethod Algorithm="http://www.w3.org/2001/04/xmlenc#sha256"/>
        <DigestValue>EQeoPcoPPD0NqMiDPGouQJEQEnlO/w+Td37NCcMaesM=</DigestValue>
      </Reference>
      <Reference URI="/word/footnotes.xml?ContentType=application/vnd.openxmlformats-officedocument.wordprocessingml.footnotes+xml">
        <DigestMethod Algorithm="http://www.w3.org/2001/04/xmlenc#sha256"/>
        <DigestValue>zQzr7TnOe85Pw4dCUjSWBbwuHbJUBE1Aeky2lRuFfWY=</DigestValue>
      </Reference>
      <Reference URI="/word/header1.xml?ContentType=application/vnd.openxmlformats-officedocument.wordprocessingml.header+xml">
        <DigestMethod Algorithm="http://www.w3.org/2001/04/xmlenc#sha256"/>
        <DigestValue>zPLlkV+1T590dNvNH72f+PXCQJU+19dx+EwouI6I7CU=</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embeddings/Microsoft_Word_Document.docx?ContentType=application/vnd.openxmlformats-officedocument.wordprocessingml.document">
        <DigestMethod Algorithm="http://www.w3.org/2001/04/xmlenc#sha256"/>
        <DigestValue>BLTvGpaj/FmOS0ntmn2VP+BQ37U9FAHzdVoNyQG4e6E=</DigestValue>
      </Reference>
      <Reference URI="/word/header2.xml?ContentType=application/vnd.openxmlformats-officedocument.wordprocessingml.header+xml">
        <DigestMethod Algorithm="http://www.w3.org/2001/04/xmlenc#sha256"/>
        <DigestValue>4BQcMyPfc2uJgMXhAFJRalLa/Ek8KAJbPUbVJyXNsKc=</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theme/theme1.xml?ContentType=application/vnd.openxmlformats-officedocument.theme+xml">
        <DigestMethod Algorithm="http://www.w3.org/2001/04/xmlenc#sha256"/>
        <DigestValue>9TZ4mZI8zGI3VflhVf7jIYdeWBzUvylr4fmB98sbr7g=</DigestValue>
      </Reference>
      <Reference URI="/word/media/image2.emf?ContentType=image/x-emf">
        <DigestMethod Algorithm="http://www.w3.org/2001/04/xmlenc#sha256"/>
        <DigestValue>Gj3Kan002cKXbb4H1V2JVXCZ3IeTYrGNkbr46HY9Sbs=</DigestValue>
      </Reference>
      <Reference URI="/word/glossary/document.xml?ContentType=application/vnd.openxmlformats-officedocument.wordprocessingml.document.glossary+xml">
        <DigestMethod Algorithm="http://www.w3.org/2001/04/xmlenc#sha256"/>
        <DigestValue>MnhjH9wFIP34sGPSvOI0SG1YrLYStGTJodPx6FiFsgQ=</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R3zGVdY+shnWkCDnS8phHdIkrqqMOm0jxgKho5LoC+8=</DigestValue>
      </Reference>
      <Reference URI="/word/glossary/styles.xml?ContentType=application/vnd.openxmlformats-officedocument.wordprocessingml.styles+xml">
        <DigestMethod Algorithm="http://www.w3.org/2001/04/xmlenc#sha256"/>
        <DigestValue>mhPj4bYWJeaio+huNRPAWzL6PBdpH0tY9BnGIt1axSc=</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settings.xml?ContentType=application/vnd.openxmlformats-officedocument.wordprocessingml.settings+xml">
        <DigestMethod Algorithm="http://www.w3.org/2001/04/xmlenc#sha256"/>
        <DigestValue>++ii7Nl6rdnk2YNaqkXgrcXSyMt5eyGgkqz+4lK4MKw=</DigestValue>
      </Reference>
      <Reference URI="/word/footer2.xml?ContentType=application/vnd.openxmlformats-officedocument.wordprocessingml.footer+xml">
        <DigestMethod Algorithm="http://www.w3.org/2001/04/xmlenc#sha256"/>
        <DigestValue>bT8JjTXnC3XeDGM9fGwrkGsPOyRztBuWctYnumL3nWI=</DigestValue>
      </Reference>
      <Reference URI="/word/styles.xml?ContentType=application/vnd.openxmlformats-officedocument.wordprocessingml.styles+xml">
        <DigestMethod Algorithm="http://www.w3.org/2001/04/xmlenc#sha256"/>
        <DigestValue>WYZDAWaQ+6kdgSuRZKRqM+Z5wPPefk0iws39b/BBDCc=</DigestValue>
      </Reference>
      <Reference URI="/word/media/image1.jpeg?ContentType=image/jpeg">
        <DigestMethod Algorithm="http://www.w3.org/2001/04/xmlenc#sha256"/>
        <DigestValue>i5L6dPa91f4vprUe/qDpQrrKZLI1MiYL71asHHkAjWs=</DigestValue>
      </Reference>
      <Reference URI="/word/fontTable.xml?ContentType=application/vnd.openxmlformats-officedocument.wordprocessingml.fontTable+xml">
        <DigestMethod Algorithm="http://www.w3.org/2001/04/xmlenc#sha256"/>
        <DigestValue>ubuoGPD1PWwycTs6KyYRHZKqX1/zWmnKlEQqe51CIPY=</DigestValue>
      </Reference>
    </Manifest>
    <SignatureProperties>
      <SignatureProperty Id="idSignatureTime" Target="#idPackageSignature">
        <mdssi:SignatureTime xmlns:mdssi="http://schemas.openxmlformats.org/package/2006/digital-signature">
          <mdssi:Format>YYYY-MM-DDThh:mm:ssTZD</mdssi:Format>
          <mdssi:Value>2025-10-22T18:36:55Z</mdssi:Value>
        </mdssi:SignatureTime>
      </SignatureProperty>
    </SignatureProperties>
  </Object>
  <Object>
    <xd:QualifyingProperties xmlns:xd="http://uri.etsi.org/01903/v1.3.2#" Target="#idPackageSignature">
      <xd:SignedProperties Id="idSignedProperties">
        <xd:SignedSignatureProperties>
          <xd:SigningTime>2025-10-22T18:36:55Z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32vlUKiTvkwtLBcLM30pg7N9Qg7dJpHYpgjbdwf9FukCBCeCYf0YDzIwMjUxMDIyMTgzNzA3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xMDIyMTgzNzA3WjAvBgkqhkiG9w0BCQQxIgQgXV2QAXXs3/ituC3mrhAg4p2nY73T3vm8PAbBB2nMbNAwNwYLKoZIhvcNAQkQAi8xKDAmMCQwIgQgrKszXYj6Q2nTJpWV/NZakemXG2IrBO983WoSsYOW808wDQYJKoZIhvcNAQEBBQAEggEAttWii3KB7Uxfw8Nv05OdzrbJaxNUFd8ocS/7QG+yasPyPmKxkaDpb79NqGqIQUVJ1SGHR02NnHGtsHQK+F4pVnrhxFmTmeqq21P2hsaJYmpWorPt4yQ/lqdddAODHQiXfB+1mztCPN2yXNtgJW2SN3WTgRQT2sPlOdBdjWPsUpE5Vv9ai8BZ/fwjyQm64ANpTlgxhhKSyHlE3eEPmzBd8XRY3ejzRdnVcov/hDPDy+Gb3Yg5o9tVJDUV5xdTd2Fgzl4XfVsT494siE+JQBj7E0f03DiEl/N8OfCzK4iRJHjUNuBRmGkvV3NDstJ3vyzuUbKdf9ZmHC1JvB+xnLAcJQ==</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OTI1MTUwNDA0WhcNMjUxMTI2MDMyNDA0WqBfMF0wHwYDVR0jBBgwFoAUsLvgCC5LE2jw0IBEA2ekP/8lY/YwEAYJKwYBBAGCNxUBBAMCAQAwCgYDVR0UBAMCAUAwHAYJKwYBBAGCNxUEBA8XDTI1MTEyNTE1MTQwNFowDQYJKoZIhvcNAQENBQADggIBABIysge1IqOew8cA7hFf7swu0kjriWwxvpNTae7/NrdthHYxpEdRXZJTTunAQgN2aE9Tjn2xtwqGWKBQv3in3lfsI7La8nlTSkYtcsuQaezGl9qgRYxsFhFEV3qmw1toKSmip4umTSeMozhpGhJWisvwDcG4o/2xlBZ5iIndYKddgpWN+eGjhzahsQRGjJd8eMcJecf6NFDfBAH30s7A0myrAhZREkVR0CKPiFH2mMWOY/6dOZfB50x59T6apmMCzoDfMoP4xR4+rYLj72s/sHKt9TO/j5jp6Wj2SAIWh/4CzrA5fZOPI4E6cFqp3ZvavzNpSiH4oHWOVdCW0J0xMFvF40gaN4CGx6WWmgzwQJAQ+RSLSF3AKydfbSILVbydY0j1aXH/yAWxaeSXBKmQ55m7dQxzoiB50NBI48ap6RrNPX+GW/LjzI2jMlK/4K/l9wZSHRwvDRNihl4pC15fZeF6R7BxOZBo2oyfyY5bkr7s2tqbpdoB/AQasHyN5PATgP5D+t9vWOZB+LgJnsndv945zhGJdAocBWq40oQAf+0Hrzc3goPQEI/Zy1kHuMOkmjCx4HpU2gTxYhErxiF/Gvm4txpv40tGUOlXN5VuoIXlOgfZagciZrXfw3MtvGFIrxiydmYfdVKetgnazEiPAmrq7OOmt9hYg0j7P+OMOfnw</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LWU0bHcoYYIPLggUz1LqIsrDsbFT17665/hHeesbIuA=</DigestValue>
                </xd:DigestAlgAndValue>
                <xd:CRLIdentifier>
                  <xd:Issuer>SERIALNUMBER=CPJ-2-100-098311,C=CR,O=MICITT,OU=DCFD,CN=CA POLITICA PERSONA FISICA - COSTA RICA v2</xd:Issuer>
                  <xd:IssueTime>2025-09-25T14:40:26Z</xd:IssueTime>
                  <xd:Number>65</xd:Number>
                </xd:CRLIdentifier>
              </xd:CRLRef>
              <xd:CRLRef>
                <xd:DigestAlgAndValue>
                  <DigestMethod Algorithm="http://www.w3.org/2001/04/xmlenc#sha256"/>
                  <DigestValue>xFCw3f6SYozLK7KNDfQHvqenzEgUsBOmvNZ9qs45mbM=</DigestValue>
                </xd:DigestAlgAndValue>
                <xd:CRLIdentifier>
                  <xd:Issuer>SERIALNUMBER=CPJ-2-100-098311,OU=DCFD,O=MICITT,C=CR,CN=CA RAIZ NACIONAL - COSTA RICA v2</xd:Issuer>
                  <xd:IssueTime>2025-07-31T14:32:46Z</xd:IssueTime>
                  <xd:Number>35</xd:Number>
                </xd:CRLIdentifier>
              </xd:CRLRef>
            </xd:CRLRefs>
            <xd:OCSPRefs>
              <xd:OCSPRef>
                <xd:OCSPIdentifier>
                  <xd:ResponderID>
                    <xd:ByKey>xudbLiMz9dCXYYauzrVFUj1KlyM=</xd:ByKey>
                  </xd:ResponderID>
                  <xd:ProducedAt>2025-10-22T18:37:07Z</xd:ProducedAt>
                </xd:OCSPIdentifier>
                <xd:DigestAlgAndValue>
                  <DigestMethod Algorithm="http://www.w3.org/2001/04/xmlenc#sha256"/>
                  <DigestValue>39w5HkMWV0p6fsOTtYYOG0HtCVF+Sbk3Nydxe0MnuEo=</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5MjUxNDQwMjZaFw0yNTExMjYwMzAwMjZaoF8wXTAfBgNVHSMEGDAWgBRonWk2y4Rue+qTYRn/WDAd1f9cyzAQBgkrBgEEAYI3FQEEAwIBADAKBgNVHRQEAwIBQTAcBgkrBgEEAYI3FQQEDxcNMjUxMTI1MTQ1MDI2WjANBgkqhkiG9w0BAQ0FAAOCAgEAWVHdfgHvt/UVqBOZtYJ92RyhyGTMNUPgVr1EaVY9X8AlCxKEtpIS8/mGJ5Qz5dnIwPVV1dMn8f4hUzswxjRBkxjYprW9oyFxfBrphQrMJ8Ywuw4XPEJSK33WIXAt2sEmKngrfZb+GECNId+fzGyxdora+Y6UGrMMwSFQTQql5crBLsjaMJweQTLgtS/bnh0l03zaWr0ExRV4UxI9tXHiJ4EBvTxj2jOBC8HWUHmPQCEQisO6e2ElP1YFh1DQjtqV3UHKa6KSNW7fiYfCQ5ecWwIxZcLYlmv7FXVY8vSofAcQ2X9Jzo4qy8SIkdJAUDsERwsOa1iqRYeTuDk2phkcihvYWjbUChhN+/tVKM9q0ui6iG6pL+XYx1iVkut/pGgmOVRyzBkYSifsQ6xjynOBbOsGtUW2T8F90UDLrRK919O8KJP96uvWIWRd4SFmpyHT4J/Um+lx9Zmcm+oPvFQTEk3lLmnAae0QfvegXyG/LeKnSxcoeDIYP1hR+bRwrEzEG8DhD52sKQ3Nx805Jx+QjWYb6PwTx5SGrgAli0HKkHqTMZe9HybpHJ/HrBHnB8nP7xt0rCBMWn7WusKxhzy3Q9nYYzmAODjQe754KY3QNlzOPt1+h0LCouyrk92HuzaAtVIkr+X2P3E5wCiaDi4WdP0wOg3L0UmsuZ+o1nyAimY=</xd:EncapsulatedCRLValue>
              <xd:EncapsulatedCRLValue>MIIDHjCCAQYCAQEwDQYJKoZIhvcNAQENBQAwczEZMBcGA1UEBRMQQ1BKLTItMTAwLTA5ODMxMTENMAsGA1UECxMERENGRDEPMA0GA1UEChMGTUlDSVRUMQswCQYDVQQGEwJDUjEpMCcGA1UEAxMgQ0EgUkFJWiBOQUNJT05BTCAtIENPU1RBIFJJQ0EgdjIXDTI1MDczMTE0MzI0NloXDTI1MTIwMTAyNTI0NlqgXzBdMB8GA1UdIwQYMBaAFODy/n3ERE5Q5DX9CImPToQZRDNAMBAGCSsGAQQBgjcVAQQDAgEAMAoGA1UdFAQDAgEjMBwGCSsGAQQBgjcVBAQPFw0yNTExMzAxNDQyNDZaMA0GCSqGSIb3DQEBDQUAA4ICAQB5qwvfcJuVpPKRtwS+Gth1EFqdZOzlR8pmMD96iNYltmdhYp15Kg0qlZhtEJQexUi/9l04NhQne0YuVR7/MFe+/EFGb1EPZkZX8FJw4Mrff3g6ltj8mnJ/tiYOPKt+47BYGCiTwZgX/py0tBEz9FH4mVpuBTiqfW6WU3tQYSkVqLbWXeKqD4mkk7526mP7+iIohgQkb1zdHO4rtZLjl0uAlio4gIXqyRq/N9WiF2nipSWQjc9RTqg7PVJT7wRzInaf0salPmvr/bd8x8nVVVJX2jjSvwhQgyq/3GElc7qceiamwSwAxiLDbEPtvxrSguCKH4j9VemVvdn0EP5ci1veH6533bXu8dvOLuYCyyN0FqwwpCEk2JKjdV5i7uj3MGyNzebd2abd38N4UqZRE5l4p2l+bWtD07i6eAXSji48uLOXvmaX/trq6VzqsTy8VZTIucGlyE4KpR/rO62tG9gd1aWeNN9Nh54iY+pOYKp112/zgTgeQv6vhiBF2a2DLjYmdqkIbN3n/GT6pJ4BNWTC26iJRHu9Sjg9Wfg0H08EbftH+TsPWZ6sLmaiHxjK+ZOaR4ZhZ+2219AcwsqPhzqvgFPfo31eLMH8w2kG/AQppHXKlVlaDpwrNV1Kz2cnKxTQPwlvr0kBn0hwp+08BWM5VFrY/WBMhFvfQWAiEzfA7w==</xd:EncapsulatedCRLValue>
            </xd:CRLValues>
            <xd:OCSPValues>
              <xd:EncapsulatedOCSPValue>MIIGlQoBAKCCBo4wggaKBgkrBgEFBQcwAQEEggZ7MIIGdzCBxaIWBBTG51suIzP10Jdhhq7OtUVSPUqXIxgPMjAyNTEwMjIxODM3MDdaMIGZMIGWMEwwCQYFKw4DAhoFAAQUzgxHzN03kqP+e9oD7BphnZQwSGIEFAlI/5tUAjbdMKRvs+Ivif5fd8qZAhMUABV0Nqfvh5tHOOJrAAIAFXQ2gAAYDzIwMjUxMDIyMTc0MDUwWqARGA8yMDI1MTAyNDA2MDA1MFqhIDAeMBwGCSsGAQQBgjcVBAQPFw0yNTEwMjMxNzUwNTBaMA0GCSqGSIb3DQEBCwUAA4IBAQCWZpq5K7x2QYKKSAbsScVcX2SrHCuqWWBaJrACDddY7Skj+LQoPDen1GgTlANNYP5yY3r2m9HxZyPxyH75v1xBhGUI+Dq2A+lm3ffgXAJhDJakAv3fFhT6Modl9Vja3St9Y2RzOvpjfEuAaBassfmID40eaecNKmPXPsFtLwWcILrHNp6AZjqibkORtq4xuA1PecHiFQ0Y6SqFuAfVFwF6XoFR2uzMYJolvdieVUMQ1TEOtajyVG+sYWzUdTFCue+I4KlPZ/nYxhipNR8Et5vhyH55O6OhvYswGhugA3sG/vOJ4R+SQISIOKJb22xaJko+/m1Ei7tjyan/o9XrLS/NoIIElzCCBJMwggSPMIIDd6ADAgECAhMUABqRXVDP0rtPruQaAAIAGpFdMA0GCSqGSIb3DQEBCwUAMIGZMRkwFwYDVQQFExBDUEotNC0wMDAtMDA0MDE3MQswCQYDVQQGEwJDUjEkMCIGA1UEChMbQkFOQ08gQ0VOVFJBTCBERSBDT1NUQSBSSUNBMSIwIAYDVQQLExlESVZJU0lPTiBTSVNURU1BUyBERSBQQUdPMSUwIwYDVQQDExxDQSBTSU5QRSAtIFBFUlNPTkEgRklTSUNBIHYyMB4XDTI1MTAyMDE4MTI1NVoXDTI1MTEwMzE4MTI1NVowHjEcMBoGA1UEAxMTU0ktQVBPQ1MtMTAxLmZkaS5jcjCCASIwDQYJKoZIhvcNAQEBBQADggEPADCCAQoCggEBAL7IX8X00OpkxSP1CFKQZjwyuoZt5k/IH+ImB1bUlwZFK1DG4KHZb4AdJ8mUfAeWmkS10QxhEcFvnkZTraackQ9uqvg6V2sJEd0CUp8bO53z9+1bPvHB8qC98MZ7ubiC+55icoI7v/IIuGWS6Zh6GShPeffh+RvxnNzWR62n1pNQZ5A2NK3nuCDp+F7tykkkOG7EjUk5ZXLAAkyD9h1UJCwtjnS1pmp9eDDZHQ+pOxV2tbilyeMogIiXFVTy/CZfANH51+7REO/4bHZp2+Oq/sFtfb589OTwGimbCDXvuPhrxVC1t/Ka8gcsC3zedOCJRC4gvT+xSwe7VMCMGc2XiyMCAwEAAaOCAUgwggFEMD0GCSsGAQQBgjcVBwQwMC4GJisGAQQBgjcVCIXE6luC0eM1lZEbgvmXGIaly2uBf4P2/HeBuPEzAgFkAgEHMBMGA1UdJQQMMAoGCCsGAQUFBwMJMA4GA1UdDwEB/wQEAwIHgDAbBgkrBgEEAYI3FQoEDjAMMAoGCCsGAQUFBwMJMA8GCSsGAQUFBzABBQQCBQAwHwYDVR0jBBgwFoAUCUj/m1QCNt0wpG+z4i+J/l93ypkwHQYDVR0OBBYEFMbnWy4jM/XQl2GGrs61RVI9SpcjMB4GA1UdEQQXMBWCE1NJLUFQT0NTLTEwMS5mZGkuY3IwUAYJKwYBBAGCNxkCBEMwQaA/BgorBgEEAYI3GQIBoDEEL1MtMS01LTIxLTMyMzk1NTA4NzgtNzUzNzk5NzM5LTE3NTY2MDE1MDMtMTA3MTMzMA0GCSqGSIb3DQEBCwUAA4IBAQA1XaIJxSDfVVDfPtJXsMuyY8+jRvHB6D2HXY8M2+RavVNX5aQWRoJfVI8KAf+BTi6+2AZqYsgIhX0m16ONWNlLORpSqkZVRDqe00jeSVh6xwLvyqf2I10LvNqK/UIMgge0rRYsEqqgR5pbvntEiHOLNfj5H9Eyp09hfuqliZX7KgxwCGTjKgq8INNIUPxYmDi8rz3Yege06KiB67FGPbaXAQA+7zUbnamaf+aRJP4xAy3CtDQkz/OCcrPtwN5RQDNR0dvdgecsl2DM1OXCH/JvEMRYLp/yxEWSB/20UqV/2wLuGOF9ss9EHu0QxJErElZrG6qreFzgfHVpXvfnI2vn</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BKBkBGIwYAIBAQYIYIE8AQEBAQUwMTANBglghkgBZQMEAgEFAAQgvb8/aZAcAegQNBjM9EAYC7aS
QDkUCem8OsqHqgDiagUCBCeCYgAYDzIwMjUxMDIyMTgzNzA3WjAEgAIB9AEB/6CCB8Iwgge+MIIF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CSqGSIb3DQEJAzENBgsqhkiG9w0BCRABBDAcBgkqhkiG9w0BCQUxDxcNMjUxMDIyMTgzNzA3WjAv
BgkqhkiG9w0BCQQxIgQglpc0qGIDZMAGtiBncv1nXpRVgUhEj6bkknQDFCcGq0YwNwYLKoZIhvcN
AQkQAi8xKDAmMCQwIgQgrKszXYj6Q2nTJpWV/NZakemXG2IrBO983WoSsYOW808wDQYJKoZIhvcN
AQEBBQAEggEAZZbbL8JHjqHwyZbh4QjRvYxtWTkhwcquTvdPzJuq0fbkX4jMkI9B6gWgkuCjugqh
o0+xwqHREZcDpFcrR52eFAL/ORcneCOLJHvO1UpZdnPFi1Ehm9yR5z8qlCuiHVXotMdBjVuaUtEl
jpqh5LVG7WXKUR+rbgoLvZmIWuylx2HVH18ENIbua993Sd4R333fibiBayFqz1UieCsEwSJmUjOy
Ua1Bb/p5T7GvFkz8+RwE3dL2T/Ffs4uwevAlcAlumxdURSVWwFAluaVBUFVkjQLVnfHOdMEo8qSa
o+2zfwiLsvWmA0gMWOylZWIQjB8xXLmUuSty5h5kX7yG3VCdLw==</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p:properties xmlns:p="http://schemas.microsoft.com/office/2006/metadata/properties" xmlns:xsi="http://www.w3.org/2001/XMLSchema-instance">
  <documentManagement/>
</p:properties>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2A3D720-B5C5-4D1E-9A9F-04D172A24591}"/>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A361DCD8-4F00-4B70-9B50-6163358254CF}"/>
</file>

<file path=customXml/itemProps4.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5.xml><?xml version="1.0" encoding="utf-8"?>
<ds:datastoreItem xmlns:ds="http://schemas.openxmlformats.org/officeDocument/2006/customXml" ds:itemID="{283BF82E-1A70-4392-8CF2-7DEAFF1953AE}">
  <ds:schemaRefs>
    <ds:schemaRef ds:uri="b875e23b-67d9-4b2e-bdec-edacbf90b326"/>
    <ds:schemaRef ds:uri="http://schemas.microsoft.com/office/infopath/2007/PartnerControls"/>
    <ds:schemaRef ds:uri="http://purl.org/dc/terms/"/>
    <ds:schemaRef ds:uri="http://schemas.openxmlformats.org/package/2006/metadata/core-properties"/>
    <ds:schemaRef ds:uri="http://schemas.microsoft.com/office/2006/metadata/properties"/>
    <ds:schemaRef ds:uri="http://schemas.microsoft.com/office/2006/documentManagement/types"/>
    <ds:schemaRef ds:uri="http://purl.org/dc/elements/1.1/"/>
    <ds:schemaRef ds:uri="http://purl.org/dc/dcmitype/"/>
    <ds:schemaRef ds:uri="62db5286-48a0-4e17-a672-7c89f7b8ca75"/>
    <ds:schemaRef ds:uri="http://schemas.microsoft.com/sharepoint/v3"/>
    <ds:schemaRef ds:uri="http://www.w3.org/XML/1998/namespace"/>
  </ds:schemaRefs>
</ds:datastoreItem>
</file>

<file path=customXml/itemProps6.xml><?xml version="1.0" encoding="utf-8"?>
<ds:datastoreItem xmlns:ds="http://schemas.openxmlformats.org/officeDocument/2006/customXml" ds:itemID="{A2760553-E076-437E-9016-470EC0CD13D7}"/>
</file>

<file path=customXml/itemProps7.xml><?xml version="1.0" encoding="utf-8"?>
<ds:datastoreItem xmlns:ds="http://schemas.openxmlformats.org/officeDocument/2006/customXml" ds:itemID="{529FED26-1BE0-4DFD-8FCF-95AC014D924E}"/>
</file>

<file path=docProps/app.xml><?xml version="1.0" encoding="utf-8"?>
<Properties xmlns="http://schemas.openxmlformats.org/officeDocument/2006/extended-properties" xmlns:vt="http://schemas.openxmlformats.org/officeDocument/2006/docPropsVTypes">
  <Template>plantilla-DAI</Template>
  <TotalTime>15</TotalTime>
  <Pages>1</Pages>
  <Words>272</Words>
  <Characters>1457</Characters>
  <Application>Microsoft Office Word</Application>
  <DocSecurity>0</DocSecurity>
  <Lines>44</Lines>
  <Paragraphs>16</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1714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AI-0244-2025</dc:title>
  <dc:subject/>
  <dc:creator>BERROCAL MEZA MELISSA</dc:creator>
  <cp:keywords/>
  <dc:description/>
  <cp:lastModifiedBy>VARGAS GUERRERO JOSE JOAQUIN</cp:lastModifiedBy>
  <cp:revision>4</cp:revision>
  <cp:lastPrinted>2011-05-05T20:16:00Z</cp:lastPrinted>
  <dcterms:created xsi:type="dcterms:W3CDTF">2025-10-22T18:16:00Z</dcterms:created>
  <dcterms:modified xsi:type="dcterms:W3CDTF">2025-10-22T18:36:00Z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Gerencia|7f4773cf-2cb9-48b6-88d2-9e4750a72616;#971;#DTE - División Transformación y Estrategia|368c3da0-3cec-43e9-a26d-02a9f90827dd</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255595a1,5464aae4,54d40ab4</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2025-10-22T18:29:03Z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514b888b-5097-4f21-8717-14139f80d29e</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497c80e1-2bf0-4f31-b808-2f5ecd751ffd,10;1afe6994-8faf-447a-9c55-27a860d20fdf,15;cf7072bc-9575-4d0b-b529-251f6b43b02b,16;cf7072bc-9575-4d0b-b529-251f6b43b02b,16;</vt:lpwstr>
  </property>
  <property fmtid="{D5CDD505-2E9C-101B-9397-08002B2CF9AE}" pid="32" name="Order">
    <vt:r8>205700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11/09/2025 00:01:10</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Gerencia|7f4773cf-2cb9-48b6-88d2-9e4750a72616;#971;#DTE - División Transformación y Estrategia|368c3da0-3cec-43e9-a26d-02a9f90827dd</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