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rsidRPr="007539B4" w:rsidR="003554C5" w:rsidP="007539B4" w:rsidRDefault="007539B4" w14:paraId="2B4FA9B1" w14:textId="51FF1BAF">
      <w:pPr>
        <w:jc w:val="left"/>
        <w:rPr>
          <w:rFonts w:ascii="Arial" w:hAnsi="Arial" w:cs="Arial"/>
          <w:szCs w:val="22"/>
          <w:lang w:val="es-CR" w:eastAsia="es-CR"/>
        </w:rPr>
      </w:pPr>
      <w:r w:rsidRPr="007539B4">
        <w:rPr>
          <w:rFonts w:ascii="Arial" w:hAnsi="Arial" w:cs="Arial"/>
          <w:szCs w:val="22"/>
          <w:lang w:val="es-CR" w:eastAsia="es-CR"/>
        </w:rPr>
        <w:t>8 de octubre del 2025</w:t>
      </w:r>
    </w:p>
    <w:sdt>
      <w:sdtPr>
        <w:alias w:val="Consecutivo"/>
        <w:tag w:val="Consecutivo"/>
        <w:id w:val="867724263"/>
        <w:placeholder>
          <w:docPart w:val="7B49C8D18F564CDF8971EBF16036DA8D"/>
        </w:placeholder>
        <w:text/>
      </w:sdtPr>
      <w:sdtEndPr/>
      <w:sdtContent>
        <w:p w:rsidR="003554C5" w:rsidP="0085692C" w:rsidRDefault="00BF4EBD" w14:paraId="2A2DADB0" w14:textId="77777777">
          <w:r>
            <w:rPr>
              <w:rStyle w:val="Textodelmarcadordeposicin"/>
              <w:rFonts w:eastAsia="Calibri"/>
            </w:rPr>
            <w:t>AI-0233-2025</w:t>
          </w:r>
        </w:p>
      </w:sdtContent>
    </w:sdt>
    <w:p w:rsidRPr="00F835F3" w:rsidR="00BF4EBD" w:rsidP="0085692C" w:rsidRDefault="00BF4EBD" w14:paraId="356D103B" w14:textId="77777777"/>
    <w:p w:rsidRPr="007539B4" w:rsidR="007539B4" w:rsidP="007539B4" w:rsidRDefault="007539B4" w14:paraId="47E722E8" w14:textId="77777777">
      <w:pPr>
        <w:jc w:val="left"/>
        <w:rPr>
          <w:rFonts w:ascii="Arial" w:hAnsi="Arial" w:cs="Arial"/>
          <w:szCs w:val="22"/>
          <w:lang w:val="es-CR" w:eastAsia="es-CR"/>
        </w:rPr>
      </w:pPr>
      <w:r w:rsidRPr="007539B4">
        <w:rPr>
          <w:rFonts w:ascii="Arial" w:hAnsi="Arial" w:cs="Arial"/>
          <w:szCs w:val="22"/>
          <w:lang w:val="es-CR" w:eastAsia="es-CR"/>
        </w:rPr>
        <w:t>Señor</w:t>
      </w:r>
    </w:p>
    <w:p w:rsidRPr="007539B4" w:rsidR="007539B4" w:rsidP="007539B4" w:rsidRDefault="007539B4" w14:paraId="0932FB7F" w14:textId="77777777">
      <w:pPr>
        <w:jc w:val="left"/>
        <w:rPr>
          <w:rFonts w:ascii="Arial" w:hAnsi="Arial" w:cs="Arial"/>
          <w:szCs w:val="22"/>
          <w:lang w:val="es-CR" w:eastAsia="es-CR"/>
        </w:rPr>
      </w:pPr>
      <w:r w:rsidRPr="007539B4">
        <w:rPr>
          <w:rFonts w:ascii="Arial" w:hAnsi="Arial" w:cs="Arial"/>
          <w:szCs w:val="22"/>
          <w:lang w:val="es-CR" w:eastAsia="es-CR"/>
        </w:rPr>
        <w:t>Pablo Villalobos González, Gerente</w:t>
      </w:r>
    </w:p>
    <w:p w:rsidRPr="007539B4" w:rsidR="007539B4" w:rsidP="007539B4" w:rsidRDefault="007539B4" w14:paraId="03E6E91E" w14:textId="77777777">
      <w:pPr>
        <w:jc w:val="left"/>
        <w:rPr>
          <w:rFonts w:ascii="Arial" w:hAnsi="Arial" w:cs="Arial"/>
          <w:b/>
          <w:color w:val="1F4E79"/>
          <w:szCs w:val="22"/>
          <w:lang w:val="es-CR" w:eastAsia="es-CR"/>
        </w:rPr>
      </w:pPr>
      <w:r w:rsidRPr="007539B4">
        <w:rPr>
          <w:rFonts w:ascii="Arial" w:hAnsi="Arial" w:cs="Arial"/>
          <w:b/>
          <w:color w:val="1F4E79"/>
          <w:szCs w:val="22"/>
          <w:lang w:val="es-CR" w:eastAsia="es-CR"/>
        </w:rPr>
        <w:t>BANCO CENTRAL DE COSTA RICA</w:t>
      </w:r>
    </w:p>
    <w:p w:rsidRPr="007539B4" w:rsidR="007539B4" w:rsidP="007539B4" w:rsidRDefault="007539B4" w14:paraId="4C89DD4B" w14:textId="77777777">
      <w:pPr>
        <w:jc w:val="left"/>
        <w:rPr>
          <w:rFonts w:ascii="Arial" w:hAnsi="Arial" w:cs="Arial"/>
          <w:szCs w:val="22"/>
          <w:lang w:val="es-CR" w:eastAsia="es-CR"/>
        </w:rPr>
      </w:pPr>
    </w:p>
    <w:p w:rsidRPr="007539B4" w:rsidR="007539B4" w:rsidP="007539B4" w:rsidRDefault="007539B4" w14:paraId="5FFB6554" w14:textId="77777777">
      <w:pPr>
        <w:rPr>
          <w:rFonts w:ascii="Arial" w:hAnsi="Arial" w:cs="Arial"/>
          <w:b/>
          <w:bCs/>
          <w:szCs w:val="22"/>
          <w:lang w:val="es-CR" w:eastAsia="es-CR"/>
        </w:rPr>
      </w:pPr>
      <w:r w:rsidRPr="007539B4">
        <w:rPr>
          <w:rFonts w:ascii="Arial" w:hAnsi="Arial" w:cs="Arial"/>
          <w:b/>
          <w:szCs w:val="22"/>
          <w:lang w:val="es-CR" w:eastAsia="es-CR"/>
        </w:rPr>
        <w:t xml:space="preserve">Ref. Comunicación del Informe </w:t>
      </w:r>
      <w:r w:rsidRPr="007539B4">
        <w:rPr>
          <w:rFonts w:ascii="Arial" w:hAnsi="Arial" w:cs="Arial"/>
          <w:b/>
          <w:bCs/>
          <w:szCs w:val="22"/>
          <w:lang w:val="es-CR" w:eastAsia="es-CR"/>
        </w:rPr>
        <w:t>de auditoría de captaciones de depósitos electrónicos</w:t>
      </w:r>
    </w:p>
    <w:p w:rsidRPr="007539B4" w:rsidR="007539B4" w:rsidP="007539B4" w:rsidRDefault="007539B4" w14:paraId="4A6B349C" w14:textId="77777777">
      <w:pPr>
        <w:jc w:val="left"/>
        <w:rPr>
          <w:rFonts w:ascii="Arial" w:hAnsi="Arial" w:cs="Arial"/>
          <w:szCs w:val="22"/>
          <w:lang w:val="es-CR" w:eastAsia="es-CR"/>
        </w:rPr>
      </w:pPr>
    </w:p>
    <w:p w:rsidRPr="007539B4" w:rsidR="007539B4" w:rsidP="007539B4" w:rsidRDefault="007539B4" w14:paraId="0DCE307F" w14:textId="77777777">
      <w:pPr>
        <w:jc w:val="left"/>
        <w:rPr>
          <w:rFonts w:ascii="Arial" w:hAnsi="Arial" w:cs="Arial"/>
          <w:szCs w:val="22"/>
          <w:lang w:val="es-CR" w:eastAsia="es-CR"/>
        </w:rPr>
      </w:pPr>
      <w:r w:rsidRPr="007539B4">
        <w:rPr>
          <w:rFonts w:ascii="Arial" w:hAnsi="Arial" w:cs="Arial"/>
          <w:szCs w:val="22"/>
          <w:lang w:val="es-CR" w:eastAsia="es-CR"/>
        </w:rPr>
        <w:t>Estimado señor:</w:t>
      </w:r>
    </w:p>
    <w:p w:rsidRPr="007539B4" w:rsidR="007539B4" w:rsidP="007539B4" w:rsidRDefault="007539B4" w14:paraId="3A273A39" w14:textId="77777777">
      <w:pPr>
        <w:jc w:val="left"/>
        <w:rPr>
          <w:rFonts w:ascii="Arial" w:hAnsi="Arial" w:cs="Arial"/>
          <w:szCs w:val="22"/>
          <w:lang w:val="es-CR" w:eastAsia="es-CR"/>
        </w:rPr>
      </w:pPr>
    </w:p>
    <w:p w:rsidRPr="007539B4" w:rsidR="007539B4" w:rsidP="007539B4" w:rsidRDefault="007539B4" w14:paraId="0DF17E7E" w14:textId="77777777">
      <w:pPr>
        <w:tabs>
          <w:tab w:val="left" w:pos="5505"/>
        </w:tabs>
        <w:rPr>
          <w:rFonts w:ascii="Arial" w:hAnsi="Arial" w:cs="Arial"/>
          <w:szCs w:val="22"/>
          <w:lang w:val="es-CR" w:eastAsia="es-CR"/>
        </w:rPr>
      </w:pPr>
      <w:r w:rsidRPr="007539B4">
        <w:rPr>
          <w:rFonts w:ascii="Arial" w:hAnsi="Arial" w:cs="Arial"/>
          <w:szCs w:val="22"/>
          <w:lang w:val="es-CR" w:eastAsia="es-CR"/>
        </w:rPr>
        <w:t xml:space="preserve">El informe adjunto contiene los resultados correspondientes al estudio especial mediante el cual esta Auditoría evaluó las operaciones de captación de depósitos electrónicos mediante Central Directo (servicio INV) y SINPE (servicio CAF), que están bajo la responsabilidad de la División Gestión de Activos y Pasivos del Banco Central de Costa Rica.  </w:t>
      </w:r>
    </w:p>
    <w:p w:rsidRPr="007539B4" w:rsidR="007539B4" w:rsidP="007539B4" w:rsidRDefault="007539B4" w14:paraId="048E5CD4" w14:textId="77777777">
      <w:pPr>
        <w:tabs>
          <w:tab w:val="left" w:pos="5505"/>
        </w:tabs>
        <w:rPr>
          <w:rFonts w:ascii="Arial" w:hAnsi="Arial" w:cs="Arial"/>
          <w:szCs w:val="22"/>
          <w:lang w:val="es-CR" w:eastAsia="es-CR"/>
        </w:rPr>
      </w:pPr>
    </w:p>
    <w:p w:rsidRPr="007539B4" w:rsidR="007539B4" w:rsidP="007539B4" w:rsidRDefault="007539B4" w14:paraId="648BD534" w14:textId="77777777">
      <w:pPr>
        <w:rPr>
          <w:rFonts w:ascii="Arial" w:hAnsi="Arial" w:cs="Arial"/>
          <w:szCs w:val="22"/>
        </w:rPr>
      </w:pPr>
      <w:r w:rsidRPr="007539B4">
        <w:rPr>
          <w:rFonts w:ascii="Arial" w:hAnsi="Arial" w:cs="Arial"/>
          <w:szCs w:val="22"/>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rsidRPr="007539B4" w:rsidR="007539B4" w:rsidP="007539B4" w:rsidRDefault="007539B4" w14:paraId="637F21D3" w14:textId="77777777">
      <w:pPr>
        <w:contextualSpacing/>
        <w:jc w:val="left"/>
        <w:rPr>
          <w:rFonts w:ascii="Arial" w:hAnsi="Arial" w:cs="Arial"/>
          <w:szCs w:val="22"/>
          <w:lang w:val="es-CR" w:eastAsia="es-CR"/>
        </w:rPr>
      </w:pPr>
    </w:p>
    <w:p w:rsidRPr="007539B4" w:rsidR="007539B4" w:rsidP="007539B4" w:rsidRDefault="007539B4" w14:paraId="1F41981C" w14:textId="77777777">
      <w:pPr>
        <w:rPr>
          <w:rFonts w:ascii="Arial" w:hAnsi="Arial" w:cs="Arial"/>
          <w:szCs w:val="22"/>
        </w:rPr>
      </w:pPr>
      <w:r w:rsidRPr="007539B4">
        <w:rPr>
          <w:rFonts w:ascii="Arial" w:hAnsi="Arial" w:cs="Arial"/>
          <w:szCs w:val="22"/>
        </w:rPr>
        <w:t xml:space="preserve">La Auditoría Interna realizó la conferencia técnica de este informe con la División </w:t>
      </w:r>
      <w:bookmarkStart w:name="_Hlk206419969" w:id="0"/>
      <w:r w:rsidRPr="007539B4">
        <w:rPr>
          <w:rFonts w:ascii="Arial" w:hAnsi="Arial" w:cs="Arial"/>
          <w:szCs w:val="22"/>
        </w:rPr>
        <w:t>Gestión de Activos y Pasivos,</w:t>
      </w:r>
      <w:bookmarkEnd w:id="0"/>
      <w:r w:rsidRPr="007539B4">
        <w:rPr>
          <w:rFonts w:ascii="Arial" w:hAnsi="Arial" w:cs="Arial"/>
          <w:szCs w:val="22"/>
        </w:rPr>
        <w:t xml:space="preserve"> la División Sistemas de Pago, la División Económica y la División Análisis de Datos y Estadísticas; y la conferencia final con la Gerencia, como parte de la comunicación preliminar de los resultados.</w:t>
      </w:r>
    </w:p>
    <w:p w:rsidRPr="007539B4" w:rsidR="007539B4" w:rsidP="007539B4" w:rsidRDefault="007539B4" w14:paraId="327538B3" w14:textId="77777777">
      <w:pPr>
        <w:rPr>
          <w:rFonts w:ascii="Arial" w:hAnsi="Arial" w:cs="Arial"/>
          <w:szCs w:val="22"/>
          <w:lang w:val="es-MX" w:eastAsia="es-MX"/>
        </w:rPr>
      </w:pPr>
    </w:p>
    <w:p w:rsidRPr="007539B4" w:rsidR="007539B4" w:rsidP="007539B4" w:rsidRDefault="007539B4" w14:paraId="560CEC4A" w14:textId="77777777">
      <w:pPr>
        <w:rPr>
          <w:rFonts w:ascii="Arial" w:hAnsi="Arial" w:cs="Arial"/>
          <w:szCs w:val="22"/>
          <w:lang w:val="es-CR" w:eastAsia="es-MX"/>
        </w:rPr>
      </w:pPr>
      <w:r w:rsidRPr="007539B4">
        <w:rPr>
          <w:rFonts w:ascii="Arial" w:hAnsi="Arial" w:cs="Arial"/>
          <w:szCs w:val="22"/>
          <w:lang w:val="es-CR" w:eastAsia="es-MX"/>
        </w:rPr>
        <w:t>Le solicito disponer que en el plazo de los próximos diez días se registre en el Sistema de la Auditoría Interna ubicado en el Portal Central el nombre de los funcionarios responsables de atender las recomendaciones y sus fechas de implantación establecidas por la Gerencia, las cuales se incluyen en este informe.</w:t>
      </w:r>
    </w:p>
    <w:p w:rsidRPr="007539B4" w:rsidR="007539B4" w:rsidP="007539B4" w:rsidRDefault="007539B4" w14:paraId="48D1B4BD" w14:textId="77777777">
      <w:pPr>
        <w:widowControl w:val="0"/>
        <w:rPr>
          <w:rFonts w:ascii="Arial" w:hAnsi="Arial" w:cs="Arial"/>
          <w:szCs w:val="22"/>
          <w:lang w:val="es-CR" w:eastAsia="es-CR"/>
        </w:rPr>
      </w:pPr>
    </w:p>
    <w:p w:rsidRPr="007539B4" w:rsidR="007539B4" w:rsidP="007539B4" w:rsidRDefault="007539B4" w14:paraId="300F990B" w14:textId="77777777">
      <w:pPr>
        <w:widowControl w:val="0"/>
        <w:rPr>
          <w:rFonts w:ascii="Arial" w:hAnsi="Arial" w:cs="Arial"/>
          <w:szCs w:val="22"/>
          <w:lang w:val="es-CR" w:eastAsia="es-CR"/>
        </w:rPr>
      </w:pPr>
      <w:r w:rsidRPr="007539B4">
        <w:rPr>
          <w:rFonts w:ascii="Arial" w:hAnsi="Arial" w:cs="Arial"/>
          <w:szCs w:val="22"/>
          <w:lang w:val="es-CR" w:eastAsia="es-CR"/>
        </w:rPr>
        <w:t>Las recomendaciones de auditoría deben tratarse con arreglo a las disposiciones de los artículos 36, 37, 38 y 39, según la Ley General de Control Interno No. 8292 publicada en el periódico oficial La Gaceta 169 del 4 de setiembre del 2002.</w:t>
      </w:r>
    </w:p>
    <w:p w:rsidRPr="007539B4" w:rsidR="007539B4" w:rsidP="007539B4" w:rsidRDefault="007539B4" w14:paraId="616F016D" w14:textId="77777777">
      <w:pPr>
        <w:widowControl w:val="0"/>
        <w:rPr>
          <w:rFonts w:ascii="Arial" w:hAnsi="Arial" w:cs="Arial"/>
          <w:szCs w:val="22"/>
          <w:lang w:val="es-CR" w:eastAsia="es-CR"/>
        </w:rPr>
      </w:pPr>
    </w:p>
    <w:p w:rsidRPr="007539B4" w:rsidR="007539B4" w:rsidP="007539B4" w:rsidRDefault="007539B4" w14:paraId="7A96A8E8" w14:textId="77777777">
      <w:pPr>
        <w:jc w:val="left"/>
        <w:rPr>
          <w:rFonts w:ascii="Arial" w:hAnsi="Arial" w:cs="Arial"/>
          <w:szCs w:val="22"/>
          <w:lang w:val="pt-BR" w:eastAsia="es-CR"/>
        </w:rPr>
      </w:pPr>
      <w:r w:rsidRPr="007539B4">
        <w:rPr>
          <w:rFonts w:ascii="Times New Roman" w:hAnsi="Times New Roman"/>
          <w:noProof/>
          <w:szCs w:val="22"/>
          <w:lang w:val="es-CR" w:eastAsia="es-CR"/>
        </w:rPr>
        <w:drawing>
          <wp:anchor distT="0" distB="0" distL="114300" distR="114300" simplePos="0" relativeHeight="251659264" behindDoc="1" locked="0" layoutInCell="1" allowOverlap="1" wp14:editId="772C4CCB" wp14:anchorId="6E8FB613">
            <wp:simplePos x="0" y="0"/>
            <wp:positionH relativeFrom="column">
              <wp:posOffset>-213995</wp:posOffset>
            </wp:positionH>
            <wp:positionV relativeFrom="paragraph">
              <wp:posOffset>100965</wp:posOffset>
            </wp:positionV>
            <wp:extent cx="2506980" cy="388620"/>
            <wp:effectExtent l="0" t="0" r="7620" b="0"/>
            <wp:wrapNone/>
            <wp:docPr id="37" name="Imagen 10" descr="Text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Imagen 10" descr="Texto&#10;&#10;El contenido generado por IA puede ser incorrecto."/>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06980" cy="388620"/>
                    </a:xfrm>
                    <a:prstGeom prst="rect">
                      <a:avLst/>
                    </a:prstGeom>
                    <a:noFill/>
                    <a:ln>
                      <a:noFill/>
                    </a:ln>
                  </pic:spPr>
                </pic:pic>
              </a:graphicData>
            </a:graphic>
            <wp14:sizeRelH relativeFrom="page">
              <wp14:pctWidth>0</wp14:pctWidth>
            </wp14:sizeRelH>
            <wp14:sizeRelV relativeFrom="page">
              <wp14:pctHeight>0</wp14:pctHeight>
            </wp14:sizeRelV>
          </wp:anchor>
        </w:drawing>
      </w:r>
      <w:r w:rsidRPr="007539B4">
        <w:rPr>
          <w:rFonts w:ascii="Arial" w:hAnsi="Arial" w:cs="Arial"/>
          <w:szCs w:val="22"/>
          <w:lang w:val="pt-BR" w:eastAsia="es-CR"/>
        </w:rPr>
        <w:t>Atentamente,</w:t>
      </w:r>
    </w:p>
    <w:p w:rsidRPr="007539B4" w:rsidR="007539B4" w:rsidP="007539B4" w:rsidRDefault="007539B4" w14:paraId="00DAC538" w14:textId="77777777">
      <w:pPr>
        <w:tabs>
          <w:tab w:val="left" w:pos="3120"/>
        </w:tabs>
        <w:jc w:val="left"/>
        <w:rPr>
          <w:rFonts w:ascii="Arial" w:hAnsi="Arial" w:cs="Arial"/>
          <w:szCs w:val="22"/>
          <w:lang w:val="pt-BR" w:eastAsia="es-CR"/>
        </w:rPr>
      </w:pPr>
      <w:r w:rsidRPr="007539B4">
        <w:rPr>
          <w:rFonts w:ascii="Arial" w:hAnsi="Arial" w:cs="Arial"/>
          <w:szCs w:val="22"/>
          <w:lang w:val="pt-BR" w:eastAsia="es-CR"/>
        </w:rPr>
        <w:tab/>
      </w:r>
    </w:p>
    <w:p w:rsidRPr="007539B4" w:rsidR="007539B4" w:rsidP="007539B4" w:rsidRDefault="007539B4" w14:paraId="63CCAF69" w14:textId="77777777">
      <w:pPr>
        <w:jc w:val="left"/>
        <w:rPr>
          <w:rFonts w:ascii="Arial" w:hAnsi="Arial" w:cs="Arial"/>
          <w:szCs w:val="22"/>
          <w:lang w:val="pt-BR" w:eastAsia="es-CR"/>
        </w:rPr>
      </w:pPr>
    </w:p>
    <w:p w:rsidRPr="007539B4" w:rsidR="007539B4" w:rsidP="007539B4" w:rsidRDefault="007539B4" w14:paraId="3E724695" w14:textId="77777777">
      <w:pPr>
        <w:jc w:val="left"/>
        <w:rPr>
          <w:rFonts w:ascii="Arial" w:hAnsi="Arial" w:cs="Arial"/>
          <w:szCs w:val="22"/>
          <w:lang w:val="pt-BR" w:eastAsia="es-CR"/>
        </w:rPr>
      </w:pPr>
      <w:r w:rsidRPr="007539B4">
        <w:rPr>
          <w:rFonts w:ascii="Arial" w:hAnsi="Arial" w:cs="Arial"/>
          <w:szCs w:val="22"/>
          <w:lang w:val="pt-BR" w:eastAsia="es-CR"/>
        </w:rPr>
        <w:t>Maribel Lizano Barahona</w:t>
      </w:r>
    </w:p>
    <w:p w:rsidRPr="007539B4" w:rsidR="007539B4" w:rsidP="007539B4" w:rsidRDefault="007539B4" w14:paraId="410A9599" w14:textId="77777777">
      <w:pPr>
        <w:jc w:val="left"/>
        <w:rPr>
          <w:rFonts w:ascii="Arial" w:hAnsi="Arial" w:cs="Arial"/>
          <w:b/>
          <w:bCs/>
          <w:szCs w:val="22"/>
          <w:lang w:val="pt-BR" w:eastAsia="es-CR"/>
        </w:rPr>
      </w:pPr>
      <w:r w:rsidRPr="007539B4">
        <w:rPr>
          <w:rFonts w:ascii="Arial" w:hAnsi="Arial" w:cs="Arial"/>
          <w:b/>
          <w:bCs/>
          <w:szCs w:val="22"/>
          <w:lang w:val="pt-BR" w:eastAsia="es-CR"/>
        </w:rPr>
        <w:t>Subauditora Interna</w:t>
      </w:r>
    </w:p>
    <w:p w:rsidRPr="007539B4" w:rsidR="007539B4" w:rsidP="007539B4" w:rsidRDefault="007539B4" w14:paraId="4E19F5C2" w14:textId="77777777">
      <w:pPr>
        <w:jc w:val="left"/>
        <w:rPr>
          <w:rFonts w:ascii="Arial" w:hAnsi="Arial" w:cs="Arial"/>
          <w:b/>
          <w:bCs/>
          <w:sz w:val="24"/>
          <w:lang w:val="pt-BR" w:eastAsia="es-CR"/>
        </w:rPr>
      </w:pPr>
    </w:p>
    <w:p w:rsidRPr="007539B4" w:rsidR="007539B4" w:rsidP="007539B4" w:rsidRDefault="007539B4" w14:paraId="54F5F1E3" w14:textId="58279338">
      <w:pPr>
        <w:pStyle w:val="CC"/>
      </w:pPr>
      <w:r w:rsidRPr="007539B4">
        <w:t>C</w:t>
      </w:r>
      <w:r>
        <w:t>c</w:t>
      </w:r>
      <w:r w:rsidRPr="007539B4">
        <w:t>.</w:t>
      </w:r>
      <w:r w:rsidRPr="007539B4">
        <w:tab/>
        <w:t>División Gestión de Activos y Pasivos</w:t>
      </w:r>
    </w:p>
    <w:p w:rsidRPr="007539B4" w:rsidR="007539B4" w:rsidP="007539B4" w:rsidRDefault="007539B4" w14:paraId="7A4D6635" w14:textId="77777777">
      <w:pPr>
        <w:pStyle w:val="CC"/>
      </w:pPr>
      <w:r w:rsidRPr="007539B4">
        <w:tab/>
        <w:t>División Sistemas de Pago</w:t>
      </w:r>
    </w:p>
    <w:p w:rsidRPr="007539B4" w:rsidR="007539B4" w:rsidP="007539B4" w:rsidRDefault="007539B4" w14:paraId="0656E9CE" w14:textId="77777777">
      <w:pPr>
        <w:pStyle w:val="CC"/>
      </w:pPr>
      <w:r w:rsidRPr="007539B4">
        <w:tab/>
        <w:t>División Económica</w:t>
      </w:r>
    </w:p>
    <w:p w:rsidR="00577A95" w:rsidP="007539B4" w:rsidRDefault="007539B4" w14:paraId="2FB1FD9E" w14:textId="4F5442B3">
      <w:pPr>
        <w:pStyle w:val="CC"/>
      </w:pPr>
      <w:r w:rsidRPr="007539B4">
        <w:tab/>
        <w:t>División Análisis de Datos y Estadísticas</w:t>
      </w:r>
    </w:p>
    <w:p w:rsidR="007539B4" w:rsidP="007539B4" w:rsidRDefault="007539B4" w14:paraId="346258F0" w14:textId="77777777">
      <w:pPr>
        <w:pStyle w:val="CC"/>
      </w:pPr>
    </w:p>
    <w:p w:rsidR="007539B4" w:rsidP="007539B4" w:rsidRDefault="007539B4" w14:paraId="3A40CCB8" w14:textId="77777777">
      <w:pPr>
        <w:pStyle w:val="CC"/>
      </w:pPr>
    </w:p>
    <w:bookmarkStart w:name="_MON_1821424465" w:id="1"/>
    <w:bookmarkEnd w:id="1"/>
    <w:p w:rsidR="007539B4" w:rsidP="007539B4" w:rsidRDefault="007539B4" w14:paraId="3DD69037" w14:textId="00CD8C17">
      <w:pPr>
        <w:pStyle w:val="CC"/>
        <w:jc w:val="center"/>
      </w:pPr>
      <w:r>
        <w:object w:dxaOrig="1508" w:dyaOrig="984" w14:anchorId="68841217">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i1025" style="width:75.4pt;height:49.2pt" o:ole="" type="#_x0000_t75">
            <v:imagedata o:title="" r:id="rId15"/>
          </v:shape>
          <o:OLEObject Type="Embed" ProgID="Word.Document.12" ShapeID="_x0000_i1025" DrawAspect="Icon" ObjectID="_1821424544" r:id="rId16">
            <o:FieldCodes>\s</o:FieldCodes>
          </o:OLEObject>
        </w:object>
      </w:r>
    </w:p>
    <w:sectPr w:rsidR="007539B4" w:rsidSect="007539B4">
      <w:headerReference w:type="default" r:id="rId17"/>
      <w:footerReference w:type="even" r:id="rId18"/>
      <w:footerReference w:type="default" r:id="rId19"/>
      <w:headerReference w:type="first" r:id="rId20"/>
      <w:footerReference w:type="first" r:id="rId21"/>
      <w:type w:val="continuous"/>
      <w:pgSz w:w="12240" w:h="15840" w:code="1"/>
      <w:pgMar w:top="1702" w:right="1183" w:bottom="1701" w:left="1560" w:header="426"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C277CCC" w14:textId="77777777" w:rsidR="007539B4" w:rsidRDefault="007539B4" w:rsidP="00D43D57">
      <w:r>
        <w:separator/>
      </w:r>
    </w:p>
  </w:endnote>
  <w:endnote w:type="continuationSeparator" w:id="0">
    <w:p w14:paraId="2EF2D325" w14:textId="77777777" w:rsidR="007539B4" w:rsidRDefault="007539B4"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a="http://schemas.openxmlformats.org/drawingml/2006/main" xmlns:aclsh="http://schemas.microsoft.com/office/drawing/2020/classificationShap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7539B4" w:rsidRDefault="007539B4" w14:paraId="6D142BC7" w14:textId="23E27333">
    <w:pPr>
      <w:pStyle w:val="Piedepgina"/>
    </w:pPr>
    <w:r>
      <w:rPr>
        <w:noProof/>
      </w:rPr>
      <mc:AlternateContent>
        <mc:Choice Requires="wps">
          <w:drawing>
            <wp:anchor distT="0" distB="0" distL="0" distR="0" simplePos="0" relativeHeight="251698176" behindDoc="0" locked="0" layoutInCell="1" allowOverlap="1" wp14:editId="1563C44C" wp14:anchorId="416A24B3">
              <wp:simplePos x="635" y="635"/>
              <wp:positionH relativeFrom="page">
                <wp:align>center</wp:align>
              </wp:positionH>
              <wp:positionV relativeFrom="page">
                <wp:align>bottom</wp:align>
              </wp:positionV>
              <wp:extent cx="609600" cy="345440"/>
              <wp:effectExtent l="0" t="0" r="0" b="0"/>
              <wp:wrapNone/>
              <wp:docPr id="1298110273" name="Cuadro de texto 2"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7539B4" w:rsidR="007539B4" w:rsidP="007539B4" w:rsidRDefault="007539B4" w14:paraId="19F36E08" w14:textId="2AD0F58F">
                          <w:pPr>
                            <w:rPr>
                              <w:rFonts w:ascii="Calibri" w:hAnsi="Calibri" w:eastAsia="Calibri" w:cs="Calibri"/>
                              <w:noProof/>
                              <w:color w:val="000000"/>
                              <w:sz w:val="20"/>
                              <w:szCs w:val="20"/>
                            </w:rPr>
                          </w:pPr>
                          <w:r w:rsidRPr="007539B4">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416A24B3">
              <v:stroke joinstyle="miter"/>
              <v:path gradientshapeok="t" o:connecttype="rect"/>
            </v:shapetype>
            <v:shape id="Cuadro de texto 2" style="position:absolute;left:0;text-align:left;margin-left:0;margin-top:0;width:48pt;height:27.2pt;z-index:251698176;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EY8ZDQ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UVNR+m30B1oKUQjnx7J5cNtV4JH54EEsE0LYk2&#10;PNKhDXQlh5PFWQ34+yN/zCfcKcpZR4IpuSVFc2Z+WuIjamswcDA2yRjf5NcRHrtr74BkOKYX4WQy&#10;yYvBDKZGaF9IzovYiELCSmpX8s1g3oWjcuk5SLVYpCSSkRNhZddOxtIRrojlc/8i0J0AD8TUAwxq&#10;EsUb3I+58aZ3i10g9BMpEdojkCfESYKJq9NziRp//Z+yLo96/gcAAP//AwBQSwMEFAAGAAgAAAAh&#10;ACnjp/vZAAAAAwEAAA8AAABkcnMvZG93bnJldi54bWxMj8FOwzAMhu9IvENkJG4sZRsTlKYTmsRp&#10;CGkbF25Z4rWFxqkad+veHsNlXCz9+q3Pn4vlGFp1xD41kQzcTzJQSC76hioDH7vXu0dQiS1520ZC&#10;A2dMsCyvrwqb+3iiDR63XCmBUMqtgZq5y7VOrsZg0yR2SNIdYh8sS+wr7Xt7Enho9TTLFjrYhuRC&#10;bTtc1ei+t0Mw8LDht+GddrPPcXr+WncrNzusnTG3N+PLMyjGkS/L8Ksv6lCK0z4O5JNqDcgj/Del&#10;e1pI2gt3PgddFvq/e/kDAAD//wMAUEsBAi0AFAAGAAgAAAAhALaDOJL+AAAA4QEAABMAAAAAAAAA&#10;AAAAAAAAAAAAAFtDb250ZW50X1R5cGVzXS54bWxQSwECLQAUAAYACAAAACEAOP0h/9YAAACUAQAA&#10;CwAAAAAAAAAAAAAAAAAvAQAAX3JlbHMvLnJlbHNQSwECLQAUAAYACAAAACEAORGPGQ0CAAAcBAAA&#10;DgAAAAAAAAAAAAAAAAAuAgAAZHJzL2Uyb0RvYy54bWxQSwECLQAUAAYACAAAACEAKeOn+9kAAAAD&#10;AQAADwAAAAAAAAAAAAAAAABnBAAAZHJzL2Rvd25yZXYueG1sUEsFBgAAAAAEAAQA8wAAAG0FAAAA&#10;AA==&#10;">
              <v:fill o:detectmouseclick="t"/>
              <v:textbox style="mso-fit-shape-to-text:t" inset="0,0,0,15pt">
                <w:txbxContent>
                  <w:p w:rsidRPr="007539B4" w:rsidR="007539B4" w:rsidP="007539B4" w:rsidRDefault="007539B4" w14:paraId="19F36E08" w14:textId="2AD0F58F">
                    <w:pPr>
                      <w:rPr>
                        <w:rFonts w:ascii="Calibri" w:hAnsi="Calibri" w:eastAsia="Calibri" w:cs="Calibri"/>
                        <w:noProof/>
                        <w:color w:val="000000"/>
                        <w:sz w:val="20"/>
                        <w:szCs w:val="20"/>
                      </w:rPr>
                    </w:pPr>
                    <w:r w:rsidRPr="007539B4">
                      <w:rPr>
                        <w:rFonts w:ascii="Calibri" w:hAnsi="Calibri" w:eastAsia="Calibri" w:cs="Calibri"/>
                        <w:noProof/>
                        <w:color w:val="000000"/>
                        <w:sz w:val="20"/>
                        <w:szCs w:val="20"/>
                      </w:rPr>
                      <w:t>Uso Interno</w:t>
                    </w:r>
                  </w:p>
                </w:txbxContent>
              </v:textbox>
              <w10:wrap anchorx="page" anchory="page"/>
            </v:shape>
          </w:pict>
        </mc:Fallback>
      </mc:AlternateContent>
    </w:r>
  </w:p>
</w:ftr>
</file>

<file path=word/footer2.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2307FE" w:rsidP="00FA54DF" w:rsidRDefault="007539B4" w14:paraId="06CB1B5F" w14:textId="38A7759C">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editId="2BFA5D59" wp14:anchorId="0B57AA22">
              <wp:simplePos x="635" y="635"/>
              <wp:positionH relativeFrom="page">
                <wp:align>center</wp:align>
              </wp:positionH>
              <wp:positionV relativeFrom="page">
                <wp:align>bottom</wp:align>
              </wp:positionV>
              <wp:extent cx="609600" cy="345440"/>
              <wp:effectExtent l="0" t="0" r="0" b="0"/>
              <wp:wrapNone/>
              <wp:docPr id="1545400654" name="Cuadro de texto 3"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7539B4" w:rsidR="007539B4" w:rsidP="007539B4" w:rsidRDefault="007539B4" w14:paraId="4D328E1E" w14:textId="2782EC0B">
                          <w:pPr>
                            <w:rPr>
                              <w:rFonts w:ascii="Calibri" w:hAnsi="Calibri" w:eastAsia="Calibri" w:cs="Calibri"/>
                              <w:noProof/>
                              <w:color w:val="000000"/>
                              <w:sz w:val="20"/>
                              <w:szCs w:val="20"/>
                            </w:rPr>
                          </w:pPr>
                          <w:r w:rsidRPr="007539B4">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0B57AA22">
              <v:stroke joinstyle="miter"/>
              <v:path gradientshapeok="t" o:connecttype="rect"/>
            </v:shapetype>
            <v:shape id="Cuadro de texto 3" style="position:absolute;margin-left:0;margin-top:0;width:48pt;height:27.2pt;z-index:251699200;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LZKpDg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VVySfD9BuoDrQUwpFv7+SyodYr4cOTQCKYpiXR&#10;hkc6tIGu5HCyOKsBf3/kj/mEO0U560gwJbekaM7MT0t8RG0NBg7GJhnjm/w6wmN37R2QDMf0IpxM&#10;JnkxmMHUCO0LyXkRG1FIWEntSr4ZzLtwVC49B6kWi5REMnIirOzayVg6whWxfO5fBLoT4IGYeoBB&#10;TaJ4g/sxN970brELhH4iJUJ7BPKEOEkwcXV6LlHjr/9T1uVRz/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DotkqkOAgAAHAQA&#10;AA4AAAAAAAAAAAAAAAAALgIAAGRycy9lMm9Eb2MueG1sUEsBAi0AFAAGAAgAAAAhACnjp/vZAAAA&#10;AwEAAA8AAAAAAAAAAAAAAAAAaAQAAGRycy9kb3ducmV2LnhtbFBLBQYAAAAABAAEAPMAAABuBQAA&#10;AAA=&#10;">
              <v:fill o:detectmouseclick="t"/>
              <v:textbox style="mso-fit-shape-to-text:t" inset="0,0,0,15pt">
                <w:txbxContent>
                  <w:p w:rsidRPr="007539B4" w:rsidR="007539B4" w:rsidP="007539B4" w:rsidRDefault="007539B4" w14:paraId="4D328E1E" w14:textId="2782EC0B">
                    <w:pPr>
                      <w:rPr>
                        <w:rFonts w:ascii="Calibri" w:hAnsi="Calibri" w:eastAsia="Calibri" w:cs="Calibri"/>
                        <w:noProof/>
                        <w:color w:val="000000"/>
                        <w:sz w:val="20"/>
                        <w:szCs w:val="20"/>
                      </w:rPr>
                    </w:pPr>
                    <w:r w:rsidRPr="007539B4">
                      <w:rPr>
                        <w:rFonts w:ascii="Calibri" w:hAnsi="Calibri" w:eastAsia="Calibri" w:cs="Calibri"/>
                        <w:noProof/>
                        <w:color w:val="000000"/>
                        <w:sz w:val="20"/>
                        <w:szCs w:val="20"/>
                      </w:rPr>
                      <w:t>Uso Interno</w:t>
                    </w:r>
                  </w:p>
                </w:txbxContent>
              </v:textbox>
              <w10:wrap anchorx="page" anchory="page"/>
            </v:shape>
          </w:pict>
        </mc:Fallback>
      </mc:AlternateContent>
    </w:r>
    <w:sdt>
      <w:sdtPr>
        <w:rPr>
          <w:color w:val="004990"/>
          <w:sz w:val="16"/>
          <w:szCs w:val="16"/>
        </w:rPr>
        <w:alias w:val="Consecutivo"/>
        <w:tag w:val="Consecutivo"/>
        <w:id w:val="-1370214818"/>
        <w:placeholder>
          <w:docPart w:val="7B49C8D18F564CDF8971EBF16036DA8D"/>
        </w:placeholder>
        <w:text/>
      </w:sdtPr>
      <w:sdtEndPr/>
      <w:sdtContent>
        <w:r>
          <w:rPr>
            <w:color w:val="004990"/>
            <w:sz w:val="16"/>
            <w:szCs w:val="16"/>
          </w:rPr>
          <w:t>AI-0233-2025</w:t>
        </w:r>
      </w:sdtContent>
    </w:sdt>
  </w:p>
  <w:p w:rsidR="002307FE" w:rsidP="00FA54DF" w:rsidRDefault="002307FE" w14:paraId="38E5CAC1"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placeholder/>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D2424F" w:rsidP="00FA54DF" w:rsidRDefault="00E220C4" w14:paraId="62A00D47" w14:textId="77777777">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editId="04F50BA6" wp14:anchorId="626CDA06">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P="00FA54DF" w:rsidRDefault="00D2424F" w14:paraId="5978808C"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7EE85CB6"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3339BADD" w14:textId="77777777">
                          <w:pPr>
                            <w:rPr>
                              <w:color w:val="003A68"/>
                              <w:sz w:val="14"/>
                              <w:szCs w:val="14"/>
                            </w:rPr>
                          </w:pPr>
                          <w:r w:rsidRPr="00FA54DF">
                            <w:rPr>
                              <w:color w:val="003A68"/>
                              <w:sz w:val="14"/>
                              <w:szCs w:val="14"/>
                            </w:rPr>
                            <w:t>Apdo. 10058-1000</w:t>
                          </w:r>
                        </w:p>
                        <w:p w:rsidR="00D2424F" w:rsidP="00FA54DF" w:rsidRDefault="00D2424F" w14:paraId="48C276CB" w14:textId="77777777">
                          <w:pPr>
                            <w:rPr>
                              <w:color w:val="003A68"/>
                              <w:sz w:val="14"/>
                              <w:szCs w:val="14"/>
                            </w:rPr>
                          </w:pPr>
                          <w:r w:rsidRPr="00FA54DF">
                            <w:rPr>
                              <w:color w:val="003A68"/>
                              <w:sz w:val="14"/>
                              <w:szCs w:val="14"/>
                            </w:rPr>
                            <w:t>Av. 1 y Central, Calles 2 y 4</w:t>
                          </w:r>
                        </w:p>
                        <w:p w:rsidRPr="00FA54DF" w:rsidR="00D2424F" w:rsidP="00FA54DF" w:rsidRDefault="00D2424F" w14:paraId="675420A9"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4"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UZC4AEAAKEDAAAOAAAAZHJzL2Uyb0RvYy54bWysU9tu2zAMfR+wfxD0vjgx4qYz4hRdiw4D&#10;ugvQ7QNkWbKF2aJGKbGzrx8lp2m2vQ17EUSRPjznkN7eTEPPDgq9AVvx1WLJmbISGmPbin/7+vDm&#10;mjMfhG1ED1ZV/Kg8v9m9frUdXaly6KBvFDICsb4cXcW7EFyZZV52ahB+AU5ZSmrAQQQKsc0aFCOh&#10;D32WL5dX2QjYOASpvKfX+znJdwlfayXDZ629CqyvOHEL6cR01vHMdltRtihcZ+SJhvgHFoMwlpqe&#10;oe5FEGyP5i+owUgEDzosJAwZaG2kShpIzWr5h5qnTjiVtJA53p1t8v8PVn46PLkvyML0DiYaYBLh&#10;3SPI755ZuOuEbdUtIoydEg01XkXLstH58vRptNqXPoLU40doaMhiHyABTRqH6ArpZIROAzieTVdT&#10;YDK23OT5pig4k5QrrorNdZFaiPL5a4c+vFcwsHipONJQE7o4PPoQ2YjyuSQ2s/Bg+j4Ntre/PVBh&#10;fEnsI+GZepjqiaqjihqaI+lAmPeE9pouHeBPzkbakYr7H3uBirP+gyUv3q7W67hUKVgXm5wCvMzU&#10;lxlhJUFVPHA2X+/CvIh7h6btqNPsvoVb8k+bJO2F1Yk37UFSfNrZuGiXcap6+bN2vwAAAP//AwBQ&#10;SwMEFAAGAAgAAAAhALKra7PfAAAACgEAAA8AAABkcnMvZG93bnJldi54bWxMj81OwzAQhO9IvIO1&#10;SNxau2mgOGRTIRBXEOVH4ubG2yQiXkex24S3x5zgOJrRzDfldna9ONEYOs8Iq6UCQVx723GD8Pb6&#10;uLgBEaJha3rPhPBNAbbV+VlpCusnfqHTLjYilXAoDEIb41BIGeqWnAlLPxAn7+BHZ2KSYyPtaKZU&#10;7nqZKXUtnek4LbRmoPuW6q/d0SG8Px0+P3L13Dy4q2Hys5LstES8vJjvbkFEmuNfGH7xEzpUiWnv&#10;j2yD6BE22Sp9iQiLtc5BpITW2RrEHiHXG5BVKf9fqH4AAAD//wMAUEsBAi0AFAAGAAgAAAAhALaD&#10;OJL+AAAA4QEAABMAAAAAAAAAAAAAAAAAAAAAAFtDb250ZW50X1R5cGVzXS54bWxQSwECLQAUAAYA&#10;CAAAACEAOP0h/9YAAACUAQAACwAAAAAAAAAAAAAAAAAvAQAAX3JlbHMvLnJlbHNQSwECLQAUAAYA&#10;CAAAACEAP2lGQuABAAChAwAADgAAAAAAAAAAAAAAAAAuAgAAZHJzL2Uyb0RvYy54bWxQSwECLQAU&#10;AAYACAAAACEAsqtrs98AAAAKAQAADwAAAAAAAAAAAAAAAAA6BAAAZHJzL2Rvd25yZXYueG1sUEsF&#10;BgAAAAAEAAQA8wAAAEYFAAAAAA==&#10;" w14:anchorId="626CDA06">
              <v:textbox>
                <w:txbxContent>
                  <w:p w:rsidRPr="00FA54DF" w:rsidR="00D2424F" w:rsidP="00FA54DF" w:rsidRDefault="00D2424F" w14:paraId="5978808C"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7EE85CB6"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3339BADD" w14:textId="77777777">
                    <w:pPr>
                      <w:rPr>
                        <w:color w:val="003A68"/>
                        <w:sz w:val="14"/>
                        <w:szCs w:val="14"/>
                      </w:rPr>
                    </w:pPr>
                    <w:r w:rsidRPr="00FA54DF">
                      <w:rPr>
                        <w:color w:val="003A68"/>
                        <w:sz w:val="14"/>
                        <w:szCs w:val="14"/>
                      </w:rPr>
                      <w:t>Apdo. 10058-1000</w:t>
                    </w:r>
                  </w:p>
                  <w:p w:rsidR="00D2424F" w:rsidP="00FA54DF" w:rsidRDefault="00D2424F" w14:paraId="48C276CB" w14:textId="77777777">
                    <w:pPr>
                      <w:rPr>
                        <w:color w:val="003A68"/>
                        <w:sz w:val="14"/>
                        <w:szCs w:val="14"/>
                      </w:rPr>
                    </w:pPr>
                    <w:r w:rsidRPr="00FA54DF">
                      <w:rPr>
                        <w:color w:val="003A68"/>
                        <w:sz w:val="14"/>
                        <w:szCs w:val="14"/>
                      </w:rPr>
                      <w:t>Av. 1 y Central, Calles 2 y 4</w:t>
                    </w:r>
                  </w:p>
                  <w:p w:rsidRPr="00FA54DF" w:rsidR="00D2424F" w:rsidP="00FA54DF" w:rsidRDefault="00D2424F" w14:paraId="675420A9" w14:textId="77777777">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editId="0DA0BA69" wp14:anchorId="47CC8F42">
          <wp:simplePos x="0" y="0"/>
          <wp:positionH relativeFrom="column">
            <wp:posOffset>4550781</wp:posOffset>
          </wp:positionH>
          <wp:positionV relativeFrom="paragraph">
            <wp:posOffset>-190500</wp:posOffset>
          </wp:positionV>
          <wp:extent cx="8890" cy="431165"/>
          <wp:effectExtent l="0" t="0" r="0" b="0"/>
          <wp:wrapNone/>
          <wp:docPr id="1724489574" name="Imagen 17244895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F64992" w:rsidP="00F64992" w:rsidRDefault="007539B4" w14:paraId="35FC998A" w14:textId="6DA09E3C">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editId="590E1A72" wp14:anchorId="45E34341">
              <wp:simplePos x="990600" y="9283700"/>
              <wp:positionH relativeFrom="page">
                <wp:align>center</wp:align>
              </wp:positionH>
              <wp:positionV relativeFrom="page">
                <wp:align>bottom</wp:align>
              </wp:positionV>
              <wp:extent cx="609600" cy="345440"/>
              <wp:effectExtent l="0" t="0" r="0" b="0"/>
              <wp:wrapNone/>
              <wp:docPr id="988656457" name="Cuadro de texto 1"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7539B4" w:rsidR="007539B4" w:rsidP="007539B4" w:rsidRDefault="007539B4" w14:paraId="01061AC7" w14:textId="623DEEED">
                          <w:pPr>
                            <w:rPr>
                              <w:rFonts w:ascii="Calibri" w:hAnsi="Calibri" w:eastAsia="Calibri" w:cs="Calibri"/>
                              <w:noProof/>
                              <w:color w:val="000000"/>
                              <w:sz w:val="20"/>
                              <w:szCs w:val="20"/>
                            </w:rPr>
                          </w:pPr>
                          <w:r w:rsidRPr="007539B4">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45E34341">
              <v:stroke joinstyle="miter"/>
              <v:path gradientshapeok="t" o:connecttype="rect"/>
            </v:shapetype>
            <v:shape id="Cuadro de texto 1" style="position:absolute;margin-left:0;margin-top:0;width:48pt;height:27.2pt;z-index:251697152;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rj0kDgIAABwEAAAOAAAAZHJzL2Uyb0RvYy54bWysU99v2jAQfp+0/8Hy+0hgFK0RoWKtmCah&#10;thKd+mwcm0SKfdbZkLC/fmdDoOv2NO3Fudyd78f3fZ7f9aZlB4W+AVvy8SjnTFkJVWN3Jf/xsvr0&#10;hTMfhK1EC1aV/Kg8v1t8/DDvXKEmUENbKWRUxPqicyWvQ3BFlnlZKyP8CJyyFNSARgT6xV1Woeio&#10;ummzSZ7Psg6wcghSeU/eh1OQL1J9rZUMT1p7FVhbcpotpBPTuY1ntpiLYofC1Y08jyH+YQojGktN&#10;L6UeRBBsj80fpUwjETzoMJJgMtC6kSrtQNuM83fbbGrhVNqFwPHuApP/f2Xl42HjnpGF/iv0RGAE&#10;pHO+8OSM+/QaTfzSpIziBOHxApvqA5PknOW3s5wikkKfpzfTaYI1u1526MM3BYZFo+RIrCSwxGHt&#10;AzWk1CEl9rKwato2MdPa3xyUGD3ZdcJohX7bs6Yq+WSYfgvVkZZCOPHtnVw11HotfHgWSATTtCTa&#10;8ESHbqErOZwtzmrAn3/zx3zCnaKcdSSYkltSNGftd0t8RG0NBg7GNhnj2/wmwmP35h5IhmN6EU4m&#10;k7wY2sHUCOaV5LyMjSgkrKR2Jd8O5n04KZeeg1TLZUoiGTkR1nbjZCwd4YpYvvSvAt0Z8EBMPcKg&#10;JlG8w/2UG296t9wHQj+REqE9AXlGnCSYuDo/l6jxt/8p6/qoF7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FSuPSQOAgAAHAQA&#10;AA4AAAAAAAAAAAAAAAAALgIAAGRycy9lMm9Eb2MueG1sUEsBAi0AFAAGAAgAAAAhACnjp/vZAAAA&#10;AwEAAA8AAAAAAAAAAAAAAAAAaAQAAGRycy9kb3ducmV2LnhtbFBLBQYAAAAABAAEAPMAAABuBQAA&#10;AAA=&#10;">
              <v:fill o:detectmouseclick="t"/>
              <v:textbox style="mso-fit-shape-to-text:t" inset="0,0,0,15pt">
                <w:txbxContent>
                  <w:p w:rsidRPr="007539B4" w:rsidR="007539B4" w:rsidP="007539B4" w:rsidRDefault="007539B4" w14:paraId="01061AC7" w14:textId="623DEEED">
                    <w:pPr>
                      <w:rPr>
                        <w:rFonts w:ascii="Calibri" w:hAnsi="Calibri" w:eastAsia="Calibri" w:cs="Calibri"/>
                        <w:noProof/>
                        <w:color w:val="000000"/>
                        <w:sz w:val="20"/>
                        <w:szCs w:val="20"/>
                      </w:rPr>
                    </w:pPr>
                    <w:r w:rsidRPr="007539B4">
                      <w:rPr>
                        <w:rFonts w:ascii="Calibri" w:hAnsi="Calibri" w:eastAsia="Calibri" w:cs="Calibri"/>
                        <w:noProof/>
                        <w:color w:val="000000"/>
                        <w:sz w:val="20"/>
                        <w:szCs w:val="20"/>
                      </w:rPr>
                      <w:t>Uso Interno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editId="0323306E" wp14:anchorId="6F289684">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RDefault="00D2424F" w14:paraId="435A19E9"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72A0E59F"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2195E6C5" w14:textId="77777777">
                          <w:pPr>
                            <w:rPr>
                              <w:color w:val="003A68"/>
                              <w:sz w:val="14"/>
                              <w:szCs w:val="14"/>
                            </w:rPr>
                          </w:pPr>
                          <w:r w:rsidRPr="00FA54DF">
                            <w:rPr>
                              <w:color w:val="003A68"/>
                              <w:sz w:val="14"/>
                              <w:szCs w:val="14"/>
                            </w:rPr>
                            <w:t>Apdo. 10058-1000</w:t>
                          </w:r>
                        </w:p>
                        <w:p w:rsidR="00B65442" w:rsidP="00B65442" w:rsidRDefault="00B65442" w14:paraId="0EC2DD86" w14:textId="77777777">
                          <w:pPr>
                            <w:rPr>
                              <w:color w:val="003A68"/>
                              <w:sz w:val="14"/>
                              <w:szCs w:val="14"/>
                            </w:rPr>
                          </w:pPr>
                          <w:r w:rsidRPr="00FA54DF">
                            <w:rPr>
                              <w:color w:val="003A68"/>
                              <w:sz w:val="14"/>
                              <w:szCs w:val="14"/>
                            </w:rPr>
                            <w:t>Av. 1 y Central, Calles 2 y 4</w:t>
                          </w:r>
                        </w:p>
                        <w:p w:rsidRPr="00FA54DF" w:rsidR="00D2424F" w:rsidRDefault="00D2424F" w14:paraId="64B91BDE"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3"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3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uY204gEAAKgDAAAOAAAAZHJzL2Uyb0RvYy54bWysU9GO0zAQfEfiHyy/06Rpy5Wo6em40yGk&#10;40A6+ADHcRKLxGvWbpPy9aydXK/AG+LFsr3O7MzsZHc99h07KnQaTMGXi5QzZSRU2jQF//b1/s2W&#10;M+eFqUQHRhX8pBy/3r9+tRtsrjJooasUMgIxLh9swVvvbZ4kTraqF24BVhkq1oC98HTEJqlQDITe&#10;d0mWpm+TAbCyCFI5R7d3U5HvI35dK+k/17VTnnUFJ24+rhjXMqzJfifyBoVttZxpiH9g0QttqOkZ&#10;6k54wQ6o/4LqtURwUPuFhD6ButZSRQ2kZpn+oeapFVZFLWSOs2eb3P+DlY/HJ/sFmR/fw0gDjCKc&#10;fQD53TEDt60wjbpBhKFVoqLGy2BZMliXz58Gq13uAkg5fIKKhiwOHiLQWGMfXCGdjNBpAKez6Wr0&#10;TIaW2Wq1TTecSaptstX2ahNbiPz5a4vOf1DQs7ApONJQI7o4Pjgf2Ij8+UloZuBed10cbGd+u6CH&#10;4SayD4Qn6n4sR6arWVoQU0J1IjkIU1wo3rRpAX9yNlBUCu5+HAQqzrqPhix5t1yvQ7biYb25yuiA&#10;l5XysiKMJKiCe86m7a2f8niwqJuWOk1DMHBDNtY6KnxhNdOnOEThc3RD3i7P8dXLD7b/BQAA//8D&#10;AFBLAwQUAAYACAAAACEAjye58d4AAAAKAQAADwAAAGRycy9kb3ducmV2LnhtbEyPTU/DMAyG70j7&#10;D5GRdtuSdeyjpemEQFxBDIbELWu8tlrjVE22ln+POcHN1vvo9eN8N7pWXLEPjScNi7kCgVR621Cl&#10;4eP9ebYFEaIha1pPqOEbA+yKyU1uMusHesPrPlaCSyhkRkMdY5dJGcoanQlz3yFxdvK9M5HXvpK2&#10;NwOXu1YmSq2lMw3xhdp0+Fhjed5fnIbDy+nr8069Vk9u1Q1+VJJcKrWe3o4P9yAijvEPhl99VoeC&#10;nY7+QjaIVsNGrZaMapgtFA9MbNN0DeLIUZKALHL5/4XiBwAA//8DAFBLAQItABQABgAIAAAAIQC2&#10;gziS/gAAAOEBAAATAAAAAAAAAAAAAAAAAAAAAABbQ29udGVudF9UeXBlc10ueG1sUEsBAi0AFAAG&#10;AAgAAAAhADj9If/WAAAAlAEAAAsAAAAAAAAAAAAAAAAALwEAAF9yZWxzLy5yZWxzUEsBAi0AFAAG&#10;AAgAAAAhABy5jbTiAQAAqAMAAA4AAAAAAAAAAAAAAAAALgIAAGRycy9lMm9Eb2MueG1sUEsBAi0A&#10;FAAGAAgAAAAhAI8nufHeAAAACgEAAA8AAAAAAAAAAAAAAAAAPAQAAGRycy9kb3ducmV2LnhtbFBL&#10;BQYAAAAABAAEAPMAAABHBQAAAAA=&#10;" w14:anchorId="6F289684">
              <v:textbox>
                <w:txbxContent>
                  <w:p w:rsidRPr="00FA54DF" w:rsidR="00D2424F" w:rsidRDefault="00D2424F" w14:paraId="435A19E9"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72A0E59F"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2195E6C5" w14:textId="77777777">
                    <w:pPr>
                      <w:rPr>
                        <w:color w:val="003A68"/>
                        <w:sz w:val="14"/>
                        <w:szCs w:val="14"/>
                      </w:rPr>
                    </w:pPr>
                    <w:r w:rsidRPr="00FA54DF">
                      <w:rPr>
                        <w:color w:val="003A68"/>
                        <w:sz w:val="14"/>
                        <w:szCs w:val="14"/>
                      </w:rPr>
                      <w:t>Apdo. 10058-1000</w:t>
                    </w:r>
                  </w:p>
                  <w:p w:rsidR="00B65442" w:rsidP="00B65442" w:rsidRDefault="00B65442" w14:paraId="0EC2DD86" w14:textId="77777777">
                    <w:pPr>
                      <w:rPr>
                        <w:color w:val="003A68"/>
                        <w:sz w:val="14"/>
                        <w:szCs w:val="14"/>
                      </w:rPr>
                    </w:pPr>
                    <w:r w:rsidRPr="00FA54DF">
                      <w:rPr>
                        <w:color w:val="003A68"/>
                        <w:sz w:val="14"/>
                        <w:szCs w:val="14"/>
                      </w:rPr>
                      <w:t>Av. 1 y Central, Calles 2 y 4</w:t>
                    </w:r>
                  </w:p>
                  <w:p w:rsidRPr="00FA54DF" w:rsidR="00D2424F" w:rsidRDefault="00D2424F" w14:paraId="64B91BDE" w14:textId="77777777">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editId="0B6915DD" wp14:anchorId="7805A3C8">
          <wp:simplePos x="0" y="0"/>
          <wp:positionH relativeFrom="column">
            <wp:posOffset>4553585</wp:posOffset>
          </wp:positionH>
          <wp:positionV relativeFrom="paragraph">
            <wp:posOffset>8687</wp:posOffset>
          </wp:positionV>
          <wp:extent cx="8890" cy="431165"/>
          <wp:effectExtent l="0" t="0" r="0" b="0"/>
          <wp:wrapNone/>
          <wp:docPr id="1968696046" name="Imagen 19686960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rsidR="00DC5D53" w:rsidP="0025085A" w:rsidRDefault="00DC5D53" w14:paraId="369B1734"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placeholder/>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F64992" w:rsidP="00DC5D53" w:rsidRDefault="00F64992" w14:paraId="76D5F815" w14:textId="77777777">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BBC050E" w14:textId="77777777" w:rsidR="007539B4" w:rsidRDefault="007539B4" w:rsidP="00D43D57">
      <w:r>
        <w:separator/>
      </w:r>
    </w:p>
  </w:footnote>
  <w:footnote w:type="continuationSeparator" w:id="0">
    <w:p w14:paraId="03D92674" w14:textId="77777777" w:rsidR="007539B4" w:rsidRDefault="007539B4" w:rsidP="00D43D57">
      <w:r>
        <w:continuationSeparator/>
      </w:r>
    </w:p>
  </w:footnote>
</w:footnotes>
</file>

<file path=word/header1.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D2424F" w:rsidP="00984A65" w:rsidRDefault="00EC7A70" w14:paraId="70DBF8B8" w14:textId="77777777">
    <w:pPr>
      <w:pStyle w:val="Encabezado"/>
      <w:jc w:val="center"/>
    </w:pPr>
    <w:r>
      <w:rPr>
        <w:noProof/>
        <w:lang w:val="es-CR" w:eastAsia="es-CR"/>
      </w:rPr>
      <w:drawing>
        <wp:anchor distT="0" distB="0" distL="114300" distR="114300" simplePos="0" relativeHeight="251696128" behindDoc="1" locked="0" layoutInCell="1" allowOverlap="1" wp14:editId="7E54BF55" wp14:anchorId="0B84BD09">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2112347147" name="Imagen 21123471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editId="083B34FF" wp14:anchorId="143D2182">
          <wp:simplePos x="0" y="0"/>
          <wp:positionH relativeFrom="column">
            <wp:posOffset>4470400</wp:posOffset>
          </wp:positionH>
          <wp:positionV relativeFrom="paragraph">
            <wp:posOffset>298450</wp:posOffset>
          </wp:positionV>
          <wp:extent cx="941070" cy="424815"/>
          <wp:effectExtent l="0" t="0" r="0" b="0"/>
          <wp:wrapNone/>
          <wp:docPr id="292878868" name="Imagen 2928788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2.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D2424F" w:rsidP="00984A65" w:rsidRDefault="005F02FD" w14:paraId="3C33CE60" w14:textId="77777777">
    <w:pPr>
      <w:pStyle w:val="Encabezado"/>
      <w:jc w:val="center"/>
    </w:pPr>
    <w:r>
      <w:rPr>
        <w:noProof/>
        <w:lang w:val="es-CR" w:eastAsia="es-CR"/>
      </w:rPr>
      <w:drawing>
        <wp:anchor distT="0" distB="0" distL="114300" distR="114300" simplePos="0" relativeHeight="251694080" behindDoc="1" locked="0" layoutInCell="1" allowOverlap="1" wp14:editId="4FAD9FFA" wp14:anchorId="6A1C030B">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772407362" name="Imagen 17724073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editId="52B46F8F" wp14:anchorId="52DF11A3">
          <wp:simplePos x="0" y="0"/>
          <wp:positionH relativeFrom="column">
            <wp:posOffset>4602480</wp:posOffset>
          </wp:positionH>
          <wp:positionV relativeFrom="paragraph">
            <wp:posOffset>187960</wp:posOffset>
          </wp:positionV>
          <wp:extent cx="857250" cy="424815"/>
          <wp:effectExtent l="0" t="0" r="6350" b="0"/>
          <wp:wrapNone/>
          <wp:docPr id="1385667463" name="Imagen 13856674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1081564263">
    <w:abstractNumId w:val="10"/>
  </w:num>
  <w:num w:numId="2" w16cid:durableId="1803037539">
    <w:abstractNumId w:val="11"/>
  </w:num>
  <w:num w:numId="3" w16cid:durableId="327296301">
    <w:abstractNumId w:val="9"/>
  </w:num>
  <w:num w:numId="4" w16cid:durableId="716972857">
    <w:abstractNumId w:val="7"/>
  </w:num>
  <w:num w:numId="5" w16cid:durableId="1329139332">
    <w:abstractNumId w:val="6"/>
  </w:num>
  <w:num w:numId="6" w16cid:durableId="216010603">
    <w:abstractNumId w:val="5"/>
  </w:num>
  <w:num w:numId="7" w16cid:durableId="2146123623">
    <w:abstractNumId w:val="4"/>
  </w:num>
  <w:num w:numId="8" w16cid:durableId="977951410">
    <w:abstractNumId w:val="8"/>
  </w:num>
  <w:num w:numId="9" w16cid:durableId="2102530595">
    <w:abstractNumId w:val="3"/>
  </w:num>
  <w:num w:numId="10" w16cid:durableId="1563371479">
    <w:abstractNumId w:val="2"/>
  </w:num>
  <w:num w:numId="11" w16cid:durableId="1762066872">
    <w:abstractNumId w:val="1"/>
  </w:num>
  <w:num w:numId="12" w16cid:durableId="1096055733">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539B4"/>
    <w:rsid w:val="000064A4"/>
    <w:rsid w:val="000235B5"/>
    <w:rsid w:val="00026C85"/>
    <w:rsid w:val="000439A6"/>
    <w:rsid w:val="00060C03"/>
    <w:rsid w:val="000646DD"/>
    <w:rsid w:val="00081865"/>
    <w:rsid w:val="00082968"/>
    <w:rsid w:val="000A4501"/>
    <w:rsid w:val="000E0AC6"/>
    <w:rsid w:val="001322B4"/>
    <w:rsid w:val="0016220C"/>
    <w:rsid w:val="001653C6"/>
    <w:rsid w:val="001946F4"/>
    <w:rsid w:val="001A43C4"/>
    <w:rsid w:val="001A6574"/>
    <w:rsid w:val="001C5806"/>
    <w:rsid w:val="002307FE"/>
    <w:rsid w:val="00230C67"/>
    <w:rsid w:val="00243EC6"/>
    <w:rsid w:val="002645B7"/>
    <w:rsid w:val="00282E32"/>
    <w:rsid w:val="002C56A4"/>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410551"/>
    <w:rsid w:val="00447A41"/>
    <w:rsid w:val="00451CDE"/>
    <w:rsid w:val="004822E6"/>
    <w:rsid w:val="00492FE3"/>
    <w:rsid w:val="004D7F44"/>
    <w:rsid w:val="004F655C"/>
    <w:rsid w:val="004F74E7"/>
    <w:rsid w:val="005105C4"/>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633F"/>
    <w:rsid w:val="00635AC4"/>
    <w:rsid w:val="00640202"/>
    <w:rsid w:val="00662901"/>
    <w:rsid w:val="00692661"/>
    <w:rsid w:val="006E3610"/>
    <w:rsid w:val="006E6F58"/>
    <w:rsid w:val="00707095"/>
    <w:rsid w:val="00714DC4"/>
    <w:rsid w:val="0074397B"/>
    <w:rsid w:val="007455FF"/>
    <w:rsid w:val="007539B4"/>
    <w:rsid w:val="00755896"/>
    <w:rsid w:val="0079518D"/>
    <w:rsid w:val="007B176F"/>
    <w:rsid w:val="007D1328"/>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84CDB"/>
    <w:rsid w:val="00A906DD"/>
    <w:rsid w:val="00AC5138"/>
    <w:rsid w:val="00AD0649"/>
    <w:rsid w:val="00AE3929"/>
    <w:rsid w:val="00AF45B7"/>
    <w:rsid w:val="00B079EC"/>
    <w:rsid w:val="00B1318C"/>
    <w:rsid w:val="00B2005E"/>
    <w:rsid w:val="00B464F6"/>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9305E"/>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E08C6"/>
    <w:rsid w:val="00E11252"/>
    <w:rsid w:val="00E220C4"/>
    <w:rsid w:val="00E5185D"/>
    <w:rsid w:val="00E75AC8"/>
    <w:rsid w:val="00E81553"/>
    <w:rsid w:val="00EB71D8"/>
    <w:rsid w:val="00EC7A70"/>
    <w:rsid w:val="00EE00D4"/>
    <w:rsid w:val="00EE3A47"/>
    <w:rsid w:val="00EF0C8B"/>
    <w:rsid w:val="00F1102D"/>
    <w:rsid w:val="00F1297C"/>
    <w:rsid w:val="00F64992"/>
    <w:rsid w:val="00F654F5"/>
    <w:rsid w:val="00F70AB7"/>
    <w:rsid w:val="00F8680D"/>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A358B50"/>
  <w15:docId w15:val="{9D5E99D3-916D-47B8-A576-33FB094C551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character" w:styleId="Nmerodepgina">
    <w:name w:val="page number"/>
    <w:basedOn w:val="Fuentedeprrafopredeter"/>
    <w:locked/>
    <w:rsid w:val="007539B4"/>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package" Target="embeddings/Microsoft_Word_Document.docx"/><Relationship Id="rId20" Type="http://schemas.openxmlformats.org/officeDocument/2006/relationships/header" Target="header2.xml"/><Relationship Id="rId24" Type="http://schemas.openxmlformats.org/officeDocument/2006/relationships/theme" Target="theme/theme1.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image" Target="media/image2.emf"/><Relationship Id="rId23" Type="http://schemas.openxmlformats.org/officeDocument/2006/relationships/glossaryDocument" Target="glossary/document.xml"/><Relationship Id="rId10" Type="http://schemas.openxmlformats.org/officeDocument/2006/relationships/settings" Target="settings.xml"/><Relationship Id="rId19" Type="http://schemas.openxmlformats.org/officeDocument/2006/relationships/footer" Target="footer2.xml"/><Relationship Id="rId22" Type="http://schemas.openxmlformats.org/officeDocument/2006/relationships/fontTable" Target="fontTable.xml"/><Relationship Id="rId9" Type="http://schemas.openxmlformats.org/officeDocument/2006/relationships/styles" Target="styles.xml"/><Relationship Id="rId14" Type="http://schemas.openxmlformats.org/officeDocument/2006/relationships/image" Target="media/image1.jpeg"/></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1.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B49C8D18F564CDF8971EBF16036DA8D"/>
        <w:category>
          <w:name w:val="General"/>
          <w:gallery w:val="placeholder"/>
        </w:category>
        <w:types>
          <w:type w:val="bbPlcHdr"/>
        </w:types>
        <w:behaviors>
          <w:behavior w:val="content"/>
        </w:behaviors>
        <w:guid w:val="{153194F5-446B-487A-9E5C-341A8349D74C}"/>
      </w:docPartPr>
      <w:docPartBody>
        <w:p w:rsidR="00595EC6" w:rsidRDefault="00595EC6">
          <w:pPr>
            <w:pStyle w:val="7B49C8D18F564CDF8971EBF16036DA8D"/>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95EC6"/>
    <w:rsid w:val="00595EC6"/>
    <w:rsid w:val="007B176F"/>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7B49C8D18F564CDF8971EBF16036DA8D">
    <w:name w:val="7B49C8D18F564CDF8971EBF16036DA8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p4PNXmFOhVmU6q7qW2FyUNZrysDoKYEogyFRqjvok7A=</DigestValue>
    </Reference>
    <Reference Type="http://uri.etsi.org/01903#SignedProperties" URI="#idSignedProperties">
      <Transforms>
        <Transform Algorithm="http://www.w3.org/TR/2001/REC-xml-c14n-20010315"/>
      </Transforms>
      <DigestMethod Algorithm="http://www.w3.org/2001/04/xmlenc#sha256"/>
      <DigestValue>+tBfk6E9OPfHxdenzwj0I7dnVA1E16rKqEOf2HbI4Vk=</DigestValue>
    </Reference>
  </SignedInfo>
  <SignatureValue>IzUgOzYVjqKwFgwNWNv3tB714VpCSNJlPtxqMLReTmORYVTwpR1kUS6B05AXtS6jeMhXSb42t51gu7/JHb5vn3J4L38kW2E4Orj5mR4yL5NI6D4N/qdyRYrVen58lJkYvaKfAVMA3J2w3lQgRRmqlm53mwXN5Usu2CJFmo2p4WfaUzgboCQqAQ/BPTS6FtwQ5s5uDzY/5I3JOc/KbGBTepnS6xDlViXAlNv8rNPHfdKNiSYJ33zF4F7tugxNeL2vqSH9JYdXay8yiVtkPbY8fsstlzn7O6IfNbiVfUShttWNA1CvMEIklcjDZNqzrhSovjwt9gV9KvDzvmHR0padvg==</SignatureValue>
  <KeyInfo>
    <X509Data>
      <X509Certificate>MIIFrzCCBJegAwIBAgITFAARudWHE/OFDecnywACABG51TANBgkqhkiG9w0BAQsFADCBmTEZMBcGA1UEBRMQQ1BKLTQtMDAwLTAwNDAxNzELMAkGA1UEBhMCQ1IxJDAiBgNVBAoTG0JBTkNPIENFTlRSQUwgREUgQ09TVEEgUklDQTEiMCAGA1UECxMZRElWSVNJT04gU0lTVEVNQVMgREUgUEFHTzElMCMGA1UEAxMcQ0EgU0lOUEUgLSBQRVJTT05BIEZJU0lDQSB2MjAeFw0yMzA5MTQyMTEzMDNaFw0yNzA5MTMyMTEzMDNaMIGrMRkwFwYDVQQFExBDUEYtMDEtMDcyOS0wMjU1MRgwFgYDVQQEEw9MSVpBTk8gQkFSQUhPTkExEDAOBgNVBCoTB01BUklCRUwxCzAJBgNVBAYTAkNSMRcwFQYDVQQKEw5QRVJTT05BIEZJU0lDQTESMBAGA1UECxMJQ0lVREFEQU5PMSgwJgYDVQQDEx9NQVJJQkVMIExJWkFOTyBCQVJBSE9OQSAoRklSTUEpMIIBIjANBgkqhkiG9w0BAQEFAAOCAQ8AMIIBCgKCAQEAj4wSDMqD1srnx0DS6z+pP67Nx0DlctsrzXdqRsddcQ3plIWXcYcARiwphspB77jPwGTnmkT5knr3/VTG3T6PrADlJgQHMks/RENOD0qr5SSO9qIOBf8RxgBySJlGWat/X6BnA/hFJZEFkrCuS31m1eXfas/tquegCRpXpkzwEwEHv+ihunqzq0W6yq4+yHXwxLM7TQP3VmnH+Y8vHiTqe5SeaWOzfzf79kde94MsRSwCO/prjDBXFVdiH2RlmOqQ+YQSlron6xoP3gPn5cC7AOluVM/uMfzWX2VVg4UKcN3EayJtG+zc0plY6s2lI3QGrMtNDLU7k9AXDYQ6N6yNIQIDAQABo4IB2jCCAdYwHQYDVR0OBBYEFD1vIMsg/uEsFIJ7ahc9oM7+b5cnMB8GA1UdIwQYMBaAFAlI/5tUAjbdMKRvs+Ivif5fd8qZMGEGA1UdHwRaMFgwVqBUoFKGUGh0dHA6Ly9mZGkuc2lucGUuZmkuY3IvcmVwb3NpdG9yaW8vQ0ElMjBTSU5QRSUyMC0lMjBQRVJTT05BJTIwRklTSUNBJTIwdjIoMikuY3JsMIGYBggrBgEFBQcBAQSBizCBiDBcBggrBgEFBQcwAoZQaHR0cDovL2ZkaS5zaW5wZS5maS5jci9yZXBvc2l0b3Jpby9DQSUyMFNJTlBFJTIwLSUyMFBFUlNPTkElMjBGSVNJQ0ElMjB2MigyKS5jcnQwKAYIKwYBBQUHMAGGHGh0dHA6Ly9vY3NwLnNpbnBlLmZpLmNyL29jc3AwDgYDVR0PAQH/BAQDAgbAMD0GCSsGAQQBgjcVBwQwMC4GJisGAQQBgjcVCIXE6luC0eM1lZEbgvmXGIaly2uBf4G50nKBnr94AgFkAgEHMBMGA1UdJQQMMAoGCCsGAQUFBwMEMBsGCSsGAQQBgjcVCgQOMAwwCgYIKwYBBQUHAwQwFQYDVR0gBA4wDDAKBghggTwBAQEBAjANBgkqhkiG9w0BAQsFAAOCAQEAmyqVIyjE1FxymHldQ83139bAYKKxPe2qt/ImJ29hfGjn3eIk944EQxkXwKl2q+63t4TYVxYVqjkNxDzLONDzIMwJrt/5IDl3MSKXw4KABGNCTpf5BAbbL8h4jjlCUN+/3KDBsOvTIzFzljnVDmbULAg1BSYhkOg0uABAYxVpiLNbTl/4OhjExmUMCJEDjBh1/3tCwcihuMwNopOebRttBYRedvnNwR1Q5ICZF3L88PcVMxdmJV35VxHd4g4JI9fokYZjNdTLpOJ21QeXluNIfnBQiOKc0Wwelopd4kpCofojd/jbdulJaLw692GyijlcRkfNWPEy/TWiwwcE8DpXFw==</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DEtcIY3hk42UW2EsLCwMlQuvopsggLYGMxr9Z9IJ/qY=</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_rels/header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ssE2dDuUNKME1F+aOrzpczxUlqELIDMmaNl81C0BVUI=</DigestValue>
      </Reference>
      <Reference URI="/word/numbering.xml?ContentType=application/vnd.openxmlformats-officedocument.wordprocessingml.numbering+xml">
        <DigestMethod Algorithm="http://www.w3.org/2001/04/xmlenc#sha256"/>
        <DigestValue>ChlrWzZcgtndBl9aV1Knpt/DX9Pmf7d2ITQMnDTCR8c=</DigestValue>
      </Reference>
      <Reference URI="/word/endnotes.xml?ContentType=application/vnd.openxmlformats-officedocument.wordprocessingml.endnotes+xml">
        <DigestMethod Algorithm="http://www.w3.org/2001/04/xmlenc#sha256"/>
        <DigestValue>2ZRoHpIoFHRhAu9XsftrcvlavU8gKYpHQCH29tifKZk=</DigestValue>
      </Reference>
      <Reference URI="/word/footer1.xml?ContentType=application/vnd.openxmlformats-officedocument.wordprocessingml.footer+xml">
        <DigestMethod Algorithm="http://www.w3.org/2001/04/xmlenc#sha256"/>
        <DigestValue>P8ztl6uUi/xSo8qu7F4zTcWpI9mANyg2iGgiMRe13o8=</DigestValue>
      </Reference>
      <Reference URI="/word/footer3.xml?ContentType=application/vnd.openxmlformats-officedocument.wordprocessingml.footer+xml">
        <DigestMethod Algorithm="http://www.w3.org/2001/04/xmlenc#sha256"/>
        <DigestValue>aUuuAeE/prXC0hyfMGhPporJFsiLAShLOY3q7KwUZd8=</DigestValue>
      </Reference>
      <Reference URI="/word/media/image5.emf?ContentType=image/x-emf">
        <DigestMethod Algorithm="http://www.w3.org/2001/04/xmlenc#sha256"/>
        <DigestValue>EQeoPcoPPD0NqMiDPGouQJEQEnlO/w+Td37NCcMaesM=</DigestValue>
      </Reference>
      <Reference URI="/word/footnotes.xml?ContentType=application/vnd.openxmlformats-officedocument.wordprocessingml.footnotes+xml">
        <DigestMethod Algorithm="http://www.w3.org/2001/04/xmlenc#sha256"/>
        <DigestValue>/6PDFsypO5EFmIUFb9W6JG3n4Wbp+xuibvlifmS4ICc=</DigestValue>
      </Reference>
      <Reference URI="/word/header1.xml?ContentType=application/vnd.openxmlformats-officedocument.wordprocessingml.header+xml">
        <DigestMethod Algorithm="http://www.w3.org/2001/04/xmlenc#sha256"/>
        <DigestValue>aev2Hy/Xm0e9ewj12hVsT6crF2zFLWeKiRmoOAgYwuU=</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embeddings/Microsoft_Word_Document.docx?ContentType=application/vnd.openxmlformats-officedocument.wordprocessingml.document">
        <DigestMethod Algorithm="http://www.w3.org/2001/04/xmlenc#sha256"/>
        <DigestValue>/lWHNkVAwGvJymcAqvswBHohNAT2VNROdTkmLQF2pFw=</DigestValue>
      </Reference>
      <Reference URI="/word/header2.xml?ContentType=application/vnd.openxmlformats-officedocument.wordprocessingml.header+xml">
        <DigestMethod Algorithm="http://www.w3.org/2001/04/xmlenc#sha256"/>
        <DigestValue>w5y38lgttcqcTU6j/0k6dFgFZmJpNxEUycQzOSdnITY=</DigestValue>
      </Reference>
      <Reference URI="/word/webSettings.xml?ContentType=application/vnd.openxmlformats-officedocument.wordprocessingml.webSettings+xml">
        <DigestMethod Algorithm="http://www.w3.org/2001/04/xmlenc#sha256"/>
        <DigestValue>xT2ajAnc56RuoMIeEBuBaPomo7Ff94WkE1aWo5GnCV0=</DigestValue>
      </Reference>
      <Reference URI="/word/theme/theme1.xml?ContentType=application/vnd.openxmlformats-officedocument.theme+xml">
        <DigestMethod Algorithm="http://www.w3.org/2001/04/xmlenc#sha256"/>
        <DigestValue>9TZ4mZI8zGI3VflhVf7jIYdeWBzUvylr4fmB98sbr7g=</DigestValue>
      </Reference>
      <Reference URI="/word/media/image2.emf?ContentType=image/x-emf">
        <DigestMethod Algorithm="http://www.w3.org/2001/04/xmlenc#sha256"/>
        <DigestValue>01eZ+W3wjNqY524+7dqqazuGn4knezF0dbZ/O/WHCc8=</DigestValue>
      </Reference>
      <Reference URI="/word/glossary/document.xml?ContentType=application/vnd.openxmlformats-officedocument.wordprocessingml.document.glossary+xml">
        <DigestMethod Algorithm="http://www.w3.org/2001/04/xmlenc#sha256"/>
        <DigestValue>s/5+gEkDxamxQDAanRonAHJW+u62JsyS4c8Im9Gnv6Q=</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8WXr/DzKx0t7kvLs1A2G90RF4JVlwKK+VAASQdU3ntY=</DigestValue>
      </Reference>
      <Reference URI="/word/glossary/styles.xml?ContentType=application/vnd.openxmlformats-officedocument.wordprocessingml.styles+xml">
        <DigestMethod Algorithm="http://www.w3.org/2001/04/xmlenc#sha256"/>
        <DigestValue>f/hEa758gPnCGueiQX5C36Tsj+/TEK09oxWnTcYDhqM=</DigestValue>
      </Reference>
      <Reference URI="/word/glossary/fontTable.xml?ContentType=application/vnd.openxmlformats-officedocument.wordprocessingml.fontTable+xml">
        <DigestMethod Algorithm="http://www.w3.org/2001/04/xmlenc#sha256"/>
        <DigestValue>8ybXestdDuGw5epBwwNtIWGz05o5ojnO35NoNkAXVpY=</DigestValue>
      </Reference>
      <Reference URI="/word/settings.xml?ContentType=application/vnd.openxmlformats-officedocument.wordprocessingml.settings+xml">
        <DigestMethod Algorithm="http://www.w3.org/2001/04/xmlenc#sha256"/>
        <DigestValue>WlG0FIYokLSNcfdFXe0Oug9SAVldI5nYdmqgWxJ5JXA=</DigestValue>
      </Reference>
      <Reference URI="/word/footer2.xml?ContentType=application/vnd.openxmlformats-officedocument.wordprocessingml.footer+xml">
        <DigestMethod Algorithm="http://www.w3.org/2001/04/xmlenc#sha256"/>
        <DigestValue>HObkGZhpV8J6kVvAjlWoJxjo7utpIuZV3MrwY0Z0bu4=</DigestValue>
      </Reference>
      <Reference URI="/word/styles.xml?ContentType=application/vnd.openxmlformats-officedocument.wordprocessingml.styles+xml">
        <DigestMethod Algorithm="http://www.w3.org/2001/04/xmlenc#sha256"/>
        <DigestValue>oUJspzSP+3vsd5v+J+dNFs1jby6QKcnzwyfAdFf58g0=</DigestValue>
      </Reference>
      <Reference URI="/word/media/image1.jpeg?ContentType=image/jpeg">
        <DigestMethod Algorithm="http://www.w3.org/2001/04/xmlenc#sha256"/>
        <DigestValue>i5L6dPa91f4vprUe/qDpQrrKZLI1MiYL71asHHkAjWs=</DigestValue>
      </Reference>
      <Reference URI="/word/fontTable.xml?ContentType=application/vnd.openxmlformats-officedocument.wordprocessingml.fontTable+xml">
        <DigestMethod Algorithm="http://www.w3.org/2001/04/xmlenc#sha256"/>
        <DigestValue>ubuoGPD1PWwycTs6KyYRHZKqX1/zWmnKlEQqe51CIPY=</DigestValue>
      </Reference>
    </Manifest>
    <SignatureProperties>
      <SignatureProperty Id="idSignatureTime" Target="#idPackageSignature">
        <mdssi:SignatureTime xmlns:mdssi="http://schemas.openxmlformats.org/package/2006/digital-signature">
          <mdssi:Format>YYYY-MM-DDThh:mm:ssTZD</mdssi:Format>
          <mdssi:Value>2025-10-08T20:27:00Z</mdssi:Value>
        </mdssi:SignatureTime>
      </SignatureProperty>
    </SignatureProperties>
  </Object>
  <Object>
    <xd:QualifyingProperties xmlns:xd="http://uri.etsi.org/01903/v1.3.2#" Target="#idPackageSignature">
      <xd:SignedProperties Id="idSignedProperties">
        <xd:SignedSignatureProperties>
          <xd:SigningTime>2025-10-08T20:27:00Z</xd:SigningTime>
          <xd:SigningCertificate>
            <xd:Cert>
              <xd:CertDigest>
                <DigestMethod Algorithm="http://www.w3.org/2001/04/xmlenc#sha256"/>
                <DigestValue>Vty4Znw9JXnI7Fyl57Q34shgY4g2W+IyHObt0NM6InM=</DigestValue>
              </xd:CertDigest>
              <xd:IssuerSerial>
                <X509IssuerName>CN=CA SINPE - PERSONA FISICA v2, OU=DIVISION SISTEMAS DE PAGO, O=BANCO CENTRAL DE COSTA RICA, C=CR, SERIALNUMBER=CPJ-4-000-004017</X509IssuerName>
                <X509SerialNumber>446020935786728275859238936857383905419966933</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48fVKy0c59q/h/ROE49Y4GN7COVD2o+jiaCLbQfwWpMCBCcc5swYDzIwMjUxMDA4MjAyNzEy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UxMDA4MjAyNzEyWjAvBgkqhkiG9w0BCQQxIgQgTbLIcARJvQ8rfZ3Ibmgqz3znDVS0AuDirPrdeG031qUwNwYLKoZIhvcNAQkQAi8xKDAmMCQwIgQgrKszXYj6Q2nTJpWV/NZakemXG2IrBO983WoSsYOW808wDQYJKoZIhvcNAQEBBQAEggEAJqD3SPX0wIHAjh/BZNMkTX6tl9g6m/pPjLhX4Y7M4tqZD5Bx26oVZ00X9XgSlDaml43NspkZ+mu/RYfgL2QAulospUUttbmjqLCXlqTvXSs3TYgrg+BzAchhszz8hR2Un+VvENWDwbbLSIEpMSTkSy4CnKxy57vQ+w/bUIZUOPGHxhLIAwmj7EseY7+/aBPeAk0JFecvc6wSlz0vDPj1eCytSP88kUmpNBhrRSs6DyWuow4AUrUupN1RCxCNUmBTkx+cQBD0NZ9YLOKnWf9brPH98o7QSPctyPVvidG8EqHmKWwpe66hfpxjJFIEnkH1myJLCFjknsDL1uElYca/dg==</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UwOTI1MTUwNDA0WhcNMjUxMTI2MDMyNDA0WqBfMF0wHwYDVR0jBBgwFoAUsLvgCC5LE2jw0IBEA2ekP/8lY/YwEAYJKwYBBAGCNxUBBAMCAQAwCgYDVR0UBAMCAUAwHAYJKwYBBAGCNxUEBA8XDTI1MTEyNTE1MTQwNFowDQYJKoZIhvcNAQENBQADggIBABIysge1IqOew8cA7hFf7swu0kjriWwxvpNTae7/NrdthHYxpEdRXZJTTunAQgN2aE9Tjn2xtwqGWKBQv3in3lfsI7La8nlTSkYtcsuQaezGl9qgRYxsFhFEV3qmw1toKSmip4umTSeMozhpGhJWisvwDcG4o/2xlBZ5iIndYKddgpWN+eGjhzahsQRGjJd8eMcJecf6NFDfBAH30s7A0myrAhZREkVR0CKPiFH2mMWOY/6dOZfB50x59T6apmMCzoDfMoP4xR4+rYLj72s/sHKt9TO/j5jp6Wj2SAIWh/4CzrA5fZOPI4E6cFqp3ZvavzNpSiH4oHWOVdCW0J0xMFvF40gaN4CGx6WWmgzwQJAQ+RSLSF3AKydfbSILVbydY0j1aXH/yAWxaeSXBKmQ55m7dQxzoiB50NBI48ap6RrNPX+GW/LjzI2jMlK/4K/l9wZSHRwvDRNihl4pC15fZeF6R7BxOZBo2oyfyY5bkr7s2tqbpdoB/AQasHyN5PATgP5D+t9vWOZB+LgJnsndv945zhGJdAocBWq40oQAf+0Hrzc3goPQEI/Zy1kHuMOkmjCx4HpU2gTxYhErxiF/Gvm4txpv40tGUOlXN5VuoIXlOgfZagciZrXfw3MtvGFIrxiydmYfdVKetgnazEiPAmrq7OOmt9hYg0j7P+OMOfnw</xd:EncapsulatedCRLValue>
                <xd:EncapsulatedCRLValue>MIIDHjCCAQYCAQEwDQYJKoZIhvcNAQENBQAwczEZMBcGA1UEBRMQQ1BKLTItMTAwLTA5ODMxMTENMAsGA1UECxMERENGRDEPMA0GA1UEChMGTUlDSVRUMQswCQYDVQQGEwJDUjEpMCcGA1UEAxMgQ0EgUkFJWiBOQUNJT05BTCAtIENPU1RBIFJJQ0EgdjIXDTI1MDczMTE0MzI0NloXDTI1MTIwMTAyNTI0NlqgXzBdMB8GA1UdIwQYMBaAFODy/n3ERE5Q5DX9CImPToQZRDNAMBAGCSsGAQQBgjcVAQQDAgEAMAoGA1UdFAQDAgEjMBwGCSsGAQQBgjcVBAQPFw0yNTExMzAxNDQyNDZaMA0GCSqGSIb3DQEBDQUAA4ICAQB5qwvfcJuVpPKRtwS+Gth1EFqdZOzlR8pmMD96iNYltmdhYp15Kg0qlZhtEJQexUi/9l04NhQne0YuVR7/MFe+/EFGb1EPZkZX8FJw4Mrff3g6ltj8mnJ/tiYOPKt+47BYGCiTwZgX/py0tBEz9FH4mVpuBTiqfW6WU3tQYSkVqLbWXeKqD4mkk7526mP7+iIohgQkb1zdHO4rtZLjl0uAlio4gIXqyRq/N9WiF2nipSWQjc9RTqg7PVJT7wRzInaf0salPmvr/bd8x8nVVVJX2jjSvwhQgyq/3GElc7qceiamwSwAxiLDbEPtvxrSguCKH4j9VemVvdn0EP5ci1veH6533bXu8dvOLuYCyyN0FqwwpCEk2JKjdV5i7uj3MGyNzebd2abd38N4UqZRE5l4p2l+bWtD07i6eAXSji48uLOXvmaX/trq6VzqsTy8VZTIucGlyE4KpR/rO62tG9gd1aWeNN9Nh54iY+pOYKp112/zgTgeQv6vhiBF2a2DLjYmdqkIbN3n/GT6pJ4BNWTC26iJRHu9Sjg9Wfg0H08EbftH+TsPWZ6sLmaiHxjK+ZOaR4ZhZ+2219AcwsqPhzqvgFPfo31eLMH8w2kG/AQppHXKlVlaDpwrNV1Kz2cnKxTQPwlvr0kBn0hwp+08BWM5VFrY/WBMhFvfQWAiEzfA7w==</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LWU0bHcoYYIPLggUz1LqIsrDsbFT17665/hHeesbIuA=</DigestValue>
                </xd:DigestAlgAndValue>
                <xd:CRLIdentifier>
                  <xd:Issuer>SERIALNUMBER=CPJ-2-100-098311,C=CR,O=MICITT,OU=DCFD,CN=CA POLITICA PERSONA FISICA - COSTA RICA v2</xd:Issuer>
                  <xd:IssueTime>2025-09-25T14:40:26Z</xd:IssueTime>
                  <xd:Number>65</xd:Number>
                </xd:CRLIdentifier>
              </xd:CRLRef>
              <xd:CRLRef>
                <xd:DigestAlgAndValue>
                  <DigestMethod Algorithm="http://www.w3.org/2001/04/xmlenc#sha256"/>
                  <DigestValue>xFCw3f6SYozLK7KNDfQHvqenzEgUsBOmvNZ9qs45mbM=</DigestValue>
                </xd:DigestAlgAndValue>
                <xd:CRLIdentifier>
                  <xd:Issuer>SERIALNUMBER=CPJ-2-100-098311,OU=DCFD,O=MICITT,C=CR,CN=CA RAIZ NACIONAL - COSTA RICA v2</xd:Issuer>
                  <xd:IssueTime>2025-07-31T14:32:46Z</xd:IssueTime>
                  <xd:Number>35</xd:Number>
                </xd:CRLIdentifier>
              </xd:CRLRef>
            </xd:CRLRefs>
            <xd:OCSPRefs>
              <xd:OCSPRef>
                <xd:OCSPIdentifier>
                  <xd:ResponderID>
                    <xd:ByKey>zYCXcp0n7tyqdjzRhkwP0tO/jG4=</xd:ByKey>
                  </xd:ResponderID>
                  <xd:ProducedAt>2025-10-08T20:27:12Z</xd:ProducedAt>
                </xd:OCSPIdentifier>
                <xd:DigestAlgAndValue>
                  <DigestMethod Algorithm="http://www.w3.org/2001/04/xmlenc#sha256"/>
                  <DigestValue>2n5R062YKKDfx7XWnBsQPOj5K1QR+Fxrs4eE2WeTdm8=</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TA5MjUxNDQwMjZaFw0yNTExMjYwMzAwMjZaoF8wXTAfBgNVHSMEGDAWgBRonWk2y4Rue+qTYRn/WDAd1f9cyzAQBgkrBgEEAYI3FQEEAwIBADAKBgNVHRQEAwIBQTAcBgkrBgEEAYI3FQQEDxcNMjUxMTI1MTQ1MDI2WjANBgkqhkiG9w0BAQ0FAAOCAgEAWVHdfgHvt/UVqBOZtYJ92RyhyGTMNUPgVr1EaVY9X8AlCxKEtpIS8/mGJ5Qz5dnIwPVV1dMn8f4hUzswxjRBkxjYprW9oyFxfBrphQrMJ8Ywuw4XPEJSK33WIXAt2sEmKngrfZb+GECNId+fzGyxdora+Y6UGrMMwSFQTQql5crBLsjaMJweQTLgtS/bnh0l03zaWr0ExRV4UxI9tXHiJ4EBvTxj2jOBC8HWUHmPQCEQisO6e2ElP1YFh1DQjtqV3UHKa6KSNW7fiYfCQ5ecWwIxZcLYlmv7FXVY8vSofAcQ2X9Jzo4qy8SIkdJAUDsERwsOa1iqRYeTuDk2phkcihvYWjbUChhN+/tVKM9q0ui6iG6pL+XYx1iVkut/pGgmOVRyzBkYSifsQ6xjynOBbOsGtUW2T8F90UDLrRK919O8KJP96uvWIWRd4SFmpyHT4J/Um+lx9Zmcm+oPvFQTEk3lLmnAae0QfvegXyG/LeKnSxcoeDIYP1hR+bRwrEzEG8DhD52sKQ3Nx805Jx+QjWYb6PwTx5SGrgAli0HKkHqTMZe9HybpHJ/HrBHnB8nP7xt0rCBMWn7WusKxhzy3Q9nYYzmAODjQe754KY3QNlzOPt1+h0LCouyrk92HuzaAtVIkr+X2P3E5wCiaDi4WdP0wOg3L0UmsuZ+o1nyAimY=</xd:EncapsulatedCRLValue>
              <xd:EncapsulatedCRLValue>MIIDHjCCAQYCAQEwDQYJKoZIhvcNAQENBQAwczEZMBcGA1UEBRMQQ1BKLTItMTAwLTA5ODMxMTENMAsGA1UECxMERENGRDEPMA0GA1UEChMGTUlDSVRUMQswCQYDVQQGEwJDUjEpMCcGA1UEAxMgQ0EgUkFJWiBOQUNJT05BTCAtIENPU1RBIFJJQ0EgdjIXDTI1MDczMTE0MzI0NloXDTI1MTIwMTAyNTI0NlqgXzBdMB8GA1UdIwQYMBaAFODy/n3ERE5Q5DX9CImPToQZRDNAMBAGCSsGAQQBgjcVAQQDAgEAMAoGA1UdFAQDAgEjMBwGCSsGAQQBgjcVBAQPFw0yNTExMzAxNDQyNDZaMA0GCSqGSIb3DQEBDQUAA4ICAQB5qwvfcJuVpPKRtwS+Gth1EFqdZOzlR8pmMD96iNYltmdhYp15Kg0qlZhtEJQexUi/9l04NhQne0YuVR7/MFe+/EFGb1EPZkZX8FJw4Mrff3g6ltj8mnJ/tiYOPKt+47BYGCiTwZgX/py0tBEz9FH4mVpuBTiqfW6WU3tQYSkVqLbWXeKqD4mkk7526mP7+iIohgQkb1zdHO4rtZLjl0uAlio4gIXqyRq/N9WiF2nipSWQjc9RTqg7PVJT7wRzInaf0salPmvr/bd8x8nVVVJX2jjSvwhQgyq/3GElc7qceiamwSwAxiLDbEPtvxrSguCKH4j9VemVvdn0EP5ci1veH6533bXu8dvOLuYCyyN0FqwwpCEk2JKjdV5i7uj3MGyNzebd2abd38N4UqZRE5l4p2l+bWtD07i6eAXSji48uLOXvmaX/trq6VzqsTy8VZTIucGlyE4KpR/rO62tG9gd1aWeNN9Nh54iY+pOYKp112/zgTgeQv6vhiBF2a2DLjYmdqkIbN3n/GT6pJ4BNWTC26iJRHu9Sjg9Wfg0H08EbftH+TsPWZ6sLmaiHxjK+ZOaR4ZhZ+2219AcwsqPhzqvgFPfo31eLMH8w2kG/AQppHXKlVlaDpwrNV1Kz2cnKxTQPwlvr0kBn0hwp+08BWM5VFrY/WBMhFvfQWAiEzfA7w==</xd:EncapsulatedCRLValue>
            </xd:CRLValues>
            <xd:OCSPValues>
              <xd:EncapsulatedOCSPValue>MIIGlQoBAKCCBo4wggaKBgkrBgEFBQcwAQEEggZ7MIIGdzCBxaIWBBTNgJdynSfu3Kp2PNGGTA/S07+MbhgPMjAyNTEwMDgyMDI3MTJaMIGZMIGWMEwwCQYFKw4DAhoFAAQUzgxHzN03kqP+e9oD7BphnZQwSGIEFAlI/5tUAjbdMKRvs+Ivif5fd8qZAhMUABG51YcT84UN5yfLAAIAEbnVgAAYDzIwMjUxMDA4MjAwNzI1WqARGA8yMDI1MTAxMDA4MjcyNVqhIDAeMBwGCSsGAQQBgjcVBAQPFw0yNTEwMDkyMDE3MjVaMA0GCSqGSIb3DQEBCwUAA4IBAQAoKcosSI8t/NMtK/jfkpzG6r9gyrdbA6NOThpAcjCYQ6j48BUFWsrqGW3YktTWedYCGfXESFC5xJlKdaR1lDojfboubp5KQWyxJSVh9MHpAlgNZW5qabNv03hcTXwwtUWnpFZ7rFWL8xwtLQ4G5bviuBUMwiIQ6/z7PfgULo5yYukpmP06YsKQGjAGpOOv1AZf6WjqaikHDaJkmIb9k0SFoXL8bre28BlZrAQsuyI65nBzvupMSCe+6ks5PyjlEAcBCR+EhFATEH/FlaBD/Wlzj0woLTQaqPmtqNvjNFLxWYtcd2O4nG6hcVsOHiHHFZd4M6OLywTXvvHZr1fGPG+WoIIElzCCBJMwggSPMIIDd6ADAgECAhMUABpwTJFJkemzNzqdAAIAGnBMMA0GCSqGSIb3DQEBCwUAMIGZMRkwFwYDVQQFExBDUEotNC0wMDAtMDA0MDE3MQswCQYDVQQGEwJDUjEkMCIGA1UEChMbQkFOQ08gQ0VOVFJBTCBERSBDT1NUQSBSSUNBMSIwIAYDVQQLExlESVZJU0lPTiBTSVNURU1BUyBERSBQQUdPMSUwIwYDVQQDExxDQSBTSU5QRSAtIFBFUlNPTkEgRklTSUNBIHYyMB4XDTI1MTAwODE4MjI1NVoXDTI1MTAyMjE4MjI1NVowHjEcMBoGA1UEAxMTU0ktQVBPQ1MtMTAxLmZkaS5jcjCCASIwDQYJKoZIhvcNAQEBBQADggEPADCCAQoCggEBAJlHO8smyzEQ0/U+BKZOib5gSnJCPMrxDM4wLio5Bpno255KtJHFmxbD69exzMBtnc18rjzqez/Pslba88h2dF89xn2SYbCr8Q9TVtt1z31F02InhlllQwP2eIBlb/TNiAtREea+rWVJmpZ6/ju2zm3LT/pwDqoePW1e1SIUSfMke2CFuSYVMxV8skkVGPFeLK89cznduDfybDDWeA+MrsOOfryI3ZiJNNtTNTkuch2EncHi9Z26dCs7UjZxjPSqxoKvgJt6nonU0R/wrbE91IWgHI8xEvRMVRP8r1AGb3orfdbBTodT/i0lvZY0eHuNim/kRyxH/IY+VcU6Sx4AgzcCAwEAAaOCAUgwggFEMD0GCSsGAQQBgjcVBwQwMC4GJisGAQQBgjcVCIXE6luC0eM1lZEbgvmXGIaly2uBf4P2/HeBuPEzAgFkAgEHMBMGA1UdJQQMMAoGCCsGAQUFBwMJMA4GA1UdDwEB/wQEAwIHgDAbBgkrBgEEAYI3FQoEDjAMMAoGCCsGAQUFBwMJMA8GCSsGAQUFBzABBQQCBQAwHwYDVR0jBBgwFoAUCUj/m1QCNt0wpG+z4i+J/l93ypkwHQYDVR0OBBYEFM2Al3KdJ+7cqnY80YZMD9LTv4xuMB4GA1UdEQQXMBWCE1NJLUFQT0NTLTEwMS5mZGkuY3IwUAYJKwYBBAGCNxkCBEMwQaA/BgorBgEEAYI3GQIBoDEEL1MtMS01LTIxLTMyMzk1NTA4NzgtNzUzNzk5NzM5LTE3NTY2MDE1MDMtMTA3MTMzMA0GCSqGSIb3DQEBCwUAA4IBAQBWGxzb41DGp3U0EbLXFfTsXxFuvkHBSJ2OdTpRM7YgYklUMtjOePm9k7/Ejf5nAgSGmOn60pG1sJoWdzPHQGGISwP/5VrBgE3bJt5+mI9GCv1w4x4m1B8a2N5v1vAAvKXcGqq+JMfOo0kgytKyHjwHOJoKbk5/TQ/CEQoZmLZGnH48j6RUDF5Et3Q993rXOLd4L4t+SvYNf1X4504d6pydywi6oNU+F8T1N7A5HgrFU9xOfCNHKl6DBh/1gWBn0EaIArFnbBL3YYnvu73YehX0oiInsm4YKcOyIMG+FbZQDSjsGPkSCcRtjOVkVcinXmtZyQ98l13IBCxPiCazUj6O</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BKBkBGIwYAIBAQYIYIE8AQEBAQUwMTANBglghkgBZQMEAgEFAAQgOfZS3+a22wSOq14w9HIEioG/
O91DWCLMj0wzE0ge9oUCBCcc5s0YDzIwMjUxMDA4MjAyNzEyWjAEgAIB9AEB/6CCB8Iwgge+MIIF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CSqGSIb3DQEJAzENBgsqhkiG9w0BCRABBDAcBgkqhkiG9w0BCQUxDxcNMjUxMDA4MjAyNzEyWjAv
BgkqhkiG9w0BCQQxIgQgP+JiLnmNAR3uCplYeX4AFCPdF49eprP3DNHgOxQz8bEwNwYLKoZIhvcN
AQkQAi8xKDAmMCQwIgQgrKszXYj6Q2nTJpWV/NZakemXG2IrBO983WoSsYOW808wDQYJKoZIhvcN
AQEBBQAEggEAtgMc/0M0pMHNGbhG3Ff+J6bZv2BTADGb8xQmnJeayHADuPCY+Z8xhQStyFll1gdF
vcrve5Isbvsow+IkSWdrwr6uvNWpedtO8immbejf8iY+YIPUkNDkAdsnTKuzA94iM2F3zTlQVhgF
Vs7q02wEPH5zYXZdQkR86LjwJMKz+IVD6g0AkMAniAQYIKuvkBSvLIHe7PXYhE7+wDKFfZSZ83fS
wsjwJ2Zcu5iH6mmNolMa5sL4m7JygjySA31tRjVKZqeP2EF4hsmIHVDSMPuWZctM8t3h/AMfXH8S
vtGY+CDNSQGC/EbGqi085AGzwUq2hELS3CcqbaXp5NWdnVV0Xw==</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p:Policy xmlns:p="office.server.policy" id="" local="true">
  <p:Name>Correspondencia</p:Name>
  <p:Description/>
  <p:Statement/>
  <p:PolicyItems>
    <p:PolicyItem featureId="Microsoft.Office.RecordsManagement.PolicyFeatures.Expiration" staticId="0x0101006C63A49C8B5D254A9448B5BC08F87153|-2024683444" UniqueId="99412054-8896-471f-819b-17095059c792">
      <p:Name>Retention</p:Name>
      <p:Description>Automatic scheduling of content for processing, and performing a retention action on content that has reached its due date.</p:Description>
      <p:CustomData>
        <Schedules nextStageId="2">
          <Schedule type="Default">
            <stages>
              <data stageId="1">
                <formula id="Microsoft.Office.RecordsManagement.PolicyFeatures.Expiration.Formula.BuiltIn">
                  <number>0</number>
                  <property>Modified</property>
                  <propertyId>28cf69c5-fa48-462a-b5cd-27b6f9d2bd5f</propertyId>
                  <period>days</period>
                </formula>
                <action type="action" id="Microsoft.Office.RecordsManagement.PolicyFeatures.Expiration.Action.Record"/>
              </data>
            </stages>
          </Schedule>
        </Schedules>
      </p:CustomData>
    </p:PolicyItem>
  </p:PolicyItems>
</p:Policy>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o" ma:contentTypeID="0x010100DD7643C823B15444B71C04A601D6EE74" ma:contentTypeVersion="1" ma:contentTypeDescription="Crear nuevo documento." ma:contentTypeScope="" ma:versionID="458c6acbc1d7c5bd8b81e3ee215bd3bd">
  <xsd:schema xmlns:xsd="http://www.w3.org/2001/XMLSchema" xmlns:xs="http://www.w3.org/2001/XMLSchema" xmlns:p="http://schemas.microsoft.com/office/2006/metadata/properties" xmlns:ns2="8a0a4788-06ca-437b-bfc6-ffe2f4a28eed" targetNamespace="http://schemas.microsoft.com/office/2006/metadata/properties" ma:root="true" ma:fieldsID="d57a313703f793972c19d0f6f39a7679" ns2:_="">
    <xsd:import namespace="8a0a4788-06ca-437b-bfc6-ffe2f4a28eed"/>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0a4788-06ca-437b-bfc6-ffe2f4a28eed"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5.xml><?xml version="1.0" encoding="utf-8"?>
<p:properties xmlns:p="http://schemas.microsoft.com/office/2006/metadata/properties" xmlns:xsi="http://www.w3.org/2001/XMLSchema-instance">
  <documentManagement/>
</p:properties>
</file>

<file path=customXml/item6.xml><?xml version="1.0" encoding="utf-8"?>
<?mso-contentType ?>
<FormTemplates xmlns="http://schemas.microsoft.com/sharepoint/v3/contenttype/form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84D045E-E1BB-4189-8D06-79609432C622}"/>
</file>

<file path=customXml/itemProps2.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3.xml><?xml version="1.0" encoding="utf-8"?>
<ds:datastoreItem xmlns:ds="http://schemas.openxmlformats.org/officeDocument/2006/customXml" ds:itemID="{4544E33F-17FD-4A24-97A9-2AC3E0726BA2}"/>
</file>

<file path=customXml/itemProps4.xml><?xml version="1.0" encoding="utf-8"?>
<ds:datastoreItem xmlns:ds="http://schemas.openxmlformats.org/officeDocument/2006/customXml" ds:itemID="{C815BD63-4878-4C9D-A0B7-A22AE80CC3C2}">
  <ds:schemaRefs>
    <ds:schemaRef ds:uri="http://schemas.microsoft.com/sharepoint/events"/>
  </ds:schemaRefs>
</ds:datastoreItem>
</file>

<file path=customXml/itemProps5.xml><?xml version="1.0" encoding="utf-8"?>
<ds:datastoreItem xmlns:ds="http://schemas.openxmlformats.org/officeDocument/2006/customXml" ds:itemID="{283BF82E-1A70-4392-8CF2-7DEAFF1953AE}">
  <ds:schemaRefs>
    <ds:schemaRef ds:uri="http://www.w3.org/XML/1998/namespace"/>
    <ds:schemaRef ds:uri="http://purl.org/dc/terms/"/>
    <ds:schemaRef ds:uri="http://purl.org/dc/dcmitype/"/>
    <ds:schemaRef ds:uri="http://schemas.microsoft.com/office/infopath/2007/PartnerControls"/>
    <ds:schemaRef ds:uri="http://schemas.openxmlformats.org/package/2006/metadata/core-properties"/>
    <ds:schemaRef ds:uri="http://schemas.microsoft.com/office/2006/documentManagement/types"/>
    <ds:schemaRef ds:uri="62db5286-48a0-4e17-a672-7c89f7b8ca75"/>
    <ds:schemaRef ds:uri="http://purl.org/dc/elements/1.1/"/>
    <ds:schemaRef ds:uri="b875e23b-67d9-4b2e-bdec-edacbf90b326"/>
    <ds:schemaRef ds:uri="http://schemas.microsoft.com/sharepoint/v3"/>
    <ds:schemaRef ds:uri="http://schemas.microsoft.com/office/2006/metadata/properties"/>
  </ds:schemaRefs>
</ds:datastoreItem>
</file>

<file path=customXml/itemProps6.xml><?xml version="1.0" encoding="utf-8"?>
<ds:datastoreItem xmlns:ds="http://schemas.openxmlformats.org/officeDocument/2006/customXml" ds:itemID="{679C04EE-3882-47AC-A123-9786F4CDE09A}"/>
</file>

<file path=customXml/itemProps7.xml><?xml version="1.0" encoding="utf-8"?>
<ds:datastoreItem xmlns:ds="http://schemas.openxmlformats.org/officeDocument/2006/customXml" ds:itemID="{AFD81240-2BEF-489E-B7B2-FAA8648145D5}"/>
</file>

<file path=docProps/app.xml><?xml version="1.0" encoding="utf-8"?>
<Properties xmlns="http://schemas.openxmlformats.org/officeDocument/2006/extended-properties" xmlns:vt="http://schemas.openxmlformats.org/officeDocument/2006/docPropsVTypes">
  <Template>plantilla-DAI</Template>
  <TotalTime>3</TotalTime>
  <Pages>1</Pages>
  <Words>313</Words>
  <Characters>1660</Characters>
  <Application>Microsoft Office Word</Application>
  <DocSecurity>0</DocSecurity>
  <Lines>59</Lines>
  <Paragraphs>23</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1950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AI-0233-2025</dc:title>
  <dc:subject/>
  <dc:creator>BERROCAL MEZA MELISSA</dc:creator>
  <cp:keywords/>
  <dc:description/>
  <cp:lastModifiedBy>BERROCAL MEZA MELISSA</cp:lastModifiedBy>
  <cp:revision>1</cp:revision>
  <cp:lastPrinted>2011-05-05T20:16:00Z</cp:lastPrinted>
  <dcterms:created xsi:type="dcterms:W3CDTF">2025-10-08T16:26:00Z</dcterms:created>
  <dcterms:modified xsi:type="dcterms:W3CDTF">2025-10-08T16:29:00Z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0x010100DD7643C823B15444B71C04A601D6EE74</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153;#Alta|0fd17ec2-e5d0-4d9f-8e18-466324d0fdd4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2;#Oficio|417b7e3a-1426-4267-afb3-20be5f4d6412</vt:lpwstr>
  </property>
  <property fmtid="{D5CDD505-2E9C-101B-9397-08002B2CF9AE}" pid="9" name="ItemRetentionFormula">
    <vt:lpwstr/>
  </property>
  <property fmtid="{D5CDD505-2E9C-101B-9397-08002B2CF9AE}" pid="10" name="Unidad de Destino">
    <vt:lpwstr>72;#GER - Gerencia|7f4773cf-2cb9-48b6-88d2-9e4750a72616;#101;#DGAP - División Gestión Activos y Pasivos|e5e58ded-9fa6-4fc5-8d69-304036a9a722;#103;#DSP - División Sistemas de Pago|9cb48ad8-abad-4fb4-90bb-bb8fa9b4aaaf;#102;#DEC - División Económica|88d34465-63cf-4747-b2dc-a00bbbd7edf4;#1075;#DDE - División de Análisis de Datos y Estadísticas|f991b0f7-b393-432e-85aa-fd46893d9434</vt:lpwstr>
  </property>
  <property fmtid="{D5CDD505-2E9C-101B-9397-08002B2CF9AE}" pid="11" name="Disponibilidad">
    <vt:lpwstr>142;#Alta|7fca731c-4c62-4f1c-9061-e9f164c964b2</vt:lpwstr>
  </property>
  <property fmtid="{D5CDD505-2E9C-101B-9397-08002B2CF9AE}" pid="12" name="Confidencialidad1">
    <vt:lpwstr/>
  </property>
  <property fmtid="{D5CDD505-2E9C-101B-9397-08002B2CF9AE}" pid="13" name="Unidad Remitente">
    <vt:lpwstr>180;#AI - Auditoría Interna|3edbdf7a-605f-4e12-831a-35c707ff21f7</vt:lpwstr>
  </property>
  <property fmtid="{D5CDD505-2E9C-101B-9397-08002B2CF9AE}" pid="14" name="lb0b7da792b243d9bfa96ad7487ad734">
    <vt:lpwstr/>
  </property>
  <property fmtid="{D5CDD505-2E9C-101B-9397-08002B2CF9AE}" pid="15" name="ConfidencialidadNueva">
    <vt:lpwstr>1126;#Uso Interno|cb9fd6ec-d147-480f-a8ac-d6135defb9d5</vt:lpwstr>
  </property>
  <property fmtid="{D5CDD505-2E9C-101B-9397-08002B2CF9AE}" pid="16" name="ClassificationContentMarkingFooterShapeIds">
    <vt:lpwstr>3aedb349,4d5f9741,5c1cf14e</vt:lpwstr>
  </property>
  <property fmtid="{D5CDD505-2E9C-101B-9397-08002B2CF9AE}" pid="17" name="ClassificationContentMarkingFooterFontProps">
    <vt:lpwstr>#000000,10,Calibri</vt:lpwstr>
  </property>
  <property fmtid="{D5CDD505-2E9C-101B-9397-08002B2CF9AE}" pid="18" name="ClassificationContentMarkingFooterText">
    <vt:lpwstr>Uso Interno</vt:lpwstr>
  </property>
  <property fmtid="{D5CDD505-2E9C-101B-9397-08002B2CF9AE}" pid="19" name="MSIP_Label_b8b4be34-365a-4a68-b9fb-75c1b6874315_Enabled">
    <vt:lpwstr>true</vt:lpwstr>
  </property>
  <property fmtid="{D5CDD505-2E9C-101B-9397-08002B2CF9AE}" pid="20" name="MSIP_Label_b8b4be34-365a-4a68-b9fb-75c1b6874315_SetDate">
    <vt:lpwstr>2025-10-08T16:29:45Z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3208f0a1-c190-4c34-9aa2-a9f98e18d9b7</vt:lpwstr>
  </property>
  <property fmtid="{D5CDD505-2E9C-101B-9397-08002B2CF9AE}" pid="25" name="MSIP_Label_b8b4be34-365a-4a68-b9fb-75c1b6874315_ContentBits">
    <vt:lpwstr>2</vt:lpwstr>
  </property>
  <property fmtid="{D5CDD505-2E9C-101B-9397-08002B2CF9AE}" pid="26" name="MSIP_Label_b8b4be34-365a-4a68-b9fb-75c1b6874315_Tag">
    <vt:lpwstr>10, 3, 0, 1</vt:lpwstr>
  </property>
  <property fmtid="{D5CDD505-2E9C-101B-9397-08002B2CF9AE}" pid="27" name="Confidencialidad">
    <vt:lpwstr>Público|99c2402f-8ec3-4ca8-8024-be52e4e7f629</vt:lpwstr>
  </property>
  <property fmtid="{D5CDD505-2E9C-101B-9397-08002B2CF9AE}" pid="29" name="Dirigido a (entidad externa)">
    <vt:lpwstr/>
  </property>
  <property fmtid="{D5CDD505-2E9C-101B-9397-08002B2CF9AE}" pid="30" name="WorkflowChangePath">
    <vt:lpwstr>497c80e1-2bf0-4f31-b808-2f5ecd751ffd,9;1afe6994-8faf-447a-9c55-27a860d20fdf,13;cf7072bc-9575-4d0b-b529-251f6b43b02b,14;cf7072bc-9575-4d0b-b529-251f6b43b02b,14;</vt:lpwstr>
  </property>
  <property fmtid="{D5CDD505-2E9C-101B-9397-08002B2CF9AE}" pid="32" name="Order">
    <vt:r8>204600</vt:r8>
  </property>
  <property fmtid="{D5CDD505-2E9C-101B-9397-08002B2CF9AE}" pid="33" name="ecm_ItemDeleteBlockHolders">
    <vt:lpwstr/>
  </property>
  <property fmtid="{D5CDD505-2E9C-101B-9397-08002B2CF9AE}" pid="36" name="IconOverlay">
    <vt:lpwstr/>
  </property>
  <property fmtid="{D5CDD505-2E9C-101B-9397-08002B2CF9AE}" pid="37" name="ecm_RecordRestrictions">
    <vt:lpwstr/>
  </property>
  <property fmtid="{D5CDD505-2E9C-101B-9397-08002B2CF9AE}" pid="38" name="ecm_ItemLockHolders">
    <vt:lpwstr/>
  </property>
  <property fmtid="{D5CDD505-2E9C-101B-9397-08002B2CF9AE}" pid="39" name="_dlc_LastRun">
    <vt:lpwstr>10/26/2025 00:52:49</vt:lpwstr>
  </property>
  <property fmtid="{D5CDD505-2E9C-101B-9397-08002B2CF9AE}" pid="40" name="_dlc_ItemStageId">
    <vt:lpwstr>1</vt:lpwstr>
  </property>
  <property fmtid="{D5CDD505-2E9C-101B-9397-08002B2CF9AE}" pid="41" name="Expediente">
    <vt:lpwstr/>
  </property>
  <property fmtid="{D5CDD505-2E9C-101B-9397-08002B2CF9AE}" pid="42" name="Entrante relacionado">
    <vt:lpwstr/>
  </property>
  <property fmtid="{D5CDD505-2E9C-101B-9397-08002B2CF9AE}" pid="43" name="OtraEntidadExterna">
    <vt:lpwstr/>
  </property>
  <property fmtid="{D5CDD505-2E9C-101B-9397-08002B2CF9AE}" pid="44" name="RemitenteOriginal">
    <vt:lpwstr/>
  </property>
  <property fmtid="{D5CDD505-2E9C-101B-9397-08002B2CF9AE}" pid="45" name="NoReferencia">
    <vt:lpwstr/>
  </property>
  <property fmtid="{D5CDD505-2E9C-101B-9397-08002B2CF9AE}" pid="46" name="Secretaria">
    <vt:lpwstr/>
  </property>
  <property fmtid="{D5CDD505-2E9C-101B-9397-08002B2CF9AE}" pid="48" name="Unidad_x0020_de_x0020_Destino">
    <vt:lpwstr>72;#GER - Gerencia|7f4773cf-2cb9-48b6-88d2-9e4750a72616;#101;#DGAP - División Gestión Activos y Pasivos|e5e58ded-9fa6-4fc5-8d69-304036a9a722;#103;#DSP - División Sistemas de Pago|9cb48ad8-abad-4fb4-90bb-bb8fa9b4aaaf;#102;#DEC - División Económica|88d34465-63cf-4747-b2dc-a00bbbd7edf4;#1075;#DDE - División de Análisis de Datos y Estadísticas|f991b0f7-b393-432e-85aa-fd46893d9434</vt:lpwstr>
  </property>
  <property fmtid="{D5CDD505-2E9C-101B-9397-08002B2CF9AE}" pid="49" name="Unidad_x0020_Remitente">
    <vt:lpwstr>180;#AI - Auditoría Interna|3edbdf7a-605f-4e12-831a-35c707ff21f7</vt:lpwstr>
  </property>
  <property fmtid="{D5CDD505-2E9C-101B-9397-08002B2CF9AE}" pid="50" name="Dirigido_x0020_a_x0020__x0028_entidad_x0020_externa_x0029_">
    <vt:lpwstr/>
  </property>
  <property fmtid="{D5CDD505-2E9C-101B-9397-08002B2CF9AE}" pid="51" name="Tipo_x0020_Documental">
    <vt:lpwstr>2;#Oficio|417b7e3a-1426-4267-afb3-20be5f4d6412</vt:lpwstr>
  </property>
</Properties>
</file>