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rsidRPr="00E726F7" w:rsidR="003554C5" w:rsidP="00E726F7" w:rsidRDefault="00E726F7" w14:paraId="19188755" w14:textId="12410EC2">
      <w:pPr>
        <w:jc w:val="left"/>
        <w:rPr>
          <w:rFonts w:ascii="Arial" w:hAnsi="Arial" w:cs="Arial"/>
          <w:sz w:val="24"/>
          <w:lang w:val="es-CR" w:eastAsia="es-CR"/>
        </w:rPr>
      </w:pPr>
      <w:r w:rsidRPr="00E726F7">
        <w:rPr>
          <w:rFonts w:ascii="Arial" w:hAnsi="Arial" w:cs="Arial"/>
          <w:sz w:val="24"/>
          <w:lang w:val="es-CR" w:eastAsia="es-CR"/>
        </w:rPr>
        <w:t>7 de agosto del 2025</w:t>
      </w:r>
    </w:p>
    <w:sdt>
      <w:sdtPr>
        <w:alias w:val="Consecutivo"/>
        <w:tag w:val="Consecutivo"/>
        <w:id w:val="867724263"/>
        <w:placeholder>
          <w:docPart w:val="8644D36CDE88485ABDEE7D8689741DEB"/>
        </w:placeholder>
        <w:text/>
      </w:sdtPr>
      <w:sdtEndPr/>
      <w:sdtContent>
        <w:p w:rsidR="003554C5" w:rsidP="0085692C" w:rsidRDefault="00BF4EBD" w14:paraId="5D0C8B3D" w14:textId="77777777">
          <w:r>
            <w:rPr>
              <w:rStyle w:val="Textodelmarcadordeposicin"/>
              <w:rFonts w:eastAsia="Calibri"/>
            </w:rPr>
            <w:t>AI-0175-2025</w:t>
          </w:r>
        </w:p>
      </w:sdtContent>
    </w:sdt>
    <w:p w:rsidRPr="00F835F3" w:rsidR="00BF4EBD" w:rsidP="0085692C" w:rsidRDefault="00BF4EBD" w14:paraId="45468850" w14:textId="77777777"/>
    <w:p w:rsidR="00E726F7" w:rsidP="00E726F7" w:rsidRDefault="00E726F7" w14:paraId="4AA7A0F5" w14:textId="77777777">
      <w:pPr>
        <w:jc w:val="left"/>
        <w:rPr>
          <w:rFonts w:ascii="Arial" w:hAnsi="Arial" w:cs="Arial"/>
          <w:sz w:val="24"/>
          <w:lang w:val="es-CR" w:eastAsia="es-CR"/>
        </w:rPr>
      </w:pPr>
    </w:p>
    <w:p w:rsidR="00E726F7" w:rsidP="00E726F7" w:rsidRDefault="00E726F7" w14:paraId="40C1D8E1" w14:textId="07650CC5">
      <w:pPr>
        <w:jc w:val="left"/>
        <w:rPr>
          <w:rFonts w:ascii="Arial" w:hAnsi="Arial" w:cs="Arial"/>
          <w:sz w:val="24"/>
          <w:lang w:val="es-CR" w:eastAsia="es-CR"/>
        </w:rPr>
      </w:pPr>
      <w:r>
        <w:rPr>
          <w:rFonts w:ascii="Arial" w:hAnsi="Arial" w:cs="Arial"/>
          <w:sz w:val="24"/>
          <w:lang w:val="es-CR" w:eastAsia="es-CR"/>
        </w:rPr>
        <w:t>Señor</w:t>
      </w:r>
    </w:p>
    <w:p w:rsidR="00E726F7" w:rsidP="00E726F7" w:rsidRDefault="00E726F7" w14:paraId="67A9F438" w14:textId="77777777">
      <w:pPr>
        <w:jc w:val="left"/>
        <w:rPr>
          <w:rFonts w:ascii="Arial" w:hAnsi="Arial" w:cs="Arial"/>
          <w:sz w:val="24"/>
          <w:lang w:val="es-CR" w:eastAsia="es-CR"/>
        </w:rPr>
      </w:pPr>
      <w:r>
        <w:rPr>
          <w:rFonts w:ascii="Arial" w:hAnsi="Arial" w:cs="Arial"/>
          <w:sz w:val="24"/>
          <w:lang w:val="es-CR" w:eastAsia="es-CR"/>
        </w:rPr>
        <w:t>Pablo Villalobos G., Gerente</w:t>
      </w:r>
    </w:p>
    <w:p w:rsidR="00E726F7" w:rsidP="00E726F7" w:rsidRDefault="00E726F7" w14:paraId="7E0B094B" w14:textId="77777777">
      <w:pPr>
        <w:jc w:val="left"/>
        <w:rPr>
          <w:rFonts w:ascii="Arial" w:hAnsi="Arial" w:cs="Arial"/>
          <w:b/>
          <w:color w:val="1F4E79"/>
          <w:sz w:val="24"/>
          <w:lang w:val="es-CR" w:eastAsia="es-CR"/>
        </w:rPr>
      </w:pPr>
      <w:r>
        <w:rPr>
          <w:rFonts w:ascii="Arial" w:hAnsi="Arial" w:cs="Arial"/>
          <w:b/>
          <w:color w:val="1F4E79"/>
          <w:sz w:val="24"/>
          <w:lang w:val="es-CR" w:eastAsia="es-CR"/>
        </w:rPr>
        <w:t>BANCO CENTRAL DE COSTA RICA</w:t>
      </w:r>
    </w:p>
    <w:p w:rsidR="00E726F7" w:rsidP="00E726F7" w:rsidRDefault="00E726F7" w14:paraId="0870733E" w14:textId="77777777">
      <w:pPr>
        <w:jc w:val="left"/>
        <w:rPr>
          <w:rFonts w:ascii="Arial" w:hAnsi="Arial" w:cs="Arial"/>
          <w:sz w:val="24"/>
          <w:lang w:val="es-CR" w:eastAsia="es-CR"/>
        </w:rPr>
      </w:pPr>
    </w:p>
    <w:p w:rsidR="00E726F7" w:rsidP="00E726F7" w:rsidRDefault="00E726F7" w14:paraId="5D01C1B3" w14:textId="77777777">
      <w:pPr>
        <w:jc w:val="left"/>
        <w:rPr>
          <w:rFonts w:ascii="Arial" w:hAnsi="Arial" w:cs="Arial"/>
          <w:sz w:val="24"/>
          <w:lang w:val="es-CR" w:eastAsia="es-CR"/>
        </w:rPr>
      </w:pPr>
    </w:p>
    <w:p w:rsidR="00E726F7" w:rsidP="00E726F7" w:rsidRDefault="00E726F7" w14:paraId="2770E85D" w14:textId="77777777">
      <w:pPr>
        <w:rPr>
          <w:rFonts w:ascii="Arial" w:hAnsi="Arial" w:cs="Arial"/>
          <w:b/>
          <w:bCs/>
          <w:sz w:val="24"/>
          <w:lang w:val="es-CR" w:eastAsia="es-CR"/>
        </w:rPr>
      </w:pPr>
      <w:r>
        <w:rPr>
          <w:rFonts w:ascii="Arial" w:hAnsi="Arial" w:cs="Arial"/>
          <w:b/>
          <w:sz w:val="24"/>
          <w:lang w:val="es-CR" w:eastAsia="es-CR"/>
        </w:rPr>
        <w:t xml:space="preserve">Ref. Comunicación del Informe </w:t>
      </w:r>
      <w:r>
        <w:rPr>
          <w:rFonts w:ascii="Arial" w:hAnsi="Arial" w:cs="Arial"/>
          <w:b/>
          <w:bCs/>
          <w:sz w:val="24"/>
          <w:lang w:val="es-CR" w:eastAsia="es-CR"/>
        </w:rPr>
        <w:t>de la auditoría especial de Contratación Pública -Contrataciones según demanda</w:t>
      </w:r>
    </w:p>
    <w:p w:rsidR="00E726F7" w:rsidP="00E726F7" w:rsidRDefault="00E726F7" w14:paraId="318F06B0" w14:textId="77777777">
      <w:pPr>
        <w:jc w:val="left"/>
        <w:rPr>
          <w:rFonts w:ascii="Arial" w:hAnsi="Arial" w:cs="Arial"/>
          <w:sz w:val="24"/>
          <w:lang w:val="es-CR" w:eastAsia="es-CR"/>
        </w:rPr>
      </w:pPr>
    </w:p>
    <w:p w:rsidR="00E726F7" w:rsidP="00E726F7" w:rsidRDefault="00E726F7" w14:paraId="57004BAD" w14:textId="77777777">
      <w:pPr>
        <w:jc w:val="left"/>
        <w:rPr>
          <w:rFonts w:ascii="Arial" w:hAnsi="Arial" w:cs="Arial"/>
          <w:sz w:val="24"/>
          <w:lang w:val="es-CR" w:eastAsia="es-CR"/>
        </w:rPr>
      </w:pPr>
    </w:p>
    <w:p w:rsidR="00E726F7" w:rsidP="00E726F7" w:rsidRDefault="00E726F7" w14:paraId="41641F76" w14:textId="77777777">
      <w:pPr>
        <w:jc w:val="left"/>
        <w:rPr>
          <w:rFonts w:ascii="Arial" w:hAnsi="Arial" w:cs="Arial"/>
          <w:sz w:val="24"/>
          <w:lang w:val="es-CR" w:eastAsia="es-CR"/>
        </w:rPr>
      </w:pPr>
      <w:r>
        <w:rPr>
          <w:rFonts w:ascii="Arial" w:hAnsi="Arial" w:cs="Arial"/>
          <w:sz w:val="24"/>
          <w:lang w:val="es-CR" w:eastAsia="es-CR"/>
        </w:rPr>
        <w:t>Estimado señor:</w:t>
      </w:r>
    </w:p>
    <w:p w:rsidR="00E726F7" w:rsidP="00E726F7" w:rsidRDefault="00E726F7" w14:paraId="3917D61F" w14:textId="77777777">
      <w:pPr>
        <w:jc w:val="left"/>
        <w:rPr>
          <w:rFonts w:ascii="Arial" w:hAnsi="Arial" w:cs="Arial"/>
          <w:sz w:val="24"/>
          <w:lang w:val="es-CR" w:eastAsia="es-CR"/>
        </w:rPr>
      </w:pPr>
    </w:p>
    <w:p w:rsidR="00E726F7" w:rsidP="00E726F7" w:rsidRDefault="00E726F7" w14:paraId="627E3E73" w14:textId="77777777">
      <w:pPr>
        <w:tabs>
          <w:tab w:val="left" w:pos="5505"/>
        </w:tabs>
        <w:rPr>
          <w:rFonts w:ascii="Arial" w:hAnsi="Arial" w:cs="Arial"/>
          <w:sz w:val="24"/>
          <w:lang w:val="es-CR" w:eastAsia="es-CR"/>
        </w:rPr>
      </w:pPr>
      <w:r>
        <w:rPr>
          <w:rFonts w:ascii="Arial" w:hAnsi="Arial" w:cs="Arial"/>
          <w:sz w:val="24"/>
          <w:lang w:val="es-CR" w:eastAsia="es-CR"/>
        </w:rPr>
        <w:t>El informe adjunto contiene los resultados correspondientes al estudio especial</w:t>
      </w:r>
      <w:r>
        <w:rPr>
          <w:rFonts w:ascii="Arial" w:hAnsi="Arial" w:cs="Arial"/>
          <w:sz w:val="24"/>
          <w:vertAlign w:val="superscript"/>
          <w:lang w:val="es-CR" w:eastAsia="es-CR"/>
        </w:rPr>
        <w:footnoteReference w:id="1"/>
      </w:r>
      <w:r>
        <w:rPr>
          <w:rFonts w:ascii="Arial" w:hAnsi="Arial" w:cs="Arial"/>
          <w:sz w:val="24"/>
          <w:lang w:val="es-CR" w:eastAsia="es-CR"/>
        </w:rPr>
        <w:t xml:space="preserve"> mediante el cual esta Auditoría evaluó las contrataciones según demanda.  El proceso de Contratación Pública está bajo la responsabilidad del Departamento Proveeduría, de la División Servicios Compartidos, así como de las diferentes áreas de negocio que gestionan sus procesos de compra.</w:t>
      </w:r>
    </w:p>
    <w:p w:rsidR="00E726F7" w:rsidP="00E726F7" w:rsidRDefault="00E726F7" w14:paraId="202E9DCB" w14:textId="77777777">
      <w:pPr>
        <w:tabs>
          <w:tab w:val="left" w:pos="5505"/>
        </w:tabs>
        <w:rPr>
          <w:rFonts w:ascii="Arial" w:hAnsi="Arial" w:cs="Arial"/>
          <w:sz w:val="24"/>
          <w:lang w:val="es-CR" w:eastAsia="es-CR"/>
        </w:rPr>
      </w:pPr>
    </w:p>
    <w:p w:rsidR="00E726F7" w:rsidP="00E726F7" w:rsidRDefault="00E726F7" w14:paraId="37682A52" w14:textId="77777777">
      <w:pPr>
        <w:rPr>
          <w:rFonts w:ascii="Arial" w:hAnsi="Arial" w:cs="Arial"/>
          <w:sz w:val="24"/>
        </w:rPr>
      </w:pPr>
      <w:r>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rsidR="00E726F7" w:rsidP="00E726F7" w:rsidRDefault="00E726F7" w14:paraId="322C60C2" w14:textId="77777777">
      <w:pPr>
        <w:jc w:val="left"/>
        <w:rPr>
          <w:rFonts w:ascii="Arial" w:hAnsi="Arial" w:cs="Arial"/>
          <w:sz w:val="24"/>
          <w:lang w:val="es-CR" w:eastAsia="es-CR"/>
        </w:rPr>
      </w:pPr>
    </w:p>
    <w:p w:rsidR="00E726F7" w:rsidP="00E726F7" w:rsidRDefault="00E726F7" w14:paraId="6B88CB90" w14:textId="77777777">
      <w:pPr>
        <w:rPr>
          <w:rFonts w:ascii="Arial" w:hAnsi="Arial" w:cs="Arial"/>
          <w:sz w:val="24"/>
          <w:lang w:val="es-MX" w:eastAsia="es-MX"/>
        </w:rPr>
      </w:pPr>
      <w:r>
        <w:rPr>
          <w:rFonts w:ascii="Arial" w:hAnsi="Arial" w:cs="Arial"/>
          <w:sz w:val="24"/>
          <w:lang w:val="es-MX" w:eastAsia="es-MX"/>
        </w:rPr>
        <w:t>La Auditoría Interna realizó las conferencias técnica y final de este informe con la División Servicios Compartidos y con la Gerencia, en fechas 22 y 29 de julio, respectivamente, como parte de la comunicación preliminar de los resultados.</w:t>
      </w:r>
    </w:p>
    <w:p w:rsidR="00E726F7" w:rsidP="00E726F7" w:rsidRDefault="00E726F7" w14:paraId="79F65263" w14:textId="77777777">
      <w:pPr>
        <w:rPr>
          <w:rFonts w:ascii="Arial" w:hAnsi="Arial" w:cs="Arial"/>
          <w:sz w:val="24"/>
          <w:lang w:val="es-MX" w:eastAsia="es-MX"/>
        </w:rPr>
      </w:pPr>
    </w:p>
    <w:p w:rsidR="00E726F7" w:rsidP="00E726F7" w:rsidRDefault="00E726F7" w14:paraId="79C3A290" w14:textId="77777777">
      <w:pPr>
        <w:rPr>
          <w:rFonts w:ascii="Arial" w:hAnsi="Arial" w:cs="Arial"/>
          <w:sz w:val="24"/>
          <w:lang w:val="es-CR" w:eastAsia="es-MX"/>
        </w:rPr>
      </w:pPr>
      <w:r>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la Gerencia, las cuales se incluyen en este informe.</w:t>
      </w:r>
    </w:p>
    <w:p w:rsidR="00E726F7" w:rsidP="00E726F7" w:rsidRDefault="00E726F7" w14:paraId="61405F3A" w14:textId="77777777">
      <w:pPr>
        <w:widowControl w:val="0"/>
        <w:rPr>
          <w:rFonts w:ascii="Arial" w:hAnsi="Arial" w:cs="Arial"/>
          <w:sz w:val="24"/>
          <w:lang w:val="es-CR" w:eastAsia="es-CR"/>
        </w:rPr>
      </w:pPr>
    </w:p>
    <w:p w:rsidR="00E726F7" w:rsidP="00E726F7" w:rsidRDefault="00E726F7" w14:paraId="7D922A14" w14:textId="77777777">
      <w:pPr>
        <w:widowControl w:val="0"/>
        <w:rPr>
          <w:rFonts w:ascii="Arial" w:hAnsi="Arial" w:cs="Arial"/>
          <w:sz w:val="24"/>
          <w:lang w:val="es-CR" w:eastAsia="es-CR"/>
        </w:rPr>
      </w:pPr>
    </w:p>
    <w:p w:rsidR="00E726F7" w:rsidP="00E726F7" w:rsidRDefault="00E726F7" w14:paraId="6B6544B0" w14:textId="77777777">
      <w:pPr>
        <w:widowControl w:val="0"/>
        <w:rPr>
          <w:rFonts w:ascii="Arial" w:hAnsi="Arial" w:cs="Arial"/>
          <w:sz w:val="24"/>
          <w:lang w:val="es-CR" w:eastAsia="es-CR"/>
        </w:rPr>
      </w:pPr>
    </w:p>
    <w:p w:rsidR="00E726F7" w:rsidP="00E726F7" w:rsidRDefault="00E726F7" w14:paraId="270904DB" w14:textId="77777777">
      <w:pPr>
        <w:widowControl w:val="0"/>
        <w:rPr>
          <w:rFonts w:ascii="Arial" w:hAnsi="Arial" w:cs="Arial"/>
          <w:sz w:val="24"/>
          <w:lang w:val="es-CR" w:eastAsia="es-CR"/>
        </w:rPr>
      </w:pPr>
    </w:p>
    <w:p w:rsidR="00E726F7" w:rsidP="00E726F7" w:rsidRDefault="00E726F7" w14:paraId="200C1536" w14:textId="77777777">
      <w:pPr>
        <w:widowControl w:val="0"/>
        <w:rPr>
          <w:rFonts w:ascii="Arial" w:hAnsi="Arial" w:cs="Arial"/>
          <w:sz w:val="24"/>
          <w:lang w:val="es-CR" w:eastAsia="es-CR"/>
        </w:rPr>
      </w:pPr>
    </w:p>
    <w:p w:rsidR="00E726F7" w:rsidP="00E726F7" w:rsidRDefault="00E726F7" w14:paraId="0A966F52" w14:textId="77777777">
      <w:pPr>
        <w:widowControl w:val="0"/>
        <w:rPr>
          <w:rFonts w:ascii="Arial" w:hAnsi="Arial" w:cs="Arial"/>
          <w:sz w:val="24"/>
          <w:lang w:val="es-CR" w:eastAsia="es-CR"/>
        </w:rPr>
      </w:pPr>
    </w:p>
    <w:p w:rsidR="00E726F7" w:rsidP="00E726F7" w:rsidRDefault="00E726F7" w14:paraId="483940D4" w14:textId="77777777">
      <w:pPr>
        <w:widowControl w:val="0"/>
        <w:rPr>
          <w:rFonts w:ascii="Arial" w:hAnsi="Arial" w:cs="Arial"/>
          <w:sz w:val="24"/>
          <w:lang w:val="es-CR" w:eastAsia="es-CR"/>
        </w:rPr>
      </w:pPr>
      <w:r>
        <w:rPr>
          <w:rFonts w:ascii="Arial" w:hAnsi="Arial" w:cs="Arial"/>
          <w:sz w:val="24"/>
          <w:lang w:val="es-CR" w:eastAsia="es-CR"/>
        </w:rPr>
        <w:lastRenderedPageBreak/>
        <w:t>Las recomendaciones de auditoría deben tratarse con arreglo a las disposiciones de los artículos 36, 37, 38 y 39, según la Ley General de Control Interno No. 8292 publicada en el periódico oficial La Gaceta 169 del 4 de setiembre del 2002</w:t>
      </w:r>
    </w:p>
    <w:p w:rsidR="00E726F7" w:rsidP="00E726F7" w:rsidRDefault="00E726F7" w14:paraId="5778ED04" w14:textId="77777777">
      <w:pPr>
        <w:widowControl w:val="0"/>
        <w:rPr>
          <w:rFonts w:ascii="Arial" w:hAnsi="Arial" w:cs="Arial"/>
          <w:sz w:val="24"/>
          <w:lang w:val="es-CR" w:eastAsia="es-CR"/>
        </w:rPr>
      </w:pPr>
    </w:p>
    <w:p w:rsidR="00E726F7" w:rsidP="00E726F7" w:rsidRDefault="00E726F7" w14:paraId="552990C9" w14:textId="77777777">
      <w:pPr>
        <w:jc w:val="left"/>
        <w:rPr>
          <w:rFonts w:ascii="Arial" w:hAnsi="Arial" w:cs="Arial"/>
          <w:sz w:val="24"/>
          <w:lang w:val="pt-BR" w:eastAsia="es-CR"/>
        </w:rPr>
      </w:pPr>
      <w:r>
        <w:rPr>
          <w:noProof/>
        </w:rPr>
        <w:drawing>
          <wp:anchor distT="0" distB="0" distL="114300" distR="114300" simplePos="0" relativeHeight="251659264" behindDoc="1" locked="0" layoutInCell="1" allowOverlap="1" wp14:editId="4CF513FC" wp14:anchorId="660E4835">
            <wp:simplePos x="0" y="0"/>
            <wp:positionH relativeFrom="column">
              <wp:posOffset>-99695</wp:posOffset>
            </wp:positionH>
            <wp:positionV relativeFrom="paragraph">
              <wp:posOffset>183515</wp:posOffset>
            </wp:positionV>
            <wp:extent cx="2506980" cy="388620"/>
            <wp:effectExtent l="0" t="0" r="7620" b="0"/>
            <wp:wrapNone/>
            <wp:docPr id="654775477" name="Imagen 1" descr="Texto&#10;&#10;El contenido generado por IA puede ser incorrect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0" descr="Texto&#10;&#10;El contenido generado por IA puede ser incorrecto."/>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pic:spPr>
                </pic:pic>
              </a:graphicData>
            </a:graphic>
            <wp14:sizeRelH relativeFrom="page">
              <wp14:pctWidth>0</wp14:pctWidth>
            </wp14:sizeRelH>
            <wp14:sizeRelV relativeFrom="page">
              <wp14:pctHeight>0</wp14:pctHeight>
            </wp14:sizeRelV>
          </wp:anchor>
        </w:drawing>
      </w:r>
      <w:r>
        <w:rPr>
          <w:rFonts w:ascii="Arial" w:hAnsi="Arial" w:cs="Arial"/>
          <w:sz w:val="24"/>
          <w:lang w:val="pt-BR" w:eastAsia="es-CR"/>
        </w:rPr>
        <w:t>Atentamente,</w:t>
      </w:r>
    </w:p>
    <w:p w:rsidR="00E726F7" w:rsidP="00E726F7" w:rsidRDefault="00E726F7" w14:paraId="36A46329" w14:textId="77777777">
      <w:pPr>
        <w:tabs>
          <w:tab w:val="left" w:pos="3120"/>
        </w:tabs>
        <w:jc w:val="left"/>
        <w:rPr>
          <w:rFonts w:ascii="Arial" w:hAnsi="Arial" w:cs="Arial"/>
          <w:sz w:val="24"/>
          <w:lang w:val="pt-BR" w:eastAsia="es-CR"/>
        </w:rPr>
      </w:pPr>
      <w:r>
        <w:rPr>
          <w:rFonts w:ascii="Arial" w:hAnsi="Arial" w:cs="Arial"/>
          <w:sz w:val="24"/>
          <w:lang w:val="pt-BR" w:eastAsia="es-CR"/>
        </w:rPr>
        <w:tab/>
      </w:r>
    </w:p>
    <w:p w:rsidR="00E726F7" w:rsidP="00E726F7" w:rsidRDefault="00E726F7" w14:paraId="5B7CE433" w14:textId="77777777">
      <w:pPr>
        <w:jc w:val="left"/>
        <w:rPr>
          <w:rFonts w:ascii="Arial" w:hAnsi="Arial" w:cs="Arial"/>
          <w:sz w:val="24"/>
          <w:lang w:val="pt-BR" w:eastAsia="es-CR"/>
        </w:rPr>
      </w:pPr>
    </w:p>
    <w:p w:rsidR="00E726F7" w:rsidP="00E726F7" w:rsidRDefault="00E726F7" w14:paraId="614B5D3B" w14:textId="77777777">
      <w:pPr>
        <w:tabs>
          <w:tab w:val="left" w:pos="5200"/>
        </w:tabs>
        <w:jc w:val="left"/>
        <w:rPr>
          <w:rFonts w:ascii="Arial" w:hAnsi="Arial" w:cs="Arial"/>
          <w:sz w:val="24"/>
          <w:lang w:val="pt-BR" w:eastAsia="es-CR"/>
        </w:rPr>
      </w:pPr>
      <w:r>
        <w:rPr>
          <w:rFonts w:ascii="Arial" w:hAnsi="Arial" w:cs="Arial"/>
          <w:sz w:val="24"/>
          <w:lang w:val="pt-BR" w:eastAsia="es-CR"/>
        </w:rPr>
        <w:t>Joaquín Vargas Guerrero</w:t>
      </w:r>
      <w:r>
        <w:rPr>
          <w:rFonts w:ascii="Arial" w:hAnsi="Arial" w:cs="Arial"/>
          <w:sz w:val="24"/>
          <w:lang w:val="pt-BR" w:eastAsia="es-CR"/>
        </w:rPr>
        <w:tab/>
      </w:r>
    </w:p>
    <w:p w:rsidR="00E726F7" w:rsidP="00E726F7" w:rsidRDefault="00E726F7" w14:paraId="23447F12" w14:textId="77777777">
      <w:pPr>
        <w:jc w:val="left"/>
        <w:rPr>
          <w:rFonts w:ascii="Arial" w:hAnsi="Arial" w:cs="Arial"/>
          <w:b/>
          <w:bCs/>
          <w:sz w:val="24"/>
          <w:lang w:val="pt-BR" w:eastAsia="es-CR"/>
        </w:rPr>
      </w:pPr>
      <w:r>
        <w:rPr>
          <w:rFonts w:ascii="Arial" w:hAnsi="Arial" w:cs="Arial"/>
          <w:b/>
          <w:bCs/>
          <w:sz w:val="24"/>
          <w:lang w:val="pt-BR" w:eastAsia="es-CR"/>
        </w:rPr>
        <w:t>Auditor Interno</w:t>
      </w:r>
    </w:p>
    <w:p w:rsidR="00E726F7" w:rsidP="00E726F7" w:rsidRDefault="00E726F7" w14:paraId="15CB98D4" w14:textId="77777777">
      <w:pPr>
        <w:jc w:val="left"/>
        <w:rPr>
          <w:rFonts w:ascii="Arial" w:hAnsi="Arial" w:cs="Arial"/>
          <w:b/>
          <w:bCs/>
          <w:sz w:val="24"/>
          <w:lang w:val="pt-BR" w:eastAsia="es-CR"/>
        </w:rPr>
      </w:pPr>
    </w:p>
    <w:p w:rsidR="00E726F7" w:rsidP="00E726F7" w:rsidRDefault="00E726F7" w14:paraId="3EB2B4D6" w14:textId="77777777">
      <w:pPr>
        <w:jc w:val="left"/>
        <w:rPr>
          <w:rFonts w:ascii="Arial" w:hAnsi="Arial" w:cs="Arial"/>
          <w:b/>
          <w:bCs/>
          <w:sz w:val="24"/>
          <w:lang w:val="pt-BR" w:eastAsia="es-CR"/>
        </w:rPr>
      </w:pPr>
    </w:p>
    <w:p w:rsidR="00E726F7" w:rsidP="00AD720E" w:rsidRDefault="00E726F7" w14:paraId="76D62D81" w14:textId="00D6A8C3">
      <w:pPr>
        <w:pStyle w:val="CC"/>
      </w:pPr>
      <w:r>
        <w:t xml:space="preserve">Cc.  División Servicios Compartidos </w:t>
      </w:r>
    </w:p>
    <w:p w:rsidR="00E726F7" w:rsidP="00E726F7" w:rsidRDefault="00E726F7" w14:paraId="119CB75C" w14:textId="77777777"/>
    <w:bookmarkStart w:name="_MON_1816075219" w:id="0"/>
    <w:bookmarkEnd w:id="0"/>
    <w:p w:rsidR="00E726F7" w:rsidP="00AD720E" w:rsidRDefault="00AD720E" w14:paraId="443303E3" w14:textId="1AEE3DEA">
      <w:pPr>
        <w:jc w:val="center"/>
      </w:pPr>
      <w:r>
        <w:object w:dxaOrig="1508" w:dyaOrig="984" w14:anchorId="40C9F43A">
          <v:shapetype id="_x0000_t75" coordsize="21600,21600" filled="f" stroked="f" o:spt="75" o:preferrelative="t" path="m@4@5l@4@11@9@11@9@5xe">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gradientshapeok="t" o:connecttype="rect" o:extrusionok="f"/>
            <o:lock v:ext="edit" aspectratio="t"/>
          </v:shapetype>
          <v:shape id="_x0000_i1025" style="width:75.4pt;height:49.2pt" o:ole="" type="#_x0000_t75">
            <v:imagedata o:title="" r:id="rId15"/>
          </v:shape>
          <o:OLEObject Type="Embed" ProgID="Word.Document.12" ShapeID="_x0000_i1025" DrawAspect="Icon" ObjectID="_1816075234" r:id="rId16">
            <o:FieldCodes>\s</o:FieldCodes>
          </o:OLEObject>
        </w:object>
      </w:r>
    </w:p>
    <w:p w:rsidR="00E726F7" w:rsidP="00E726F7" w:rsidRDefault="00E726F7" w14:paraId="7428EF88" w14:textId="77777777"/>
    <w:p w:rsidR="00E726F7" w:rsidP="00E726F7" w:rsidRDefault="00E726F7" w14:paraId="617A2CF7" w14:textId="77777777"/>
    <w:p w:rsidR="00E726F7" w:rsidP="00E726F7" w:rsidRDefault="00E726F7" w14:paraId="271BE39D" w14:textId="77777777"/>
    <w:p w:rsidR="00E726F7" w:rsidP="00E726F7" w:rsidRDefault="00E726F7" w14:paraId="73F7B661" w14:textId="77777777"/>
    <w:p w:rsidR="00E726F7" w:rsidP="00E726F7" w:rsidRDefault="00E726F7" w14:paraId="011C97DC" w14:textId="77777777"/>
    <w:p w:rsidR="00E726F7" w:rsidP="00E726F7" w:rsidRDefault="00E726F7" w14:paraId="40FA86B3" w14:textId="77777777"/>
    <w:p w:rsidRPr="002307FE" w:rsidR="00A26E9E" w:rsidP="00E726F7" w:rsidRDefault="00A26E9E" w14:paraId="688A165B" w14:textId="77777777">
      <w:pPr>
        <w:pStyle w:val="encabezado0"/>
      </w:pPr>
    </w:p>
    <w:sectPr w:rsidRPr="002307FE" w:rsidR="00A26E9E"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9E08B58" w14:textId="77777777" w:rsidR="009E26B3" w:rsidRDefault="009E26B3" w:rsidP="00D43D57">
      <w:r>
        <w:separator/>
      </w:r>
    </w:p>
  </w:endnote>
  <w:endnote w:type="continuationSeparator" w:id="0">
    <w:p w14:paraId="2BC9B70E" w14:textId="77777777" w:rsidR="009E26B3" w:rsidRDefault="009E26B3"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a="http://schemas.openxmlformats.org/drawingml/2006/main" xmlns:aclsh="http://schemas.microsoft.com/office/drawing/2020/classificationShap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9E26B3" w14:paraId="6638B0DB" w14:textId="28F5D802">
    <w:pPr>
      <w:pStyle w:val="Piedepgina"/>
    </w:pPr>
    <w:r>
      <w:rPr>
        <w:noProof/>
      </w:rPr>
      <mc:AlternateContent>
        <mc:Choice Requires="wps">
          <w:drawing>
            <wp:anchor distT="0" distB="0" distL="0" distR="0" simplePos="0" relativeHeight="251698176" behindDoc="0" locked="0" layoutInCell="1" allowOverlap="1" wp14:editId="4848C13C" wp14:anchorId="7A6C8529">
              <wp:simplePos x="635" y="635"/>
              <wp:positionH relativeFrom="page">
                <wp:align>center</wp:align>
              </wp:positionH>
              <wp:positionV relativeFrom="page">
                <wp:align>bottom</wp:align>
              </wp:positionV>
              <wp:extent cx="609600" cy="345440"/>
              <wp:effectExtent l="0" t="0" r="0" b="0"/>
              <wp:wrapNone/>
              <wp:docPr id="1504068843"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9E26B3" w:rsidR="009E26B3" w:rsidP="009E26B3" w:rsidRDefault="009E26B3" w14:paraId="35A54791" w14:textId="20B751E1">
                          <w:pPr>
                            <w:rPr>
                              <w:rFonts w:ascii="Calibri" w:hAnsi="Calibri" w:eastAsia="Calibri" w:cs="Calibri"/>
                              <w:noProof/>
                              <w:color w:val="000000"/>
                              <w:sz w:val="20"/>
                              <w:szCs w:val="20"/>
                            </w:rPr>
                          </w:pPr>
                          <w:r w:rsidRPr="009E26B3">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7A6C8529">
              <v:stroke joinstyle="miter"/>
              <v:path gradientshapeok="t" o:connecttype="rect"/>
            </v:shapetype>
            <v:shape id="Cuadro de texto 2"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6"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v:fill o:detectmouseclick="t"/>
              <v:textbox style="mso-fit-shape-to-text:t" inset="0,0,0,15pt">
                <w:txbxContent>
                  <w:p w:rsidRPr="009E26B3" w:rsidR="009E26B3" w:rsidP="009E26B3" w:rsidRDefault="009E26B3" w14:paraId="35A54791" w14:textId="20B751E1">
                    <w:pPr>
                      <w:rPr>
                        <w:rFonts w:ascii="Calibri" w:hAnsi="Calibri" w:eastAsia="Calibri" w:cs="Calibri"/>
                        <w:noProof/>
                        <w:color w:val="000000"/>
                        <w:sz w:val="20"/>
                        <w:szCs w:val="20"/>
                      </w:rPr>
                    </w:pPr>
                    <w:r w:rsidRPr="009E26B3">
                      <w:rPr>
                        <w:rFonts w:ascii="Calibri" w:hAnsi="Calibri" w:eastAsia="Calibri" w:cs="Calibri"/>
                        <w:noProof/>
                        <w:color w:val="000000"/>
                        <w:sz w:val="20"/>
                        <w:szCs w:val="20"/>
                      </w:rPr>
                      <w:t>Uso Interno</w:t>
                    </w:r>
                  </w:p>
                </w:txbxContent>
              </v:textbox>
              <w10:wrap anchorx="page" anchory="page"/>
            </v:shape>
          </w:pict>
        </mc:Fallback>
      </mc:AlternateContent>
    </w:r>
  </w:p>
</w:ftr>
</file>

<file path=word/footer2.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2307FE" w:rsidP="00FA54DF" w:rsidRDefault="009E26B3" w14:paraId="344FC720" w14:textId="284FCF3B">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editId="444D6022" wp14:anchorId="18CDD73D">
              <wp:simplePos x="635" y="635"/>
              <wp:positionH relativeFrom="page">
                <wp:align>center</wp:align>
              </wp:positionH>
              <wp:positionV relativeFrom="page">
                <wp:align>bottom</wp:align>
              </wp:positionV>
              <wp:extent cx="609600" cy="345440"/>
              <wp:effectExtent l="0" t="0" r="0" b="0"/>
              <wp:wrapNone/>
              <wp:docPr id="1069428348"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9E26B3" w:rsidR="009E26B3" w:rsidP="009E26B3" w:rsidRDefault="009E26B3" w14:paraId="5C5CDDAF" w14:textId="71B173A3">
                          <w:pPr>
                            <w:rPr>
                              <w:rFonts w:ascii="Calibri" w:hAnsi="Calibri" w:eastAsia="Calibri" w:cs="Calibri"/>
                              <w:noProof/>
                              <w:color w:val="000000"/>
                              <w:sz w:val="20"/>
                              <w:szCs w:val="20"/>
                            </w:rPr>
                          </w:pPr>
                          <w:r w:rsidRPr="009E26B3">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18CDD73D">
              <v:stroke joinstyle="miter"/>
              <v:path gradientshapeok="t" o:connecttype="rect"/>
            </v:shapetype>
            <v:shape id="Cuadro de texto 3"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LZKpDg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VVySfD9BuoDrQUwpFv7+SyodYr4cOTQCKYpiXR&#10;hkc6tIGu5HCyOKsBf3/kj/mEO0U560gwJbekaM7MT0t8RG0NBg7GJhnjm/w6wmN37R2QDMf0IpxM&#10;JnkxmMHUCO0LyXkRG1FIWEntSr4ZzLtwVC49B6kWi5REMnIirOzayVg6whWxfO5fBLoT4IGYeoBB&#10;TaJ4g/sxN970brELhH4iJUJ7BPKEOEkwcXV6LlHjr/9T1uVRz/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DotkqkOAgAAHAQA&#10;AA4AAAAAAAAAAAAAAAAALgIAAGRycy9lMm9Eb2MueG1sUEsBAi0AFAAGAAgAAAAhACnjp/vZAAAA&#10;AwEAAA8AAAAAAAAAAAAAAAAAaAQAAGRycy9kb3ducmV2LnhtbFBLBQYAAAAABAAEAPMAAABuBQAA&#10;AAA=&#10;">
              <v:fill o:detectmouseclick="t"/>
              <v:textbox style="mso-fit-shape-to-text:t" inset="0,0,0,15pt">
                <w:txbxContent>
                  <w:p w:rsidRPr="009E26B3" w:rsidR="009E26B3" w:rsidP="009E26B3" w:rsidRDefault="009E26B3" w14:paraId="5C5CDDAF" w14:textId="71B173A3">
                    <w:pPr>
                      <w:rPr>
                        <w:rFonts w:ascii="Calibri" w:hAnsi="Calibri" w:eastAsia="Calibri" w:cs="Calibri"/>
                        <w:noProof/>
                        <w:color w:val="000000"/>
                        <w:sz w:val="20"/>
                        <w:szCs w:val="20"/>
                      </w:rPr>
                    </w:pPr>
                    <w:r w:rsidRPr="009E26B3">
                      <w:rPr>
                        <w:rFonts w:ascii="Calibri" w:hAnsi="Calibri" w:eastAsia="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8644D36CDE88485ABDEE7D8689741DEB"/>
        </w:placeholder>
        <w:text/>
      </w:sdtPr>
      <w:sdtEndPr/>
      <w:sdtContent>
        <w:r>
          <w:rPr>
            <w:color w:val="004990"/>
            <w:sz w:val="16"/>
            <w:szCs w:val="16"/>
          </w:rPr>
          <w:t>AI-0175-2025</w:t>
        </w:r>
      </w:sdtContent>
    </w:sdt>
  </w:p>
  <w:p w:rsidR="002307FE" w:rsidP="00FA54DF" w:rsidRDefault="002307FE" w14:paraId="7396E3A6"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D2424F" w:rsidP="00FA54DF" w:rsidRDefault="00E220C4" w14:paraId="7EA84D03" w14:textId="77777777">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editId="5AFBD513" wp14:anchorId="71C984E2">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P="00FA54DF" w:rsidRDefault="00D2424F" w14:paraId="1BFF665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30061E54"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75C6469E" w14:textId="77777777">
                          <w:pPr>
                            <w:rPr>
                              <w:color w:val="003A68"/>
                              <w:sz w:val="14"/>
                              <w:szCs w:val="14"/>
                            </w:rPr>
                          </w:pPr>
                          <w:r w:rsidRPr="00FA54DF">
                            <w:rPr>
                              <w:color w:val="003A68"/>
                              <w:sz w:val="14"/>
                              <w:szCs w:val="14"/>
                            </w:rPr>
                            <w:t>Apdo. 10058-1000</w:t>
                          </w:r>
                        </w:p>
                        <w:p w:rsidR="00D2424F" w:rsidP="00FA54DF" w:rsidRDefault="00D2424F" w14:paraId="52900DE3" w14:textId="77777777">
                          <w:pPr>
                            <w:rPr>
                              <w:color w:val="003A68"/>
                              <w:sz w:val="14"/>
                              <w:szCs w:val="14"/>
                            </w:rPr>
                          </w:pPr>
                          <w:r w:rsidRPr="00FA54DF">
                            <w:rPr>
                              <w:color w:val="003A68"/>
                              <w:sz w:val="14"/>
                              <w:szCs w:val="14"/>
                            </w:rPr>
                            <w:t>Av. 1 y Central, Calles 2 y 4</w:t>
                          </w:r>
                        </w:p>
                        <w:p w:rsidRPr="00FA54DF" w:rsidR="00D2424F" w:rsidP="00FA54DF" w:rsidRDefault="00D2424F" w14:paraId="7B71AC48"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4"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28"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UZC4AEAAKEDAAAOAAAAZHJzL2Uyb0RvYy54bWysU9tu2zAMfR+wfxD0vjgx4qYz4hRdiw4D&#10;ugvQ7QNkWbKF2aJGKbGzrx8lp2m2vQ17EUSRPjznkN7eTEPPDgq9AVvx1WLJmbISGmPbin/7+vDm&#10;mjMfhG1ED1ZV/Kg8v9m9frUdXaly6KBvFDICsb4cXcW7EFyZZV52ahB+AU5ZSmrAQQQKsc0aFCOh&#10;D32WL5dX2QjYOASpvKfX+znJdwlfayXDZ629CqyvOHEL6cR01vHMdltRtihcZ+SJhvgHFoMwlpqe&#10;oe5FEGyP5i+owUgEDzosJAwZaG2kShpIzWr5h5qnTjiVtJA53p1t8v8PVn46PLkvyML0DiYaYBLh&#10;3SPI755ZuOuEbdUtIoydEg01XkXLstH58vRptNqXPoLU40doaMhiHyABTRqH6ArpZIROAzieTVdT&#10;YDK23OT5pig4k5QrrorNdZFaiPL5a4c+vFcwsHipONJQE7o4PPoQ2YjyuSQ2s/Bg+j4Ntre/PVBh&#10;fEnsI+GZepjqiaqjihqaI+lAmPeE9pouHeBPzkbakYr7H3uBirP+gyUv3q7W67hUKVgXm5wCvMzU&#10;lxlhJUFVPHA2X+/CvIh7h6btqNPsvoVb8k+bJO2F1Yk37UFSfNrZuGiXcap6+bN2vwAAAP//AwBQ&#10;SwMEFAAGAAgAAAAhALKra7PfAAAACgEAAA8AAABkcnMvZG93bnJldi54bWxMj81OwzAQhO9IvIO1&#10;SNxau2mgOGRTIRBXEOVH4ubG2yQiXkex24S3x5zgOJrRzDfldna9ONEYOs8Iq6UCQVx723GD8Pb6&#10;uLgBEaJha3rPhPBNAbbV+VlpCusnfqHTLjYilXAoDEIb41BIGeqWnAlLPxAn7+BHZ2KSYyPtaKZU&#10;7nqZKXUtnek4LbRmoPuW6q/d0SG8Px0+P3L13Dy4q2Hys5LstES8vJjvbkFEmuNfGH7xEzpUiWnv&#10;j2yD6BE22Sp9iQiLtc5BpITW2RrEHiHXG5BVKf9fqH4AAAD//wMAUEsBAi0AFAAGAAgAAAAhALaD&#10;OJL+AAAA4QEAABMAAAAAAAAAAAAAAAAAAAAAAFtDb250ZW50X1R5cGVzXS54bWxQSwECLQAUAAYA&#10;CAAAACEAOP0h/9YAAACUAQAACwAAAAAAAAAAAAAAAAAvAQAAX3JlbHMvLnJlbHNQSwECLQAUAAYA&#10;CAAAACEAP2lGQuABAAChAwAADgAAAAAAAAAAAAAAAAAuAgAAZHJzL2Uyb0RvYy54bWxQSwECLQAU&#10;AAYACAAAACEAsqtrs98AAAAKAQAADwAAAAAAAAAAAAAAAAA6BAAAZHJzL2Rvd25yZXYueG1sUEsF&#10;BgAAAAAEAAQA8wAAAEYFAAAAAA==&#10;" w14:anchorId="71C984E2">
              <v:textbox>
                <w:txbxContent>
                  <w:p w:rsidRPr="00FA54DF" w:rsidR="00D2424F" w:rsidP="00FA54DF" w:rsidRDefault="00D2424F" w14:paraId="1BFF6659"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P="00FA54DF" w:rsidRDefault="00D2424F" w14:paraId="30061E54"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P="00FA54DF" w:rsidRDefault="00D2424F" w14:paraId="75C6469E" w14:textId="77777777">
                    <w:pPr>
                      <w:rPr>
                        <w:color w:val="003A68"/>
                        <w:sz w:val="14"/>
                        <w:szCs w:val="14"/>
                      </w:rPr>
                    </w:pPr>
                    <w:r w:rsidRPr="00FA54DF">
                      <w:rPr>
                        <w:color w:val="003A68"/>
                        <w:sz w:val="14"/>
                        <w:szCs w:val="14"/>
                      </w:rPr>
                      <w:t>Apdo. 10058-1000</w:t>
                    </w:r>
                  </w:p>
                  <w:p w:rsidR="00D2424F" w:rsidP="00FA54DF" w:rsidRDefault="00D2424F" w14:paraId="52900DE3" w14:textId="77777777">
                    <w:pPr>
                      <w:rPr>
                        <w:color w:val="003A68"/>
                        <w:sz w:val="14"/>
                        <w:szCs w:val="14"/>
                      </w:rPr>
                    </w:pPr>
                    <w:r w:rsidRPr="00FA54DF">
                      <w:rPr>
                        <w:color w:val="003A68"/>
                        <w:sz w:val="14"/>
                        <w:szCs w:val="14"/>
                      </w:rPr>
                      <w:t>Av. 1 y Central, Calles 2 y 4</w:t>
                    </w:r>
                  </w:p>
                  <w:p w:rsidRPr="00FA54DF" w:rsidR="00D2424F" w:rsidP="00FA54DF" w:rsidRDefault="00D2424F" w14:paraId="7B71AC48" w14:textId="77777777">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editId="0E2F9013" wp14:anchorId="0A2A273A">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a="http://schemas.openxmlformats.org/drawingml/2006/main" xmlns:aclsh="http://schemas.microsoft.com/office/drawing/2020/classificationShape" xmlns:a14="http://schemas.microsoft.com/office/drawing/2010/main" xmlns:pic="http://schemas.openxmlformats.org/drawingml/2006/pictur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F64992" w:rsidP="00F64992" w:rsidRDefault="009E26B3" w14:paraId="75D60043" w14:textId="2EEC7E75">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editId="03E62E17" wp14:anchorId="41BC226C">
              <wp:simplePos x="1409700" y="9283700"/>
              <wp:positionH relativeFrom="page">
                <wp:align>center</wp:align>
              </wp:positionH>
              <wp:positionV relativeFrom="page">
                <wp:align>bottom</wp:align>
              </wp:positionV>
              <wp:extent cx="609600" cy="345440"/>
              <wp:effectExtent l="0" t="0" r="0" b="0"/>
              <wp:wrapNone/>
              <wp:docPr id="1838924767"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rsidRPr="009E26B3" w:rsidR="009E26B3" w:rsidP="009E26B3" w:rsidRDefault="009E26B3" w14:paraId="7A5A054C" w14:textId="6A8A3063">
                          <w:pPr>
                            <w:rPr>
                              <w:rFonts w:ascii="Calibri" w:hAnsi="Calibri" w:eastAsia="Calibri" w:cs="Calibri"/>
                              <w:noProof/>
                              <w:color w:val="000000"/>
                              <w:sz w:val="20"/>
                              <w:szCs w:val="20"/>
                            </w:rPr>
                          </w:pPr>
                          <w:r w:rsidRPr="009E26B3">
                            <w:rPr>
                              <w:rFonts w:ascii="Calibri" w:hAnsi="Calibri" w:eastAsia="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id="_x0000_t202" coordsize="21600,21600" o:spt="202" path="m,l,21600r21600,l21600,xe" w14:anchorId="41BC226C">
              <v:stroke joinstyle="miter"/>
              <v:path gradientshapeok="t" o:connecttype="rect"/>
            </v:shapetype>
            <v:shape id="Cuadro de texto 1"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alt="Uso Interno" o:spid="_x0000_s1029"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rj0kDgIAABwEAAAOAAAAZHJzL2Uyb0RvYy54bWysU99v2jAQfp+0/8Hy+0hgFK0RoWKtmCah&#10;thKd+mwcm0SKfdbZkLC/fmdDoOv2NO3Fudyd78f3fZ7f9aZlB4W+AVvy8SjnTFkJVWN3Jf/xsvr0&#10;hTMfhK1EC1aV/Kg8v1t8/DDvXKEmUENbKWRUxPqicyWvQ3BFlnlZKyP8CJyyFNSARgT6xV1Woeio&#10;ummzSZ7Psg6wcghSeU/eh1OQL1J9rZUMT1p7FVhbcpotpBPTuY1ntpiLYofC1Y08jyH+YQojGktN&#10;L6UeRBBsj80fpUwjETzoMJJgMtC6kSrtQNuM83fbbGrhVNqFwPHuApP/f2Xl42HjnpGF/iv0RGAE&#10;pHO+8OSM+/QaTfzSpIziBOHxApvqA5PknOW3s5wikkKfpzfTaYI1u1526MM3BYZFo+RIrCSwxGHt&#10;AzWk1CEl9rKwato2MdPa3xyUGD3ZdcJohX7bs6Yq+WSYfgvVkZZCOPHtnVw11HotfHgWSATTtCTa&#10;8ESHbqErOZwtzmrAn3/zx3zCnaKcdSSYkltSNGftd0t8RG0NBg7GNhnj2/wmwmP35h5IhmN6EU4m&#10;k7wY2sHUCOaV5LyMjSgkrKR2Jd8O5n04KZeeg1TLZUoiGTkR1nbjZCwd4YpYvvSvAt0Z8EBMPcKg&#10;JlG8w/2UG296t9wHQj+REqE9AXlGnCSYuDo/l6jxt/8p6/qoF78AAAD//wMAUEsDBBQABgAIAAAA&#10;IQAp46f72QAAAAMBAAAPAAAAZHJzL2Rvd25yZXYueG1sTI/BTsMwDIbvSLxDZCRuLGUbE5SmE5rE&#10;aQhpGxduWeK1hcapGnfr3h7DZVws/fqtz5+L5RhadcQ+NZEM3E8yUEgu+oYqAx+717tHUIktedtG&#10;QgNnTLAsr68Km/t4og0et1wpgVDKrYGaucu1Tq7GYNMkdkjSHWIfLEvsK+17exJ4aPU0yxY62Ibk&#10;Qm07XNXovrdDMPCw4bfhnXazz3F6/lp3Kzc7rJ0xtzfjyzMoxpEvy/CrL+pQitM+DuSTag3II/w3&#10;pXtaSNoLdz4HXRb6v3v5AwAA//8DAFBLAQItABQABgAIAAAAIQC2gziS/gAAAOEBAAATAAAAAAAA&#10;AAAAAAAAAAAAAABbQ29udGVudF9UeXBlc10ueG1sUEsBAi0AFAAGAAgAAAAhADj9If/WAAAAlAEA&#10;AAsAAAAAAAAAAAAAAAAALwEAAF9yZWxzLy5yZWxzUEsBAi0AFAAGAAgAAAAhAFSuPSQOAgAAHAQA&#10;AA4AAAAAAAAAAAAAAAAALgIAAGRycy9lMm9Eb2MueG1sUEsBAi0AFAAGAAgAAAAhACnjp/vZAAAA&#10;AwEAAA8AAAAAAAAAAAAAAAAAaAQAAGRycy9kb3ducmV2LnhtbFBLBQYAAAAABAAEAPMAAABuBQAA&#10;AAA=&#10;">
              <v:fill o:detectmouseclick="t"/>
              <v:textbox style="mso-fit-shape-to-text:t" inset="0,0,0,15pt">
                <w:txbxContent>
                  <w:p w:rsidRPr="009E26B3" w:rsidR="009E26B3" w:rsidP="009E26B3" w:rsidRDefault="009E26B3" w14:paraId="7A5A054C" w14:textId="6A8A3063">
                    <w:pPr>
                      <w:rPr>
                        <w:rFonts w:ascii="Calibri" w:hAnsi="Calibri" w:eastAsia="Calibri" w:cs="Calibri"/>
                        <w:noProof/>
                        <w:color w:val="000000"/>
                        <w:sz w:val="20"/>
                        <w:szCs w:val="20"/>
                      </w:rPr>
                    </w:pPr>
                    <w:r w:rsidRPr="009E26B3">
                      <w:rPr>
                        <w:rFonts w:ascii="Calibri" w:hAnsi="Calibri" w:eastAsia="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editId="22AD77E4" wp14:anchorId="04C55DD5">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rsidRPr="00FA54DF" w:rsidR="00D2424F" w:rsidRDefault="00D2424F" w14:paraId="24EEC0A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66198A3"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9299A7B" w14:textId="77777777">
                          <w:pPr>
                            <w:rPr>
                              <w:color w:val="003A68"/>
                              <w:sz w:val="14"/>
                              <w:szCs w:val="14"/>
                            </w:rPr>
                          </w:pPr>
                          <w:r w:rsidRPr="00FA54DF">
                            <w:rPr>
                              <w:color w:val="003A68"/>
                              <w:sz w:val="14"/>
                              <w:szCs w:val="14"/>
                            </w:rPr>
                            <w:t>Apdo. 10058-1000</w:t>
                          </w:r>
                        </w:p>
                        <w:p w:rsidR="00B65442" w:rsidP="00B65442" w:rsidRDefault="00B65442" w14:paraId="6C181E7F" w14:textId="77777777">
                          <w:pPr>
                            <w:rPr>
                              <w:color w:val="003A68"/>
                              <w:sz w:val="14"/>
                              <w:szCs w:val="14"/>
                            </w:rPr>
                          </w:pPr>
                          <w:r w:rsidRPr="00FA54DF">
                            <w:rPr>
                              <w:color w:val="003A68"/>
                              <w:sz w:val="14"/>
                              <w:szCs w:val="14"/>
                            </w:rPr>
                            <w:t>Av. 1 y Central, Calles 2 y 4</w:t>
                          </w:r>
                        </w:p>
                        <w:p w:rsidRPr="00FA54DF" w:rsidR="00D2424F" w:rsidRDefault="00D2424F" w14:paraId="7456E8B7" w14:textId="77777777">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id="Text Box 3"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spid="_x0000_s1030"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uY204gEAAKgDAAAOAAAAZHJzL2Uyb0RvYy54bWysU9GO0zAQfEfiHyy/06Rpy5Wo6em40yGk&#10;40A6+ADHcRKLxGvWbpPy9aydXK/AG+LFsr3O7MzsZHc99h07KnQaTMGXi5QzZSRU2jQF//b1/s2W&#10;M+eFqUQHRhX8pBy/3r9+tRtsrjJooasUMgIxLh9swVvvbZ4kTraqF24BVhkq1oC98HTEJqlQDITe&#10;d0mWpm+TAbCyCFI5R7d3U5HvI35dK+k/17VTnnUFJ24+rhjXMqzJfifyBoVttZxpiH9g0QttqOkZ&#10;6k54wQ6o/4LqtURwUPuFhD6ButZSRQ2kZpn+oeapFVZFLWSOs2eb3P+DlY/HJ/sFmR/fw0gDjCKc&#10;fQD53TEDt60wjbpBhKFVoqLGy2BZMliXz58Gq13uAkg5fIKKhiwOHiLQWGMfXCGdjNBpAKez6Wr0&#10;TIaW2Wq1TTecSaptstX2ahNbiPz5a4vOf1DQs7ApONJQI7o4Pjgf2Ij8+UloZuBed10cbGd+u6CH&#10;4SayD4Qn6n4sR6arWVoQU0J1IjkIU1wo3rRpAX9yNlBUCu5+HAQqzrqPhix5t1yvQ7biYb25yuiA&#10;l5XysiKMJKiCe86m7a2f8niwqJuWOk1DMHBDNtY6KnxhNdOnOEThc3RD3i7P8dXLD7b/BQAA//8D&#10;AFBLAwQUAAYACAAAACEAjye58d4AAAAKAQAADwAAAGRycy9kb3ducmV2LnhtbEyPTU/DMAyG70j7&#10;D5GRdtuSdeyjpemEQFxBDIbELWu8tlrjVE22ln+POcHN1vvo9eN8N7pWXLEPjScNi7kCgVR621Cl&#10;4eP9ebYFEaIha1pPqOEbA+yKyU1uMusHesPrPlaCSyhkRkMdY5dJGcoanQlz3yFxdvK9M5HXvpK2&#10;NwOXu1YmSq2lMw3xhdp0+Fhjed5fnIbDy+nr8069Vk9u1Q1+VJJcKrWe3o4P9yAijvEPhl99VoeC&#10;nY7+QjaIVsNGrZaMapgtFA9MbNN0DeLIUZKALHL5/4XiBwAA//8DAFBLAQItABQABgAIAAAAIQC2&#10;gziS/gAAAOEBAAATAAAAAAAAAAAAAAAAAAAAAABbQ29udGVudF9UeXBlc10ueG1sUEsBAi0AFAAG&#10;AAgAAAAhADj9If/WAAAAlAEAAAsAAAAAAAAAAAAAAAAALwEAAF9yZWxzLy5yZWxzUEsBAi0AFAAG&#10;AAgAAAAhABy5jbTiAQAAqAMAAA4AAAAAAAAAAAAAAAAALgIAAGRycy9lMm9Eb2MueG1sUEsBAi0A&#10;FAAGAAgAAAAhAI8nufHeAAAACgEAAA8AAAAAAAAAAAAAAAAAPAQAAGRycy9kb3ducmV2LnhtbFBL&#10;BQYAAAAABAAEAPMAAABHBQAAAAA=&#10;" w14:anchorId="04C55DD5">
              <v:textbox>
                <w:txbxContent>
                  <w:p w:rsidRPr="00FA54DF" w:rsidR="00D2424F" w:rsidRDefault="00D2424F" w14:paraId="24EEC0A7" w14:textId="77777777">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rsidRPr="00FA54DF" w:rsidR="00D2424F" w:rsidRDefault="00D2424F" w14:paraId="766198A3" w14:textId="77777777">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rsidR="00D2424F" w:rsidRDefault="00D2424F" w14:paraId="19299A7B" w14:textId="77777777">
                    <w:pPr>
                      <w:rPr>
                        <w:color w:val="003A68"/>
                        <w:sz w:val="14"/>
                        <w:szCs w:val="14"/>
                      </w:rPr>
                    </w:pPr>
                    <w:r w:rsidRPr="00FA54DF">
                      <w:rPr>
                        <w:color w:val="003A68"/>
                        <w:sz w:val="14"/>
                        <w:szCs w:val="14"/>
                      </w:rPr>
                      <w:t>Apdo. 10058-1000</w:t>
                    </w:r>
                  </w:p>
                  <w:p w:rsidR="00B65442" w:rsidP="00B65442" w:rsidRDefault="00B65442" w14:paraId="6C181E7F" w14:textId="77777777">
                    <w:pPr>
                      <w:rPr>
                        <w:color w:val="003A68"/>
                        <w:sz w:val="14"/>
                        <w:szCs w:val="14"/>
                      </w:rPr>
                    </w:pPr>
                    <w:r w:rsidRPr="00FA54DF">
                      <w:rPr>
                        <w:color w:val="003A68"/>
                        <w:sz w:val="14"/>
                        <w:szCs w:val="14"/>
                      </w:rPr>
                      <w:t>Av. 1 y Central, Calles 2 y 4</w:t>
                    </w:r>
                  </w:p>
                  <w:p w:rsidRPr="00FA54DF" w:rsidR="00D2424F" w:rsidRDefault="00D2424F" w14:paraId="7456E8B7" w14:textId="77777777">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editId="07E94B6E" wp14:anchorId="73DD328D">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rsidR="00DC5D53" w:rsidP="0025085A" w:rsidRDefault="00DC5D53" w14:paraId="2DD50107" w14:textId="77777777">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placeholder/>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rsidR="00F64992" w:rsidP="00DC5D53" w:rsidRDefault="00F64992" w14:paraId="5F953897" w14:textId="77777777">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EA1EB65" w14:textId="77777777" w:rsidR="009E26B3" w:rsidRDefault="009E26B3" w:rsidP="00D43D57">
      <w:r>
        <w:separator/>
      </w:r>
    </w:p>
  </w:footnote>
  <w:footnote w:type="continuationSeparator" w:id="0">
    <w:p w14:paraId="5C0037F0" w14:textId="77777777" w:rsidR="009E26B3" w:rsidRDefault="009E26B3" w:rsidP="00D43D57">
      <w:r>
        <w:continuationSeparator/>
      </w:r>
    </w:p>
  </w:footnote>
  <w:footnote w:id="1">
    <w:p w14:paraId="710C989D" w14:textId="77777777" w:rsidR="00E726F7" w:rsidRDefault="00E726F7" w:rsidP="00E726F7">
      <w:pPr>
        <w:pStyle w:val="Textonotapie"/>
        <w:rPr>
          <w:rFonts w:ascii="Arial" w:hAnsi="Arial" w:cs="Arial"/>
          <w:sz w:val="16"/>
          <w:szCs w:val="16"/>
        </w:rPr>
      </w:pPr>
      <w:r>
        <w:rPr>
          <w:rStyle w:val="Refdenotaalpie"/>
          <w:rFonts w:ascii="Arial" w:hAnsi="Arial" w:cs="Arial"/>
          <w:sz w:val="16"/>
          <w:szCs w:val="16"/>
        </w:rPr>
        <w:footnoteRef/>
      </w:r>
      <w:r>
        <w:rPr>
          <w:rFonts w:ascii="Arial" w:hAnsi="Arial" w:cs="Arial"/>
          <w:sz w:val="16"/>
          <w:szCs w:val="16"/>
        </w:rPr>
        <w:t xml:space="preserve"> </w:t>
      </w:r>
      <w:r>
        <w:rPr>
          <w:rFonts w:ascii="Arial" w:hAnsi="Arial" w:cs="Arial"/>
          <w:b/>
          <w:bCs/>
          <w:sz w:val="16"/>
          <w:szCs w:val="16"/>
        </w:rPr>
        <w:t>Auditoría de carácter especial</w:t>
      </w:r>
      <w:r>
        <w:rPr>
          <w:rFonts w:ascii="Arial" w:hAnsi="Arial" w:cs="Arial"/>
          <w:sz w:val="16"/>
          <w:szCs w:val="16"/>
        </w:rPr>
        <w:t>: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EC7A70" w:rsidRDefault="00EC7A70" w14:paraId="7E7609B9" w14:textId="77777777">
    <w:pPr>
      <w:pStyle w:val="Encabezado"/>
    </w:pPr>
  </w:p>
</w:hdr>
</file>

<file path=word/header2.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EC7A70" w14:paraId="298AA116" w14:textId="77777777">
    <w:pPr>
      <w:pStyle w:val="Encabezado"/>
      <w:jc w:val="center"/>
    </w:pPr>
    <w:r>
      <w:rPr>
        <w:noProof/>
        <w:lang w:val="es-CR" w:eastAsia="es-CR"/>
      </w:rPr>
      <w:drawing>
        <wp:anchor distT="0" distB="0" distL="114300" distR="114300" simplePos="0" relativeHeight="251696128" behindDoc="1" locked="0" layoutInCell="1" allowOverlap="1" wp14:editId="4A167A71" wp14:anchorId="1794FF65">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editId="29B076C7" wp14:anchorId="5B641618">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a="http://schemas.openxmlformats.org/drawingml/2006/main" xmlns:pic="http://schemas.openxmlformats.org/drawingml/2006/picture" xmlns:a14="http://schemas.microsoft.com/office/drawing/2010/main"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rsidR="00D2424F" w:rsidP="00984A65" w:rsidRDefault="005F02FD" w14:paraId="161B3333" w14:textId="77777777">
    <w:pPr>
      <w:pStyle w:val="Encabezado"/>
      <w:jc w:val="center"/>
    </w:pPr>
    <w:r>
      <w:rPr>
        <w:noProof/>
        <w:lang w:val="es-CR" w:eastAsia="es-CR"/>
      </w:rPr>
      <w:drawing>
        <wp:anchor distT="0" distB="0" distL="114300" distR="114300" simplePos="0" relativeHeight="251694080" behindDoc="1" locked="0" layoutInCell="1" allowOverlap="1" wp14:editId="6F878307" wp14:anchorId="51B6DEA0">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editId="5DCFB7A7" wp14:anchorId="3CBA9AC1">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592780410">
    <w:abstractNumId w:val="10"/>
  </w:num>
  <w:num w:numId="2" w16cid:durableId="1724980438">
    <w:abstractNumId w:val="11"/>
  </w:num>
  <w:num w:numId="3" w16cid:durableId="391582725">
    <w:abstractNumId w:val="9"/>
  </w:num>
  <w:num w:numId="4" w16cid:durableId="1927688626">
    <w:abstractNumId w:val="7"/>
  </w:num>
  <w:num w:numId="5" w16cid:durableId="1637370515">
    <w:abstractNumId w:val="6"/>
  </w:num>
  <w:num w:numId="6" w16cid:durableId="2036804305">
    <w:abstractNumId w:val="5"/>
  </w:num>
  <w:num w:numId="7" w16cid:durableId="55401474">
    <w:abstractNumId w:val="4"/>
  </w:num>
  <w:num w:numId="8" w16cid:durableId="1537502896">
    <w:abstractNumId w:val="8"/>
  </w:num>
  <w:num w:numId="9" w16cid:durableId="1443065118">
    <w:abstractNumId w:val="3"/>
  </w:num>
  <w:num w:numId="10" w16cid:durableId="1465004543">
    <w:abstractNumId w:val="2"/>
  </w:num>
  <w:num w:numId="11" w16cid:durableId="1840458970">
    <w:abstractNumId w:val="1"/>
  </w:num>
  <w:num w:numId="12" w16cid:durableId="353385446">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E26B3"/>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1347"/>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E26B3"/>
    <w:rsid w:val="009F54CB"/>
    <w:rsid w:val="009F6EB0"/>
    <w:rsid w:val="00A26E9E"/>
    <w:rsid w:val="00A34523"/>
    <w:rsid w:val="00A53486"/>
    <w:rsid w:val="00A84CDB"/>
    <w:rsid w:val="00A906DD"/>
    <w:rsid w:val="00AC5138"/>
    <w:rsid w:val="00AD0649"/>
    <w:rsid w:val="00AD720E"/>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26F7"/>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8B68A87"/>
  <w15:docId w15:val="{07A67EB2-2216-4B0D-9930-C6A3E68C05A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character" w:customStyle="1" w:styleId="TextonotapieCar">
    <w:name w:val="Texto nota pie Car"/>
    <w:aliases w:val="Car Car Car,Car Char Car,Car Car1"/>
    <w:basedOn w:val="Fuentedeprrafopredeter"/>
    <w:link w:val="Textonotapie"/>
    <w:semiHidden/>
    <w:locked/>
    <w:rsid w:val="00E726F7"/>
    <w:rPr>
      <w:rFonts w:ascii="Times New Roman" w:eastAsia="Times New Roman" w:hAnsi="Times New Roman"/>
    </w:rPr>
  </w:style>
  <w:style w:type="paragraph" w:styleId="Textonotapie">
    <w:name w:val="footnote text"/>
    <w:aliases w:val="Car Car,Car Char,Car"/>
    <w:basedOn w:val="Normal"/>
    <w:link w:val="TextonotapieCar"/>
    <w:semiHidden/>
    <w:unhideWhenUsed/>
    <w:locked/>
    <w:rsid w:val="00E726F7"/>
    <w:pPr>
      <w:jc w:val="left"/>
    </w:pPr>
    <w:rPr>
      <w:rFonts w:ascii="Times New Roman" w:hAnsi="Times New Roman"/>
      <w:sz w:val="20"/>
      <w:szCs w:val="20"/>
      <w:lang w:val="es-CR" w:eastAsia="es-CR"/>
    </w:rPr>
  </w:style>
  <w:style w:type="character" w:customStyle="1" w:styleId="TextonotapieCar1">
    <w:name w:val="Texto nota pie Car1"/>
    <w:basedOn w:val="Fuentedeprrafopredeter"/>
    <w:uiPriority w:val="99"/>
    <w:semiHidden/>
    <w:rsid w:val="00E726F7"/>
    <w:rPr>
      <w:rFonts w:eastAsia="Times New Roman"/>
      <w:lang w:val="es-ES" w:eastAsia="en-US"/>
    </w:rPr>
  </w:style>
  <w:style w:type="character" w:styleId="Refdenotaalpie">
    <w:name w:val="footnote reference"/>
    <w:uiPriority w:val="99"/>
    <w:semiHidden/>
    <w:unhideWhenUsed/>
    <w:locked/>
    <w:rsid w:val="00E726F7"/>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0" Type="http://schemas.openxmlformats.org/officeDocument/2006/relationships/footer" Target="footer2.xml"/><Relationship Id="rId16" Type="http://schemas.openxmlformats.org/officeDocument/2006/relationships/package" Target="embeddings/Microsoft_Word_Document.docx"/><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23" Type="http://schemas.openxmlformats.org/officeDocument/2006/relationships/fontTable" Target="fontTable.xml"/><Relationship Id="rId15" Type="http://schemas.openxmlformats.org/officeDocument/2006/relationships/image" Target="media/image2.emf"/><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644D36CDE88485ABDEE7D8689741DEB"/>
        <w:category>
          <w:name w:val="General"/>
          <w:gallery w:val="placeholder"/>
        </w:category>
        <w:types>
          <w:type w:val="bbPlcHdr"/>
        </w:types>
        <w:behaviors>
          <w:behavior w:val="content"/>
        </w:behaviors>
        <w:guid w:val="{4C5EBE68-B0B8-4E7B-81F9-1BB6832666A9}"/>
      </w:docPartPr>
      <w:docPartBody>
        <w:p w:rsidR="00D974B3" w:rsidRDefault="00D974B3">
          <w:pPr>
            <w:pStyle w:val="8644D36CDE88485ABDEE7D8689741DEB"/>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74B3"/>
    <w:rsid w:val="00711347"/>
    <w:rsid w:val="00D974B3"/>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8644D36CDE88485ABDEE7D8689741DEB">
    <w:name w:val="8644D36CDE88485ABDEE7D8689741DE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2KC5bXzFxNzwUMBi57P5AMcJ8OFWHvtMDzkBJaFkl6Y=</DigestValue>
    </Reference>
    <Reference Type="http://uri.etsi.org/01903#SignedProperties" URI="#idSignedProperties">
      <Transforms>
        <Transform Algorithm="http://www.w3.org/TR/2001/REC-xml-c14n-20010315"/>
      </Transforms>
      <DigestMethod Algorithm="http://www.w3.org/2001/04/xmlenc#sha256"/>
      <DigestValue>QLt/XbpSL8JsO4wG7X/gMdP+OJcd0N8QXesa4h6klGE=</DigestValue>
    </Reference>
  </SignedInfo>
  <SignatureValue>rm6sC1Sq5AOPRBD1XX90DmNpfqldk1LnMpsfp+qPGSez7SQY6gqGOVVJSJn366X9y9vh95uS4A13M9ZnoXlSwnvH2dIyY+zPwvwT0JeK5XI88rKevfq26gxjsf9+AX/+mXP1BO2lyQhZJWC9gCJWA+gbVvDLOybfxHnvt1IpB1ZfP3tErTbsaC0/sju+en0SkS2uRDlDXU/9BY49s4OBQ9M0GFbyMeWzpQAlqpilXPhH2BXh6v0NQ+NpOPQqc57xQgrLMPSmc0QWkDlqsz/Uo4prmFGZhlQFSMbheD/SUSHEoV6sT5GP74P61nNU1Sdu825TGWDH0trEeKOyKeSJsw==</SignatureValue>
  <KeyInfo>
    <X509Data>
      <X509Certificate>MIIFuTCCBKGgAwIBAgITFAAUOjzEUOlTHsfYswACABQ6PDANBgkqhkiG9w0BAQsFADCBmTEZMBcGA1UEBRMQQ1BKLTQtMDAwLTAwNDAxNzELMAkGA1UEBhMCQ1IxJDAiBgNVBAoTG0JBTkNPIENFTlRSQUwgREUgQ09TVEEgUklDQTEiMCAGA1UECxMZRElWSVNJT04gU0lTVEVNQVMgREUgUEFHTzElMCMGA1UEAxMcQ0EgU0lOUEUgLSBQRVJTT05BIEZJU0lDQSB2MjAeFw0yNDA1MTcwMDI4MDhaFw0yODA1MTYwMDI4MDh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OTZSd6UYC1nK/ZJF9ChVXwm6P8zQSt6KO6maw3arrjnpYENcleyYkCsTbQxSwXfHJVzOCD9LDhIp5m0dCb9hiwtukVAqGftoygaeGYZoRjjZ9l/WI98c76jQSAxbd3h6bFLIQZrwhywkrAJTpWpbphAvhth/zVkquz9+jqDiF9cjbWY2PmKQjXQ06h2okQgaLenfT3c5QZTd5KdjmSB8/uu85nTUBptQSUCZwWRPa1S7kagSZEpyGTqKlmPaRxmSthBawkT1U/LA4NcoRxkmpZmuZcSNUXcrlb1GDCNpqn+5CRlkUpgPrcx6MVu+3Rv00i9lPL+8XwZAp2E8//ojBcCAwEAAaOCAdowggHWMB0GA1UdDgQWBBRFCto9v0h3gDseliMxI47ofptY8T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Dtckrgc/rVwIBZQIBAjATBgNVHSUEDDAKBggrBgEFBQcDBDAbBgkrBgEEAYI3FQoEDjAMMAoGCCsGAQUFBwMEMBUGA1UdIAQOMAwwCgYIYIE8AQEBAQIwDQYJKoZIhvcNAQELBQADggEBALoNw+ddyq9bDkqjK4TjpPym8m1GsSCfHWkl2Uu0sDn+JOqbNAe2vhNnFTo4UHfJfLi1jhKMA+CWNLUZBxbd4d+rpCxEEW9DKIiixTtRXCC0Ztu6VpMhbjQ2aB8gtfT18H15lnRAp6NrzwdqPHkIIH50Ct05e/coIsXoE2cIGpb6Os8AedPrGtPMEHcYaD7m9v9KGMQcYn2avKXBDU8ccErT9NXgfQTgHuyC/Qr5VjT/01l+26I5g2PyxlisIl+o3kqnmBvkaLFY2IV023l7/Y3a6AtqvtnwVV9xqGhw5/ssRhv2f87il4n56Zpj7qEB9UUNlttNBEf3m9HjLi3RxiE=</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cr5+OwlasEuVfcP5MRietMM4WowBGu8B0YBnH2+n3iw=</DigestValue>
      </Reference>
      <Reference URI="/word/numbering.xml?ContentType=application/vnd.openxmlformats-officedocument.wordprocessingml.numbering+xml">
        <DigestMethod Algorithm="http://www.w3.org/2001/04/xmlenc#sha256"/>
        <DigestValue>WVzBzaBd2BLSsmbx6e6ftBk59YuUq8pOnPrCrDgrSo4=</DigestValue>
      </Reference>
      <Reference URI="/word/endnotes.xml?ContentType=application/vnd.openxmlformats-officedocument.wordprocessingml.endnotes+xml">
        <DigestMethod Algorithm="http://www.w3.org/2001/04/xmlenc#sha256"/>
        <DigestValue>YNzKebNgdx/hOvhc474XtsDobzqnHB5xV7JCEOYXyIU=</DigestValue>
      </Reference>
      <Reference URI="/word/header2.xml?ContentType=application/vnd.openxmlformats-officedocument.wordprocessingml.header+xml">
        <DigestMethod Algorithm="http://www.w3.org/2001/04/xmlenc#sha256"/>
        <DigestValue>veEh+EPhUOO6mZRLsHviwOHzC6NlmMnseOOo7mOyNho=</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szOIqvxrbPE6vyDCMJi3RS7S38skhPQYLa8yk/ofHP4=</DigestValue>
      </Reference>
      <Reference URI="/word/footnotes.xml?ContentType=application/vnd.openxmlformats-officedocument.wordprocessingml.footnotes+xml">
        <DigestMethod Algorithm="http://www.w3.org/2001/04/xmlenc#sha256"/>
        <DigestValue>1Qgx3lW/qEwk/78r0km4jCZ2i84gFU9Y3G8i/TZEDSg=</DigestValue>
      </Reference>
      <Reference URI="/word/header1.xml?ContentType=application/vnd.openxmlformats-officedocument.wordprocessingml.header+xml">
        <DigestMethod Algorithm="http://www.w3.org/2001/04/xmlenc#sha256"/>
        <DigestValue>Aq97gu01dFocNiDKSwmgDGN3zAnI0MQULQPLK7jindw=</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R5c8zC5f2FSTbG98BRQ0L961NzgSVykzGrS/ZhYfxXo=</DigestValue>
      </Reference>
      <Reference URI="/word/footer2.xml?ContentType=application/vnd.openxmlformats-officedocument.wordprocessingml.footer+xml">
        <DigestMethod Algorithm="http://www.w3.org/2001/04/xmlenc#sha256"/>
        <DigestValue>FFgisvhdhKWzZKHI7bg8fNZqLiaG4lvrECrdd/hDpMw=</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VuyFig0BIUPRt6Diqy6FY60WD/N2hHmqLqHrE1ln3yQ=</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+n3Ad7k9je96OgoY0nEo5p5mznZ5SAW+QWLIRCW5jpU=</DigestValue>
      </Reference>
      <Reference URI="/word/glossary/styles.xml?ContentType=application/vnd.openxmlformats-officedocument.wordprocessingml.styles+xml">
        <DigestMethod Algorithm="http://www.w3.org/2001/04/xmlenc#sha256"/>
        <DigestValue>MPxkN8nme891my+kqk/Ek33pMPLSDJTc3HLyhbdPeQM=</DigestValue>
      </Reference>
      <Reference URI="/word/glossary/fontTable.xml?ContentType=application/vnd.openxmlformats-officedocument.wordprocessingml.fontTable+xml">
        <DigestMethod Algorithm="http://www.w3.org/2001/04/xmlenc#sha256"/>
        <DigestValue>KiPhtKlxAosoqsZP91RNz6j8H7HxGw5i4LsqAlqEiGg=</DigestValue>
      </Reference>
      <Reference URI="/word/media/image2.emf?ContentType=image/x-emf">
        <DigestMethod Algorithm="http://www.w3.org/2001/04/xmlenc#sha256"/>
        <DigestValue>lsLp8ZmQoj2VxiJLAJxMHZ5pBKvQfufmm88PwzoDP14=</DigestValue>
      </Reference>
      <Reference URI="/word/fontTable.xml?ContentType=application/vnd.openxmlformats-officedocument.wordprocessingml.fontTable+xml">
        <DigestMethod Algorithm="http://www.w3.org/2001/04/xmlenc#sha256"/>
        <DigestValue>NiRrr62I+hTOxtLobGfHfzZaC3GH3A1WLcFPzfxsk5M=</DigestValue>
      </Reference>
      <Reference URI="/word/settings.xml?ContentType=application/vnd.openxmlformats-officedocument.wordprocessingml.settings+xml">
        <DigestMethod Algorithm="http://www.w3.org/2001/04/xmlenc#sha256"/>
        <DigestValue>KUgcPBbOc5wfHh9NV2Q/MFzMiWxFGqWw1QOJks46Mqc=</DigestValue>
      </Reference>
      <Reference URI="/word/footer1.xml?ContentType=application/vnd.openxmlformats-officedocument.wordprocessingml.footer+xml">
        <DigestMethod Algorithm="http://www.w3.org/2001/04/xmlenc#sha256"/>
        <DigestValue>GofF4YqxhOoXZ3p/Jgm+iIceOE4zaD6FDzFy3LKGvDY=</DigestValue>
      </Reference>
      <Reference URI="/word/styles.xml?ContentType=application/vnd.openxmlformats-officedocument.wordprocessingml.styles+xml">
        <DigestMethod Algorithm="http://www.w3.org/2001/04/xmlenc#sha256"/>
        <DigestValue>0Kd2/bw+MyQC71QAUpfiumhcNOX1Ymjn3Ols72ZzSqE=</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mxk0zFn5WMbDB1UpkMSOvIMgj1um5BDHT4aeWkLpaP8=</DigestValue>
      </Reference>
    </Manifest>
    <SignatureProperties>
      <SignatureProperty Id="idSignatureTime" Target="#idPackageSignature">
        <mdssi:SignatureTime xmlns:mdssi="http://schemas.openxmlformats.org/package/2006/digital-signature">
          <mdssi:Format>YYYY-MM-DDThh:mm:ssTZD</mdssi:Format>
          <mdssi:Value>2025-08-07T20:14:18Z</mdssi:Value>
        </mdssi:SignatureTime>
      </SignatureProperty>
    </SignatureProperties>
  </Object>
  <Object>
    <xd:QualifyingProperties xmlns:xd="http://uri.etsi.org/01903/v1.3.2#" Target="#idPackageSignature">
      <xd:SignedProperties Id="idSignedProperties">
        <xd:SignedSignatureProperties>
          <xd:SigningTime>2025-08-07T20:14:18Z</xd:SigningTime>
          <xd:SigningCertificate>
            <xd:Cert>
              <xd:CertDigest>
                <DigestMethod Algorithm="http://www.w3.org/2001/04/xmlenc#sha256"/>
                <DigestValue>ynDmbjJP+i1SQ9Dcs8d2+E3twOk9ME9yzSq8dU1zaOw=</DigestValue>
              </xd:CertDigest>
              <xd:IssuerSerial>
                <X509IssuerName>CN=CA SINPE - PERSONA FISICA v2, OU=DIVISION SISTEMAS DE PAGO, O=BANCO CENTRAL DE COSTA RICA, C=CR, SERIALNUMBER=CPJ-4-000-004017</X509IssuerName>
                <X509SerialNumber>446021787028694211383004276540652619811797564</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sNkk6QC1j3FsJJxfIsX1hNwxTUjLctZKywzJ/PIEe3gCBCVW0eAYDzIwMjUwODA3MjAxNDM1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UwODA3MjAxNDM1WjAvBgkqhkiG9w0BCQQxIgQga6ifsyqD5YAyaKvsmprXkS26F3aONZOKDrzphlLzsdUwNwYLKoZIhvcNAQkQAi8xKDAmMCQwIgQgrKszXYj6Q2nTJpWV/NZakemXG2IrBO983WoSsYOW808wDQYJKoZIhvcNAQEBBQAEggEAKET2BxO0ITImpIRHH7kN1op9WdFpddrnHPs2qkqKSrGWnp55SHoI6jVTXW8Py753UMpYmIfIUmHdrQHVmEslU2xUifOWr4aURF5DsMOup3HthO8Kmh/opv36P/dHJDDkfi9u2xa1HMMOPDVTvi652oYAf7qKx0B+KsPWAWij1aRNW7L8n6zVc3jw0uWlIn334LogVoN7PE8whohlOWkqK4v+1Q19ClWJWyL4XwTa5xf9evssYTW+XfotS0e8JNMHn/kr+iclwsQPbvNXmp4CGbdGGIisUZoLTJ+ZtvCySUpbfkbU+F8fy9YJzHR9q4b+xJiCLqzb1FMaSjWKitKF0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UwNjE2MTQyNDA3WhcNMjUwODE3MDI0NDA3WqBfMF0wHwYDVR0jBBgwFoAUsLvgCC5LE2jw0IBEA2ekP/8lY/YwEAYJKwYBBAGCNxUBBAMCAQAwCgYDVR0UBAMCAT4wHAYJKwYBBAGCNxUEBA8XDTI1MDgxNjE0MzQwN1owDQYJKoZIhvcNAQENBQADggIBAKcbWRSJJeuvBonCvIvyiMIhRfqKn9sL8SjuwvXXm2EcrcuDZqJED0oNEkHta2Foz9TrMoQmFdfCZ82SckkzCHHj+BrBs451ryCDRVdoEELJmkfi941nx1AisUBlIKDKmN66mYh6g8BolL45MoDIcxsqz+QbFUJGMrovpf59jkfumO9/shBilGTvP/1ovFDXukhy25etMRkW45Awp9Tkg1TfmaLz+xr/w/rhWk2/tgz/FUz639nQ9lPxH+OM2p6Y4g+dYauw9jCvZioWQZeTBYLpG0lHA9ztfMcwFkWKExyZ6r2Akiy588T8W7Z3IwIHgusZ0RRLi+QN9JfQxn4KiLzhWGKWlEVKnvz3VOmOQ0bW42SCoB4dRFrert2JuQiWzD9RrQ/WGPSg6deSQ918txP9UwwtpJgA7cLZJKz6oki+nFpA8HNlZSmSM2sFGjAEPKM2KT4mfj8X79uJZHMvDzpEsXiYwuKlKFp1CY6zxcilukf9j5ikaAEfWiL7BIFcekgPAx7i/6ojV72+oHMF5xcD803ZOzMJhDSKqZg+78h/jKyGyxkE/dNttVY0JAjsl7WqWaoukKmxL+oZCfSaY/9+Fh4NJfp9euSO7il04P5gESUGoZ6m8mdYne16Eid6GFHpDts9XeBCP2p+XHw7dOvYd7gPbwKSFdCH4oICsmZQ</xd:EncapsulatedCRLValue>
                <xd:EncapsulatedCRLValue>MIIDHjCCAQYCAQEwDQYJKoZIhvcNAQENBQAwczEZMBcGA1UEBRMQQ1BKLTItMTAwLTA5ODMxMTENMAsGA1UECxMERENGRDEPMA0GA1UEChMGTUlDSVRUMQswCQYDVQQGEwJDUjEpMCcGA1UEAxMgQ0EgUkFJWiBOQUNJT05BTCAtIENPU1RBIFJJQ0EgdjIXDTI1MDQyMjIwMDQwOFoXDTI1MDgyMzA4MjQwOFqgXzBdMB8GA1UdIwQYMBaAFODy/n3ERE5Q5DX9CImPToQZRDNAMBAGCSsGAQQBgjcVAQQDAgEAMAoGA1UdFAQDAgEkMBwGCSsGAQQBgjcVBAQPFw0yNTA4MjIyMDE0MDhaMA0GCSqGSIb3DQEBDQUAA4ICAQAiiNhwU4wp/lkecob+shG6t7C/p/ejDAWupXgBhUQtJO0fAXEytbbjc4cDkHgq5SrxtD7hVP2NnMygP7ZFyOm3PjpPaY2iMgpjwq8ie+pmw7p5ARB6o4Gfz2EpYZLB9PiaR7MTpqWGV1B+SjBOwY0Dez7HCeKc0VuJmj94R7HUWXNfV9DJ6vlLkeZXxMuFaMB08K+vcJbCXHpebvwxPGiUAeno8vplb1bKYZxe+mGMcaVxeMCWQEGiTypm7UelN12mtuFYezK5Fc+bPFRzJ4OvTjcPdFKQ0s9djwSdQh7i/GwKgmcveLw8VSRS3lhySBUwDG1zvK4TC2AmnqQ2/8qMoQIkHDYEQe4BKsNCNy0FvUrqCNyacg56mm18nMzZ1oetYhx8d9CwzJUmqECPtzj0Sog56LtYI/seoPVSXPWFUbIli1nubwcGIcKWYtpk/N1Ch/qDVfoEs/HOiJUTwyIkunBXpeMXfK4hDW8Vry8g1HGWaOK7dCGGfNYLzmefVqjBNWdtz2LE0cK9PA+DqmT0QeQwRJUKTuzlF0NJDKRyTxlmXNFGL6y5DCoaQi29nEkZbwV6OzyeSh8qpbGtfKC3MIMy7Iy/fNs8qkftKUn14IU/nQMsf0x2yKag1EtYP7QQnYutvyI+ABPYulFaq2g6Av14RX4+N4UGSyDZ+HxFow==</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KtqD5QxDcyeuU83jqU4J86zcCP+GsTJxHQfGEx+nXOU=</DigestValue>
                </xd:DigestAlgAndValue>
                <xd:CRLIdentifier>
                  <xd:Issuer>SERIALNUMBER=CPJ-2-100-098311,C=CR,O=MICITT,OU=DCFD,CN=CA POLITICA PERSONA FISICA - COSTA RICA v2</xd:Issuer>
                  <xd:IssueTime>2025-06-16T13:57:18Z</xd:IssueTime>
                  <xd:Number>63</xd:Number>
                </xd:CRLIdentifier>
              </xd:CRLRef>
              <xd:CRLRef>
                <xd:DigestAlgAndValue>
                  <DigestMethod Algorithm="http://www.w3.org/2001/04/xmlenc#sha256"/>
                  <DigestValue>b5hPvUZcO6ei49Tc/z+MSaG48zD0V9ai3dSCTSQl5is=</DigestValue>
                </xd:DigestAlgAndValue>
                <xd:CRLIdentifier>
                  <xd:Issuer>SERIALNUMBER=CPJ-2-100-098311,OU=DCFD,O=MICITT,C=CR,CN=CA RAIZ NACIONAL - COSTA RICA v2</xd:Issuer>
                  <xd:IssueTime>2025-04-22T20:04:08Z</xd:IssueTime>
                  <xd:Number>36</xd:Number>
                </xd:CRLIdentifier>
              </xd:CRLRef>
            </xd:CRLRefs>
            <xd:OCSPRefs>
              <xd:OCSPRef>
                <xd:OCSPIdentifier>
                  <xd:ResponderID>
                    <xd:ByKey>fGES5bmxZ1Ws1OjMGcN/Ob6yjCM=</xd:ByKey>
                  </xd:ResponderID>
                  <xd:ProducedAt>2025-08-07T20:14:35Z</xd:ProducedAt>
                </xd:OCSPIdentifier>
                <xd:DigestAlgAndValue>
                  <DigestMethod Algorithm="http://www.w3.org/2001/04/xmlenc#sha256"/>
                  <DigestValue>ta1HJHLg3iGJC5sgvT1oDyHoEz01JshWvkh2sENnwgg=</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TA2MTYxMzU3MThaFw0yNTA4MTcwMjE3MThaoF8wXTAfBgNVHSMEGDAWgBRonWk2y4Rue+qTYRn/WDAd1f9cyzAQBgkrBgEEAYI3FQEEAwIBADAKBgNVHRQEAwIBPzAcBgkrBgEEAYI3FQQEDxcNMjUwODE2MTQwNzE4WjANBgkqhkiG9w0BAQ0FAAOCAgEAuAu0qa5XuwtOKc0G15kzVilklCc+z7f6StoU/VKbk5aIDCOl3JK/c7p2ve4bqJNI5omJY2v1GBqXr6tbS2EOtSRs9TWyOxpUvMCWR9cb4pddqPU1zNFwL2C0C0pE2ZExX7iSzYbs0PY5uGhH+md9MiXqFkmBO3h3e013x1OokyL+k8JTOwY3laNkaNFLdnZxxM4aHsMR80X3/aP47cQeICn2Ps8uQTFR4afstEx7Tw/Ukdf1xfjFKJq3rqR0PSWrgy7UI79ypB5+OiQI4dLoU1kXNJE3UgIjckndYJqXFpucxZdaDcTjq9Q/SNhomCvQZ4/Md5A0iz8XbregW7D373PCCFUVF1ucccDzikEf/GZ4/oAp3zmAoKumVvZIAiB6Mb3N0WjBxZaKBZFVYltFO4obifsoSIGaHFTmaVJpWYeYLD5uxCzO20hrrFJ3JQThKrg8NBTi6u8Y6+gzAwGGWU9P4S6vWmHgIk96WBzCy/2XI42N/iBuMqxtqiA0i1zyXqOyjSh8wsFBbcBjA8n++H0vLJbVOk6uiD+8mdTNKk89pIFOiObCvNHRESG8V8H+H6cREoHcrAbuR5ONlJOns8kZ0c6kcaoX3Uhg+1hWDbfVrQxp3P9RaziUPTgxbQmyAg1syzSuWNy4RXWAafd6Weyour154gla5c4J5Lih5Zk=</xd:EncapsulatedCRLValue>
              <xd:EncapsulatedCRLValue>MIIDHjCCAQYCAQEwDQYJKoZIhvcNAQENBQAwczEZMBcGA1UEBRMQQ1BKLTItMTAwLTA5ODMxMTENMAsGA1UECxMERENGRDEPMA0GA1UEChMGTUlDSVRUMQswCQYDVQQGEwJDUjEpMCcGA1UEAxMgQ0EgUkFJWiBOQUNJT05BTCAtIENPU1RBIFJJQ0EgdjIXDTI1MDQyMjIwMDQwOFoXDTI1MDgyMzA4MjQwOFqgXzBdMB8GA1UdIwQYMBaAFODy/n3ERE5Q5DX9CImPToQZRDNAMBAGCSsGAQQBgjcVAQQDAgEAMAoGA1UdFAQDAgEkMBwGCSsGAQQBgjcVBAQPFw0yNTA4MjIyMDE0MDhaMA0GCSqGSIb3DQEBDQUAA4ICAQAiiNhwU4wp/lkecob+shG6t7C/p/ejDAWupXgBhUQtJO0fAXEytbbjc4cDkHgq5SrxtD7hVP2NnMygP7ZFyOm3PjpPaY2iMgpjwq8ie+pmw7p5ARB6o4Gfz2EpYZLB9PiaR7MTpqWGV1B+SjBOwY0Dez7HCeKc0VuJmj94R7HUWXNfV9DJ6vlLkeZXxMuFaMB08K+vcJbCXHpebvwxPGiUAeno8vplb1bKYZxe+mGMcaVxeMCWQEGiTypm7UelN12mtuFYezK5Fc+bPFRzJ4OvTjcPdFKQ0s9djwSdQh7i/GwKgmcveLw8VSRS3lhySBUwDG1zvK4TC2AmnqQ2/8qMoQIkHDYEQe4BKsNCNy0FvUrqCNyacg56mm18nMzZ1oetYhx8d9CwzJUmqECPtzj0Sog56LtYI/seoPVSXPWFUbIli1nubwcGIcKWYtpk/N1Ch/qDVfoEs/HOiJUTwyIkunBXpeMXfK4hDW8Vry8g1HGWaOK7dCGGfNYLzmefVqjBNWdtz2LE0cK9PA+DqmT0QeQwRJUKTuzlF0NJDKRyTxlmXNFGL6y5DCoaQi29nEkZbwV6OzyeSh8qpbGtfKC3MIMy7Iy/fNs8qkftKUn14IU/nQMsf0x2yKag1EtYP7QQnYutvyI+ABPYulFaq2g6Av14RX4+N4UGSyDZ+HxFow==</xd:EncapsulatedCRLValue>
            </xd:CRLValues>
            <xd:OCSPValues>
              <xd:EncapsulatedOCSPValue>MIIGlQoBAKCCBo4wggaKBgkrBgEFBQcwAQEEggZ7MIIGdzCBxaIWBBR8YRLlubFnVazU6MwZw385vrKMIxgPMjAyNTA4MDcyMDE0MzVaMIGZMIGWMEwwCQYFKw4DAhoFAAQUzgxHzN03kqP+e9oD7BphnZQwSGIEFAlI/5tUAjbdMKRvs+Ivif5fd8qZAhMUABQ6PMRQ6VMex9izAAIAFDo8gAAYDzIwMjUwODA3MTkzNzEyWqARGA8yMDI1MDgwOTA3NTcxMlqhIDAeMBwGCSsGAQQBgjcVBAQPFw0yNTA4MDgxOTQ3MTJaMA0GCSqGSIb3DQEBCwUAA4IBAQBezZWLlWiqHu0MfNiPfpICv6kiJgvqxrb+ZjU5bL4n0DJO0StJ4w6ptgTUlHWv4twlgzDfuEVL7ppHJgU7NfmoOS/pFFVv2oR6n5Df849H26yrgHACvgKYstfg27auY3H71fBpE23XaoF1Y1boookVENrzEBzbT62z91laVVVUp9mwLECH12UMIr5pCBDvnoZybAfmUCnJ6E5YiH4IF1xQ9AlyyuLNH+UItiBPglO3OHKr+1Kwpj3h2aMhtIwSpbwtCA3QlOAJ76TV2K34pkJnaV8A2VQh5DOwEY0yVfkam+N2730vk4qzoI2A2SnOJQIy6R8fQqjX05T6YCpQU0/xoIIElzCCBJMwggSPMIIDd6ADAgECAhMUABmgchd/NmHf7hB6AAIAGaByMA0GCSqGSIb3DQEBCwUAMIGZMRkwFwYDVQQFExBDUEotNC0wMDAtMDA0MDE3MQswCQYDVQQGEwJDUjEkMCIGA1UEChMbQkFOQ08gQ0VOVFJBTCBERSBDT1NUQSBSSUNBMSIwIAYDVQQLExlESVZJU0lPTiBTSVNURU1BUyBERSBQQUdPMSUwIwYDVQQDExxDQSBTSU5QRSAtIFBFUlNPTkEgRklTSUNBIHYyMB4XDTI1MDcyODE5MjI1NFoXDTI1MDgxMTE5MjI1NFowHjEcMBoGA1UEAxMTU0ktQVBPQ1MtMTAxLmZkaS5jcjCCASIwDQYJKoZIhvcNAQEBBQADggEPADCCAQoCggEBANgdteJtMRvjOw7DmdT5yjlrHGpvM+Cteasj2UqnPLvLfEUpitwgRe+NBp8tY6Z0TC9D9On0q3bCypRZKHAjofeSEEER3zRrOXBBo0eVM/siQiBqcu49hKYKeyTSfAn5RLJAR6kzH2lcGs+Pt6fEXIMmhngA6Ntkc349Nf55NIcOXeeWJMPayxZMjZrgdZtS8wPm+cQw/Xxmkfa2nWTso/7XE1UAQbpuS3HPC7Fhm1DKoTMvZhMYhSGxhN1C89deuAWkxsjvu5K4BINYVJ0RWeN0QGkG07mWTcZNTOBsFkZavN3/1++ssr5JsgulyRpN50Tnp+zk1jJdGOVCA3Fk80ECAwEAAaOCAUgwggFEMD0GCSsGAQQBgjcVBwQwMC4GJisGAQQBgjcVCIXE6luC0eM1lZEbgvmXGIaly2uBf4P2/HeBuPEzAgFkAgEHMBMGA1UdJQQMMAoGCCsGAQUFBwMJMA4GA1UdDwEB/wQEAwIHgDAbBgkrBgEEAYI3FQoEDjAMMAoGCCsGAQUFBwMJMA8GCSsGAQUFBzABBQQCBQAwHwYDVR0jBBgwFoAUCUj/m1QCNt0wpG+z4i+J/l93ypkwHQYDVR0OBBYEFHxhEuW5sWdVrNTozBnDfzm+sowjMB4GA1UdEQQXMBWCE1NJLUFQT0NTLTEwMS5mZGkuY3IwUAYJKwYBBAGCNxkCBEMwQaA/BgorBgEEAYI3GQIBoDEEL1MtMS01LTIxLTMyMzk1NTA4NzgtNzUzNzk5NzM5LTE3NTY2MDE1MDMtMTA3MTMzMA0GCSqGSIb3DQEBCwUAA4IBAQCL2NzJcHieVDIgr9OwS679qO+/fJKp9zfM31iLAZEp6yBp9ykW6rTUpVa2qeMMoZFoP07oO8Xpku+Rl4pGQ3DehGwCCM3+bKF9uma3eIZCJX7SjaTenhNYPcx3ldSli2UKYXNH7kjUPRwEzucsOVXPi1ZeNIAUmwhoie7MToSbqN9Sz/IN/aks1IE3kItDud02pXDDPGFUEv6XYZ22vbAdH6UVsXyiz/zit28/xmOFfWphALeJzchzXDKmnSHx/CLOJWRPY0F+49Ngj6r0RO4DH2TYUvV8z1VANTKz+x9d9CCAICxIENlZsJSCZjOAeSl0UskUOpi0iiWe6f8yH/OE</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BKBkBGIwYAIBAQYIYIE8AQEBAQUwMTANBglghkgBZQMEAgEFAAQgquNe+oS5VQ0ksUSjRwFZLxV+
tINE8XtzCJLp/Mn4i7kCBCVW0eEYDzIwMjUwODA3MjAxNDM1WjAEgAIB9AEB/6CCB8Iwgge+MIIF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CSqGSIb3DQEJAzENBgsqhkiG9w0BCRABBDAcBgkqhkiG9w0BCQUxDxcNMjUwODA3MjAxNDM1WjAv
BgkqhkiG9w0BCQQxIgQgkapmRd5qRYLCS/2LJrvrHT0YhreqLsmRs4v3HQi6BmkwNwYLKoZIhvcN
AQkQAi8xKDAmMCQwIgQgrKszXYj6Q2nTJpWV/NZakemXG2IrBO983WoSsYOW808wDQYJKoZIhvcN
AQEBBQAEggEA1fx5Apt4otFC4MAcs17GaiJroxF2lh0HQf69KlZV7xFSdT5T3z485oNCARBLhZxF
kpn1+vWfmM99HMsZaA42064Fcn8s3J1qcVNPMTY0ZILaqsglKWH6t7X9wbwTz9Q0f/t2vAzoiCqy
HPBrkcaplapvQ/0pypv2shiW4dT4NdiHAmbZXx91tJKL8frPQ7mun2s8KZzhyXqtL3SpiyLoOyGo
TDRU7kd2v5ZtwCfo1yXQw4YrurDJTEeLJcqotxl7tb7HnqalDtoKmdb9IlmWgo26z+DGYO8o9/dI
Fsu0zl70phulskVIU49kZkTLvpxMsCnUqT1ydhXklKh8Kdc53g==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properties xmlns:p="http://schemas.microsoft.com/office/2006/metadata/properties" xmlns:xsi="http://www.w3.org/2001/XMLSchema-instance">
  <documentManagement/>
</p:properties>
</file>

<file path=customXml/item2.xml><?xml version="1.0" encoding="utf-8"?>
<?mso-contentType ?>
<p:Policy xmlns:p="office.server.policy" id="" local="true">
  <p:Name>Correspondencia</p:Name>
  <p:Description/>
  <p:Statement/>
  <p:PolicyItems>
    <p:PolicyItem featureId="Microsoft.Office.RecordsManagement.PolicyFeatures.Expiration" staticId="0x0101006C63A49C8B5D254A9448B5BC08F87153|-2024683444" UniqueId="99412054-8896-471f-819b-17095059c792">
      <p:Name>Retention</p:Name>
      <p:Description>Automatic scheduling of content for processing, and performing a retention action on content that has reached its due date.</p:Description>
      <p:CustomData>
        <Schedules nextStageId="2">
          <Schedule type="Default">
            <stages>
              <data stageId="1">
                <formula id="Microsoft.Office.RecordsManagement.PolicyFeatures.Expiration.Formula.BuiltIn">
                  <number>0</number>
                  <property>Modified</property>
                  <propertyId>28cf69c5-fa48-462a-b5cd-27b6f9d2bd5f</propertyId>
                  <period>days</period>
                </formula>
                <action type="action" id="Microsoft.Office.RecordsManagement.PolicyFeatures.Expiration.Action.Record"/>
              </data>
            </stages>
          </Schedule>
        </Schedules>
      </p:CustomData>
    </p:PolicyItem>
  </p:PolicyItems>
</p:Policy>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XSL" StyleName="APA"/>
</file>

<file path=customXml/item5.xml><?xml version="1.0" encoding="utf-8"?>
<?mso-contentType ?>
<p:Policy xmlns:p="office.server.policy" id="" local="true">
  <p:Name>Correspondencia</p:Name>
  <p:Description/>
  <p:Statement/>
  <p:PolicyItems>
    <p:PolicyItem featureId="Microsoft.Office.RecordsManagement.PolicyFeatures.Expiration" staticId="0x010100E97154E09FCE6A4E8EAEBD5C54DD1AE4|-1695030217" UniqueId="2ce1e0e0-8539-440d-82b8-656cb6b925ad">
      <p:Name>Retención</p:Name>
      <p:Description>Programación automática del contenido para procesamiento y realización de una acción de retención sobre el contenido que ha alcanzado su fecha de vencimiento.</p:Description>
      <p:CustomData>
        <Schedules nextStageId="2">
          <Schedule type="Default">
            <stages>
              <data stageId="1">
                <formula id="Microsoft.Office.RecordsManagement.PolicyFeatures.Expiration.Formula.BuiltIn">
                  <number>14</number>
                  <property>FechaEnvio</property>
                  <propertyId>a851f67a-48e1-46a4-b6e7-ff517d02f96d</propertyId>
                  <period>days</period>
                </formula>
                <action type="action" id="Microsoft.Office.RecordsManagement.PolicyFeatures.Expiration.Action.Record"/>
              </data>
            </stages>
          </Schedule>
        </Schedules>
      </p:CustomData>
    </p:PolicyItem>
  </p:PolicyItems>
</p:Policy>
</file>

<file path=customXml/item6.xml><?xml version="1.0" encoding="utf-8"?>
<?mso-contentType ?>
<FormTemplates xmlns="http://schemas.microsoft.com/sharepoint/v3/contenttype/forms"/>
</file>

<file path=customXml/item7.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83BF82E-1A70-4392-8CF2-7DEAFF1953AE}">
  <ds:schemaRefs>
    <ds:schemaRef ds:uri="http://schemas.microsoft.com/office/2006/documentManagement/types"/>
    <ds:schemaRef ds:uri="http://schemas.microsoft.com/office/2006/metadata/properties"/>
    <ds:schemaRef ds:uri="http://purl.org/dc/dcmitype/"/>
    <ds:schemaRef ds:uri="b875e23b-67d9-4b2e-bdec-edacbf90b326"/>
    <ds:schemaRef ds:uri="http://purl.org/dc/elements/1.1/"/>
    <ds:schemaRef ds:uri="http://schemas.microsoft.com/sharepoint/v3"/>
    <ds:schemaRef ds:uri="http://schemas.microsoft.com/office/infopath/2007/PartnerControls"/>
    <ds:schemaRef ds:uri="http://purl.org/dc/terms/"/>
    <ds:schemaRef ds:uri="http://schemas.openxmlformats.org/package/2006/metadata/core-properties"/>
    <ds:schemaRef ds:uri="62db5286-48a0-4e17-a672-7c89f7b8ca75"/>
    <ds:schemaRef ds:uri="http://www.w3.org/XML/1998/namespace"/>
  </ds:schemaRefs>
</ds:datastoreItem>
</file>

<file path=customXml/itemProps2.xml><?xml version="1.0" encoding="utf-8"?>
<ds:datastoreItem xmlns:ds="http://schemas.openxmlformats.org/officeDocument/2006/customXml" ds:itemID="{647E9A7E-6651-4295-890B-CB7C3DB5B272}"/>
</file>

<file path=customXml/itemProps3.xml><?xml version="1.0" encoding="utf-8"?>
<ds:datastoreItem xmlns:ds="http://schemas.openxmlformats.org/officeDocument/2006/customXml" ds:itemID="{B01C7174-F1F8-4AB8-BA37-6B526F8894BF}"/>
</file>

<file path=customXml/itemProps4.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5.xml><?xml version="1.0" encoding="utf-8"?>
<ds:datastoreItem xmlns:ds="http://schemas.openxmlformats.org/officeDocument/2006/customXml" ds:itemID="{BCC3AB96-7E7F-4079-9BF9-18821D9D8EAF}">
  <ds:schemaRefs>
    <ds:schemaRef ds:uri="office.server.policy"/>
  </ds:schemaRefs>
</ds:datastoreItem>
</file>

<file path=customXml/itemProps6.xml><?xml version="1.0" encoding="utf-8"?>
<ds:datastoreItem xmlns:ds="http://schemas.openxmlformats.org/officeDocument/2006/customXml" ds:itemID="{5919CC24-D4D3-4290-96A3-907B536396E1}"/>
</file>

<file path=customXml/itemProps7.xml><?xml version="1.0" encoding="utf-8"?>
<ds:datastoreItem xmlns:ds="http://schemas.openxmlformats.org/officeDocument/2006/customXml" ds:itemID="{2A335F48-4C5C-475C-B689-AC7184FCE326}"/>
</file>

<file path=docProps/app.xml><?xml version="1.0" encoding="utf-8"?>
<Properties xmlns="http://schemas.openxmlformats.org/officeDocument/2006/extended-properties" xmlns:vt="http://schemas.openxmlformats.org/officeDocument/2006/docPropsVTypes">
  <Template>plantilla-DAI</Template>
  <TotalTime>4</TotalTime>
  <Pages>2</Pages>
  <Words>284</Words>
  <Characters>1567</Characters>
  <Application>Microsoft Office Word</Application>
  <DocSecurity>0</DocSecurity>
  <Lines>13</Lines>
  <Paragraphs>3</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1848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AI-0175-2025</dc:title>
  <dc:subject/>
  <dc:creator>BERROCAL MEZA MELISSA</dc:creator>
  <cp:keywords/>
  <dc:description/>
  <cp:lastModifiedBy>BERROCAL MEZA MELISSA</cp:lastModifiedBy>
  <cp:revision>3</cp:revision>
  <cp:lastPrinted>2011-05-05T20:16:00Z</cp:lastPrinted>
  <dcterms:created xsi:type="dcterms:W3CDTF">2025-08-07T18:28:00Z</dcterms:created>
  <dcterms:modified xsi:type="dcterms:W3CDTF">2025-08-07T18:34:00Z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153;#Alta|0fd17ec2-e5d0-4d9f-8e18-466324d0fdd4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2;#Oficio|417b7e3a-1426-4267-afb3-20be5f4d6412</vt:lpwstr>
  </property>
  <property fmtid="{D5CDD505-2E9C-101B-9397-08002B2CF9AE}" pid="9" name="ItemRetentionFormula">
    <vt:lpwstr/>
  </property>
  <property fmtid="{D5CDD505-2E9C-101B-9397-08002B2CF9AE}" pid="10" name="Unidad de Destino">
    <vt:lpwstr>72;#GER - Gerencia|7f4773cf-2cb9-48b6-88d2-9e4750a72616;#972;#DSC - División Servicios Compartidos|39bf63db-793f-4ef3-91b9-d7ea899416c1</vt:lpwstr>
  </property>
  <property fmtid="{D5CDD505-2E9C-101B-9397-08002B2CF9AE}" pid="11" name="Disponibilidad">
    <vt:lpwstr>142;#Alta|7fca731c-4c62-4f1c-9061-e9f164c964b2</vt:lpwstr>
  </property>
  <property fmtid="{D5CDD505-2E9C-101B-9397-08002B2CF9AE}" pid="12" name="Confidencialidad1">
    <vt:lpwstr/>
  </property>
  <property fmtid="{D5CDD505-2E9C-101B-9397-08002B2CF9AE}" pid="13" name="Unidad Remitente">
    <vt:lpwstr>180;#AI - Auditoría Interna|3edbdf7a-605f-4e12-831a-35c707ff21f7</vt:lpwstr>
  </property>
  <property fmtid="{D5CDD505-2E9C-101B-9397-08002B2CF9AE}" pid="14" name="lb0b7da792b243d9bfa96ad7487ad734">
    <vt:lpwstr/>
  </property>
  <property fmtid="{D5CDD505-2E9C-101B-9397-08002B2CF9AE}" pid="15" name="ConfidencialidadNueva">
    <vt:lpwstr>1126;#Uso Interno|cb9fd6ec-d147-480f-a8ac-d6135defb9d5</vt:lpwstr>
  </property>
  <property fmtid="{D5CDD505-2E9C-101B-9397-08002B2CF9AE}" pid="16" name="ClassificationContentMarkingFooterShapeIds">
    <vt:lpwstr>6d9bc3df,59a644eb,3fbe2e7c</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2025-08-07T18:28:27Z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567aef3c-07a3-4a79-a1bf-5c929fc05023</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9" name="Dirigido a (entidad externa)">
    <vt:lpwstr/>
  </property>
  <property fmtid="{D5CDD505-2E9C-101B-9397-08002B2CF9AE}" pid="30" name="WorkflowChangePath">
    <vt:lpwstr>497c80e1-2bf0-4f31-b808-2f5ecd751ffd,11;925b388a-7d4e-4f8d-8d94-11c9c2173d4c,14;cf7072bc-9575-4d0b-b529-251f6b43b02b,15;cf7072bc-9575-4d0b-b529-251f6b43b02b,15;</vt:lpwstr>
  </property>
  <property fmtid="{D5CDD505-2E9C-101B-9397-08002B2CF9AE}" pid="32" name="Order">
    <vt:r8>198700</vt:r8>
  </property>
  <property fmtid="{D5CDD505-2E9C-101B-9397-08002B2CF9AE}" pid="33" name="ecm_ItemDeleteBlockHolders">
    <vt:lpwstr/>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08/23/2025 23:49:32</vt:lpwstr>
  </property>
  <property fmtid="{D5CDD505-2E9C-101B-9397-08002B2CF9AE}" pid="40" name="_dlc_ItemStageId">
    <vt:lpwstr>1</vt:lpwstr>
  </property>
  <property fmtid="{D5CDD505-2E9C-101B-9397-08002B2CF9AE}" pid="41" name="Expediente">
    <vt:lpwstr/>
  </property>
  <property fmtid="{D5CDD505-2E9C-101B-9397-08002B2CF9AE}" pid="42" name="Entrante relacionado">
    <vt:lpwstr/>
  </property>
  <property fmtid="{D5CDD505-2E9C-101B-9397-08002B2CF9AE}" pid="43" name="OtraEntidadExterna">
    <vt:lpwstr/>
  </property>
  <property fmtid="{D5CDD505-2E9C-101B-9397-08002B2CF9AE}" pid="44" name="RemitenteOriginal">
    <vt:lpwstr/>
  </property>
  <property fmtid="{D5CDD505-2E9C-101B-9397-08002B2CF9AE}" pid="45" name="NoReferencia">
    <vt:lpwstr/>
  </property>
  <property fmtid="{D5CDD505-2E9C-101B-9397-08002B2CF9AE}" pid="46" name="Secretaria">
    <vt:lpwstr/>
  </property>
  <property fmtid="{D5CDD505-2E9C-101B-9397-08002B2CF9AE}" pid="48" name="Unidad_x0020_de_x0020_Destino">
    <vt:lpwstr>72;#GER - Gerencia|7f4773cf-2cb9-48b6-88d2-9e4750a72616;#972;#DSC - División Servicios Compartidos|39bf63db-793f-4ef3-91b9-d7ea899416c1</vt:lpwstr>
  </property>
  <property fmtid="{D5CDD505-2E9C-101B-9397-08002B2CF9AE}" pid="49" name="Unidad_x0020_Remitente">
    <vt:lpwstr>180;#AI - Auditoría Interna|3edbdf7a-605f-4e12-831a-35c707ff21f7</vt:lpwstr>
  </property>
  <property fmtid="{D5CDD505-2E9C-101B-9397-08002B2CF9AE}" pid="50" name="Dirigido_x0020_a_x0020__x0028_entidad_x0020_externa_x0029_">
    <vt:lpwstr/>
  </property>
  <property fmtid="{D5CDD505-2E9C-101B-9397-08002B2CF9AE}" pid="51" name="Tipo_x0020_Documental">
    <vt:lpwstr>2;#Oficio|417b7e3a-1426-4267-afb3-20be5f4d6412</vt:lpwstr>
  </property>
</Properties>
</file>