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rsidRPr="00D87423" w:rsidR="003554C5" w:rsidP="00D87423" w:rsidRDefault="00D87423" w14:paraId="2D1E171B" w14:textId="4CD88F0C">
      <w:pPr>
        <w:rPr>
          <w:rFonts w:ascii="Arial" w:hAnsi="Arial" w:cs="Arial"/>
        </w:rPr>
      </w:pPr>
      <w:r w:rsidRPr="00D87423">
        <w:rPr>
          <w:rFonts w:ascii="Arial" w:hAnsi="Arial" w:cs="Arial"/>
        </w:rPr>
        <w:t>31 de marzo del 2025</w:t>
      </w:r>
    </w:p>
    <w:sdt>
      <w:sdtPr>
        <w:alias w:val="Consecutivo"/>
        <w:tag w:val="Consecutivo"/>
        <w:id w:val="867724263"/>
        <w:placeholder>
          <w:docPart w:val="C3DB0998D3794708A890CA33CFF3A610"/>
        </w:placeholder>
        <w:text/>
      </w:sdtPr>
      <w:sdtEndPr/>
      <w:sdtContent>
        <w:p w:rsidR="003554C5" w:rsidP="0085692C" w:rsidRDefault="00BF4EBD" w14:paraId="76692718" w14:textId="77777777">
          <w:r>
            <w:t>AI-0072-2025</w:t>
          </w:r>
        </w:p>
      </w:sdtContent>
    </w:sdt>
    <w:p w:rsidR="00BF4EBD" w:rsidP="0085692C" w:rsidRDefault="00BF4EBD" w14:paraId="3B0DBE14" w14:textId="77777777"/>
    <w:p w:rsidRPr="00F835F3" w:rsidR="00D87423" w:rsidP="0085692C" w:rsidRDefault="00D87423" w14:paraId="63DD7B97" w14:textId="77777777"/>
    <w:p w:rsidRPr="0007155D" w:rsidR="00D87423" w:rsidP="00D87423" w:rsidRDefault="00D87423" w14:paraId="413C8ACB" w14:textId="77777777">
      <w:pPr>
        <w:rPr>
          <w:rFonts w:ascii="Arial" w:hAnsi="Arial" w:cs="Arial"/>
        </w:rPr>
      </w:pPr>
      <w:r w:rsidRPr="0007155D">
        <w:rPr>
          <w:rFonts w:ascii="Arial" w:hAnsi="Arial" w:cs="Arial"/>
        </w:rPr>
        <w:t>Señor</w:t>
      </w:r>
    </w:p>
    <w:p w:rsidRPr="0007155D" w:rsidR="00D87423" w:rsidP="00D87423" w:rsidRDefault="00D87423" w14:paraId="4AA5676F" w14:textId="77777777">
      <w:pPr>
        <w:rPr>
          <w:rFonts w:ascii="Arial" w:hAnsi="Arial" w:cs="Arial"/>
        </w:rPr>
      </w:pPr>
      <w:r w:rsidRPr="0007155D">
        <w:rPr>
          <w:rFonts w:ascii="Arial" w:hAnsi="Arial" w:cs="Arial"/>
        </w:rPr>
        <w:t>Pablo Villalobos G., Gerente</w:t>
      </w:r>
    </w:p>
    <w:p w:rsidRPr="0007155D" w:rsidR="00D87423" w:rsidP="00D87423" w:rsidRDefault="00D87423" w14:paraId="467DF76C" w14:textId="77777777">
      <w:pPr>
        <w:rPr>
          <w:rFonts w:ascii="Arial" w:hAnsi="Arial" w:cs="Arial"/>
          <w:b/>
          <w:color w:val="1C4063" w:themeColor="accent1" w:themeShade="80"/>
        </w:rPr>
      </w:pPr>
      <w:r w:rsidRPr="0007155D">
        <w:rPr>
          <w:rFonts w:ascii="Arial" w:hAnsi="Arial" w:cs="Arial"/>
          <w:b/>
          <w:color w:val="1C4063" w:themeColor="accent1" w:themeShade="80"/>
        </w:rPr>
        <w:t>BANCO CENTRAL DE COSTA RICA</w:t>
      </w:r>
    </w:p>
    <w:p w:rsidRPr="0007155D" w:rsidR="00D87423" w:rsidP="00D87423" w:rsidRDefault="00D87423" w14:paraId="6989CBDD" w14:textId="77777777">
      <w:pPr>
        <w:rPr>
          <w:rFonts w:ascii="Arial" w:hAnsi="Arial" w:cs="Arial"/>
        </w:rPr>
      </w:pPr>
    </w:p>
    <w:p w:rsidRPr="0007155D" w:rsidR="00D87423" w:rsidP="00D87423" w:rsidRDefault="00D87423" w14:paraId="665ED11F" w14:textId="77777777">
      <w:pPr>
        <w:tabs>
          <w:tab w:val="center" w:pos="4419"/>
          <w:tab w:val="right" w:pos="8838"/>
        </w:tabs>
        <w:rPr>
          <w:rFonts w:ascii="Arial" w:hAnsi="Arial" w:cs="Arial"/>
        </w:rPr>
      </w:pPr>
      <w:r w:rsidRPr="0007155D">
        <w:rPr>
          <w:rFonts w:ascii="Arial" w:hAnsi="Arial" w:cs="Arial"/>
        </w:rPr>
        <w:t>Señora</w:t>
      </w:r>
    </w:p>
    <w:p w:rsidRPr="0007155D" w:rsidR="00D87423" w:rsidP="00D87423" w:rsidRDefault="00D87423" w14:paraId="5E898B6B" w14:textId="77777777">
      <w:pPr>
        <w:tabs>
          <w:tab w:val="center" w:pos="4419"/>
          <w:tab w:val="right" w:pos="8838"/>
        </w:tabs>
        <w:rPr>
          <w:rFonts w:ascii="Arial" w:hAnsi="Arial" w:cs="Arial"/>
        </w:rPr>
      </w:pPr>
      <w:r w:rsidRPr="0007155D">
        <w:rPr>
          <w:rFonts w:ascii="Arial" w:hAnsi="Arial" w:cs="Arial"/>
        </w:rPr>
        <w:t xml:space="preserve">Ana Rita Mora Z., </w:t>
      </w:r>
      <w:proofErr w:type="gramStart"/>
      <w:r w:rsidRPr="0007155D">
        <w:rPr>
          <w:rFonts w:ascii="Arial" w:hAnsi="Arial" w:cs="Arial"/>
        </w:rPr>
        <w:t>Directora</w:t>
      </w:r>
      <w:proofErr w:type="gramEnd"/>
    </w:p>
    <w:p w:rsidRPr="0007155D" w:rsidR="00D87423" w:rsidP="00D87423" w:rsidRDefault="00D87423" w14:paraId="5DB67D0F" w14:textId="77777777">
      <w:pPr>
        <w:rPr>
          <w:rFonts w:ascii="Arial" w:hAnsi="Arial" w:cs="Arial"/>
          <w:b/>
          <w:color w:val="1C4063" w:themeColor="accent1" w:themeShade="80"/>
        </w:rPr>
      </w:pPr>
      <w:r w:rsidRPr="0007155D">
        <w:rPr>
          <w:rFonts w:ascii="Arial" w:hAnsi="Arial" w:cs="Arial"/>
          <w:b/>
          <w:color w:val="1C4063" w:themeColor="accent1" w:themeShade="80"/>
        </w:rPr>
        <w:t xml:space="preserve">DEPARTAMENTO FONDO DE GARANTÍA DE DEPÓSITOS </w:t>
      </w:r>
    </w:p>
    <w:p w:rsidR="00D87423" w:rsidP="00D87423" w:rsidRDefault="00D87423" w14:paraId="3CE88596" w14:textId="77777777">
      <w:pPr>
        <w:rPr>
          <w:rFonts w:ascii="Arial" w:hAnsi="Arial" w:cs="Arial"/>
          <w:b/>
          <w:color w:val="1C4063" w:themeColor="accent1" w:themeShade="80"/>
        </w:rPr>
      </w:pPr>
    </w:p>
    <w:p w:rsidRPr="0007155D" w:rsidR="00D87423" w:rsidP="00D87423" w:rsidRDefault="00D87423" w14:paraId="6D3D1EF0" w14:textId="77777777">
      <w:pPr>
        <w:rPr>
          <w:rFonts w:ascii="Arial" w:hAnsi="Arial" w:cs="Arial"/>
          <w:b/>
          <w:color w:val="1C4063" w:themeColor="accent1" w:themeShade="80"/>
        </w:rPr>
      </w:pPr>
    </w:p>
    <w:p w:rsidRPr="0007155D" w:rsidR="00D87423" w:rsidP="00D87423" w:rsidRDefault="00D87423" w14:paraId="3F599CDD" w14:textId="77777777">
      <w:pPr>
        <w:rPr>
          <w:rFonts w:ascii="Arial" w:hAnsi="Arial" w:cs="Arial"/>
          <w:b/>
          <w:bCs/>
        </w:rPr>
      </w:pPr>
      <w:r w:rsidRPr="0007155D">
        <w:rPr>
          <w:rFonts w:ascii="Arial" w:hAnsi="Arial" w:cs="Arial"/>
          <w:b/>
        </w:rPr>
        <w:t xml:space="preserve">Ref. Comunicación del informe </w:t>
      </w:r>
      <w:r w:rsidRPr="0007155D">
        <w:rPr>
          <w:rFonts w:ascii="Arial" w:hAnsi="Arial" w:cs="Arial"/>
          <w:b/>
          <w:bCs/>
        </w:rPr>
        <w:t>de auditoría especial de garantías contingentes del FGD</w:t>
      </w:r>
    </w:p>
    <w:p w:rsidR="00D87423" w:rsidP="00D87423" w:rsidRDefault="00D87423" w14:paraId="6BE3AE2A" w14:textId="77777777">
      <w:pPr>
        <w:rPr>
          <w:rFonts w:ascii="Arial" w:hAnsi="Arial" w:cs="Arial"/>
        </w:rPr>
      </w:pPr>
    </w:p>
    <w:p w:rsidRPr="0007155D" w:rsidR="00D87423" w:rsidP="00D87423" w:rsidRDefault="00D87423" w14:paraId="189D5FF8" w14:textId="77777777">
      <w:pPr>
        <w:rPr>
          <w:rFonts w:ascii="Arial" w:hAnsi="Arial" w:cs="Arial"/>
        </w:rPr>
      </w:pPr>
    </w:p>
    <w:p w:rsidR="00D87423" w:rsidP="00D87423" w:rsidRDefault="00D87423" w14:paraId="68777758" w14:textId="77777777">
      <w:pPr>
        <w:pStyle w:val="Negrita"/>
        <w:rPr>
          <w:rFonts w:ascii="Arial" w:hAnsi="Arial" w:cs="Arial"/>
          <w:sz w:val="24"/>
        </w:rPr>
      </w:pPr>
      <w:r>
        <w:rPr>
          <w:rFonts w:ascii="Arial" w:hAnsi="Arial" w:cs="Arial"/>
          <w:sz w:val="24"/>
        </w:rPr>
        <w:t xml:space="preserve">Estimado señor y estimada señora: </w:t>
      </w:r>
    </w:p>
    <w:p w:rsidR="00D87423" w:rsidP="00D87423" w:rsidRDefault="00D87423" w14:paraId="4A2A6B65" w14:textId="77777777">
      <w:pPr>
        <w:pStyle w:val="Negrita"/>
        <w:rPr>
          <w:rFonts w:ascii="Arial" w:hAnsi="Arial" w:cs="Arial"/>
          <w:sz w:val="24"/>
        </w:rPr>
      </w:pPr>
    </w:p>
    <w:p w:rsidRPr="0007155D" w:rsidR="00D87423" w:rsidP="00D87423" w:rsidRDefault="00D87423" w14:paraId="5866E844" w14:textId="77777777">
      <w:pPr>
        <w:pStyle w:val="Negrita"/>
        <w:rPr>
          <w:rFonts w:ascii="Arial" w:hAnsi="Arial" w:cs="Arial"/>
          <w:sz w:val="24"/>
        </w:rPr>
      </w:pPr>
      <w:r w:rsidRPr="0007155D">
        <w:rPr>
          <w:rFonts w:ascii="Arial" w:hAnsi="Arial" w:cs="Arial"/>
          <w:sz w:val="24"/>
        </w:rPr>
        <w:t xml:space="preserve">El informe adjunto contiene los resultados correspondientes al estudio </w:t>
      </w:r>
      <w:bookmarkStart w:name="_Hlk175132658" w:id="0"/>
      <w:r w:rsidRPr="0007155D">
        <w:rPr>
          <w:rFonts w:ascii="Arial" w:hAnsi="Arial" w:cs="Arial"/>
          <w:sz w:val="24"/>
        </w:rPr>
        <w:t>especial</w:t>
      </w:r>
      <w:r w:rsidRPr="0007155D">
        <w:rPr>
          <w:rStyle w:val="Refdenotaalpie"/>
          <w:rFonts w:ascii="Arial" w:hAnsi="Arial" w:cs="Arial"/>
          <w:sz w:val="24"/>
        </w:rPr>
        <w:footnoteReference w:id="1"/>
      </w:r>
      <w:r w:rsidRPr="0007155D">
        <w:rPr>
          <w:rFonts w:ascii="Arial" w:hAnsi="Arial" w:cs="Arial"/>
          <w:sz w:val="24"/>
        </w:rPr>
        <w:t xml:space="preserve"> </w:t>
      </w:r>
      <w:bookmarkEnd w:id="0"/>
      <w:r w:rsidRPr="0007155D">
        <w:rPr>
          <w:rFonts w:ascii="Arial" w:hAnsi="Arial" w:cs="Arial"/>
          <w:sz w:val="24"/>
        </w:rPr>
        <w:t>mediante el cual esta Auditoría evaluó las garantías contingentes del Fondo de Garantía de Depósitos, que están bajo la responsabilidad del Departamento Fondo de Garantía de Depósitos del Banco Central de Costa Rica.</w:t>
      </w:r>
    </w:p>
    <w:p w:rsidRPr="0007155D" w:rsidR="00D87423" w:rsidP="00D87423" w:rsidRDefault="00D87423" w14:paraId="7EE96C17" w14:textId="77777777">
      <w:pPr>
        <w:tabs>
          <w:tab w:val="left" w:pos="5505"/>
        </w:tabs>
        <w:rPr>
          <w:rFonts w:ascii="Arial" w:hAnsi="Arial" w:cs="Arial"/>
        </w:rPr>
      </w:pPr>
    </w:p>
    <w:p w:rsidRPr="00E80175" w:rsidR="00D87423" w:rsidP="00D87423" w:rsidRDefault="00D87423" w14:paraId="5BE4A411" w14:textId="77777777">
      <w:pPr>
        <w:pStyle w:val="Negrita"/>
        <w:rPr>
          <w:rFonts w:ascii="Arial" w:hAnsi="Arial" w:cs="Arial"/>
          <w:sz w:val="24"/>
        </w:rPr>
      </w:pPr>
      <w:r w:rsidRPr="0007155D">
        <w:rPr>
          <w:rFonts w:ascii="Arial" w:hAnsi="Arial" w:cs="Arial"/>
          <w:sz w:val="24"/>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rsidRPr="00EB39A1" w:rsidR="00D87423" w:rsidP="00D87423" w:rsidRDefault="00D87423" w14:paraId="6D7707CD" w14:textId="77777777">
      <w:pPr>
        <w:pStyle w:val="NormalWeb"/>
        <w:jc w:val="both"/>
        <w:rPr>
          <w:rFonts w:ascii="Arial" w:hAnsi="Arial" w:cs="Arial"/>
        </w:rPr>
      </w:pPr>
      <w:r w:rsidRPr="0007155D">
        <w:rPr>
          <w:rFonts w:ascii="Arial" w:hAnsi="Arial" w:cs="Arial"/>
        </w:rPr>
        <w:t xml:space="preserve">La Auditoría Interna realizó la </w:t>
      </w:r>
      <w:r w:rsidRPr="006E5D7E">
        <w:rPr>
          <w:rFonts w:ascii="Arial" w:hAnsi="Arial" w:cs="Arial"/>
        </w:rPr>
        <w:t xml:space="preserve">conferencia técnica y final de este informe con el Departamento Fondo de Garantía de Depósitos, </w:t>
      </w:r>
      <w:r>
        <w:rPr>
          <w:rFonts w:ascii="Arial" w:hAnsi="Arial" w:cs="Arial"/>
        </w:rPr>
        <w:t xml:space="preserve">la </w:t>
      </w:r>
      <w:r w:rsidRPr="006E5D7E">
        <w:rPr>
          <w:rFonts w:ascii="Arial" w:hAnsi="Arial" w:cs="Arial"/>
        </w:rPr>
        <w:t xml:space="preserve">División Económica, </w:t>
      </w:r>
      <w:r>
        <w:rPr>
          <w:rFonts w:ascii="Arial" w:hAnsi="Arial" w:cs="Arial"/>
        </w:rPr>
        <w:t xml:space="preserve">la </w:t>
      </w:r>
      <w:r w:rsidRPr="006E5D7E">
        <w:rPr>
          <w:rFonts w:ascii="Arial" w:hAnsi="Arial" w:cs="Arial"/>
        </w:rPr>
        <w:t xml:space="preserve">División Servicios Compartidos, </w:t>
      </w:r>
      <w:r>
        <w:rPr>
          <w:rFonts w:ascii="Arial" w:hAnsi="Arial" w:cs="Arial"/>
        </w:rPr>
        <w:t xml:space="preserve">la </w:t>
      </w:r>
      <w:r w:rsidRPr="006E5D7E">
        <w:rPr>
          <w:rFonts w:ascii="Arial" w:hAnsi="Arial" w:cs="Arial"/>
        </w:rPr>
        <w:t xml:space="preserve">División Transformación y Estrategia, </w:t>
      </w:r>
      <w:r>
        <w:rPr>
          <w:rFonts w:ascii="Arial" w:hAnsi="Arial" w:cs="Arial"/>
        </w:rPr>
        <w:t xml:space="preserve">la </w:t>
      </w:r>
      <w:r w:rsidRPr="006E5D7E">
        <w:rPr>
          <w:rFonts w:ascii="Arial" w:hAnsi="Arial" w:cs="Arial"/>
        </w:rPr>
        <w:t>División Sistemas de Pago y la Gerencia; como parte de la</w:t>
      </w:r>
      <w:r w:rsidRPr="0007155D">
        <w:rPr>
          <w:rFonts w:ascii="Arial" w:hAnsi="Arial" w:cs="Arial"/>
        </w:rPr>
        <w:t xml:space="preserve"> comunicación preliminar de los resultados.</w:t>
      </w:r>
      <w:r>
        <w:rPr>
          <w:rFonts w:ascii="Arial" w:hAnsi="Arial" w:cs="Arial"/>
        </w:rPr>
        <w:t xml:space="preserve"> </w:t>
      </w:r>
    </w:p>
    <w:p w:rsidRPr="0007155D" w:rsidR="00D87423" w:rsidP="00D87423" w:rsidRDefault="00D87423" w14:paraId="0A732555" w14:textId="77777777">
      <w:pPr>
        <w:pStyle w:val="NormalWeb"/>
        <w:spacing w:before="0" w:beforeAutospacing="0" w:after="0" w:afterAutospacing="0"/>
        <w:jc w:val="both"/>
        <w:rPr>
          <w:rFonts w:ascii="Arial" w:hAnsi="Arial" w:cs="Arial"/>
          <w:lang w:val="es-CR"/>
        </w:rPr>
      </w:pPr>
      <w:r w:rsidRPr="0007155D">
        <w:rPr>
          <w:rFonts w:ascii="Arial" w:hAnsi="Arial" w:cs="Arial"/>
          <w:lang w:val="es-CR"/>
        </w:rPr>
        <w:t xml:space="preserve">Les solicito disponer que en el plazo de los próximos diez días se registre en el Sistema de la Auditoría Interna ubicado en el Portal Central el nombre de los funcionarios responsables de atender las recomendaciones y </w:t>
      </w:r>
      <w:r>
        <w:rPr>
          <w:rFonts w:ascii="Arial" w:hAnsi="Arial" w:cs="Arial"/>
          <w:lang w:val="es-CR"/>
        </w:rPr>
        <w:t>las</w:t>
      </w:r>
      <w:r w:rsidRPr="0007155D">
        <w:rPr>
          <w:rFonts w:ascii="Arial" w:hAnsi="Arial" w:cs="Arial"/>
          <w:lang w:val="es-CR"/>
        </w:rPr>
        <w:t xml:space="preserve"> fechas de implantación establecidas por la Administra</w:t>
      </w:r>
      <w:r>
        <w:rPr>
          <w:rFonts w:ascii="Arial" w:hAnsi="Arial" w:cs="Arial"/>
          <w:lang w:val="es-CR"/>
        </w:rPr>
        <w:t>ción</w:t>
      </w:r>
      <w:r w:rsidRPr="0007155D">
        <w:rPr>
          <w:rFonts w:ascii="Arial" w:hAnsi="Arial" w:cs="Arial"/>
          <w:lang w:val="es-CR"/>
        </w:rPr>
        <w:t>, las cuales se incluyen en este informe.</w:t>
      </w:r>
    </w:p>
    <w:p w:rsidRPr="0007155D" w:rsidR="00D87423" w:rsidP="00D87423" w:rsidRDefault="00D87423" w14:paraId="7E6BEA0B" w14:textId="77777777">
      <w:pPr>
        <w:widowControl w:val="0"/>
        <w:rPr>
          <w:rFonts w:ascii="Arial" w:hAnsi="Arial" w:cs="Arial"/>
        </w:rPr>
      </w:pPr>
    </w:p>
    <w:p w:rsidRPr="0007155D" w:rsidR="00D87423" w:rsidP="00D87423" w:rsidRDefault="00D87423" w14:paraId="0CFEA2BB" w14:textId="77777777">
      <w:pPr>
        <w:widowControl w:val="0"/>
        <w:rPr>
          <w:rFonts w:ascii="Arial" w:hAnsi="Arial" w:cs="Arial"/>
        </w:rPr>
      </w:pPr>
      <w:r w:rsidRPr="0007155D">
        <w:rPr>
          <w:rFonts w:ascii="Arial" w:hAnsi="Arial" w:cs="Arial"/>
        </w:rPr>
        <w:lastRenderedPageBreak/>
        <w:t>Las recomendaciones de auditoría deben tratarse con arreglo a las disposiciones de los artículos 36, 37, 38 y 39, según la Ley General de Control Interno No. 8292 publicada en el periódico oficial La Gaceta 169 del 4 de setiembre del 2002.</w:t>
      </w:r>
    </w:p>
    <w:p w:rsidRPr="0007155D" w:rsidR="00D87423" w:rsidP="00D87423" w:rsidRDefault="00D87423" w14:paraId="1FB5A7CB" w14:textId="77777777">
      <w:pPr>
        <w:widowControl w:val="0"/>
        <w:rPr>
          <w:rFonts w:ascii="Arial" w:hAnsi="Arial" w:cs="Arial"/>
        </w:rPr>
      </w:pPr>
    </w:p>
    <w:p w:rsidRPr="0007155D" w:rsidR="00D87423" w:rsidP="00D87423" w:rsidRDefault="00D87423" w14:paraId="16F2D1A4" w14:textId="77777777">
      <w:pPr>
        <w:widowControl w:val="0"/>
        <w:rPr>
          <w:rFonts w:ascii="Arial" w:hAnsi="Arial" w:cs="Arial"/>
        </w:rPr>
      </w:pPr>
    </w:p>
    <w:p w:rsidRPr="0007155D" w:rsidR="00D87423" w:rsidP="00D87423" w:rsidRDefault="00D87423" w14:paraId="7C615192" w14:textId="77777777">
      <w:pPr>
        <w:rPr>
          <w:rFonts w:ascii="Arial" w:hAnsi="Arial" w:cs="Arial"/>
          <w:lang w:val="pt-BR"/>
        </w:rPr>
      </w:pPr>
      <w:r w:rsidRPr="0007155D">
        <w:rPr>
          <w:noProof/>
        </w:rPr>
        <w:drawing>
          <wp:anchor distT="0" distB="0" distL="114300" distR="114300" simplePos="0" relativeHeight="251659264" behindDoc="1" locked="0" layoutInCell="1" allowOverlap="1" wp14:editId="1DD614C9" wp14:anchorId="567F8A86">
            <wp:simplePos x="0" y="0"/>
            <wp:positionH relativeFrom="column">
              <wp:posOffset>-213995</wp:posOffset>
            </wp:positionH>
            <wp:positionV relativeFrom="paragraph">
              <wp:posOffset>100965</wp:posOffset>
            </wp:positionV>
            <wp:extent cx="2506980" cy="388620"/>
            <wp:effectExtent l="0" t="0" r="7620" b="0"/>
            <wp:wrapNone/>
            <wp:docPr id="37" name="Imagen 10"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n 10" descr="Texto&#10;&#10;El contenido generado por IA puede ser incorrecto."/>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07155D">
        <w:rPr>
          <w:rFonts w:ascii="Arial" w:hAnsi="Arial" w:cs="Arial"/>
          <w:lang w:val="pt-BR"/>
        </w:rPr>
        <w:t>Atentamente,</w:t>
      </w:r>
    </w:p>
    <w:p w:rsidRPr="0007155D" w:rsidR="00D87423" w:rsidP="00D87423" w:rsidRDefault="00D87423" w14:paraId="3C835BCE" w14:textId="77777777">
      <w:pPr>
        <w:tabs>
          <w:tab w:val="left" w:pos="3120"/>
        </w:tabs>
        <w:rPr>
          <w:rFonts w:ascii="Arial" w:hAnsi="Arial" w:cs="Arial"/>
          <w:lang w:val="pt-BR"/>
        </w:rPr>
      </w:pPr>
      <w:r w:rsidRPr="0007155D">
        <w:rPr>
          <w:rFonts w:ascii="Arial" w:hAnsi="Arial" w:cs="Arial"/>
          <w:lang w:val="pt-BR"/>
        </w:rPr>
        <w:tab/>
      </w:r>
    </w:p>
    <w:p w:rsidRPr="0007155D" w:rsidR="00D87423" w:rsidP="00D87423" w:rsidRDefault="00D87423" w14:paraId="1665BACA" w14:textId="77777777">
      <w:pPr>
        <w:rPr>
          <w:rFonts w:ascii="Arial" w:hAnsi="Arial" w:cs="Arial"/>
          <w:lang w:val="pt-BR"/>
        </w:rPr>
      </w:pPr>
    </w:p>
    <w:p w:rsidRPr="0007155D" w:rsidR="00D87423" w:rsidP="00D87423" w:rsidRDefault="00D87423" w14:paraId="57BB9FC3" w14:textId="77777777">
      <w:pPr>
        <w:rPr>
          <w:rFonts w:ascii="Arial" w:hAnsi="Arial" w:cs="Arial"/>
          <w:lang w:val="pt-BR"/>
        </w:rPr>
      </w:pPr>
      <w:r w:rsidRPr="0007155D">
        <w:rPr>
          <w:rFonts w:ascii="Arial" w:hAnsi="Arial" w:cs="Arial"/>
          <w:lang w:val="pt-BR"/>
        </w:rPr>
        <w:t>Maribel Lizano Barahona</w:t>
      </w:r>
    </w:p>
    <w:p w:rsidR="00D87423" w:rsidP="00D87423" w:rsidRDefault="00D87423" w14:paraId="53ECE783" w14:textId="77777777">
      <w:pPr>
        <w:rPr>
          <w:rFonts w:ascii="Arial" w:hAnsi="Arial" w:cs="Arial"/>
          <w:b/>
          <w:bCs/>
          <w:lang w:val="pt-BR"/>
        </w:rPr>
      </w:pPr>
      <w:r w:rsidRPr="0007155D">
        <w:rPr>
          <w:rFonts w:ascii="Arial" w:hAnsi="Arial" w:cs="Arial"/>
          <w:b/>
          <w:bCs/>
          <w:lang w:val="pt-BR"/>
        </w:rPr>
        <w:t>Subauditora Interna</w:t>
      </w:r>
    </w:p>
    <w:p w:rsidR="00D87423" w:rsidP="00D87423" w:rsidRDefault="00D87423" w14:paraId="427A671A" w14:textId="77777777">
      <w:pPr>
        <w:rPr>
          <w:rFonts w:ascii="Arial" w:hAnsi="Arial" w:cs="Arial"/>
          <w:b/>
          <w:bCs/>
          <w:lang w:val="pt-BR"/>
        </w:rPr>
      </w:pPr>
    </w:p>
    <w:p w:rsidR="00D87423" w:rsidP="00D87423" w:rsidRDefault="00D87423" w14:paraId="6CD23A77" w14:textId="77777777">
      <w:pPr>
        <w:rPr>
          <w:rFonts w:ascii="Arial" w:hAnsi="Arial" w:cs="Arial"/>
          <w:b/>
          <w:bCs/>
          <w:lang w:val="pt-BR"/>
        </w:rPr>
      </w:pPr>
    </w:p>
    <w:p w:rsidRPr="0007155D" w:rsidR="00D87423" w:rsidP="00D87423" w:rsidRDefault="00D87423" w14:paraId="5819E841" w14:textId="77777777">
      <w:pPr>
        <w:pStyle w:val="CC"/>
      </w:pPr>
      <w:r w:rsidRPr="00D87423">
        <w:t>Cc.</w:t>
      </w:r>
      <w:r w:rsidRPr="00D87423">
        <w:tab/>
      </w:r>
      <w:r w:rsidRPr="0007155D">
        <w:t xml:space="preserve">División Económica </w:t>
      </w:r>
    </w:p>
    <w:p w:rsidRPr="00D87423" w:rsidR="00D87423" w:rsidP="00D87423" w:rsidRDefault="00D87423" w14:paraId="74EFFDB8" w14:textId="77777777">
      <w:pPr>
        <w:pStyle w:val="CC"/>
        <w:ind w:firstLine="720"/>
      </w:pPr>
      <w:r w:rsidRPr="0007155D">
        <w:t>División Servicios Compartidos</w:t>
      </w:r>
    </w:p>
    <w:p w:rsidRPr="0007155D" w:rsidR="00D87423" w:rsidP="00D87423" w:rsidRDefault="00D87423" w14:paraId="35E58291" w14:textId="77777777">
      <w:pPr>
        <w:pStyle w:val="CC"/>
        <w:ind w:firstLine="720"/>
      </w:pPr>
      <w:r w:rsidRPr="0007155D">
        <w:t>División Transformación y Estrategia</w:t>
      </w:r>
    </w:p>
    <w:p w:rsidRPr="0007155D" w:rsidR="00D87423" w:rsidP="00D87423" w:rsidRDefault="00D87423" w14:paraId="40CEBEEE" w14:textId="77777777">
      <w:pPr>
        <w:pStyle w:val="CC"/>
        <w:ind w:firstLine="720"/>
      </w:pPr>
      <w:r w:rsidRPr="0007155D">
        <w:t>División Sistemas de Pago</w:t>
      </w:r>
    </w:p>
    <w:p w:rsidR="00577A95" w:rsidP="0085692C" w:rsidRDefault="00577A95" w14:paraId="6317DA66" w14:textId="77777777">
      <w:pPr>
        <w:pStyle w:val="Negrita"/>
      </w:pPr>
    </w:p>
    <w:p w:rsidRPr="002307FE" w:rsidR="002307FE" w:rsidP="002307FE" w:rsidRDefault="002307FE" w14:paraId="0D20235B" w14:textId="77777777"/>
    <w:p w:rsidRPr="002307FE" w:rsidR="002307FE" w:rsidP="002307FE" w:rsidRDefault="002307FE" w14:paraId="24F92105" w14:textId="77777777"/>
    <w:bookmarkStart w:name="_MON_1804921287" w:id="1"/>
    <w:bookmarkEnd w:id="1"/>
    <w:p w:rsidR="002307FE" w:rsidP="001C005D" w:rsidRDefault="001C005D" w14:paraId="6D682D16" w14:textId="347D0555">
      <w:pPr>
        <w:jc w:val="center"/>
      </w:pPr>
      <w:r>
        <w:object w:dxaOrig="1508" w:dyaOrig="984" w14:anchorId="3B4251D7">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i1025" style="width:75.4pt;height:49.2pt" o:ole="" type="#_x0000_t75">
            <v:imagedata o:title="" r:id="rId15"/>
          </v:shape>
          <o:OLEObject Type="Embed" ProgID="Word.Document.12" ShapeID="_x0000_i1025" DrawAspect="Icon" ObjectID="_1804921303" r:id="rId16">
            <o:FieldCodes>\s</o:FieldCodes>
          </o:OLEObject>
        </w:object>
      </w:r>
    </w:p>
    <w:p w:rsidRPr="002307FE" w:rsidR="00A26E9E" w:rsidP="002307FE" w:rsidRDefault="00A26E9E" w14:paraId="50968846" w14:textId="77777777"/>
    <w:sectPr w:rsidRPr="002307FE" w:rsidR="00A26E9E" w:rsidSect="00060C03">
      <w:headerReference w:type="even" r:id="rId17"/>
      <w:headerReference w:type="default" r:id="rId18"/>
      <w:footerReference w:type="even" r:id="rId19"/>
      <w:footerReference w:type="default" r:id="rId20"/>
      <w:headerReference w:type="first" r:id="rId21"/>
      <w:footerReference w:type="first" r:id="rId22"/>
      <w:type w:val="continuous"/>
      <w:pgSz w:w="12240" w:h="15840" w:code="1"/>
      <w:pgMar w:top="2449" w:right="1412" w:bottom="1701" w:left="2217"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2EDFE7A" w14:textId="77777777" w:rsidR="00D87423" w:rsidRDefault="00D87423" w:rsidP="00D43D57">
      <w:r>
        <w:separator/>
      </w:r>
    </w:p>
  </w:endnote>
  <w:endnote w:type="continuationSeparator" w:id="0">
    <w:p w14:paraId="2219A065" w14:textId="77777777" w:rsidR="00D87423" w:rsidRDefault="00D87423"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a="http://schemas.openxmlformats.org/drawingml/2006/main" xmlns:aclsh="http://schemas.microsoft.com/office/drawing/2020/classificationShap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EC7A70" w:rsidRDefault="00D87423" w14:paraId="1A5A8DEA" w14:textId="1A16BA9F">
    <w:pPr>
      <w:pStyle w:val="Piedepgina"/>
    </w:pPr>
    <w:r>
      <w:rPr>
        <w:noProof/>
      </w:rPr>
      <mc:AlternateContent>
        <mc:Choice Requires="wps">
          <w:drawing>
            <wp:anchor distT="0" distB="0" distL="0" distR="0" simplePos="0" relativeHeight="251698176" behindDoc="0" locked="0" layoutInCell="1" allowOverlap="1" wp14:editId="06B695F8" wp14:anchorId="75022BBE">
              <wp:simplePos x="635" y="635"/>
              <wp:positionH relativeFrom="page">
                <wp:align>center</wp:align>
              </wp:positionH>
              <wp:positionV relativeFrom="page">
                <wp:align>bottom</wp:align>
              </wp:positionV>
              <wp:extent cx="609600" cy="345440"/>
              <wp:effectExtent l="0" t="0" r="0" b="0"/>
              <wp:wrapNone/>
              <wp:docPr id="1766075862" name="Cuadro de texto 2"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D87423" w:rsidR="00D87423" w:rsidP="00D87423" w:rsidRDefault="00D87423" w14:paraId="1ADAA3D3" w14:textId="50CB8A67">
                          <w:pPr>
                            <w:rPr>
                              <w:rFonts w:ascii="Calibri" w:hAnsi="Calibri" w:eastAsia="Calibri" w:cs="Calibri"/>
                              <w:noProof/>
                              <w:color w:val="000000"/>
                              <w:sz w:val="20"/>
                              <w:szCs w:val="20"/>
                            </w:rPr>
                          </w:pPr>
                          <w:r w:rsidRPr="00D87423">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75022BBE">
              <v:stroke joinstyle="miter"/>
              <v:path gradientshapeok="t" o:connecttype="rect"/>
            </v:shapetype>
            <v:shape id="Cuadro de texto 2" style="position:absolute;left:0;text-align:left;margin-left:0;margin-top:0;width:48pt;height:27.2pt;z-index:251698176;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EY8ZDQ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UVNR+m30B1oKUQjnx7J5cNtV4JH54EEsE0LYk2&#10;PNKhDXQlh5PFWQ34+yN/zCfcKcpZR4IpuSVFc2Z+WuIjamswcDA2yRjf5NcRHrtr74BkOKYX4WQy&#10;yYvBDKZGaF9IzovYiELCSmpX8s1g3oWjcuk5SLVYpCSSkRNhZddOxtIRrojlc/8i0J0AD8TUAwxq&#10;EsUb3I+58aZ3i10g9BMpEdojkCfESYKJq9NziRp//Z+yLo96/gcAAP//AwBQSwMEFAAGAAgAAAAh&#10;ACnjp/vZAAAAAwEAAA8AAABkcnMvZG93bnJldi54bWxMj8FOwzAMhu9IvENkJG4sZRsTlKYTmsRp&#10;CGkbF25Z4rWFxqkad+veHsNlXCz9+q3Pn4vlGFp1xD41kQzcTzJQSC76hioDH7vXu0dQiS1520ZC&#10;A2dMsCyvrwqb+3iiDR63XCmBUMqtgZq5y7VOrsZg0yR2SNIdYh8sS+wr7Xt7Enho9TTLFjrYhuRC&#10;bTtc1ei+t0Mw8LDht+GddrPPcXr+WncrNzusnTG3N+PLMyjGkS/L8Ksv6lCK0z4O5JNqDcgj/Del&#10;e1pI2gt3PgddFvq/e/kDAAD//wMAUEsBAi0AFAAGAAgAAAAhALaDOJL+AAAA4QEAABMAAAAAAAAA&#10;AAAAAAAAAAAAAFtDb250ZW50X1R5cGVzXS54bWxQSwECLQAUAAYACAAAACEAOP0h/9YAAACUAQAA&#10;CwAAAAAAAAAAAAAAAAAvAQAAX3JlbHMvLnJlbHNQSwECLQAUAAYACAAAACEAORGPGQ0CAAAcBAAA&#10;DgAAAAAAAAAAAAAAAAAuAgAAZHJzL2Uyb0RvYy54bWxQSwECLQAUAAYACAAAACEAKeOn+9kAAAAD&#10;AQAADwAAAAAAAAAAAAAAAABnBAAAZHJzL2Rvd25yZXYueG1sUEsFBgAAAAAEAAQA8wAAAG0FAAAA&#10;AA==&#10;">
              <v:fill o:detectmouseclick="t"/>
              <v:textbox style="mso-fit-shape-to-text:t" inset="0,0,0,15pt">
                <w:txbxContent>
                  <w:p w:rsidRPr="00D87423" w:rsidR="00D87423" w:rsidP="00D87423" w:rsidRDefault="00D87423" w14:paraId="1ADAA3D3" w14:textId="50CB8A67">
                    <w:pPr>
                      <w:rPr>
                        <w:rFonts w:ascii="Calibri" w:hAnsi="Calibri" w:eastAsia="Calibri" w:cs="Calibri"/>
                        <w:noProof/>
                        <w:color w:val="000000"/>
                        <w:sz w:val="20"/>
                        <w:szCs w:val="20"/>
                      </w:rPr>
                    </w:pPr>
                    <w:r w:rsidRPr="00D87423">
                      <w:rPr>
                        <w:rFonts w:ascii="Calibri" w:hAnsi="Calibri" w:eastAsia="Calibri" w:cs="Calibri"/>
                        <w:noProof/>
                        <w:color w:val="000000"/>
                        <w:sz w:val="20"/>
                        <w:szCs w:val="20"/>
                      </w:rPr>
                      <w:t>Uso Interno</w:t>
                    </w:r>
                  </w:p>
                </w:txbxContent>
              </v:textbox>
              <w10:wrap anchorx="page" anchory="page"/>
            </v:shape>
          </w:pict>
        </mc:Fallback>
      </mc:AlternateContent>
    </w:r>
  </w:p>
</w:ftr>
</file>

<file path=word/footer2.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2307FE" w:rsidP="00FA54DF" w:rsidRDefault="00D87423" w14:paraId="4FCEFAB6" w14:textId="1F7E17CF">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editId="09E6CDFC" wp14:anchorId="43641CBE">
              <wp:simplePos x="1409700" y="9258300"/>
              <wp:positionH relativeFrom="page">
                <wp:align>center</wp:align>
              </wp:positionH>
              <wp:positionV relativeFrom="page">
                <wp:align>bottom</wp:align>
              </wp:positionV>
              <wp:extent cx="609600" cy="345440"/>
              <wp:effectExtent l="0" t="0" r="0" b="0"/>
              <wp:wrapNone/>
              <wp:docPr id="1751891591" name="Cuadro de texto 3"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D87423" w:rsidR="00D87423" w:rsidP="00D87423" w:rsidRDefault="00D87423" w14:paraId="3929AEAA" w14:textId="0F1E8554">
                          <w:pPr>
                            <w:rPr>
                              <w:rFonts w:ascii="Calibri" w:hAnsi="Calibri" w:eastAsia="Calibri" w:cs="Calibri"/>
                              <w:noProof/>
                              <w:color w:val="000000"/>
                              <w:sz w:val="20"/>
                              <w:szCs w:val="20"/>
                            </w:rPr>
                          </w:pPr>
                          <w:r w:rsidRPr="00D87423">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43641CBE">
              <v:stroke joinstyle="miter"/>
              <v:path gradientshapeok="t" o:connecttype="rect"/>
            </v:shapetype>
            <v:shape id="Cuadro de texto 3" style="position:absolute;margin-left:0;margin-top:0;width:48pt;height:27.2pt;z-index:251699200;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LZKpDg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VVySfD9BuoDrQUwpFv7+SyodYr4cOTQCKYpiXR&#10;hkc6tIGu5HCyOKsBf3/kj/mEO0U560gwJbekaM7MT0t8RG0NBg7GJhnjm/w6wmN37R2QDMf0IpxM&#10;JnkxmMHUCO0LyXkRG1FIWEntSr4ZzLtwVC49B6kWi5REMnIirOzayVg6whWxfO5fBLoT4IGYeoBB&#10;TaJ4g/sxN970brELhH4iJUJ7BPKEOEkwcXV6LlHjr/9T1uVRz/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DotkqkOAgAAHAQA&#10;AA4AAAAAAAAAAAAAAAAALgIAAGRycy9lMm9Eb2MueG1sUEsBAi0AFAAGAAgAAAAhACnjp/vZAAAA&#10;AwEAAA8AAAAAAAAAAAAAAAAAaAQAAGRycy9kb3ducmV2LnhtbFBLBQYAAAAABAAEAPMAAABuBQAA&#10;AAA=&#10;">
              <v:fill o:detectmouseclick="t"/>
              <v:textbox style="mso-fit-shape-to-text:t" inset="0,0,0,15pt">
                <w:txbxContent>
                  <w:p w:rsidRPr="00D87423" w:rsidR="00D87423" w:rsidP="00D87423" w:rsidRDefault="00D87423" w14:paraId="3929AEAA" w14:textId="0F1E8554">
                    <w:pPr>
                      <w:rPr>
                        <w:rFonts w:ascii="Calibri" w:hAnsi="Calibri" w:eastAsia="Calibri" w:cs="Calibri"/>
                        <w:noProof/>
                        <w:color w:val="000000"/>
                        <w:sz w:val="20"/>
                        <w:szCs w:val="20"/>
                      </w:rPr>
                    </w:pPr>
                    <w:r w:rsidRPr="00D87423">
                      <w:rPr>
                        <w:rFonts w:ascii="Calibri" w:hAnsi="Calibri" w:eastAsia="Calibri" w:cs="Calibri"/>
                        <w:noProof/>
                        <w:color w:val="000000"/>
                        <w:sz w:val="20"/>
                        <w:szCs w:val="20"/>
                      </w:rPr>
                      <w:t>Uso Interno</w:t>
                    </w:r>
                  </w:p>
                </w:txbxContent>
              </v:textbox>
              <w10:wrap anchorx="page" anchory="page"/>
            </v:shape>
          </w:pict>
        </mc:Fallback>
      </mc:AlternateContent>
    </w:r>
    <w:sdt>
      <w:sdtPr>
        <w:rPr>
          <w:color w:val="004990"/>
          <w:sz w:val="16"/>
          <w:szCs w:val="16"/>
        </w:rPr>
        <w:alias w:val="Consecutivo"/>
        <w:tag w:val="Consecutivo"/>
        <w:id w:val="-1370214818"/>
        <w:placeholder>
          <w:docPart w:val="C3DB0998D3794708A890CA33CFF3A610"/>
        </w:placeholder>
        <w:text/>
      </w:sdtPr>
      <w:sdtEndPr/>
      <w:sdtContent>
        <w:r>
          <w:t>AI-0072-2025</w:t>
        </w:r>
      </w:sdtContent>
    </w:sdt>
  </w:p>
  <w:p w:rsidR="002307FE" w:rsidP="00FA54DF" w:rsidRDefault="002307FE" w14:paraId="5274F687"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placeholder/>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D2424F" w:rsidP="00FA54DF" w:rsidRDefault="00E220C4" w14:paraId="6C226DC9" w14:textId="77777777">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editId="70D17FC5" wp14:anchorId="526110E2">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P="00FA54DF" w:rsidRDefault="00D2424F" w14:paraId="6E131071"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6C6ABAE8"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559139DC" w14:textId="77777777">
                          <w:pPr>
                            <w:rPr>
                              <w:color w:val="003A68"/>
                              <w:sz w:val="14"/>
                              <w:szCs w:val="14"/>
                            </w:rPr>
                          </w:pPr>
                          <w:r w:rsidRPr="00FA54DF">
                            <w:rPr>
                              <w:color w:val="003A68"/>
                              <w:sz w:val="14"/>
                              <w:szCs w:val="14"/>
                            </w:rPr>
                            <w:t>Apdo. 10058-1000</w:t>
                          </w:r>
                        </w:p>
                        <w:p w:rsidR="00D2424F" w:rsidP="00FA54DF" w:rsidRDefault="00D2424F" w14:paraId="3F659632" w14:textId="77777777">
                          <w:pPr>
                            <w:rPr>
                              <w:color w:val="003A68"/>
                              <w:sz w:val="14"/>
                              <w:szCs w:val="14"/>
                            </w:rPr>
                          </w:pPr>
                          <w:r w:rsidRPr="00FA54DF">
                            <w:rPr>
                              <w:color w:val="003A68"/>
                              <w:sz w:val="14"/>
                              <w:szCs w:val="14"/>
                            </w:rPr>
                            <w:t>Av. 1 y Central, Calles 2 y 4</w:t>
                          </w:r>
                        </w:p>
                        <w:p w:rsidRPr="00FA54DF" w:rsidR="00D2424F" w:rsidP="00FA54DF" w:rsidRDefault="00D2424F" w14:paraId="373FDDDF"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4"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UZC4AEAAKEDAAAOAAAAZHJzL2Uyb0RvYy54bWysU9tu2zAMfR+wfxD0vjgx4qYz4hRdiw4D&#10;ugvQ7QNkWbKF2aJGKbGzrx8lp2m2vQ17EUSRPjznkN7eTEPPDgq9AVvx1WLJmbISGmPbin/7+vDm&#10;mjMfhG1ED1ZV/Kg8v9m9frUdXaly6KBvFDICsb4cXcW7EFyZZV52ahB+AU5ZSmrAQQQKsc0aFCOh&#10;D32WL5dX2QjYOASpvKfX+znJdwlfayXDZ629CqyvOHEL6cR01vHMdltRtihcZ+SJhvgHFoMwlpqe&#10;oe5FEGyP5i+owUgEDzosJAwZaG2kShpIzWr5h5qnTjiVtJA53p1t8v8PVn46PLkvyML0DiYaYBLh&#10;3SPI755ZuOuEbdUtIoydEg01XkXLstH58vRptNqXPoLU40doaMhiHyABTRqH6ArpZIROAzieTVdT&#10;YDK23OT5pig4k5QrrorNdZFaiPL5a4c+vFcwsHipONJQE7o4PPoQ2YjyuSQ2s/Bg+j4Ntre/PVBh&#10;fEnsI+GZepjqiaqjihqaI+lAmPeE9pouHeBPzkbakYr7H3uBirP+gyUv3q7W67hUKVgXm5wCvMzU&#10;lxlhJUFVPHA2X+/CvIh7h6btqNPsvoVb8k+bJO2F1Yk37UFSfNrZuGiXcap6+bN2vwAAAP//AwBQ&#10;SwMEFAAGAAgAAAAhALKra7PfAAAACgEAAA8AAABkcnMvZG93bnJldi54bWxMj81OwzAQhO9IvIO1&#10;SNxau2mgOGRTIRBXEOVH4ubG2yQiXkex24S3x5zgOJrRzDfldna9ONEYOs8Iq6UCQVx723GD8Pb6&#10;uLgBEaJha3rPhPBNAbbV+VlpCusnfqHTLjYilXAoDEIb41BIGeqWnAlLPxAn7+BHZ2KSYyPtaKZU&#10;7nqZKXUtnek4LbRmoPuW6q/d0SG8Px0+P3L13Dy4q2Hys5LstES8vJjvbkFEmuNfGH7xEzpUiWnv&#10;j2yD6BE22Sp9iQiLtc5BpITW2RrEHiHXG5BVKf9fqH4AAAD//wMAUEsBAi0AFAAGAAgAAAAhALaD&#10;OJL+AAAA4QEAABMAAAAAAAAAAAAAAAAAAAAAAFtDb250ZW50X1R5cGVzXS54bWxQSwECLQAUAAYA&#10;CAAAACEAOP0h/9YAAACUAQAACwAAAAAAAAAAAAAAAAAvAQAAX3JlbHMvLnJlbHNQSwECLQAUAAYA&#10;CAAAACEAP2lGQuABAAChAwAADgAAAAAAAAAAAAAAAAAuAgAAZHJzL2Uyb0RvYy54bWxQSwECLQAU&#10;AAYACAAAACEAsqtrs98AAAAKAQAADwAAAAAAAAAAAAAAAAA6BAAAZHJzL2Rvd25yZXYueG1sUEsF&#10;BgAAAAAEAAQA8wAAAEYFAAAAAA==&#10;" w14:anchorId="526110E2">
              <v:textbox>
                <w:txbxContent>
                  <w:p w:rsidRPr="00FA54DF" w:rsidR="00D2424F" w:rsidP="00FA54DF" w:rsidRDefault="00D2424F" w14:paraId="6E131071"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6C6ABAE8"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559139DC" w14:textId="77777777">
                    <w:pPr>
                      <w:rPr>
                        <w:color w:val="003A68"/>
                        <w:sz w:val="14"/>
                        <w:szCs w:val="14"/>
                      </w:rPr>
                    </w:pPr>
                    <w:r w:rsidRPr="00FA54DF">
                      <w:rPr>
                        <w:color w:val="003A68"/>
                        <w:sz w:val="14"/>
                        <w:szCs w:val="14"/>
                      </w:rPr>
                      <w:t>Apdo. 10058-1000</w:t>
                    </w:r>
                  </w:p>
                  <w:p w:rsidR="00D2424F" w:rsidP="00FA54DF" w:rsidRDefault="00D2424F" w14:paraId="3F659632" w14:textId="77777777">
                    <w:pPr>
                      <w:rPr>
                        <w:color w:val="003A68"/>
                        <w:sz w:val="14"/>
                        <w:szCs w:val="14"/>
                      </w:rPr>
                    </w:pPr>
                    <w:r w:rsidRPr="00FA54DF">
                      <w:rPr>
                        <w:color w:val="003A68"/>
                        <w:sz w:val="14"/>
                        <w:szCs w:val="14"/>
                      </w:rPr>
                      <w:t>Av. 1 y Central, Calles 2 y 4</w:t>
                    </w:r>
                  </w:p>
                  <w:p w:rsidRPr="00FA54DF" w:rsidR="00D2424F" w:rsidP="00FA54DF" w:rsidRDefault="00D2424F" w14:paraId="373FDDDF" w14:textId="77777777">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editId="49892017" wp14:anchorId="301FA852">
          <wp:simplePos x="0" y="0"/>
          <wp:positionH relativeFrom="column">
            <wp:posOffset>4550781</wp:posOffset>
          </wp:positionH>
          <wp:positionV relativeFrom="paragraph">
            <wp:posOffset>-190500</wp:posOffset>
          </wp:positionV>
          <wp:extent cx="8890" cy="431165"/>
          <wp:effectExtent l="0" t="0" r="0" b="0"/>
          <wp:wrapNone/>
          <wp:docPr id="4"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F64992" w:rsidP="00F64992" w:rsidRDefault="00D87423" w14:paraId="5BC385C4" w14:textId="30C3738D">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editId="6912EA78" wp14:anchorId="5534BA7E">
              <wp:simplePos x="635" y="635"/>
              <wp:positionH relativeFrom="page">
                <wp:align>center</wp:align>
              </wp:positionH>
              <wp:positionV relativeFrom="page">
                <wp:align>bottom</wp:align>
              </wp:positionV>
              <wp:extent cx="609600" cy="345440"/>
              <wp:effectExtent l="0" t="0" r="0" b="0"/>
              <wp:wrapNone/>
              <wp:docPr id="944877790" name="Cuadro de texto 1"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D87423" w:rsidR="00D87423" w:rsidP="00D87423" w:rsidRDefault="00D87423" w14:paraId="1DE5E170" w14:textId="1706357F">
                          <w:pPr>
                            <w:rPr>
                              <w:rFonts w:ascii="Calibri" w:hAnsi="Calibri" w:eastAsia="Calibri" w:cs="Calibri"/>
                              <w:noProof/>
                              <w:color w:val="000000"/>
                              <w:sz w:val="20"/>
                              <w:szCs w:val="20"/>
                            </w:rPr>
                          </w:pPr>
                          <w:r w:rsidRPr="00D87423">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5534BA7E">
              <v:stroke joinstyle="miter"/>
              <v:path gradientshapeok="t" o:connecttype="rect"/>
            </v:shapetype>
            <v:shape id="Cuadro de texto 1" style="position:absolute;margin-left:0;margin-top:0;width:48pt;height:27.2pt;z-index:251697152;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rj0kDgIAABwEAAAOAAAAZHJzL2Uyb0RvYy54bWysU99v2jAQfp+0/8Hy+0hgFK0RoWKtmCah&#10;thKd+mwcm0SKfdbZkLC/fmdDoOv2NO3Fudyd78f3fZ7f9aZlB4W+AVvy8SjnTFkJVWN3Jf/xsvr0&#10;hTMfhK1EC1aV/Kg8v1t8/DDvXKEmUENbKWRUxPqicyWvQ3BFlnlZKyP8CJyyFNSARgT6xV1Woeio&#10;ummzSZ7Psg6wcghSeU/eh1OQL1J9rZUMT1p7FVhbcpotpBPTuY1ntpiLYofC1Y08jyH+YQojGktN&#10;L6UeRBBsj80fpUwjETzoMJJgMtC6kSrtQNuM83fbbGrhVNqFwPHuApP/f2Xl42HjnpGF/iv0RGAE&#10;pHO+8OSM+/QaTfzSpIziBOHxApvqA5PknOW3s5wikkKfpzfTaYI1u1526MM3BYZFo+RIrCSwxGHt&#10;AzWk1CEl9rKwato2MdPa3xyUGD3ZdcJohX7bs6Yq+WSYfgvVkZZCOPHtnVw11HotfHgWSATTtCTa&#10;8ESHbqErOZwtzmrAn3/zx3zCnaKcdSSYkltSNGftd0t8RG0NBg7GNhnj2/wmwmP35h5IhmN6EU4m&#10;k7wY2sHUCOaV5LyMjSgkrKR2Jd8O5n04KZeeg1TLZUoiGTkR1nbjZCwd4YpYvvSvAt0Z8EBMPcKg&#10;JlG8w/2UG296t9wHQj+REqE9AXlGnCSYuDo/l6jxt/8p6/qoF7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FSuPSQOAgAAHAQA&#10;AA4AAAAAAAAAAAAAAAAALgIAAGRycy9lMm9Eb2MueG1sUEsBAi0AFAAGAAgAAAAhACnjp/vZAAAA&#10;AwEAAA8AAAAAAAAAAAAAAAAAaAQAAGRycy9kb3ducmV2LnhtbFBLBQYAAAAABAAEAPMAAABuBQAA&#10;AAA=&#10;">
              <v:fill o:detectmouseclick="t"/>
              <v:textbox style="mso-fit-shape-to-text:t" inset="0,0,0,15pt">
                <w:txbxContent>
                  <w:p w:rsidRPr="00D87423" w:rsidR="00D87423" w:rsidP="00D87423" w:rsidRDefault="00D87423" w14:paraId="1DE5E170" w14:textId="1706357F">
                    <w:pPr>
                      <w:rPr>
                        <w:rFonts w:ascii="Calibri" w:hAnsi="Calibri" w:eastAsia="Calibri" w:cs="Calibri"/>
                        <w:noProof/>
                        <w:color w:val="000000"/>
                        <w:sz w:val="20"/>
                        <w:szCs w:val="20"/>
                      </w:rPr>
                    </w:pPr>
                    <w:r w:rsidRPr="00D87423">
                      <w:rPr>
                        <w:rFonts w:ascii="Calibri" w:hAnsi="Calibri" w:eastAsia="Calibri" w:cs="Calibri"/>
                        <w:noProof/>
                        <w:color w:val="000000"/>
                        <w:sz w:val="20"/>
                        <w:szCs w:val="20"/>
                      </w:rPr>
                      <w:t>Uso Interno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editId="39D7630E" wp14:anchorId="284D558A">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RDefault="00D2424F" w14:paraId="4292BF2E"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12BD16EA"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7B24C241" w14:textId="77777777">
                          <w:pPr>
                            <w:rPr>
                              <w:color w:val="003A68"/>
                              <w:sz w:val="14"/>
                              <w:szCs w:val="14"/>
                            </w:rPr>
                          </w:pPr>
                          <w:r w:rsidRPr="00FA54DF">
                            <w:rPr>
                              <w:color w:val="003A68"/>
                              <w:sz w:val="14"/>
                              <w:szCs w:val="14"/>
                            </w:rPr>
                            <w:t>Apdo. 10058-1000</w:t>
                          </w:r>
                        </w:p>
                        <w:p w:rsidR="00B65442" w:rsidP="00B65442" w:rsidRDefault="00B65442" w14:paraId="4C3D411B" w14:textId="77777777">
                          <w:pPr>
                            <w:rPr>
                              <w:color w:val="003A68"/>
                              <w:sz w:val="14"/>
                              <w:szCs w:val="14"/>
                            </w:rPr>
                          </w:pPr>
                          <w:r w:rsidRPr="00FA54DF">
                            <w:rPr>
                              <w:color w:val="003A68"/>
                              <w:sz w:val="14"/>
                              <w:szCs w:val="14"/>
                            </w:rPr>
                            <w:t>Av. 1 y Central, Calles 2 y 4</w:t>
                          </w:r>
                        </w:p>
                        <w:p w:rsidRPr="00FA54DF" w:rsidR="00D2424F" w:rsidRDefault="00D2424F" w14:paraId="64F78EA2"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3"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uY204gEAAKgDAAAOAAAAZHJzL2Uyb0RvYy54bWysU9GO0zAQfEfiHyy/06Rpy5Wo6em40yGk&#10;40A6+ADHcRKLxGvWbpPy9aydXK/AG+LFsr3O7MzsZHc99h07KnQaTMGXi5QzZSRU2jQF//b1/s2W&#10;M+eFqUQHRhX8pBy/3r9+tRtsrjJooasUMgIxLh9swVvvbZ4kTraqF24BVhkq1oC98HTEJqlQDITe&#10;d0mWpm+TAbCyCFI5R7d3U5HvI35dK+k/17VTnnUFJ24+rhjXMqzJfifyBoVttZxpiH9g0QttqOkZ&#10;6k54wQ6o/4LqtURwUPuFhD6ButZSRQ2kZpn+oeapFVZFLWSOs2eb3P+DlY/HJ/sFmR/fw0gDjCKc&#10;fQD53TEDt60wjbpBhKFVoqLGy2BZMliXz58Gq13uAkg5fIKKhiwOHiLQWGMfXCGdjNBpAKez6Wr0&#10;TIaW2Wq1TTecSaptstX2ahNbiPz5a4vOf1DQs7ApONJQI7o4Pjgf2Ij8+UloZuBed10cbGd+u6CH&#10;4SayD4Qn6n4sR6arWVoQU0J1IjkIU1wo3rRpAX9yNlBUCu5+HAQqzrqPhix5t1yvQ7biYb25yuiA&#10;l5XysiKMJKiCe86m7a2f8niwqJuWOk1DMHBDNtY6KnxhNdOnOEThc3RD3i7P8dXLD7b/BQAA//8D&#10;AFBLAwQUAAYACAAAACEAjye58d4AAAAKAQAADwAAAGRycy9kb3ducmV2LnhtbEyPTU/DMAyG70j7&#10;D5GRdtuSdeyjpemEQFxBDIbELWu8tlrjVE22ln+POcHN1vvo9eN8N7pWXLEPjScNi7kCgVR621Cl&#10;4eP9ebYFEaIha1pPqOEbA+yKyU1uMusHesPrPlaCSyhkRkMdY5dJGcoanQlz3yFxdvK9M5HXvpK2&#10;NwOXu1YmSq2lMw3xhdp0+Fhjed5fnIbDy+nr8069Vk9u1Q1+VJJcKrWe3o4P9yAijvEPhl99VoeC&#10;nY7+QjaIVsNGrZaMapgtFA9MbNN0DeLIUZKALHL5/4XiBwAA//8DAFBLAQItABQABgAIAAAAIQC2&#10;gziS/gAAAOEBAAATAAAAAAAAAAAAAAAAAAAAAABbQ29udGVudF9UeXBlc10ueG1sUEsBAi0AFAAG&#10;AAgAAAAhADj9If/WAAAAlAEAAAsAAAAAAAAAAAAAAAAALwEAAF9yZWxzLy5yZWxzUEsBAi0AFAAG&#10;AAgAAAAhABy5jbTiAQAAqAMAAA4AAAAAAAAAAAAAAAAALgIAAGRycy9lMm9Eb2MueG1sUEsBAi0A&#10;FAAGAAgAAAAhAI8nufHeAAAACgEAAA8AAAAAAAAAAAAAAAAAPAQAAGRycy9kb3ducmV2LnhtbFBL&#10;BQYAAAAABAAEAPMAAABHBQAAAAA=&#10;" w14:anchorId="284D558A">
              <v:textbox>
                <w:txbxContent>
                  <w:p w:rsidRPr="00FA54DF" w:rsidR="00D2424F" w:rsidRDefault="00D2424F" w14:paraId="4292BF2E"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12BD16EA"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7B24C241" w14:textId="77777777">
                    <w:pPr>
                      <w:rPr>
                        <w:color w:val="003A68"/>
                        <w:sz w:val="14"/>
                        <w:szCs w:val="14"/>
                      </w:rPr>
                    </w:pPr>
                    <w:r w:rsidRPr="00FA54DF">
                      <w:rPr>
                        <w:color w:val="003A68"/>
                        <w:sz w:val="14"/>
                        <w:szCs w:val="14"/>
                      </w:rPr>
                      <w:t>Apdo. 10058-1000</w:t>
                    </w:r>
                  </w:p>
                  <w:p w:rsidR="00B65442" w:rsidP="00B65442" w:rsidRDefault="00B65442" w14:paraId="4C3D411B" w14:textId="77777777">
                    <w:pPr>
                      <w:rPr>
                        <w:color w:val="003A68"/>
                        <w:sz w:val="14"/>
                        <w:szCs w:val="14"/>
                      </w:rPr>
                    </w:pPr>
                    <w:r w:rsidRPr="00FA54DF">
                      <w:rPr>
                        <w:color w:val="003A68"/>
                        <w:sz w:val="14"/>
                        <w:szCs w:val="14"/>
                      </w:rPr>
                      <w:t>Av. 1 y Central, Calles 2 y 4</w:t>
                    </w:r>
                  </w:p>
                  <w:p w:rsidRPr="00FA54DF" w:rsidR="00D2424F" w:rsidRDefault="00D2424F" w14:paraId="64F78EA2" w14:textId="77777777">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editId="6F822003" wp14:anchorId="16FFD459">
          <wp:simplePos x="0" y="0"/>
          <wp:positionH relativeFrom="column">
            <wp:posOffset>4553585</wp:posOffset>
          </wp:positionH>
          <wp:positionV relativeFrom="paragraph">
            <wp:posOffset>8687</wp:posOffset>
          </wp:positionV>
          <wp:extent cx="8890" cy="431165"/>
          <wp:effectExtent l="0" t="0" r="0" b="0"/>
          <wp:wrapNone/>
          <wp:docPr id="3"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rsidR="00DC5D53" w:rsidP="0025085A" w:rsidRDefault="00DC5D53" w14:paraId="76EF985A"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placeholder/>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F64992" w:rsidP="00DC5D53" w:rsidRDefault="00F64992" w14:paraId="60B4A0F7" w14:textId="77777777">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08F91C6" w14:textId="77777777" w:rsidR="00D87423" w:rsidRDefault="00D87423" w:rsidP="00D43D57">
      <w:r>
        <w:separator/>
      </w:r>
    </w:p>
  </w:footnote>
  <w:footnote w:type="continuationSeparator" w:id="0">
    <w:p w14:paraId="5BBB0C4A" w14:textId="77777777" w:rsidR="00D87423" w:rsidRDefault="00D87423" w:rsidP="00D43D57">
      <w:r>
        <w:continuationSeparator/>
      </w:r>
    </w:p>
  </w:footnote>
  <w:footnote w:id="1">
    <w:p w14:paraId="64593A00" w14:textId="77777777" w:rsidR="00D87423" w:rsidRPr="00A3062B" w:rsidRDefault="00D87423" w:rsidP="00D87423">
      <w:pPr>
        <w:pStyle w:val="Textonotapie"/>
        <w:jc w:val="both"/>
        <w:rPr>
          <w:rFonts w:ascii="Arial" w:hAnsi="Arial" w:cs="Arial"/>
          <w:sz w:val="12"/>
          <w:szCs w:val="12"/>
        </w:rPr>
      </w:pPr>
      <w:r>
        <w:rPr>
          <w:rStyle w:val="Refdenotaalpie"/>
        </w:rPr>
        <w:footnoteRef/>
      </w:r>
      <w:r>
        <w:t xml:space="preserve"> </w:t>
      </w:r>
      <w:r w:rsidRPr="00A3062B">
        <w:rPr>
          <w:rFonts w:ascii="Arial" w:hAnsi="Arial" w:cs="Arial"/>
          <w:b/>
          <w:bCs/>
          <w:sz w:val="16"/>
          <w:szCs w:val="16"/>
        </w:rPr>
        <w:t>Auditoría de carácter especial</w:t>
      </w:r>
      <w:r w:rsidRPr="00A3062B">
        <w:rPr>
          <w:rFonts w:ascii="Arial" w:hAnsi="Arial" w:cs="Arial"/>
          <w:sz w:val="16"/>
          <w:szCs w:val="16"/>
        </w:rPr>
        <w:t>: Evalúa si las actividades, operaciones financieras e información, cumplen en todos los aspectos relevantes, con las regulaciones o mandatos que rigen a la entidad.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EC7A70" w:rsidRDefault="00EC7A70" w14:paraId="2B06D532" w14:textId="77777777">
    <w:pPr>
      <w:pStyle w:val="Encabezado"/>
    </w:pPr>
  </w:p>
</w:hdr>
</file>

<file path=word/header2.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D2424F" w:rsidP="00984A65" w:rsidRDefault="00EC7A70" w14:paraId="316D7796" w14:textId="77777777">
    <w:pPr>
      <w:pStyle w:val="Encabezado"/>
      <w:jc w:val="center"/>
    </w:pPr>
    <w:r>
      <w:rPr>
        <w:noProof/>
        <w:lang w:val="es-CR" w:eastAsia="es-CR"/>
      </w:rPr>
      <w:drawing>
        <wp:anchor distT="0" distB="0" distL="114300" distR="114300" simplePos="0" relativeHeight="251696128" behindDoc="1" locked="0" layoutInCell="1" allowOverlap="1" wp14:editId="08911086" wp14:anchorId="4995880C">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editId="18C82C88" wp14:anchorId="4033A831">
          <wp:simplePos x="0" y="0"/>
          <wp:positionH relativeFrom="column">
            <wp:posOffset>4470400</wp:posOffset>
          </wp:positionH>
          <wp:positionV relativeFrom="paragraph">
            <wp:posOffset>298450</wp:posOffset>
          </wp:positionV>
          <wp:extent cx="941070" cy="424815"/>
          <wp:effectExtent l="0" t="0" r="0" b="0"/>
          <wp:wrapNone/>
          <wp:docPr id="2"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D2424F" w:rsidP="00984A65" w:rsidRDefault="005F02FD" w14:paraId="019B79E8" w14:textId="77777777">
    <w:pPr>
      <w:pStyle w:val="Encabezado"/>
      <w:jc w:val="center"/>
    </w:pPr>
    <w:r>
      <w:rPr>
        <w:noProof/>
        <w:lang w:val="es-CR" w:eastAsia="es-CR"/>
      </w:rPr>
      <w:drawing>
        <wp:anchor distT="0" distB="0" distL="114300" distR="114300" simplePos="0" relativeHeight="251694080" behindDoc="1" locked="0" layoutInCell="1" allowOverlap="1" wp14:editId="3380F81F" wp14:anchorId="2CA0E514">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9" name="Imagen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editId="39BD2551" wp14:anchorId="75BB9E84">
          <wp:simplePos x="0" y="0"/>
          <wp:positionH relativeFrom="column">
            <wp:posOffset>4602480</wp:posOffset>
          </wp:positionH>
          <wp:positionV relativeFrom="paragraph">
            <wp:posOffset>187960</wp:posOffset>
          </wp:positionV>
          <wp:extent cx="857250" cy="424815"/>
          <wp:effectExtent l="0" t="0" r="6350" b="0"/>
          <wp:wrapNone/>
          <wp:docPr id="1"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398403546">
    <w:abstractNumId w:val="10"/>
  </w:num>
  <w:num w:numId="2" w16cid:durableId="848174366">
    <w:abstractNumId w:val="11"/>
  </w:num>
  <w:num w:numId="3" w16cid:durableId="1173492872">
    <w:abstractNumId w:val="9"/>
  </w:num>
  <w:num w:numId="4" w16cid:durableId="141822725">
    <w:abstractNumId w:val="7"/>
  </w:num>
  <w:num w:numId="5" w16cid:durableId="3944351">
    <w:abstractNumId w:val="6"/>
  </w:num>
  <w:num w:numId="6" w16cid:durableId="598147589">
    <w:abstractNumId w:val="5"/>
  </w:num>
  <w:num w:numId="7" w16cid:durableId="908615115">
    <w:abstractNumId w:val="4"/>
  </w:num>
  <w:num w:numId="8" w16cid:durableId="1896355712">
    <w:abstractNumId w:val="8"/>
  </w:num>
  <w:num w:numId="9" w16cid:durableId="136385745">
    <w:abstractNumId w:val="3"/>
  </w:num>
  <w:num w:numId="10" w16cid:durableId="578057248">
    <w:abstractNumId w:val="2"/>
  </w:num>
  <w:num w:numId="11" w16cid:durableId="1356929799">
    <w:abstractNumId w:val="1"/>
  </w:num>
  <w:num w:numId="12" w16cid:durableId="937523258">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7423"/>
    <w:rsid w:val="000064A4"/>
    <w:rsid w:val="000235B5"/>
    <w:rsid w:val="00026C85"/>
    <w:rsid w:val="000439A6"/>
    <w:rsid w:val="00060C03"/>
    <w:rsid w:val="000646DD"/>
    <w:rsid w:val="00081865"/>
    <w:rsid w:val="00082968"/>
    <w:rsid w:val="000914C5"/>
    <w:rsid w:val="000A4501"/>
    <w:rsid w:val="000E0AC6"/>
    <w:rsid w:val="001322B4"/>
    <w:rsid w:val="0016220C"/>
    <w:rsid w:val="001653C6"/>
    <w:rsid w:val="001946F4"/>
    <w:rsid w:val="001A43C4"/>
    <w:rsid w:val="001A6574"/>
    <w:rsid w:val="001C005D"/>
    <w:rsid w:val="001C5806"/>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92FE3"/>
    <w:rsid w:val="004D7F44"/>
    <w:rsid w:val="004F655C"/>
    <w:rsid w:val="004F74E7"/>
    <w:rsid w:val="005105C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14DC4"/>
    <w:rsid w:val="0074397B"/>
    <w:rsid w:val="007455FF"/>
    <w:rsid w:val="00755896"/>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5138"/>
    <w:rsid w:val="00AD0649"/>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8742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EF5727"/>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D2FA1B7"/>
  <w15:docId w15:val="{314F8C00-2D57-432D-9784-73F82057278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paragraph" w:styleId="NormalWeb">
    <w:name w:val="Normal (Web)"/>
    <w:basedOn w:val="Normal"/>
    <w:uiPriority w:val="99"/>
    <w:locked/>
    <w:rsid w:val="00D87423"/>
    <w:pPr>
      <w:spacing w:before="100" w:beforeAutospacing="1" w:after="100" w:afterAutospacing="1"/>
      <w:jc w:val="left"/>
    </w:pPr>
    <w:rPr>
      <w:rFonts w:ascii="Times New Roman" w:hAnsi="Times New Roman"/>
      <w:sz w:val="24"/>
      <w:lang w:val="es-MX" w:eastAsia="es-MX"/>
    </w:rPr>
  </w:style>
  <w:style w:type="paragraph" w:styleId="Textonotapie">
    <w:name w:val="footnote text"/>
    <w:aliases w:val=" Car Car,Car Car, Car Char,Car,Car Char, Car"/>
    <w:basedOn w:val="Normal"/>
    <w:link w:val="TextonotapieCar"/>
    <w:locked/>
    <w:rsid w:val="00D87423"/>
    <w:pPr>
      <w:jc w:val="left"/>
    </w:pPr>
    <w:rPr>
      <w:rFonts w:ascii="Times New Roman" w:hAnsi="Times New Roman"/>
      <w:sz w:val="20"/>
      <w:szCs w:val="20"/>
      <w:lang w:val="es-CR" w:eastAsia="es-CR"/>
    </w:rPr>
  </w:style>
  <w:style w:type="character" w:customStyle="1" w:styleId="TextonotapieCar">
    <w:name w:val="Texto nota pie Car"/>
    <w:aliases w:val=" Car Car Car,Car Car Car, Car Char Car,Car Car1,Car Char Car, Car Car1"/>
    <w:basedOn w:val="Fuentedeprrafopredeter"/>
    <w:link w:val="Textonotapie"/>
    <w:rsid w:val="00D87423"/>
    <w:rPr>
      <w:rFonts w:ascii="Times New Roman" w:eastAsia="Times New Roman" w:hAnsi="Times New Roman"/>
    </w:rPr>
  </w:style>
  <w:style w:type="character" w:styleId="Refdenotaalpie">
    <w:name w:val="footnote reference"/>
    <w:uiPriority w:val="99"/>
    <w:locked/>
    <w:rsid w:val="00D87423"/>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package" Target="embeddings/Microsoft_Word_Document.docx"/><Relationship Id="rId20" Type="http://schemas.openxmlformats.org/officeDocument/2006/relationships/footer" Target="footer2.xml"/><Relationship Id="rId24" Type="http://schemas.openxmlformats.org/officeDocument/2006/relationships/glossaryDocument" Target="glossary/document.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image" Target="media/image2.emf"/><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footer" Target="footer1.xml"/><Relationship Id="rId22" Type="http://schemas.openxmlformats.org/officeDocument/2006/relationships/footer" Target="footer3.xml"/><Relationship Id="rId9" Type="http://schemas.openxmlformats.org/officeDocument/2006/relationships/styles" Target="styles.xml"/><Relationship Id="rId14" Type="http://schemas.openxmlformats.org/officeDocument/2006/relationships/image" Target="media/image1.jpeg"/></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3DB0998D3794708A890CA33CFF3A610"/>
        <w:category>
          <w:name w:val="General"/>
          <w:gallery w:val="placeholder"/>
        </w:category>
        <w:types>
          <w:type w:val="bbPlcHdr"/>
        </w:types>
        <w:behaviors>
          <w:behavior w:val="content"/>
        </w:behaviors>
        <w:guid w:val="{116C12AE-ED70-4241-9229-8D98D5A859F0}"/>
      </w:docPartPr>
      <w:docPartBody>
        <w:p w:rsidR="00A6418A" w:rsidRDefault="00A6418A">
          <w:pPr>
            <w:pStyle w:val="C3DB0998D3794708A890CA33CFF3A610"/>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6418A"/>
    <w:rsid w:val="00A6418A"/>
    <w:rsid w:val="00EF5727"/>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C3DB0998D3794708A890CA33CFF3A610">
    <w:name w:val="C3DB0998D3794708A890CA33CFF3A61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1Zy54B0wjz0WvdJlGdKYuV7JhhyEosvmpYLrx/mFKiw=</DigestValue>
    </Reference>
    <Reference Type="http://uri.etsi.org/01903#SignedProperties" URI="#idSignedProperties">
      <Transforms>
        <Transform Algorithm="http://www.w3.org/TR/2001/REC-xml-c14n-20010315"/>
      </Transforms>
      <DigestMethod Algorithm="http://www.w3.org/2001/04/xmlenc#sha256"/>
      <DigestValue>STBC/tTLeO/KeCiBow+GRNeuyxdVgMqhw7A8Povyn34=</DigestValue>
    </Reference>
  </SignedInfo>
  <SignatureValue>NeRL1umeKvzxSBZSGmGWIm2BQjOhMV10aHHTuVBlLU54Qr7BG+N2hFoLrik9Qo1CCSB8MMzqxwEKuLwukdtgY4qdJcy8UuGRsxM+B8OU/Y5zjEvPyJP4P4XCw8aU2A52O6Xf5AY+1+/1exesNYYMYDFMhTWxqhvav6whxCo8/0YstpisCl4XlWZYiV/7cC4Q3ZD+xe6oaqI+ZNVfDfKK8bDdf3g+nVrHihtVjY3OgLmAwNnK/GXFeTQp3WqRF1uIUlVRDtdpcwAQt7jJNqW39luVEaB9QhK5pvUQVbnAyi++cAXPRnGwJ43JXD7R+HHLKYncr7lvpFEfpWfjYqlurw==</SignatureValue>
  <KeyInfo>
    <X509Data>
      <X509Certificate>MIIFrzCCBJegAwIBAgITFAARudWHE/OFDecnywACABG51TANBgkqhkiG9w0BAQsFADCBmTEZMBcGA1UEBRMQQ1BKLTQtMDAwLTAwNDAxNzELMAkGA1UEBhMCQ1IxJDAiBgNVBAoTG0JBTkNPIENFTlRSQUwgREUgQ09TVEEgUklDQTEiMCAGA1UECxMZRElWSVNJT04gU0lTVEVNQVMgREUgUEFHTzElMCMGA1UEAxMcQ0EgU0lOUEUgLSBQRVJTT05BIEZJU0lDQSB2MjAeFw0yMzA5MTQyMTEzMDNaFw0yNzA5MTMyMTEzMDNaMIGrMRkwFwYDVQQFExBDUEYtMDEtMDcyOS0wMjU1MRgwFgYDVQQEEw9MSVpBTk8gQkFSQUhPTkExEDAOBgNVBCoTB01BUklCRUwxCzAJBgNVBAYTAkNSMRcwFQYDVQQKEw5QRVJTT05BIEZJU0lDQTESMBAGA1UECxMJQ0lVREFEQU5PMSgwJgYDVQQDEx9NQVJJQkVMIExJWkFOTyBCQVJBSE9OQSAoRklSTUEpMIIBIjANBgkqhkiG9w0BAQEFAAOCAQ8AMIIBCgKCAQEAj4wSDMqD1srnx0DS6z+pP67Nx0DlctsrzXdqRsddcQ3plIWXcYcARiwphspB77jPwGTnmkT5knr3/VTG3T6PrADlJgQHMks/RENOD0qr5SSO9qIOBf8RxgBySJlGWat/X6BnA/hFJZEFkrCuS31m1eXfas/tquegCRpXpkzwEwEHv+ihunqzq0W6yq4+yHXwxLM7TQP3VmnH+Y8vHiTqe5SeaWOzfzf79kde94MsRSwCO/prjDBXFVdiH2RlmOqQ+YQSlron6xoP3gPn5cC7AOluVM/uMfzWX2VVg4UKcN3EayJtG+zc0plY6s2lI3QGrMtNDLU7k9AXDYQ6N6yNIQIDAQABo4IB2jCCAdYwHQYDVR0OBBYEFD1vIMsg/uEsFIJ7ahc9oM7+b5cnMB8GA1UdIwQYMBaAFAlI/5tUAjbdMKRvs+Ivif5fd8qZMGEGA1UdHwRaMFgwVqBUoFKGUGh0dHA6Ly9mZGkuc2lucGUuZmkuY3IvcmVwb3NpdG9yaW8vQ0ElMjBTSU5QRSUyMC0lMjBQRVJTT05BJTIwRklTSUNBJTIwdjIoMikuY3JsMIGYBggrBgEFBQcBAQSBizCBiDBcBggrBgEFBQcwAoZQaHR0cDovL2ZkaS5zaW5wZS5maS5jci9yZXBvc2l0b3Jpby9DQSUyMFNJTlBFJTIwLSUyMFBFUlNPTkElMjBGSVNJQ0ElMjB2MigyKS5jcnQwKAYIKwYBBQUHMAGGHGh0dHA6Ly9vY3NwLnNpbnBlLmZpLmNyL29jc3AwDgYDVR0PAQH/BAQDAgbAMD0GCSsGAQQBgjcVBwQwMC4GJisGAQQBgjcVCIXE6luC0eM1lZEbgvmXGIaly2uBf4G50nKBnr94AgFkAgEHMBMGA1UdJQQMMAoGCCsGAQUFBwMEMBsGCSsGAQQBgjcVCgQOMAwwCgYIKwYBBQUHAwQwFQYDVR0gBA4wDDAKBghggTwBAQEBAjANBgkqhkiG9w0BAQsFAAOCAQEAmyqVIyjE1FxymHldQ83139bAYKKxPe2qt/ImJ29hfGjn3eIk944EQxkXwKl2q+63t4TYVxYVqjkNxDzLONDzIMwJrt/5IDl3MSKXw4KABGNCTpf5BAbbL8h4jjlCUN+/3KDBsOvTIzFzljnVDmbULAg1BSYhkOg0uABAYxVpiLNbTl/4OhjExmUMCJEDjBh1/3tCwcihuMwNopOebRttBYRedvnNwR1Q5ICZF3L88PcVMxdmJV35VxHd4g4JI9fokYZjNdTLpOJ21QeXluNIfnBQiOKc0Wwelopd4kpCofojd/jbdulJaLw692GyijlcRkfNWPEy/TWiwwcE8DpXFw==</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ZtYQiB8cWyXZ3FJGGSFRj6cYUy+RpoIeZ/83tQycbnw=</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9Gx1cUNOi+9nkXC7sDzt0u+iDUAurW4tyEzTCvBydU4=</DigestValue>
      </Reference>
      <Reference URI="/word/numbering.xml?ContentType=application/vnd.openxmlformats-officedocument.wordprocessingml.numbering+xml">
        <DigestMethod Algorithm="http://www.w3.org/2001/04/xmlenc#sha256"/>
        <DigestValue>tpMsXUTb5qur087OOB2MyJpSz5Uc/eJWDp8wnKciqs8=</DigestValue>
      </Reference>
      <Reference URI="/word/endnotes.xml?ContentType=application/vnd.openxmlformats-officedocument.wordprocessingml.endnotes+xml">
        <DigestMethod Algorithm="http://www.w3.org/2001/04/xmlenc#sha256"/>
        <DigestValue>FmjooOf8NUlev2swfqkS0rYeraDfq9q1IaIooByzDy4=</DigestValue>
      </Reference>
      <Reference URI="/word/header2.xml?ContentType=application/vnd.openxmlformats-officedocument.wordprocessingml.header+xml">
        <DigestMethod Algorithm="http://www.w3.org/2001/04/xmlenc#sha256"/>
        <DigestValue>gRqvvMiIso43A7VP5Sfw5QnLSM7kn6mnTkBSUfFMkf8=</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header3.xml?ContentType=application/vnd.openxmlformats-officedocument.wordprocessingml.header+xml">
        <DigestMethod Algorithm="http://www.w3.org/2001/04/xmlenc#sha256"/>
        <DigestValue>HYzOuXSRZ6uYmsFYc0EGoxLjns0nvIpABe5VBoIN+Co=</DigestValue>
      </Reference>
      <Reference URI="/word/footnotes.xml?ContentType=application/vnd.openxmlformats-officedocument.wordprocessingml.footnotes+xml">
        <DigestMethod Algorithm="http://www.w3.org/2001/04/xmlenc#sha256"/>
        <DigestValue>+qP9Aiwz6C9cuSEufbz4tMSp2cnVukIfG5NF0U/SFF4=</DigestValue>
      </Reference>
      <Reference URI="/word/header1.xml?ContentType=application/vnd.openxmlformats-officedocument.wordprocessingml.header+xml">
        <DigestMethod Algorithm="http://www.w3.org/2001/04/xmlenc#sha256"/>
        <DigestValue>GU0nJpJ+JRf6Mt5GJi+V4ykTUNHcVPDpY6eQ+gTHqrI=</DigestValue>
      </Reference>
      <Reference URI="/word/theme/theme1.xml?ContentType=application/vnd.openxmlformats-officedocument.theme+xml">
        <DigestMethod Algorithm="http://www.w3.org/2001/04/xmlenc#sha256"/>
        <DigestValue>9TZ4mZI8zGI3VflhVf7jIYdeWBzUvylr4fmB98sbr7g=</DigestValue>
      </Reference>
      <Reference URI="/word/embeddings/Microsoft_Word_Document.docx?ContentType=application/vnd.openxmlformats-officedocument.wordprocessingml.document">
        <DigestMethod Algorithm="http://www.w3.org/2001/04/xmlenc#sha256"/>
        <DigestValue>/P/ffSGqeZyHV7uWUQaYzODYnmnsWDjQqhAYz+YCo7o=</DigestValue>
      </Reference>
      <Reference URI="/word/footer2.xml?ContentType=application/vnd.openxmlformats-officedocument.wordprocessingml.footer+xml">
        <DigestMethod Algorithm="http://www.w3.org/2001/04/xmlenc#sha256"/>
        <DigestValue>+dY/b9AxAnQvyKSR4p2O3CulEu2m6aobGRqB00chckA=</DigestValue>
      </Reference>
      <Reference URI="/word/media/image5.emf?ContentType=image/x-emf">
        <DigestMethod Algorithm="http://www.w3.org/2001/04/xmlenc#sha256"/>
        <DigestValue>EQeoPcoPPD0NqMiDPGouQJEQEnlO/w+Td37NCcMaesM=</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glossary/document.xml?ContentType=application/vnd.openxmlformats-officedocument.wordprocessingml.document.glossary+xml">
        <DigestMethod Algorithm="http://www.w3.org/2001/04/xmlenc#sha256"/>
        <DigestValue>SPQMrshRa+L7RLXuaRSsQ7S9fdWcsAHyTSRYMvi4gtg=</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cNe2BO7mK2wkPtzA50RXcOVyCg1nM9HVbTUUdaxq01c=</DigestValue>
      </Reference>
      <Reference URI="/word/glossary/styles.xml?ContentType=application/vnd.openxmlformats-officedocument.wordprocessingml.styles+xml">
        <DigestMethod Algorithm="http://www.w3.org/2001/04/xmlenc#sha256"/>
        <DigestValue>CNW54OjOdV4ybsMwa080eUu7NCiP+r/eTg3rc+Muhns=</DigestValue>
      </Reference>
      <Reference URI="/word/glossary/fontTable.xml?ContentType=application/vnd.openxmlformats-officedocument.wordprocessingml.fontTable+xml">
        <DigestMethod Algorithm="http://www.w3.org/2001/04/xmlenc#sha256"/>
        <DigestValue>KiPhtKlxAosoqsZP91RNz6j8H7HxGw5i4LsqAlqEiGg=</DigestValue>
      </Reference>
      <Reference URI="/word/media/image2.emf?ContentType=image/x-emf">
        <DigestMethod Algorithm="http://www.w3.org/2001/04/xmlenc#sha256"/>
        <DigestValue>oAgj7STvC1pN5x/zvLT7hke7f/IbG79TfdnqzjxQuRc=</DigestValue>
      </Reference>
      <Reference URI="/word/fontTable.xml?ContentType=application/vnd.openxmlformats-officedocument.wordprocessingml.fontTable+xml">
        <DigestMethod Algorithm="http://www.w3.org/2001/04/xmlenc#sha256"/>
        <DigestValue>NiRrr62I+hTOxtLobGfHfzZaC3GH3A1WLcFPzfxsk5M=</DigestValue>
      </Reference>
      <Reference URI="/word/settings.xml?ContentType=application/vnd.openxmlformats-officedocument.wordprocessingml.settings+xml">
        <DigestMethod Algorithm="http://www.w3.org/2001/04/xmlenc#sha256"/>
        <DigestValue>lPs0FAFQH38yn2S+DCUJw2c9AUl04fk3R/QFv0qbe5I=</DigestValue>
      </Reference>
      <Reference URI="/word/footer1.xml?ContentType=application/vnd.openxmlformats-officedocument.wordprocessingml.footer+xml">
        <DigestMethod Algorithm="http://www.w3.org/2001/04/xmlenc#sha256"/>
        <DigestValue>t8fjjFR+R8gXtoV3dx7sXi5DQDx7LGOfXoyuIFxpzCk=</DigestValue>
      </Reference>
      <Reference URI="/word/styles.xml?ContentType=application/vnd.openxmlformats-officedocument.wordprocessingml.styles+xml">
        <DigestMethod Algorithm="http://www.w3.org/2001/04/xmlenc#sha256"/>
        <DigestValue>4TDGFm0g5So1Pv+hszZ/X8QxhrYT/4/ZYgihh2V3Ixg=</DigestValue>
      </Reference>
      <Reference URI="/word/media/image1.jpeg?ContentType=image/jpeg">
        <DigestMethod Algorithm="http://www.w3.org/2001/04/xmlenc#sha256"/>
        <DigestValue>i5L6dPa91f4vprUe/qDpQrrKZLI1MiYL71asHHkAjWs=</DigestValue>
      </Reference>
      <Reference URI="/word/footer3.xml?ContentType=application/vnd.openxmlformats-officedocument.wordprocessingml.footer+xml">
        <DigestMethod Algorithm="http://www.w3.org/2001/04/xmlenc#sha256"/>
        <DigestValue>I/teXuieCjdYPugnZoq3zN7afJG7RnAG7ro4D2EcKt4=</DigestValue>
      </Reference>
    </Manifest>
    <SignatureProperties>
      <SignatureProperty Id="idSignatureTime" Target="#idPackageSignature">
        <mdssi:SignatureTime xmlns:mdssi="http://schemas.openxmlformats.org/package/2006/digital-signature">
          <mdssi:Format>YYYY-MM-DDThh:mm:ssTZD</mdssi:Format>
          <mdssi:Value>2025-03-31T16:34:09Z</mdssi:Value>
        </mdssi:SignatureTime>
      </SignatureProperty>
    </SignatureProperties>
  </Object>
  <Object>
    <xd:QualifyingProperties xmlns:xd="http://uri.etsi.org/01903/v1.3.2#" Target="#idPackageSignature">
      <xd:SignedProperties Id="idSignedProperties">
        <xd:SignedSignatureProperties>
          <xd:SigningTime>2025-03-31T16:34:09Z</xd:SigningTime>
          <xd:SigningCertificate>
            <xd:Cert>
              <xd:CertDigest>
                <DigestMethod Algorithm="http://www.w3.org/2001/04/xmlenc#sha256"/>
                <DigestValue>Vty4Znw9JXnI7Fyl57Q34shgY4g2W+IyHObt0NM6InM=</DigestValue>
              </xd:CertDigest>
              <xd:IssuerSerial>
                <X509IssuerName>CN=CA SINPE - PERSONA FISICA v2, OU=DIVISION SISTEMAS DE PAGO, O=BANCO CENTRAL DE COSTA RICA, C=CR, SERIALNUMBER=CPJ-4-000-004017</X509IssuerName>
                <X509SerialNumber>446020935786728275859238936857383905419966933</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XnNFjT28iUVw9bvnikkASVVC+RnGyJ3nAb4d+pvnwscCBCHfXS8YDzIwMjUwMzMxMTYzNDIz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UwMzMxMTYzNDIzWjAvBgkqhkiG9w0BCQQxIgQg95QeUuLww4AvtC8KDbyOsFzCR+XoKRP06QhyKNVhS5MwNwYLKoZIhvcNAQkQAi8xKDAmMCQwIgQgrKszXYj6Q2nTJpWV/NZakemXG2IrBO983WoSsYOW808wDQYJKoZIhvcNAQEBBQAEggEAE2/dHbxXLN3kiPNhlwgow8qHa7BtnGn9YmpLxWfiKbREkW0hfcU6PQByznbbzO7Mtm9fRNDXnImm2fFWu8oB3YM3R7NcQbKA+H5VmzvDwwZlBKtdXPsTdR3egmhhSZSVjPZ6XB+rAPLQrwfbTNUUMe09/ALf261Ox7ter/hB3ARw9P0gzm3AXYJs7v8mlo/GMCziUXOXEHgi7jjQJ8yFdr86c/kXNtBYiyK0qQaZWgOYD1CboJITqhC12n8xLbGMwB+0+kdJXnn2QEtsN+mXlOu4G59yGLALBt1PMe4GKpkARIwncQskw6XGhecoX+oTvoSYIPgqYrM4VQRZRrJQWw==</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UwMjI4MTkwMTExWhcNMjUwNDI5MDcyMTExWqBfMF0wHwYDVR0jBBgwFoAUsLvgCC5LE2jw0IBEA2ekP/8lY/YwEAYJKwYBBAGCNxUBBAMCAQAwCgYDVR0UBAMCAT8wHAYJKwYBBAGCNxUEBA8XDTI1MDQyODE5MTExMVowDQYJKoZIhvcNAQENBQADggIBAIjTzTUCSVkK9/+dau3rz2TMnrHfFmegqPXhGGiFZX6qNjiZVkuNHwvlQ9i+nqf+RGmr40m2gVko2zWgrrKTBWenT8QNCHlLCRirI02CKweqC06BdnA+czv/CUxuXp/y3ol78pc/P4SfIN/xT5zPI8eXsOjpTqgcvxZC0a0rWOqVF7Le5YvjKbJ7MdDu25L9RqPTXTKmQVBRUkQQiTvApf+ma+NoARe8J+n6v2aT7fHfu/9yV0mXMz1Pe8VfHk39LbH9I4Um1Gji7ewl7Eo/MgM5yA5+/89/BjTx9eQnIaFHJri+PSnnRAytORXPtggpU/fZGMYJvDcbEwxzb1B7teyXlmKkCkutcFCf7N+3QCuAWLYYe1l20bnvUbjlxdM5lBHpdpZVeOqJLVyKflwaJKqp8N3e+jZa2l23573MOgKkW/xq85drNFdqZSZMUM7o/CuKX2oJhy4poR7X+SnVFjV0Ulz/NGYXpA4TYcwZV8oKy7/galsmMhp9F7au32eNO+deYO3nvIu829cnmn6JdVR+L21Vt84w38sH9gfvDdmt04CIO0Wy1canXMve/zElDLy3qDghlOs3HahM7Dcu0+2X5ggYX3xYSGUlZL84dxvbE+MjINjwdHXWZ5QF8W7MmXF6Wt+J1SiHaygS5t0Y6pc5AHMNjxVx4rG8eOYw3kuc</xd:EncapsulatedCRLValue>
                <xd:EncapsulatedCRLValue>MIIDHjCCAQYCAQEwDQYJKoZIhvcNAQENBQAwczEZMBcGA1UEBRMQQ1BKLTItMTAwLTA5ODMxMTENMAsGA1UECxMERENGRDEPMA0GA1UEChMGTUlDSVRUMQswCQYDVQQGEwJDUjEpMCcGA1UEAxMgQ0EgUkFJWiBOQUNJT05BTCAtIENPU1RBIFJJQ0EgdjIXDTI1MDEwODE2NDc1NloXDTI1MDUwOTA1MDc1NlqgXzBdMB8GA1UdIwQYMBaAFODy/n3ERE5Q5DX9CImPToQZRDNAMBAGCSsGAQQBgjcVAQQDAgEAMAoGA1UdFAQDAgEjMBwGCSsGAQQBgjcVBAQPFw0yNTA1MDgxNjU3NTZaMA0GCSqGSIb3DQEBDQUAA4ICAQA5jHRx4rKQAshHd6sGv48RtrrNbMI99NHIeUi7sTW3pDl31X7wPa6ZghTT7Et36OpqzlubL6J+L83Z3Plnv97kYw42wb3Z5B6JZ01m/m+H9QSEPsaJgt8NwxPecqHeNtUzncinc15Td/D8L5H+bm0Oqrn86rw1jupqfPaTlcqyomympwXY4pqfUfeW9Zrx49G71fLzUCcxc8c1HXnmuNZ3GE84z6nblYI/r9V7UD/5IpqYRZ/GTC1JR8VBamKicUgKklb0GdGj3JYUIM1LbqVjcvQihB3fGILAW5Ve6NKhMzn3kBrezCROUE4uXX0ZSm38rBg/dlGYzHjpTWJocN7GLImfHxQCng1LC6UMDpOtFb+4ViRspAeu59JhDdrm8XRCneB5FnvqN7g3RdQqikLbsvdce5Xy21imyHV5L7X9KWw9m+QYb5QophYUidplGEbx5cBZMRy9eGNVEu1CMqIWyk4SNaGNcE5s1emw45QyKWlBSoqWwZDaukXL5q2vhg5U78h6tODek57BOOCblsClX/UdEUkEe9Xutg3oVn3M+BY95UQ4pSocSzseubiTXCugjcqZtOQPUSeipI7TVzjOJjuG8L9sbt/o4KV8vi5EgMZxVUbvQoTpJpR63Cq0pfcW+8AenWFUdhzj9aDil7fyub5HS7TM9XPPBQYFLNaR0w==</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r8omPE1jxzFJ2mofQ2ADqrJCr8yKWdPBq2j8nlH44T0=</DigestValue>
                </xd:DigestAlgAndValue>
                <xd:CRLIdentifier>
                  <xd:Issuer>SERIALNUMBER=CPJ-2-100-098311,C=CR,O=MICITT,OU=DCFD,CN=CA POLITICA PERSONA FISICA - COSTA RICA v2</xd:Issuer>
                  <xd:IssueTime>2025-02-28T18:55:01Z</xd:IssueTime>
                  <xd:Number>63</xd:Number>
                </xd:CRLIdentifier>
              </xd:CRLRef>
              <xd:CRLRef>
                <xd:DigestAlgAndValue>
                  <DigestMethod Algorithm="http://www.w3.org/2001/04/xmlenc#sha256"/>
                  <DigestValue>XfJJsnf7gsMVHvql882LP2iiDZ0wkSzCd/Rf8pQeVlA=</DigestValue>
                </xd:DigestAlgAndValue>
                <xd:CRLIdentifier>
                  <xd:Issuer>SERIALNUMBER=CPJ-2-100-098311,OU=DCFD,O=MICITT,C=CR,CN=CA RAIZ NACIONAL - COSTA RICA v2</xd:Issuer>
                  <xd:IssueTime>2025-01-08T16:47:56Z</xd:IssueTime>
                  <xd:Number>35</xd:Number>
                </xd:CRLIdentifier>
              </xd:CRLRef>
            </xd:CRLRefs>
            <xd:OCSPRefs>
              <xd:OCSPRef>
                <xd:OCSPIdentifier>
                  <xd:ResponderID>
                    <xd:ByKey>RE1+YHaP965mYz+JwuUAMbQ3wIo=</xd:ByKey>
                  </xd:ResponderID>
                  <xd:ProducedAt>2025-03-31T16:34:23Z</xd:ProducedAt>
                </xd:OCSPIdentifier>
                <xd:DigestAlgAndValue>
                  <DigestMethod Algorithm="http://www.w3.org/2001/04/xmlenc#sha256"/>
                  <DigestValue>15JZMEH0ebR4aycxbnhGfQ1q/AKQHD4U9IzFW5ujjWQ=</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TAyMjgxODU1MDFaFw0yNTA0MjkwNzE1MDFaoF8wXTAfBgNVHSMEGDAWgBRonWk2y4Rue+qTYRn/WDAd1f9cyzAQBgkrBgEEAYI3FQEEAwIBADAKBgNVHRQEAwIBPzAcBgkrBgEEAYI3FQQEDxcNMjUwNDI4MTkwNTAxWjANBgkqhkiG9w0BAQ0FAAOCAgEAP4mvSFteswTLcbQb08u5JBeHwXWb4TYta+0AZ1EKVoTbyzYVlPeKbAX56p1Z5tqBOY0LFh98gepa73/3dUqojY9P+sHQx6gfagW/WfXhZGa1NqBkV07Os0drMV2nxXzWvaikMmqN0ArgXVOXpk0pRxS5tQqp9FbVB/2IvH/d9KVi+EgoJT5LkrZf0Fgh+YBzRhD9zxipLUV2MnIi7EqG6zMZdgic5BT9poeFRzdK7pQ41pTfqMYW2mulxEZmV8RfG90Cit8cAVO31SODmIBbUtXvDfcKuzBwD6ympYaMPOZufGGNhk02aPxP7MPlqbS7v1DNcK7Wn54JKCbFiYun4aJEijhsZOR7kWQaIUfc2bmzHrqA5EZ7KWYdY548uqGTT3BBPE4LqWo2V3RXk8oDujnwi3BDPHD7BxpRo7Xsc+uRUiLtKSfmwZMWBwyFMwFnAe5EndeUO9Rjkvjx8egGsxCsfFyTY7QUrgFW1bsKO0zjum9k91EyvVAxVQZbkP9XTZThEph0rlFCTR6vOJApPHakBoNuacxHuwV+21EOBsHy7oI5ejpyznWOSBd2J7iRQ8Uk/GLEATBXUdNtBaBsiArEqihcSAqZzuRp0SXTcHaM3G+9zE4V3fhe0+hA4LMDy3P0VBewv7yV5oKj6xBzVQkXX4S8cWZezOaTLE5EE7c=</xd:EncapsulatedCRLValue>
              <xd:EncapsulatedCRLValue>MIIDHjCCAQYCAQEwDQYJKoZIhvcNAQENBQAwczEZMBcGA1UEBRMQQ1BKLTItMTAwLTA5ODMxMTENMAsGA1UECxMERENGRDEPMA0GA1UEChMGTUlDSVRUMQswCQYDVQQGEwJDUjEpMCcGA1UEAxMgQ0EgUkFJWiBOQUNJT05BTCAtIENPU1RBIFJJQ0EgdjIXDTI1MDEwODE2NDc1NloXDTI1MDUwOTA1MDc1NlqgXzBdMB8GA1UdIwQYMBaAFODy/n3ERE5Q5DX9CImPToQZRDNAMBAGCSsGAQQBgjcVAQQDAgEAMAoGA1UdFAQDAgEjMBwGCSsGAQQBgjcVBAQPFw0yNTA1MDgxNjU3NTZaMA0GCSqGSIb3DQEBDQUAA4ICAQA5jHRx4rKQAshHd6sGv48RtrrNbMI99NHIeUi7sTW3pDl31X7wPa6ZghTT7Et36OpqzlubL6J+L83Z3Plnv97kYw42wb3Z5B6JZ01m/m+H9QSEPsaJgt8NwxPecqHeNtUzncinc15Td/D8L5H+bm0Oqrn86rw1jupqfPaTlcqyomympwXY4pqfUfeW9Zrx49G71fLzUCcxc8c1HXnmuNZ3GE84z6nblYI/r9V7UD/5IpqYRZ/GTC1JR8VBamKicUgKklb0GdGj3JYUIM1LbqVjcvQihB3fGILAW5Ve6NKhMzn3kBrezCROUE4uXX0ZSm38rBg/dlGYzHjpTWJocN7GLImfHxQCng1LC6UMDpOtFb+4ViRspAeu59JhDdrm8XRCneB5FnvqN7g3RdQqikLbsvdce5Xy21imyHV5L7X9KWw9m+QYb5QophYUidplGEbx5cBZMRy9eGNVEu1CMqIWyk4SNaGNcE5s1emw45QyKWlBSoqWwZDaukXL5q2vhg5U78h6tODek57BOOCblsClX/UdEUkEe9Xutg3oVn3M+BY95UQ4pSocSzseubiTXCugjcqZtOQPUSeipI7TVzjOJjuG8L9sbt/o4KV8vi5EgMZxVUbvQoTpJpR63Cq0pfcW+8AenWFUdhzj9aDil7fyub5HS7TM9XPPBQYFLNaR0w==</xd:EncapsulatedCRLValue>
            </xd:CRLValues>
            <xd:OCSPValues>
              <xd:EncapsulatedOCSPValue>MIIGlQoBAKCCBo4wggaKBgkrBgEFBQcwAQEEggZ7MIIGdzCBxaIWBBRETX5gdo/3rmZjP4nC5QAxtDfAihgPMjAyNTAzMzExNjM0MjNaMIGZMIGWMEwwCQYFKw4DAhoFAAQUzgxHzN03kqP+e9oD7BphnZQwSGIEFAlI/5tUAjbdMKRvs+Ivif5fd8qZAhMUABG51YcT84UN5yfLAAIAEbnVgAAYDzIwMjUwMzMxMTYyNDAyWqARGA8yMDI1MDQwMjA0NDQwMlqhIDAeMBwGCSsGAQQBgjcVBAQPFw0yNTA0MDExNjM0MDJaMA0GCSqGSIb3DQEBCwUAA4IBAQB2w7p4ZNIq1Dl6CRBs/fyWXV8HFU5jIz1KLC98y7olgX9Enyg0/0Qvcoy450eLPGnq5dijN15C64e3wZ67nyA/6a4vf3TFjhxM3E1sT2oCuS43XGPE7LrVrzTlWaTiPfiVZUAgdZjMyQYee3bGg7fPYL3CGtL3K3Wlic9o+4Q9JAZ7/fT+93x4S5DeHoR/weoJxCzdxdrcYJ33iBToOef1G1Cjr6DE3LgIuIJNtkJQy6es9PsndxN9rMX1uP4NnDZlY2CSRkOx1jp4SnDcrVqgQ+re1btsRyKwmGhM7c4uaGB4GVHwhUn9HsMLA5xAZ3O/K7LMvTFh2gCgF8ipXCjqoIIElzCCBJMwggSPMIIDd6ADAgECAhMUABggOU13P5AfantGAAIAGCA5MA0GCSqGSIb3DQEBCwUAMIGZMRkwFwYDVQQFExBDUEotNC0wMDAtMDA0MDE3MQswCQYDVQQGEwJDUjEkMCIGA1UEChMbQkFOQ08gQ0VOVFJBTCBERSBDT1NUQSBSSUNBMSIwIAYDVQQLExlESVZJU0lPTiBTSVNURU1BUyBERSBQQUdPMSUwIwYDVQQDExxDQSBTSU5QRSAtIFBFUlNPTkEgRklTSUNBIHYyMB4XDTI1MDMzMDIxMDI1MloXDTI1MDQxMzIxMDI1MlowHjEcMBoGA1UEAxMTU0ktQVBPQ1MtMTAxLmZkaS5jcjCCASIwDQYJKoZIhvcNAQEBBQADggEPADCCAQoCggEBALgN9i1Gr5jDxBNeXjurAqxixSVPKLtsVtD3kpZDgtoOUt87Cc4Ezsn2Ad62Wy52ylftuUfJFYeH0kpw43TnLuutnHkfXFBsRP5V3QLVjDRoAh2qmMYy3oJ+XWxsNeDjaFkVcSudEXooDivx2v30JiAG4TlOrSKtcDANMvCOra4vT3ZVRuAjzDnQ8z0GYfAWt8V0DJMWhXMRiHmhIrzPF79MFcd7uYm5KfTJLXkK/SHwFis11VgfSz4G7Q4EVAfDWOjzkk7EcaM731dHCkA95sJA7gifno76cdb/7KMCMsjX3KvtUEKGX2fRQatZSyttMZZ6Yc45ULb2RqeyJ7GDeCECAwEAAaOCAUgwggFEMD0GCSsGAQQBgjcVBwQwMC4GJisGAQQBgjcVCIXE6luC0eM1lZEbgvmXGIaly2uBf4P2/HeBuPEzAgFkAgEHMBMGA1UdJQQMMAoGCCsGAQUFBwMJMA4GA1UdDwEB/wQEAwIHgDAbBgkrBgEEAYI3FQoEDjAMMAoGCCsGAQUFBwMJMA8GCSsGAQUFBzABBQQCBQAwHwYDVR0jBBgwFoAUCUj/m1QCNt0wpG+z4i+J/l93ypkwHQYDVR0OBBYEFERNfmB2j/euZmM/icLlADG0N8CKMB4GA1UdEQQXMBWCE1NJLUFQT0NTLTEwMS5mZGkuY3IwUAYJKwYBBAGCNxkCBEMwQaA/BgorBgEEAYI3GQIBoDEEL1MtMS01LTIxLTMyMzk1NTA4NzgtNzUzNzk5NzM5LTE3NTY2MDE1MDMtMTA3MTMzMA0GCSqGSIb3DQEBCwUAA4IBAQCNJD4U4q5SxQt8tB4ZnOl0sMPZmRaahiMe3czGB61fcGFjzWddO2tH2owAJE8yneDcNSCw4ZpaEbvDATRBBbed/UhOGn5sgjUtzApJ//v2zLRrF8xOkLVCzDP1nXx2zmBllVowrxtAEnLiMT1DE/JBY2CXmR/62kZcl0t8VdXdpWRkF0EJPYgvRJ5fdOkm/zjtZ2EPJaM0/AhyxS3E71wuFAWBAQlCy1WKsK0CaA50O2CfbfRu4GmUowdkmCoTj2Kn06WxEmbF9aiILXaKgWMeA34Pe/rZ7rNs9pGMFo4IQ3wjIz/h9/FQhNjAGCbUsw0i4JBLlFI8Qk/nM/Wiy7o1</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BKBkBGIwYAIBAQYIYIE8AQEBAQUwMTANBglghkgBZQMEAgEFAAQgSidVhemz2T1uEPARQhNxmYGZ
MjUp4/6g3QvnDFywha8CBCHfXTEYDzIwMjUwMzMxMTYzNDIzWjAEgAIB9AEB/6CCB8Iwgge+MIIF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CSqGSIb3DQEJAzENBgsqhkiG9w0BCRABBDAcBgkqhkiG9w0BCQUxDxcNMjUwMzMxMTYzNDIzWjAv
BgkqhkiG9w0BCQQxIgQgZXtBWt5lf2kHD7DlvYrFYJ0ZNeboDDI43GZ+D4Ew+5UwNwYLKoZIhvcN
AQkQAi8xKDAmMCQwIgQgrKszXYj6Q2nTJpWV/NZakemXG2IrBO983WoSsYOW808wDQYJKoZIhvcN
AQEBBQAEggEAStUteRqMicaQ4S9cfIxxOomiufWpR2FH12wTu0i1kyxvLXs3s3FuQ24v0GUkRx4h
1RhEtJ0PbQf62XfkjtNUXODgTKIZxmVwjcGYUdbM2KI1g7skYz5GwgNm7PdzKDRYB4cyXoIkk3su
GmCbo0E6HMtdx5X2GvgE1jPXAIrzHkWFvarqPLrMIOFC4V8fPacZMim+3zRQj0Gm7RI9fPbvp25Z
gbPfmN4TxUfgCY1KYMThlK3QbstR8D9oZzzf72TBnBlnYGY0LL1sGLpaNxlI66IuwhGOrwt/DgqW
qt6bTzQ5BQDoN7Z2bq4EGD4pY+QVzPYeXq8q+OJbAnjJ9tFf2A==</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p:Policy xmlns:p="office.server.policy" id="" local="true">
  <p:Name>Correspondencia</p:Name>
  <p:Description/>
  <p:Statement/>
  <p:PolicyItems>
    <p:PolicyItem featureId="Microsoft.Office.RecordsManagement.PolicyFeatures.Expiration" staticId="0x0101006C63A49C8B5D254A9448B5BC08F87153|-2024683444" UniqueId="99412054-8896-471f-819b-17095059c792">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0</number>
                  <property>Modified</property>
                  <propertyId>28cf69c5-fa48-462a-b5cd-27b6f9d2bd5f</propertyId>
                  <period>days</period>
                </formula>
                <action type="action" id="Microsoft.Office.RecordsManagement.PolicyFeatures.Expiration.Action.Record"/>
              </data>
            </stages>
          </Schedule>
        </Schedules>
      </p:CustomData>
    </p:PolicyItem>
  </p:PolicyItems>
</p:Policy>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5.xml><?xml version="1.0" encoding="utf-8"?>
<p:properties xmlns:p="http://schemas.microsoft.com/office/2006/metadata/properties" xmlns:xsi="http://www.w3.org/2001/XMLSchema-instance">
  <documentManagement/>
</p:properties>
</file>

<file path=customXml/item6.xml><?xml version="1.0" encoding="utf-8"?>
<?mso-contentType ?>
<FormTemplates xmlns="http://schemas.microsoft.com/sharepoint/v3/contenttype/form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E3509E5-DBFA-40AE-89C0-BCF537EEA484}"/>
</file>

<file path=customXml/itemProps2.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3.xml><?xml version="1.0" encoding="utf-8"?>
<ds:datastoreItem xmlns:ds="http://schemas.openxmlformats.org/officeDocument/2006/customXml" ds:itemID="{CBDA0C9A-2612-4D2B-B934-8540249CA15A}"/>
</file>

<file path=customXml/itemProps4.xml><?xml version="1.0" encoding="utf-8"?>
<ds:datastoreItem xmlns:ds="http://schemas.openxmlformats.org/officeDocument/2006/customXml" ds:itemID="{C815BD63-4878-4C9D-A0B7-A22AE80CC3C2}">
  <ds:schemaRefs>
    <ds:schemaRef ds:uri="http://schemas.microsoft.com/sharepoint/events"/>
  </ds:schemaRefs>
</ds:datastoreItem>
</file>

<file path=customXml/itemProps5.xml><?xml version="1.0" encoding="utf-8"?>
<ds:datastoreItem xmlns:ds="http://schemas.openxmlformats.org/officeDocument/2006/customXml" ds:itemID="{283BF82E-1A70-4392-8CF2-7DEAFF1953AE}">
  <ds:schemaRefs>
    <ds:schemaRef ds:uri="62db5286-48a0-4e17-a672-7c89f7b8ca75"/>
    <ds:schemaRef ds:uri="http://schemas.microsoft.com/office/2006/documentManagement/types"/>
    <ds:schemaRef ds:uri="http://purl.org/dc/terms/"/>
    <ds:schemaRef ds:uri="http://schemas.openxmlformats.org/package/2006/metadata/core-properties"/>
    <ds:schemaRef ds:uri="b875e23b-67d9-4b2e-bdec-edacbf90b326"/>
    <ds:schemaRef ds:uri="http://schemas.microsoft.com/office/infopath/2007/PartnerControls"/>
    <ds:schemaRef ds:uri="http://www.w3.org/XML/1998/namespace"/>
    <ds:schemaRef ds:uri="http://schemas.microsoft.com/sharepoint/v3"/>
    <ds:schemaRef ds:uri="http://schemas.microsoft.com/office/2006/metadata/properties"/>
    <ds:schemaRef ds:uri="http://purl.org/dc/dcmitype/"/>
    <ds:schemaRef ds:uri="http://purl.org/dc/elements/1.1/"/>
  </ds:schemaRefs>
</ds:datastoreItem>
</file>

<file path=customXml/itemProps6.xml><?xml version="1.0" encoding="utf-8"?>
<ds:datastoreItem xmlns:ds="http://schemas.openxmlformats.org/officeDocument/2006/customXml" ds:itemID="{141290F5-6253-4B88-A040-A2ADDFF2409C}"/>
</file>

<file path=customXml/itemProps7.xml><?xml version="1.0" encoding="utf-8"?>
<ds:datastoreItem xmlns:ds="http://schemas.openxmlformats.org/officeDocument/2006/customXml" ds:itemID="{94AE706E-BC65-47E0-BDCA-8CF7E836D4A8}"/>
</file>

<file path=docProps/app.xml><?xml version="1.0" encoding="utf-8"?>
<Properties xmlns="http://schemas.openxmlformats.org/officeDocument/2006/extended-properties" xmlns:vt="http://schemas.openxmlformats.org/officeDocument/2006/docPropsVTypes">
  <Template>plantilla-DAI</Template>
  <TotalTime>9</TotalTime>
  <Pages>2</Pages>
  <Words>312</Words>
  <Characters>1719</Characters>
  <Application>Microsoft Office Word</Application>
  <DocSecurity>0</DocSecurity>
  <Lines>14</Lines>
  <Paragraphs>4</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2027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del Banco Central de Costa Rica AI-0072-2025</dc:title>
  <dc:subject/>
  <dc:creator>BERROCAL MEZA MELISSA</dc:creator>
  <cp:keywords/>
  <dc:description/>
  <cp:lastModifiedBy>BERROCAL MEZA MELISSA</cp:lastModifiedBy>
  <cp:revision>2</cp:revision>
  <cp:lastPrinted>2011-05-05T20:16:00Z</cp:lastPrinted>
  <dcterms:created xsi:type="dcterms:W3CDTF">2025-03-31T16:05:00Z</dcterms:created>
  <dcterms:modified xsi:type="dcterms:W3CDTF">2025-03-31T16:15:00Z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153;#Alta|0fd17ec2-e5d0-4d9f-8e18-466324d0fdd4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2;#Oficio|417b7e3a-1426-4267-afb3-20be5f4d6412</vt:lpwstr>
  </property>
  <property fmtid="{D5CDD505-2E9C-101B-9397-08002B2CF9AE}" pid="9" name="ItemRetentionFormula">
    <vt:lpwstr/>
  </property>
  <property fmtid="{D5CDD505-2E9C-101B-9397-08002B2CF9AE}" pid="10" name="Unidad de Destino">
    <vt:lpwstr>72;#GER - Gerencia|7f4773cf-2cb9-48b6-88d2-9e4750a72616;#968;#Fondo de Garantías de Depósito (FGD)|6ae1a3bc-1325-46ca-8e72-d189c2253a15;#102;#DEC - División Económica|88d34465-63cf-4747-b2dc-a00bbbd7edf4;#972;#DSC - División Servicios Compartidos|39bf63db-793f-4ef3-91b9-d7ea899416c1;#971;#DTE - División Transformación y Estrategia|368c3da0-3cec-43e9-a26d-02a9f90827dd;#103;#DSP - División Sistemas de Pago|9cb48ad8-abad-4fb4-90bb-bb8fa9b4aaaf</vt:lpwstr>
  </property>
  <property fmtid="{D5CDD505-2E9C-101B-9397-08002B2CF9AE}" pid="11" name="Disponibilidad">
    <vt:lpwstr>142;#Alta|7fca731c-4c62-4f1c-9061-e9f164c964b2</vt:lpwstr>
  </property>
  <property fmtid="{D5CDD505-2E9C-101B-9397-08002B2CF9AE}" pid="12" name="Confidencialidad1">
    <vt:lpwstr/>
  </property>
  <property fmtid="{D5CDD505-2E9C-101B-9397-08002B2CF9AE}" pid="13" name="Unidad Remitente">
    <vt:lpwstr>180;#AI - Auditoría Interna|3edbdf7a-605f-4e12-831a-35c707ff21f7</vt:lpwstr>
  </property>
  <property fmtid="{D5CDD505-2E9C-101B-9397-08002B2CF9AE}" pid="14" name="lb0b7da792b243d9bfa96ad7487ad734">
    <vt:lpwstr/>
  </property>
  <property fmtid="{D5CDD505-2E9C-101B-9397-08002B2CF9AE}" pid="15" name="ConfidencialidadNueva">
    <vt:lpwstr>1126;#Uso Interno|cb9fd6ec-d147-480f-a8ac-d6135defb9d5</vt:lpwstr>
  </property>
  <property fmtid="{D5CDD505-2E9C-101B-9397-08002B2CF9AE}" pid="16" name="ClassificationContentMarkingFooterShapeIds">
    <vt:lpwstr>3851b0de,69442dd6,686bbe87</vt:lpwstr>
  </property>
  <property fmtid="{D5CDD505-2E9C-101B-9397-08002B2CF9AE}" pid="17" name="ClassificationContentMarkingFooterFontProps">
    <vt:lpwstr>#000000,10,Calibri</vt:lpwstr>
  </property>
  <property fmtid="{D5CDD505-2E9C-101B-9397-08002B2CF9AE}" pid="18" name="ClassificationContentMarkingFooterText">
    <vt:lpwstr>Uso Interno</vt:lpwstr>
  </property>
  <property fmtid="{D5CDD505-2E9C-101B-9397-08002B2CF9AE}" pid="19" name="MSIP_Label_b8b4be34-365a-4a68-b9fb-75c1b6874315_Enabled">
    <vt:lpwstr>true</vt:lpwstr>
  </property>
  <property fmtid="{D5CDD505-2E9C-101B-9397-08002B2CF9AE}" pid="20" name="MSIP_Label_b8b4be34-365a-4a68-b9fb-75c1b6874315_SetDate">
    <vt:lpwstr>2025-03-31T16:12:59Z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7e66c48e-7c97-4876-a2e0-581b7a171157</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9" name="Dirigido a (entidad externa)">
    <vt:lpwstr/>
  </property>
  <property fmtid="{D5CDD505-2E9C-101B-9397-08002B2CF9AE}" pid="30" name="WorkflowChangePath">
    <vt:lpwstr>9673832d-94bf-4c19-8792-832784cbd250,11;b06cfa97-83cd-4c8b-8abb-c4fadbe40145,16;cf7072bc-9575-4d0b-b529-251f6b43b02b,17;cf7072bc-9575-4d0b-b529-251f6b43b02b,17;</vt:lpwstr>
  </property>
  <property fmtid="{D5CDD505-2E9C-101B-9397-08002B2CF9AE}" pid="32" name="Order">
    <vt:r8>188100</vt:r8>
  </property>
  <property fmtid="{D5CDD505-2E9C-101B-9397-08002B2CF9AE}" pid="33" name="ecm_ItemDeleteBlockHolders">
    <vt:lpwstr/>
  </property>
  <property fmtid="{D5CDD505-2E9C-101B-9397-08002B2CF9AE}" pid="36" name="IconOverlay">
    <vt:lpwstr/>
  </property>
  <property fmtid="{D5CDD505-2E9C-101B-9397-08002B2CF9AE}" pid="37" name="ecm_RecordRestrictions">
    <vt:lpwstr/>
  </property>
  <property fmtid="{D5CDD505-2E9C-101B-9397-08002B2CF9AE}" pid="38" name="ecm_ItemLockHolders">
    <vt:lpwstr/>
  </property>
  <property fmtid="{D5CDD505-2E9C-101B-9397-08002B2CF9AE}" pid="39" name="_dlc_LastRun">
    <vt:lpwstr>04/19/2025 23:14:31</vt:lpwstr>
  </property>
  <property fmtid="{D5CDD505-2E9C-101B-9397-08002B2CF9AE}" pid="40" name="_dlc_ItemStageId">
    <vt:lpwstr>1</vt:lpwstr>
  </property>
  <property fmtid="{D5CDD505-2E9C-101B-9397-08002B2CF9AE}" pid="41" name="Expediente">
    <vt:lpwstr/>
  </property>
  <property fmtid="{D5CDD505-2E9C-101B-9397-08002B2CF9AE}" pid="42" name="Entrante relacionado">
    <vt:lpwstr/>
  </property>
  <property fmtid="{D5CDD505-2E9C-101B-9397-08002B2CF9AE}" pid="43" name="OtraEntidadExterna">
    <vt:lpwstr/>
  </property>
  <property fmtid="{D5CDD505-2E9C-101B-9397-08002B2CF9AE}" pid="44" name="RemitenteOriginal">
    <vt:lpwstr/>
  </property>
  <property fmtid="{D5CDD505-2E9C-101B-9397-08002B2CF9AE}" pid="45" name="NoReferencia">
    <vt:lpwstr/>
  </property>
  <property fmtid="{D5CDD505-2E9C-101B-9397-08002B2CF9AE}" pid="46" name="Secretaria">
    <vt:lpwstr/>
  </property>
  <property fmtid="{D5CDD505-2E9C-101B-9397-08002B2CF9AE}" pid="48" name="Unidad_x0020_de_x0020_Destino">
    <vt:lpwstr>72;#GER - Gerencia|7f4773cf-2cb9-48b6-88d2-9e4750a72616;#968;#Fondo de Garantías de Depósito (FGD)|6ae1a3bc-1325-46ca-8e72-d189c2253a15;#102;#DEC - División Económica|88d34465-63cf-4747-b2dc-a00bbbd7edf4;#972;#DSC - División Servicios Compartidos|39bf63db-793f-4ef3-91b9-d7ea899416c1;#971;#DTE - División Transformación y Estrategia|368c3da0-3cec-43e9-a26d-02a9f90827dd;#103;#DSP - División Sistemas de Pago|9cb48ad8-abad-4fb4-90bb-bb8fa9b4aaaf</vt:lpwstr>
  </property>
  <property fmtid="{D5CDD505-2E9C-101B-9397-08002B2CF9AE}" pid="49" name="Unidad_x0020_Remitente">
    <vt:lpwstr>180;#AI - Auditoría Interna|3edbdf7a-605f-4e12-831a-35c707ff21f7</vt:lpwstr>
  </property>
  <property fmtid="{D5CDD505-2E9C-101B-9397-08002B2CF9AE}" pid="50" name="Dirigido_x0020_a_x0020__x0028_entidad_x0020_externa_x0029_">
    <vt:lpwstr/>
  </property>
  <property fmtid="{D5CDD505-2E9C-101B-9397-08002B2CF9AE}" pid="51" name="Tipo_x0020_Documental">
    <vt:lpwstr>2;#Oficio|417b7e3a-1426-4267-afb3-20be5f4d6412</vt:lpwstr>
  </property>
</Properties>
</file>