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FE7A8B" w:rsidR="003554C5" w:rsidP="00FE7A8B" w:rsidRDefault="00FE7A8B" w14:paraId="154536E0" w14:textId="434D720B">
      <w:pPr>
        <w:jc w:val="left"/>
        <w:rPr>
          <w:rFonts w:ascii="Arial" w:hAnsi="Arial" w:cs="Arial"/>
          <w:sz w:val="24"/>
          <w:lang w:val="es-CR" w:eastAsia="es-CR"/>
        </w:rPr>
      </w:pPr>
      <w:r w:rsidRPr="00FE7A8B">
        <w:rPr>
          <w:rFonts w:ascii="Arial" w:hAnsi="Arial" w:cs="Arial"/>
          <w:sz w:val="24"/>
          <w:lang w:val="es-CR" w:eastAsia="es-CR"/>
        </w:rPr>
        <w:t>28 de marzo del 2025</w:t>
      </w:r>
    </w:p>
    <w:sdt>
      <w:sdtPr>
        <w:alias w:val="Consecutivo"/>
        <w:tag w:val="Consecutivo"/>
        <w:id w:val="867724263"/>
        <w:placeholder>
          <w:docPart w:val="9BD40608D0F544B1B95B188EC5A64FAE"/>
        </w:placeholder>
        <w:text/>
      </w:sdtPr>
      <w:sdtEndPr/>
      <w:sdtContent>
        <w:p w:rsidR="003554C5" w:rsidP="0085692C" w:rsidRDefault="00BF4EBD" w14:paraId="1B56E600" w14:textId="77777777">
          <w:r>
            <w:t>AI-0067-2025</w:t>
          </w:r>
        </w:p>
      </w:sdtContent>
    </w:sdt>
    <w:p w:rsidRPr="00F835F3" w:rsidR="00BF4EBD" w:rsidP="0085692C" w:rsidRDefault="00BF4EBD" w14:paraId="6FC2516F" w14:textId="77777777"/>
    <w:p w:rsidRPr="00FE7A8B" w:rsidR="00FE7A8B" w:rsidP="00FE7A8B" w:rsidRDefault="00FE7A8B" w14:paraId="7602C04E" w14:textId="77777777">
      <w:pPr>
        <w:jc w:val="left"/>
        <w:rPr>
          <w:rFonts w:ascii="Arial" w:hAnsi="Arial" w:cs="Arial"/>
          <w:sz w:val="24"/>
          <w:highlight w:val="green"/>
          <w:lang w:val="es-CR" w:eastAsia="es-CR"/>
        </w:rPr>
      </w:pPr>
    </w:p>
    <w:p w:rsidRPr="00FE7A8B" w:rsidR="00FE7A8B" w:rsidP="00FE7A8B" w:rsidRDefault="00FE7A8B" w14:paraId="62985E7B" w14:textId="77777777">
      <w:pPr>
        <w:jc w:val="left"/>
        <w:rPr>
          <w:rFonts w:ascii="Arial" w:hAnsi="Arial" w:cs="Arial"/>
          <w:sz w:val="24"/>
          <w:lang w:val="es-CR" w:eastAsia="es-CR"/>
        </w:rPr>
      </w:pPr>
      <w:r w:rsidRPr="00FE7A8B">
        <w:rPr>
          <w:rFonts w:ascii="Arial" w:hAnsi="Arial" w:cs="Arial"/>
          <w:sz w:val="24"/>
          <w:lang w:val="es-CR" w:eastAsia="es-CR"/>
        </w:rPr>
        <w:t>Señor</w:t>
      </w:r>
    </w:p>
    <w:p w:rsidRPr="00FE7A8B" w:rsidR="00FE7A8B" w:rsidP="00FE7A8B" w:rsidRDefault="00FE7A8B" w14:paraId="0A6D6F20" w14:textId="77777777">
      <w:pPr>
        <w:jc w:val="left"/>
        <w:rPr>
          <w:rFonts w:ascii="Arial" w:hAnsi="Arial" w:cs="Arial"/>
          <w:sz w:val="24"/>
          <w:lang w:val="es-CR" w:eastAsia="es-CR"/>
        </w:rPr>
      </w:pPr>
      <w:r w:rsidRPr="00FE7A8B">
        <w:rPr>
          <w:rFonts w:ascii="Arial" w:hAnsi="Arial" w:cs="Arial"/>
          <w:sz w:val="24"/>
          <w:lang w:val="es-CR" w:eastAsia="es-CR"/>
        </w:rPr>
        <w:t>Pablo Villalobos G., Gerente</w:t>
      </w:r>
    </w:p>
    <w:p w:rsidRPr="00FE7A8B" w:rsidR="00FE7A8B" w:rsidP="00FE7A8B" w:rsidRDefault="00FE7A8B" w14:paraId="234CDB52" w14:textId="77777777">
      <w:pPr>
        <w:jc w:val="left"/>
        <w:rPr>
          <w:rFonts w:ascii="Arial" w:hAnsi="Arial" w:cs="Arial"/>
          <w:b/>
          <w:color w:val="1F4E79"/>
          <w:sz w:val="24"/>
          <w:lang w:val="es-CR" w:eastAsia="es-CR"/>
        </w:rPr>
      </w:pPr>
      <w:r w:rsidRPr="00FE7A8B">
        <w:rPr>
          <w:rFonts w:ascii="Arial" w:hAnsi="Arial" w:cs="Arial"/>
          <w:b/>
          <w:color w:val="1F4E79"/>
          <w:sz w:val="24"/>
          <w:lang w:val="es-CR" w:eastAsia="es-CR"/>
        </w:rPr>
        <w:t>BANCO CENTRAL DE COSTA RICA</w:t>
      </w:r>
    </w:p>
    <w:p w:rsidRPr="00FE7A8B" w:rsidR="00FE7A8B" w:rsidP="00FE7A8B" w:rsidRDefault="00FE7A8B" w14:paraId="56869136" w14:textId="77777777">
      <w:pPr>
        <w:jc w:val="left"/>
        <w:rPr>
          <w:rFonts w:ascii="Arial" w:hAnsi="Arial" w:cs="Arial"/>
          <w:sz w:val="24"/>
          <w:lang w:val="es-CR" w:eastAsia="es-CR"/>
        </w:rPr>
      </w:pPr>
    </w:p>
    <w:p w:rsidRPr="00FE7A8B" w:rsidR="00FE7A8B" w:rsidP="00FE7A8B" w:rsidRDefault="00FE7A8B" w14:paraId="037D95D8" w14:textId="77777777">
      <w:pPr>
        <w:jc w:val="left"/>
        <w:rPr>
          <w:rFonts w:ascii="Arial" w:hAnsi="Arial" w:cs="Arial"/>
          <w:sz w:val="24"/>
          <w:lang w:val="es-CR" w:eastAsia="es-CR"/>
        </w:rPr>
      </w:pPr>
      <w:r w:rsidRPr="00FE7A8B">
        <w:rPr>
          <w:rFonts w:ascii="Arial" w:hAnsi="Arial" w:cs="Arial"/>
          <w:sz w:val="24"/>
          <w:lang w:val="es-CR" w:eastAsia="es-CR"/>
        </w:rPr>
        <w:t>Señor</w:t>
      </w:r>
    </w:p>
    <w:p w:rsidRPr="00FE7A8B" w:rsidR="00FE7A8B" w:rsidP="00FE7A8B" w:rsidRDefault="00FE7A8B" w14:paraId="03EA2F0D" w14:textId="77777777">
      <w:pPr>
        <w:jc w:val="left"/>
        <w:rPr>
          <w:rFonts w:ascii="Arial" w:hAnsi="Arial" w:cs="Arial"/>
          <w:sz w:val="24"/>
          <w:lang w:val="es-CR" w:eastAsia="es-CR"/>
        </w:rPr>
      </w:pPr>
      <w:r w:rsidRPr="00FE7A8B">
        <w:rPr>
          <w:rFonts w:ascii="Arial" w:hAnsi="Arial" w:cs="Arial"/>
          <w:sz w:val="24"/>
          <w:lang w:val="es-CR" w:eastAsia="es-CR"/>
        </w:rPr>
        <w:t>Eduardo Jiménez M.</w:t>
      </w:r>
    </w:p>
    <w:p w:rsidRPr="00FE7A8B" w:rsidR="00FE7A8B" w:rsidP="00FE7A8B" w:rsidRDefault="00FE7A8B" w14:paraId="4A1BC650" w14:textId="77777777">
      <w:pPr>
        <w:jc w:val="left"/>
        <w:rPr>
          <w:rFonts w:ascii="Arial" w:hAnsi="Arial" w:cs="Arial"/>
          <w:b/>
          <w:color w:val="1F4E79"/>
          <w:sz w:val="24"/>
          <w:lang w:val="es-CR" w:eastAsia="es-CR"/>
        </w:rPr>
      </w:pPr>
      <w:r w:rsidRPr="00FE7A8B">
        <w:rPr>
          <w:rFonts w:ascii="Arial" w:hAnsi="Arial" w:cs="Arial"/>
          <w:b/>
          <w:color w:val="1F4E79"/>
          <w:sz w:val="24"/>
          <w:lang w:val="es-CR" w:eastAsia="es-CR"/>
        </w:rPr>
        <w:t>DEPARTAMENTO GESTIÓN DE RIESGOS Y CUMPLIMIENTO</w:t>
      </w:r>
    </w:p>
    <w:p w:rsidRPr="00FE7A8B" w:rsidR="00FE7A8B" w:rsidP="00FE7A8B" w:rsidRDefault="00FE7A8B" w14:paraId="2693B492" w14:textId="77777777">
      <w:pPr>
        <w:jc w:val="left"/>
        <w:rPr>
          <w:rFonts w:ascii="Arial" w:hAnsi="Arial" w:cs="Arial"/>
          <w:sz w:val="24"/>
          <w:lang w:val="es-CR" w:eastAsia="es-CR"/>
        </w:rPr>
      </w:pPr>
    </w:p>
    <w:p w:rsidRPr="00FE7A8B" w:rsidR="00FE7A8B" w:rsidP="00FE7A8B" w:rsidRDefault="00FE7A8B" w14:paraId="0B82FFC9" w14:textId="77777777">
      <w:pPr>
        <w:jc w:val="left"/>
        <w:rPr>
          <w:rFonts w:ascii="Arial" w:hAnsi="Arial" w:cs="Arial"/>
          <w:sz w:val="24"/>
          <w:lang w:val="es-CR" w:eastAsia="es-CR"/>
        </w:rPr>
      </w:pPr>
    </w:p>
    <w:p w:rsidRPr="00FE7A8B" w:rsidR="00FE7A8B" w:rsidP="00FE7A8B" w:rsidRDefault="00FE7A8B" w14:paraId="3B9B8515" w14:textId="77777777">
      <w:pPr>
        <w:rPr>
          <w:rFonts w:ascii="Arial" w:hAnsi="Arial" w:cs="Arial"/>
          <w:b/>
          <w:bCs/>
          <w:sz w:val="24"/>
          <w:lang w:val="es-CR" w:eastAsia="es-CR"/>
        </w:rPr>
      </w:pPr>
      <w:r w:rsidRPr="00FE7A8B">
        <w:rPr>
          <w:rFonts w:ascii="Arial" w:hAnsi="Arial" w:cs="Arial"/>
          <w:b/>
          <w:sz w:val="24"/>
          <w:lang w:val="es-CR" w:eastAsia="es-CR"/>
        </w:rPr>
        <w:t xml:space="preserve">Ref. Comunicación del informe </w:t>
      </w:r>
      <w:r w:rsidRPr="00FE7A8B">
        <w:rPr>
          <w:rFonts w:ascii="Arial" w:hAnsi="Arial" w:cs="Arial"/>
          <w:b/>
          <w:bCs/>
          <w:sz w:val="24"/>
          <w:lang w:val="es-CR" w:eastAsia="es-CR"/>
        </w:rPr>
        <w:t>de auditoría de gestión de incidentes de riesgo</w:t>
      </w:r>
    </w:p>
    <w:p w:rsidRPr="00FE7A8B" w:rsidR="00FE7A8B" w:rsidP="00FE7A8B" w:rsidRDefault="00FE7A8B" w14:paraId="584D3FE8" w14:textId="77777777">
      <w:pPr>
        <w:jc w:val="left"/>
        <w:rPr>
          <w:rFonts w:ascii="Arial" w:hAnsi="Arial" w:cs="Arial"/>
          <w:sz w:val="24"/>
          <w:lang w:val="es-CR" w:eastAsia="es-CR"/>
        </w:rPr>
      </w:pPr>
    </w:p>
    <w:p w:rsidRPr="00FE7A8B" w:rsidR="00FE7A8B" w:rsidP="00FE7A8B" w:rsidRDefault="00FE7A8B" w14:paraId="269999D9" w14:textId="77777777">
      <w:pPr>
        <w:jc w:val="left"/>
        <w:rPr>
          <w:rFonts w:ascii="Arial" w:hAnsi="Arial" w:cs="Arial"/>
          <w:sz w:val="24"/>
          <w:lang w:val="es-CR" w:eastAsia="es-CR"/>
        </w:rPr>
      </w:pPr>
      <w:r w:rsidRPr="00FE7A8B">
        <w:rPr>
          <w:rFonts w:ascii="Arial" w:hAnsi="Arial" w:cs="Arial"/>
          <w:sz w:val="24"/>
          <w:lang w:val="es-CR" w:eastAsia="es-CR"/>
        </w:rPr>
        <w:t>Estimados señores:</w:t>
      </w:r>
    </w:p>
    <w:p w:rsidRPr="00FE7A8B" w:rsidR="00FE7A8B" w:rsidP="00FE7A8B" w:rsidRDefault="00FE7A8B" w14:paraId="6DAFE941" w14:textId="77777777">
      <w:pPr>
        <w:jc w:val="left"/>
        <w:rPr>
          <w:rFonts w:ascii="Arial" w:hAnsi="Arial" w:cs="Arial"/>
          <w:sz w:val="24"/>
          <w:lang w:val="es-CR" w:eastAsia="es-CR"/>
        </w:rPr>
      </w:pPr>
    </w:p>
    <w:p w:rsidRPr="00FE7A8B" w:rsidR="00FE7A8B" w:rsidP="00FE7A8B" w:rsidRDefault="00FE7A8B" w14:paraId="10945123" w14:textId="77777777">
      <w:pPr>
        <w:rPr>
          <w:rFonts w:ascii="Arial" w:hAnsi="Arial" w:cs="Arial"/>
          <w:sz w:val="24"/>
        </w:rPr>
      </w:pPr>
      <w:r w:rsidRPr="00FE7A8B">
        <w:rPr>
          <w:rFonts w:ascii="Arial" w:hAnsi="Arial" w:cs="Arial"/>
          <w:sz w:val="24"/>
        </w:rPr>
        <w:t xml:space="preserve">El informe adjunto contiene los resultados correspondientes al estudio </w:t>
      </w:r>
      <w:bookmarkStart w:name="_Hlk175132658" w:id="0"/>
      <w:r w:rsidRPr="00FE7A8B">
        <w:rPr>
          <w:rFonts w:ascii="Arial" w:hAnsi="Arial" w:cs="Arial"/>
          <w:sz w:val="24"/>
        </w:rPr>
        <w:t>especial</w:t>
      </w:r>
      <w:r w:rsidRPr="00FE7A8B">
        <w:rPr>
          <w:rFonts w:ascii="Arial" w:hAnsi="Arial" w:cs="Arial"/>
          <w:sz w:val="24"/>
          <w:vertAlign w:val="superscript"/>
        </w:rPr>
        <w:footnoteReference w:id="1"/>
      </w:r>
      <w:r w:rsidRPr="00FE7A8B">
        <w:rPr>
          <w:rFonts w:ascii="Arial" w:hAnsi="Arial" w:cs="Arial"/>
          <w:sz w:val="24"/>
        </w:rPr>
        <w:t xml:space="preserve"> </w:t>
      </w:r>
      <w:bookmarkEnd w:id="0"/>
      <w:r w:rsidRPr="00FE7A8B">
        <w:rPr>
          <w:rFonts w:ascii="Arial" w:hAnsi="Arial" w:cs="Arial"/>
          <w:sz w:val="24"/>
        </w:rPr>
        <w:t>mediante el cual esta Auditoría evaluó la gestión de incidentes de riesgo, que está bajo la responsabilidad del Departamento Gestión de Riesgos y Cumplimiento del Banco Central de Costa Rica.</w:t>
      </w:r>
    </w:p>
    <w:p w:rsidRPr="00FE7A8B" w:rsidR="00FE7A8B" w:rsidP="00FE7A8B" w:rsidRDefault="00FE7A8B" w14:paraId="24F95C32" w14:textId="77777777">
      <w:pPr>
        <w:tabs>
          <w:tab w:val="left" w:pos="5505"/>
        </w:tabs>
        <w:rPr>
          <w:rFonts w:ascii="Arial" w:hAnsi="Arial" w:cs="Arial"/>
          <w:sz w:val="24"/>
          <w:lang w:val="es-CR" w:eastAsia="es-CR"/>
        </w:rPr>
      </w:pPr>
    </w:p>
    <w:p w:rsidRPr="00FE7A8B" w:rsidR="00FE7A8B" w:rsidP="00FE7A8B" w:rsidRDefault="00FE7A8B" w14:paraId="0D52B1A6" w14:textId="77777777">
      <w:pPr>
        <w:rPr>
          <w:rFonts w:ascii="Arial" w:hAnsi="Arial" w:cs="Arial"/>
          <w:sz w:val="24"/>
        </w:rPr>
      </w:pPr>
      <w:r w:rsidRPr="00FE7A8B">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Pr="00FE7A8B" w:rsidR="00FE7A8B" w:rsidP="00FE7A8B" w:rsidRDefault="00FE7A8B" w14:paraId="3875EBB9" w14:textId="77777777">
      <w:pPr>
        <w:spacing w:before="100" w:beforeAutospacing="1" w:after="100" w:afterAutospacing="1"/>
        <w:rPr>
          <w:rFonts w:ascii="Arial" w:hAnsi="Arial" w:cs="Arial"/>
          <w:sz w:val="24"/>
          <w:lang w:val="es-MX" w:eastAsia="es-MX"/>
        </w:rPr>
      </w:pPr>
      <w:r w:rsidRPr="00FE7A8B">
        <w:rPr>
          <w:rFonts w:ascii="Arial" w:hAnsi="Arial" w:cs="Arial"/>
          <w:sz w:val="24"/>
          <w:lang w:val="es-MX" w:eastAsia="es-MX"/>
        </w:rPr>
        <w:t>La Auditoría Interna realizó la conferencia técnica y final de este informe con el Departamento Gestión de Riesgos y Cumplimiento y la Gerencia; como parte de la comunicación preliminar de los resultados.</w:t>
      </w:r>
    </w:p>
    <w:p w:rsidRPr="00FE7A8B" w:rsidR="00FE7A8B" w:rsidP="00FE7A8B" w:rsidRDefault="00FE7A8B" w14:paraId="1EE0D773" w14:textId="77777777">
      <w:pPr>
        <w:rPr>
          <w:rFonts w:ascii="Arial" w:hAnsi="Arial" w:cs="Arial"/>
          <w:sz w:val="24"/>
          <w:lang w:val="es-CR" w:eastAsia="es-MX"/>
        </w:rPr>
      </w:pPr>
      <w:r w:rsidRPr="00FE7A8B">
        <w:rPr>
          <w:rFonts w:ascii="Arial" w:hAnsi="Arial" w:cs="Arial"/>
          <w:sz w:val="24"/>
          <w:lang w:val="es-CR" w:eastAsia="es-MX"/>
        </w:rPr>
        <w:t>Les solicito disponer que en el plazo de los próximos diez días se registre en el Sistema de la Auditoría Interna ubicado en el Portal Central el nombre de los funcionarios responsables de atender las recomendaciones y las fechas de implantación establecidas por la Administración, las cuales se incluyen en este informe.</w:t>
      </w:r>
    </w:p>
    <w:p w:rsidR="00FE7A8B" w:rsidP="00FE7A8B" w:rsidRDefault="00FE7A8B" w14:paraId="32B615F1" w14:textId="77777777">
      <w:pPr>
        <w:widowControl w:val="0"/>
        <w:rPr>
          <w:rFonts w:ascii="Arial" w:hAnsi="Arial" w:cs="Arial"/>
          <w:sz w:val="24"/>
          <w:lang w:val="es-CR" w:eastAsia="es-CR"/>
        </w:rPr>
      </w:pPr>
    </w:p>
    <w:p w:rsidR="00FE7A8B" w:rsidP="00FE7A8B" w:rsidRDefault="00FE7A8B" w14:paraId="10560685" w14:textId="77777777">
      <w:pPr>
        <w:widowControl w:val="0"/>
        <w:rPr>
          <w:rFonts w:ascii="Arial" w:hAnsi="Arial" w:cs="Arial"/>
          <w:sz w:val="24"/>
          <w:lang w:val="es-CR" w:eastAsia="es-CR"/>
        </w:rPr>
      </w:pPr>
    </w:p>
    <w:p w:rsidRPr="00FE7A8B" w:rsidR="00FE7A8B" w:rsidP="00FE7A8B" w:rsidRDefault="00FE7A8B" w14:paraId="1F687EF6" w14:textId="77777777">
      <w:pPr>
        <w:widowControl w:val="0"/>
        <w:rPr>
          <w:rFonts w:ascii="Arial" w:hAnsi="Arial" w:cs="Arial"/>
          <w:sz w:val="24"/>
          <w:lang w:val="es-CR" w:eastAsia="es-CR"/>
        </w:rPr>
      </w:pPr>
    </w:p>
    <w:p w:rsidRPr="00FE7A8B" w:rsidR="00FE7A8B" w:rsidP="00FE7A8B" w:rsidRDefault="00FE7A8B" w14:paraId="0E749D1D" w14:textId="77777777">
      <w:pPr>
        <w:widowControl w:val="0"/>
        <w:rPr>
          <w:rFonts w:ascii="Arial" w:hAnsi="Arial" w:cs="Arial"/>
          <w:sz w:val="24"/>
          <w:lang w:val="es-CR" w:eastAsia="es-CR"/>
        </w:rPr>
      </w:pPr>
      <w:r w:rsidRPr="00FE7A8B">
        <w:rPr>
          <w:rFonts w:ascii="Arial" w:hAnsi="Arial" w:cs="Arial"/>
          <w:sz w:val="24"/>
          <w:lang w:val="es-CR" w:eastAsia="es-CR"/>
        </w:rPr>
        <w:lastRenderedPageBreak/>
        <w:t>Las recomendaciones de auditoría deben tratarse con arreglo a las disposiciones de los artículos 36, 37, 38 y 39, según la Ley General de Control Interno No. 8292 publicada en el periódico oficial La Gaceta 169 del 4 de setiembre del 2002.</w:t>
      </w:r>
    </w:p>
    <w:p w:rsidRPr="00FE7A8B" w:rsidR="00FE7A8B" w:rsidP="00FE7A8B" w:rsidRDefault="00FE7A8B" w14:paraId="2ABC1DDB" w14:textId="77777777">
      <w:pPr>
        <w:widowControl w:val="0"/>
        <w:rPr>
          <w:rFonts w:ascii="Arial" w:hAnsi="Arial" w:cs="Arial"/>
          <w:sz w:val="24"/>
          <w:lang w:val="es-CR" w:eastAsia="es-CR"/>
        </w:rPr>
      </w:pPr>
    </w:p>
    <w:p w:rsidRPr="00FE7A8B" w:rsidR="00FE7A8B" w:rsidP="00FE7A8B" w:rsidRDefault="00FE7A8B" w14:paraId="0DD21681" w14:textId="77777777">
      <w:pPr>
        <w:jc w:val="left"/>
        <w:rPr>
          <w:rFonts w:ascii="Arial" w:hAnsi="Arial" w:cs="Arial"/>
          <w:sz w:val="24"/>
          <w:lang w:val="pt-BR" w:eastAsia="es-CR"/>
        </w:rPr>
      </w:pPr>
      <w:r w:rsidRPr="00FE7A8B">
        <w:rPr>
          <w:rFonts w:ascii="Times New Roman" w:hAnsi="Times New Roman"/>
          <w:noProof/>
          <w:sz w:val="24"/>
          <w:lang w:val="es-CR" w:eastAsia="es-CR"/>
        </w:rPr>
        <w:drawing>
          <wp:anchor distT="0" distB="0" distL="114300" distR="114300" simplePos="0" relativeHeight="251659264" behindDoc="1" locked="0" layoutInCell="1" allowOverlap="1" wp14:editId="75B424E5" wp14:anchorId="336317C4">
            <wp:simplePos x="0" y="0"/>
            <wp:positionH relativeFrom="column">
              <wp:posOffset>-213995</wp:posOffset>
            </wp:positionH>
            <wp:positionV relativeFrom="paragraph">
              <wp:posOffset>100965</wp:posOffset>
            </wp:positionV>
            <wp:extent cx="2506980" cy="388620"/>
            <wp:effectExtent l="0" t="0" r="7620" b="0"/>
            <wp:wrapNone/>
            <wp:docPr id="37" name="Imagen 10"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E7A8B">
        <w:rPr>
          <w:rFonts w:ascii="Arial" w:hAnsi="Arial" w:cs="Arial"/>
          <w:sz w:val="24"/>
          <w:lang w:val="pt-BR" w:eastAsia="es-CR"/>
        </w:rPr>
        <w:t>Atentamente,</w:t>
      </w:r>
    </w:p>
    <w:p w:rsidRPr="00FE7A8B" w:rsidR="00FE7A8B" w:rsidP="00FE7A8B" w:rsidRDefault="00FE7A8B" w14:paraId="4FB61254" w14:textId="77777777">
      <w:pPr>
        <w:tabs>
          <w:tab w:val="left" w:pos="3120"/>
        </w:tabs>
        <w:jc w:val="left"/>
        <w:rPr>
          <w:rFonts w:ascii="Arial" w:hAnsi="Arial" w:cs="Arial"/>
          <w:sz w:val="24"/>
          <w:lang w:val="pt-BR" w:eastAsia="es-CR"/>
        </w:rPr>
      </w:pPr>
      <w:r w:rsidRPr="00FE7A8B">
        <w:rPr>
          <w:rFonts w:ascii="Arial" w:hAnsi="Arial" w:cs="Arial"/>
          <w:sz w:val="24"/>
          <w:lang w:val="pt-BR" w:eastAsia="es-CR"/>
        </w:rPr>
        <w:tab/>
      </w:r>
    </w:p>
    <w:p w:rsidRPr="00FE7A8B" w:rsidR="00FE7A8B" w:rsidP="00FE7A8B" w:rsidRDefault="00FE7A8B" w14:paraId="16E9F497" w14:textId="77777777">
      <w:pPr>
        <w:jc w:val="left"/>
        <w:rPr>
          <w:rFonts w:ascii="Arial" w:hAnsi="Arial" w:cs="Arial"/>
          <w:sz w:val="24"/>
          <w:lang w:val="pt-BR" w:eastAsia="es-CR"/>
        </w:rPr>
      </w:pPr>
    </w:p>
    <w:p w:rsidRPr="00FE7A8B" w:rsidR="00FE7A8B" w:rsidP="00FE7A8B" w:rsidRDefault="00FE7A8B" w14:paraId="2858F0B1" w14:textId="77777777">
      <w:pPr>
        <w:jc w:val="left"/>
        <w:rPr>
          <w:rFonts w:ascii="Arial" w:hAnsi="Arial" w:cs="Arial"/>
          <w:sz w:val="24"/>
          <w:lang w:val="pt-BR" w:eastAsia="es-CR"/>
        </w:rPr>
      </w:pPr>
      <w:r w:rsidRPr="00FE7A8B">
        <w:rPr>
          <w:rFonts w:ascii="Arial" w:hAnsi="Arial" w:cs="Arial"/>
          <w:sz w:val="24"/>
          <w:lang w:val="pt-BR" w:eastAsia="es-CR"/>
        </w:rPr>
        <w:t>Maribel Lizano Barahona</w:t>
      </w:r>
    </w:p>
    <w:p w:rsidRPr="00FE7A8B" w:rsidR="00FE7A8B" w:rsidP="00FE7A8B" w:rsidRDefault="00FE7A8B" w14:paraId="771673BD" w14:textId="77777777">
      <w:pPr>
        <w:jc w:val="left"/>
        <w:rPr>
          <w:rFonts w:ascii="Arial" w:hAnsi="Arial" w:cs="Arial"/>
          <w:b/>
          <w:bCs/>
          <w:sz w:val="24"/>
          <w:lang w:val="pt-BR" w:eastAsia="es-CR"/>
        </w:rPr>
      </w:pPr>
      <w:r w:rsidRPr="00FE7A8B">
        <w:rPr>
          <w:rFonts w:ascii="Arial" w:hAnsi="Arial" w:cs="Arial"/>
          <w:b/>
          <w:bCs/>
          <w:sz w:val="24"/>
          <w:lang w:val="pt-BR" w:eastAsia="es-CR"/>
        </w:rPr>
        <w:t>Subauditora Interna</w:t>
      </w:r>
    </w:p>
    <w:p w:rsidR="00A26E9E" w:rsidP="00FE7A8B" w:rsidRDefault="00A26E9E" w14:paraId="4D539F81" w14:textId="77777777">
      <w:pPr>
        <w:pStyle w:val="encabezado0"/>
      </w:pPr>
    </w:p>
    <w:p w:rsidR="00B34AD4" w:rsidP="00FE7A8B" w:rsidRDefault="00B34AD4" w14:paraId="1DEE7B82" w14:textId="77777777">
      <w:pPr>
        <w:pStyle w:val="encabezado0"/>
      </w:pPr>
    </w:p>
    <w:bookmarkStart w:name="_MON_1804661001" w:id="1"/>
    <w:bookmarkEnd w:id="1"/>
    <w:p w:rsidRPr="002307FE" w:rsidR="00B34AD4" w:rsidP="00B34AD4" w:rsidRDefault="00B34AD4" w14:paraId="1623ECC0" w14:textId="776D181D">
      <w:pPr>
        <w:pStyle w:val="encabezado0"/>
        <w:jc w:val="center"/>
      </w:pPr>
      <w:r>
        <w:object w:dxaOrig="1508" w:dyaOrig="984" w14:anchorId="2F431B74">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04661023" r:id="rId16">
            <o:FieldCodes>\s</o:FieldCodes>
          </o:OLEObject>
        </w:object>
      </w:r>
    </w:p>
    <w:sectPr w:rsidRPr="002307FE" w:rsidR="00B34AD4" w:rsidSect="00FE7A8B">
      <w:headerReference w:type="default" r:id="rId17"/>
      <w:footerReference w:type="even" r:id="rId18"/>
      <w:footerReference w:type="default" r:id="rId19"/>
      <w:headerReference w:type="first" r:id="rId20"/>
      <w:footerReference w:type="first" r:id="rId21"/>
      <w:type w:val="continuous"/>
      <w:pgSz w:w="12240" w:h="15840" w:code="1"/>
      <w:pgMar w:top="2449" w:right="1750" w:bottom="1701" w:left="2217" w:header="426"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7220C74" w14:textId="77777777" w:rsidR="00FE7A8B" w:rsidRDefault="00FE7A8B" w:rsidP="00D43D57">
      <w:r>
        <w:separator/>
      </w:r>
    </w:p>
  </w:endnote>
  <w:endnote w:type="continuationSeparator" w:id="0">
    <w:p w14:paraId="1747334E" w14:textId="77777777" w:rsidR="00FE7A8B" w:rsidRDefault="00FE7A8B"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E7A8B" w:rsidRDefault="00FE7A8B" w14:paraId="6CCE333E" w14:textId="50333B75">
    <w:pPr>
      <w:pStyle w:val="Piedepgina"/>
    </w:pPr>
    <w:r>
      <w:rPr>
        <w:noProof/>
      </w:rPr>
      <mc:AlternateContent>
        <mc:Choice Requires="wps">
          <w:drawing>
            <wp:anchor distT="0" distB="0" distL="0" distR="0" simplePos="0" relativeHeight="251698176" behindDoc="0" locked="0" layoutInCell="1" allowOverlap="1" wp14:editId="17B647FB" wp14:anchorId="587CD922">
              <wp:simplePos x="635" y="635"/>
              <wp:positionH relativeFrom="page">
                <wp:align>center</wp:align>
              </wp:positionH>
              <wp:positionV relativeFrom="page">
                <wp:align>bottom</wp:align>
              </wp:positionV>
              <wp:extent cx="609600" cy="345440"/>
              <wp:effectExtent l="0" t="0" r="0" b="0"/>
              <wp:wrapNone/>
              <wp:docPr id="553212281"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FE7A8B" w:rsidR="00FE7A8B" w:rsidP="00FE7A8B" w:rsidRDefault="00FE7A8B" w14:paraId="16B2A769" w14:textId="5ECD1DEA">
                          <w:pPr>
                            <w:rPr>
                              <w:rFonts w:ascii="Calibri" w:hAnsi="Calibri" w:eastAsia="Calibri" w:cs="Calibri"/>
                              <w:noProof/>
                              <w:color w:val="000000"/>
                              <w:sz w:val="20"/>
                              <w:szCs w:val="20"/>
                            </w:rPr>
                          </w:pPr>
                          <w:r w:rsidRPr="00FE7A8B">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587CD922">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FE7A8B" w:rsidR="00FE7A8B" w:rsidP="00FE7A8B" w:rsidRDefault="00FE7A8B" w14:paraId="16B2A769" w14:textId="5ECD1DEA">
                    <w:pPr>
                      <w:rPr>
                        <w:rFonts w:ascii="Calibri" w:hAnsi="Calibri" w:eastAsia="Calibri" w:cs="Calibri"/>
                        <w:noProof/>
                        <w:color w:val="000000"/>
                        <w:sz w:val="20"/>
                        <w:szCs w:val="20"/>
                      </w:rPr>
                    </w:pPr>
                    <w:r w:rsidRPr="00FE7A8B">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FE7A8B" w14:paraId="637BBF38" w14:textId="1FCCFD70">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72746734" wp14:anchorId="16236C6F">
              <wp:simplePos x="635" y="635"/>
              <wp:positionH relativeFrom="page">
                <wp:align>center</wp:align>
              </wp:positionH>
              <wp:positionV relativeFrom="page">
                <wp:align>bottom</wp:align>
              </wp:positionV>
              <wp:extent cx="609600" cy="345440"/>
              <wp:effectExtent l="0" t="0" r="0" b="0"/>
              <wp:wrapNone/>
              <wp:docPr id="633790943"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FE7A8B" w:rsidR="00FE7A8B" w:rsidP="00FE7A8B" w:rsidRDefault="00FE7A8B" w14:paraId="056F6918" w14:textId="1E1F66DB">
                          <w:pPr>
                            <w:rPr>
                              <w:rFonts w:ascii="Calibri" w:hAnsi="Calibri" w:eastAsia="Calibri" w:cs="Calibri"/>
                              <w:noProof/>
                              <w:color w:val="000000"/>
                              <w:sz w:val="20"/>
                              <w:szCs w:val="20"/>
                            </w:rPr>
                          </w:pPr>
                          <w:r w:rsidRPr="00FE7A8B">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6236C6F">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FE7A8B" w:rsidR="00FE7A8B" w:rsidP="00FE7A8B" w:rsidRDefault="00FE7A8B" w14:paraId="056F6918" w14:textId="1E1F66DB">
                    <w:pPr>
                      <w:rPr>
                        <w:rFonts w:ascii="Calibri" w:hAnsi="Calibri" w:eastAsia="Calibri" w:cs="Calibri"/>
                        <w:noProof/>
                        <w:color w:val="000000"/>
                        <w:sz w:val="20"/>
                        <w:szCs w:val="20"/>
                      </w:rPr>
                    </w:pPr>
                    <w:r w:rsidRPr="00FE7A8B">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9BD40608D0F544B1B95B188EC5A64FAE"/>
        </w:placeholder>
        <w:text/>
      </w:sdtPr>
      <w:sdtEndPr/>
      <w:sdtContent>
        <w:r>
          <w:t>AI-0067-2025</w:t>
        </w:r>
      </w:sdtContent>
    </w:sdt>
  </w:p>
  <w:p w:rsidR="002307FE" w:rsidP="00FA54DF" w:rsidRDefault="002307FE" w14:paraId="1D63B51E"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1527F759"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4AE7D0CA" wp14:anchorId="2C621C63">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68F8D364"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CD2A2C8"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27BBAB60" w14:textId="77777777">
                          <w:pPr>
                            <w:rPr>
                              <w:color w:val="003A68"/>
                              <w:sz w:val="14"/>
                              <w:szCs w:val="14"/>
                            </w:rPr>
                          </w:pPr>
                          <w:r w:rsidRPr="00FA54DF">
                            <w:rPr>
                              <w:color w:val="003A68"/>
                              <w:sz w:val="14"/>
                              <w:szCs w:val="14"/>
                            </w:rPr>
                            <w:t>Apdo. 10058-1000</w:t>
                          </w:r>
                        </w:p>
                        <w:p w:rsidR="00D2424F" w:rsidP="00FA54DF" w:rsidRDefault="00D2424F" w14:paraId="65AA37BF" w14:textId="77777777">
                          <w:pPr>
                            <w:rPr>
                              <w:color w:val="003A68"/>
                              <w:sz w:val="14"/>
                              <w:szCs w:val="14"/>
                            </w:rPr>
                          </w:pPr>
                          <w:r w:rsidRPr="00FA54DF">
                            <w:rPr>
                              <w:color w:val="003A68"/>
                              <w:sz w:val="14"/>
                              <w:szCs w:val="14"/>
                            </w:rPr>
                            <w:t>Av. 1 y Central, Calles 2 y 4</w:t>
                          </w:r>
                        </w:p>
                        <w:p w:rsidRPr="00FA54DF" w:rsidR="00D2424F" w:rsidP="00FA54DF" w:rsidRDefault="00D2424F" w14:paraId="4E298B3A"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2C621C63">
              <v:textbox>
                <w:txbxContent>
                  <w:p w:rsidRPr="00FA54DF" w:rsidR="00D2424F" w:rsidP="00FA54DF" w:rsidRDefault="00D2424F" w14:paraId="68F8D364"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2CD2A2C8"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27BBAB60" w14:textId="77777777">
                    <w:pPr>
                      <w:rPr>
                        <w:color w:val="003A68"/>
                        <w:sz w:val="14"/>
                        <w:szCs w:val="14"/>
                      </w:rPr>
                    </w:pPr>
                    <w:r w:rsidRPr="00FA54DF">
                      <w:rPr>
                        <w:color w:val="003A68"/>
                        <w:sz w:val="14"/>
                        <w:szCs w:val="14"/>
                      </w:rPr>
                      <w:t>Apdo. 10058-1000</w:t>
                    </w:r>
                  </w:p>
                  <w:p w:rsidR="00D2424F" w:rsidP="00FA54DF" w:rsidRDefault="00D2424F" w14:paraId="65AA37BF" w14:textId="77777777">
                    <w:pPr>
                      <w:rPr>
                        <w:color w:val="003A68"/>
                        <w:sz w:val="14"/>
                        <w:szCs w:val="14"/>
                      </w:rPr>
                    </w:pPr>
                    <w:r w:rsidRPr="00FA54DF">
                      <w:rPr>
                        <w:color w:val="003A68"/>
                        <w:sz w:val="14"/>
                        <w:szCs w:val="14"/>
                      </w:rPr>
                      <w:t>Av. 1 y Central, Calles 2 y 4</w:t>
                    </w:r>
                  </w:p>
                  <w:p w:rsidRPr="00FA54DF" w:rsidR="00D2424F" w:rsidP="00FA54DF" w:rsidRDefault="00D2424F" w14:paraId="4E298B3A"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056A69B1" wp14:anchorId="3A41B285">
          <wp:simplePos x="0" y="0"/>
          <wp:positionH relativeFrom="column">
            <wp:posOffset>4550781</wp:posOffset>
          </wp:positionH>
          <wp:positionV relativeFrom="paragraph">
            <wp:posOffset>-190500</wp:posOffset>
          </wp:positionV>
          <wp:extent cx="8890" cy="431165"/>
          <wp:effectExtent l="0" t="0" r="0" b="0"/>
          <wp:wrapNone/>
          <wp:docPr id="909403579" name="Imagen 9094035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FE7A8B" w14:paraId="742A36A0" w14:textId="72C897FE">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5A8BFF0C" wp14:anchorId="147BEE8D">
              <wp:simplePos x="1409700" y="9283700"/>
              <wp:positionH relativeFrom="page">
                <wp:align>center</wp:align>
              </wp:positionH>
              <wp:positionV relativeFrom="page">
                <wp:align>bottom</wp:align>
              </wp:positionV>
              <wp:extent cx="609600" cy="345440"/>
              <wp:effectExtent l="0" t="0" r="0" b="0"/>
              <wp:wrapNone/>
              <wp:docPr id="436198786"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FE7A8B" w:rsidR="00FE7A8B" w:rsidP="00FE7A8B" w:rsidRDefault="00FE7A8B" w14:paraId="6156FD72" w14:textId="6145E12B">
                          <w:pPr>
                            <w:rPr>
                              <w:rFonts w:ascii="Calibri" w:hAnsi="Calibri" w:eastAsia="Calibri" w:cs="Calibri"/>
                              <w:noProof/>
                              <w:color w:val="000000"/>
                              <w:sz w:val="20"/>
                              <w:szCs w:val="20"/>
                            </w:rPr>
                          </w:pPr>
                          <w:r w:rsidRPr="00FE7A8B">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47BEE8D">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FE7A8B" w:rsidR="00FE7A8B" w:rsidP="00FE7A8B" w:rsidRDefault="00FE7A8B" w14:paraId="6156FD72" w14:textId="6145E12B">
                    <w:pPr>
                      <w:rPr>
                        <w:rFonts w:ascii="Calibri" w:hAnsi="Calibri" w:eastAsia="Calibri" w:cs="Calibri"/>
                        <w:noProof/>
                        <w:color w:val="000000"/>
                        <w:sz w:val="20"/>
                        <w:szCs w:val="20"/>
                      </w:rPr>
                    </w:pPr>
                    <w:r w:rsidRPr="00FE7A8B">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78DE4696" wp14:anchorId="56CC5B7A">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66E69CD8"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381BFEF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511CE55" w14:textId="77777777">
                          <w:pPr>
                            <w:rPr>
                              <w:color w:val="003A68"/>
                              <w:sz w:val="14"/>
                              <w:szCs w:val="14"/>
                            </w:rPr>
                          </w:pPr>
                          <w:r w:rsidRPr="00FA54DF">
                            <w:rPr>
                              <w:color w:val="003A68"/>
                              <w:sz w:val="14"/>
                              <w:szCs w:val="14"/>
                            </w:rPr>
                            <w:t>Apdo. 10058-1000</w:t>
                          </w:r>
                        </w:p>
                        <w:p w:rsidR="00B65442" w:rsidP="00B65442" w:rsidRDefault="00B65442" w14:paraId="372562FA" w14:textId="77777777">
                          <w:pPr>
                            <w:rPr>
                              <w:color w:val="003A68"/>
                              <w:sz w:val="14"/>
                              <w:szCs w:val="14"/>
                            </w:rPr>
                          </w:pPr>
                          <w:r w:rsidRPr="00FA54DF">
                            <w:rPr>
                              <w:color w:val="003A68"/>
                              <w:sz w:val="14"/>
                              <w:szCs w:val="14"/>
                            </w:rPr>
                            <w:t>Av. 1 y Central, Calles 2 y 4</w:t>
                          </w:r>
                        </w:p>
                        <w:p w:rsidRPr="00FA54DF" w:rsidR="00D2424F" w:rsidRDefault="00D2424F" w14:paraId="3052F154"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56CC5B7A">
              <v:textbox>
                <w:txbxContent>
                  <w:p w:rsidRPr="00FA54DF" w:rsidR="00D2424F" w:rsidRDefault="00D2424F" w14:paraId="66E69CD8"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381BFEFC"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2511CE55" w14:textId="77777777">
                    <w:pPr>
                      <w:rPr>
                        <w:color w:val="003A68"/>
                        <w:sz w:val="14"/>
                        <w:szCs w:val="14"/>
                      </w:rPr>
                    </w:pPr>
                    <w:r w:rsidRPr="00FA54DF">
                      <w:rPr>
                        <w:color w:val="003A68"/>
                        <w:sz w:val="14"/>
                        <w:szCs w:val="14"/>
                      </w:rPr>
                      <w:t>Apdo. 10058-1000</w:t>
                    </w:r>
                  </w:p>
                  <w:p w:rsidR="00B65442" w:rsidP="00B65442" w:rsidRDefault="00B65442" w14:paraId="372562FA" w14:textId="77777777">
                    <w:pPr>
                      <w:rPr>
                        <w:color w:val="003A68"/>
                        <w:sz w:val="14"/>
                        <w:szCs w:val="14"/>
                      </w:rPr>
                    </w:pPr>
                    <w:r w:rsidRPr="00FA54DF">
                      <w:rPr>
                        <w:color w:val="003A68"/>
                        <w:sz w:val="14"/>
                        <w:szCs w:val="14"/>
                      </w:rPr>
                      <w:t>Av. 1 y Central, Calles 2 y 4</w:t>
                    </w:r>
                  </w:p>
                  <w:p w:rsidRPr="00FA54DF" w:rsidR="00D2424F" w:rsidRDefault="00D2424F" w14:paraId="3052F154"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73D5B7CB" wp14:anchorId="0246DE95">
          <wp:simplePos x="0" y="0"/>
          <wp:positionH relativeFrom="column">
            <wp:posOffset>4553585</wp:posOffset>
          </wp:positionH>
          <wp:positionV relativeFrom="paragraph">
            <wp:posOffset>8687</wp:posOffset>
          </wp:positionV>
          <wp:extent cx="8890" cy="431165"/>
          <wp:effectExtent l="0" t="0" r="0" b="0"/>
          <wp:wrapNone/>
          <wp:docPr id="974285466" name="Imagen 9742854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127E9EED"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1EA394E2"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1E2535B" w14:textId="77777777" w:rsidR="00FE7A8B" w:rsidRDefault="00FE7A8B" w:rsidP="00D43D57">
      <w:r>
        <w:separator/>
      </w:r>
    </w:p>
  </w:footnote>
  <w:footnote w:type="continuationSeparator" w:id="0">
    <w:p w14:paraId="410B21E8" w14:textId="77777777" w:rsidR="00FE7A8B" w:rsidRDefault="00FE7A8B" w:rsidP="00D43D57">
      <w:r>
        <w:continuationSeparator/>
      </w:r>
    </w:p>
  </w:footnote>
  <w:footnote w:id="1">
    <w:p w14:paraId="65EE4F53" w14:textId="77777777" w:rsidR="00FE7A8B" w:rsidRPr="00A3062B" w:rsidRDefault="00FE7A8B" w:rsidP="00FE7A8B">
      <w:pPr>
        <w:pStyle w:val="Textonotapie"/>
        <w:jc w:val="both"/>
        <w:rPr>
          <w:rFonts w:ascii="Arial" w:hAnsi="Arial" w:cs="Arial"/>
          <w:sz w:val="12"/>
          <w:szCs w:val="12"/>
        </w:rPr>
      </w:pPr>
      <w:r>
        <w:rPr>
          <w:rStyle w:val="Refdenotaalpie"/>
        </w:rPr>
        <w:footnoteRef/>
      </w:r>
      <w:r>
        <w:t xml:space="preserve"> </w:t>
      </w:r>
      <w:r w:rsidRPr="00A3062B">
        <w:rPr>
          <w:rFonts w:ascii="Arial" w:hAnsi="Arial" w:cs="Arial"/>
          <w:b/>
          <w:bCs/>
          <w:sz w:val="16"/>
          <w:szCs w:val="16"/>
        </w:rPr>
        <w:t>Auditoría de carácter especial</w:t>
      </w:r>
      <w:r w:rsidRPr="00A3062B">
        <w:rPr>
          <w:rFonts w:ascii="Arial" w:hAnsi="Arial" w:cs="Arial"/>
          <w:sz w:val="16"/>
          <w:szCs w:val="16"/>
        </w:rPr>
        <w:t>: Evalúa si las actividades, operaciones financieras e información, cumplen en todos los aspectos relevantes, con las regulaciones o mandatos que rigen a la entidad.</w:t>
      </w:r>
    </w:p>
  </w:footnote>
</w:footnotes>
</file>

<file path=word/header1.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659988D0" w14:textId="77777777">
    <w:pPr>
      <w:pStyle w:val="Encabezado"/>
      <w:jc w:val="center"/>
    </w:pPr>
    <w:r>
      <w:rPr>
        <w:noProof/>
        <w:lang w:val="es-CR" w:eastAsia="es-CR"/>
      </w:rPr>
      <w:drawing>
        <wp:anchor distT="0" distB="0" distL="114300" distR="114300" simplePos="0" relativeHeight="251696128" behindDoc="1" locked="0" layoutInCell="1" allowOverlap="1" wp14:editId="3B4C81E8" wp14:anchorId="080ECFF4">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794151328" name="Imagen 7941513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55CCC9AF" wp14:anchorId="012078F4">
          <wp:simplePos x="0" y="0"/>
          <wp:positionH relativeFrom="column">
            <wp:posOffset>4470400</wp:posOffset>
          </wp:positionH>
          <wp:positionV relativeFrom="paragraph">
            <wp:posOffset>298450</wp:posOffset>
          </wp:positionV>
          <wp:extent cx="941070" cy="424815"/>
          <wp:effectExtent l="0" t="0" r="0" b="0"/>
          <wp:wrapNone/>
          <wp:docPr id="1168389453" name="Imagen 11683894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3A146F74" w14:textId="77777777">
    <w:pPr>
      <w:pStyle w:val="Encabezado"/>
      <w:jc w:val="center"/>
    </w:pPr>
    <w:r>
      <w:rPr>
        <w:noProof/>
        <w:lang w:val="es-CR" w:eastAsia="es-CR"/>
      </w:rPr>
      <w:drawing>
        <wp:anchor distT="0" distB="0" distL="114300" distR="114300" simplePos="0" relativeHeight="251694080" behindDoc="1" locked="0" layoutInCell="1" allowOverlap="1" wp14:editId="7372F8A2" wp14:anchorId="5E6568D1">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244412683" name="Imagen 2444126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0C2A88BC" wp14:anchorId="1CB94F79">
          <wp:simplePos x="0" y="0"/>
          <wp:positionH relativeFrom="column">
            <wp:posOffset>4602480</wp:posOffset>
          </wp:positionH>
          <wp:positionV relativeFrom="paragraph">
            <wp:posOffset>187960</wp:posOffset>
          </wp:positionV>
          <wp:extent cx="857250" cy="424815"/>
          <wp:effectExtent l="0" t="0" r="6350" b="0"/>
          <wp:wrapNone/>
          <wp:docPr id="376429493" name="Imagen 3764294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2068335067">
    <w:abstractNumId w:val="10"/>
  </w:num>
  <w:num w:numId="2" w16cid:durableId="1472214620">
    <w:abstractNumId w:val="11"/>
  </w:num>
  <w:num w:numId="3" w16cid:durableId="1539850388">
    <w:abstractNumId w:val="9"/>
  </w:num>
  <w:num w:numId="4" w16cid:durableId="1552643997">
    <w:abstractNumId w:val="7"/>
  </w:num>
  <w:num w:numId="5" w16cid:durableId="278531512">
    <w:abstractNumId w:val="6"/>
  </w:num>
  <w:num w:numId="6" w16cid:durableId="1631133227">
    <w:abstractNumId w:val="5"/>
  </w:num>
  <w:num w:numId="7" w16cid:durableId="243876265">
    <w:abstractNumId w:val="4"/>
  </w:num>
  <w:num w:numId="8" w16cid:durableId="1820460932">
    <w:abstractNumId w:val="8"/>
  </w:num>
  <w:num w:numId="9" w16cid:durableId="37172170">
    <w:abstractNumId w:val="3"/>
  </w:num>
  <w:num w:numId="10" w16cid:durableId="480080010">
    <w:abstractNumId w:val="2"/>
  </w:num>
  <w:num w:numId="11" w16cid:durableId="832530650">
    <w:abstractNumId w:val="1"/>
  </w:num>
  <w:num w:numId="12" w16cid:durableId="154043433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E7A8B"/>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C7451"/>
    <w:rsid w:val="004D7F44"/>
    <w:rsid w:val="004F655C"/>
    <w:rsid w:val="004F74E7"/>
    <w:rsid w:val="005105C4"/>
    <w:rsid w:val="00537157"/>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C5CFF"/>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4271F"/>
    <w:rsid w:val="00A53486"/>
    <w:rsid w:val="00A84CDB"/>
    <w:rsid w:val="00A906DD"/>
    <w:rsid w:val="00AC5138"/>
    <w:rsid w:val="00AD0649"/>
    <w:rsid w:val="00AE3929"/>
    <w:rsid w:val="00AF45B7"/>
    <w:rsid w:val="00B079EC"/>
    <w:rsid w:val="00B1318C"/>
    <w:rsid w:val="00B2005E"/>
    <w:rsid w:val="00B34AD4"/>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 w:val="00FE7A8B"/>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E6B65EA"/>
  <w15:docId w15:val="{DDB4A578-B8CE-4F45-926D-93EDD466398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FE7A8B"/>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FE7A8B"/>
    <w:rPr>
      <w:rFonts w:ascii="Times New Roman" w:eastAsia="Times New Roman" w:hAnsi="Times New Roman"/>
    </w:rPr>
  </w:style>
  <w:style w:type="character" w:styleId="Refdenotaalpie">
    <w:name w:val="footnote reference"/>
    <w:uiPriority w:val="99"/>
    <w:locked/>
    <w:rsid w:val="00FE7A8B"/>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header" Target="header2.xml"/><Relationship Id="rId24" Type="http://schemas.openxmlformats.org/officeDocument/2006/relationships/theme" Target="theme/theme1.xml"/><Relationship Id="rId6" Type="http://schemas.openxmlformats.org/officeDocument/2006/relationships/customXml" Target="../customXml/item6.xml"/><Relationship Id="rId11" Type="http://schemas.openxmlformats.org/officeDocument/2006/relationships/webSettings" Target="webSettings.xml"/><Relationship Id="rId23" Type="http://schemas.openxmlformats.org/officeDocument/2006/relationships/glossaryDocument" Target="glossary/document.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2.xml"/><Relationship Id="rId22"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BD40608D0F544B1B95B188EC5A64FAE"/>
        <w:category>
          <w:name w:val="General"/>
          <w:gallery w:val="placeholder"/>
        </w:category>
        <w:types>
          <w:type w:val="bbPlcHdr"/>
        </w:types>
        <w:behaviors>
          <w:behavior w:val="content"/>
        </w:behaviors>
        <w:guid w:val="{4D53DF90-2E42-4839-91A9-F950653282F5}"/>
      </w:docPartPr>
      <w:docPartBody>
        <w:p w:rsidR="000A79E9" w:rsidRDefault="000A79E9">
          <w:pPr>
            <w:pStyle w:val="9BD40608D0F544B1B95B188EC5A64FAE"/>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A79E9"/>
    <w:rsid w:val="000A79E9"/>
    <w:rsid w:val="008C5CFF"/>
    <w:rsid w:val="00A4271F"/>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9BD40608D0F544B1B95B188EC5A64FAE">
    <w:name w:val="9BD40608D0F544B1B95B188EC5A64FAE"/>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G28Lgc5q4n3hZCwhv3YPn4VJ0nUy7ha54Pxzio4CFyU=</DigestValue>
    </Reference>
    <Reference Type="http://uri.etsi.org/01903#SignedProperties" URI="#idSignedProperties">
      <Transforms>
        <Transform Algorithm="http://www.w3.org/TR/2001/REC-xml-c14n-20010315"/>
      </Transforms>
      <DigestMethod Algorithm="http://www.w3.org/2001/04/xmlenc#sha256"/>
      <DigestValue>9f84pDTaGxd2yAUos5E7ww6FVtQRa+P49hJv1veSzZI=</DigestValue>
    </Reference>
  </SignedInfo>
  <SignatureValue>cwhwuXZZ/3ggv/NOVhCx/7AwFPjypOLPhPjm63LAZTKYFVfNd8fQ+JZwv7XCpMy3V2UZKT63M3SahRHSS1uY3IHDwAVt7OF5wO1w7xjryhhFkeIyxj6DFeAm8akHOwEdm6g15iKzc36943dRWf0i0h8sci2fMgG5Hr9oIWuZc/WP25Y/YTy/8iZoO70+6bSrJvk2sSvkABUlKbeBITjt2+L409N0hSX/s5EDzVRjjwXEP/F/SLKZa76I6MApVI7g4JyYR+8NWSaLra+SpTRp+yTwMz2XkE3pS3lAqci1PQXiPzpKzBFKKw004MstTGuUMGE4aWeZ4pQbbB2M2XAMdQ==</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DEtcIY3hk42UW2EsLCwMlQuvopsggLYGMxr9Z9IJ/qY=</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_rels/header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HqY46qbNqveO6kdIxBtLiojv/3z2AelxuCS+0ukUJ/U=</DigestValue>
      </Reference>
      <Reference URI="/word/numbering.xml?ContentType=application/vnd.openxmlformats-officedocument.wordprocessingml.numbering+xml">
        <DigestMethod Algorithm="http://www.w3.org/2001/04/xmlenc#sha256"/>
        <DigestValue>Uw9Rp1jPgWgWFmMDsIGVE6a5QkmsAFNEQUpvMES6l7E=</DigestValue>
      </Reference>
      <Reference URI="/word/endnotes.xml?ContentType=application/vnd.openxmlformats-officedocument.wordprocessingml.endnotes+xml">
        <DigestMethod Algorithm="http://www.w3.org/2001/04/xmlenc#sha256"/>
        <DigestValue>a+dGXrnYmn/bygrsCs5jrVNgeN10Y1UrQ87qIS/LqRU=</DigestValue>
      </Reference>
      <Reference URI="/word/footer1.xml?ContentType=application/vnd.openxmlformats-officedocument.wordprocessingml.footer+xml">
        <DigestMethod Algorithm="http://www.w3.org/2001/04/xmlenc#sha256"/>
        <DigestValue>73ezrcLw72wjytqqe7OyQ4Eqa1hwPwZw7EOglP6Si5I=</DigestValue>
      </Reference>
      <Reference URI="/word/footer3.xml?ContentType=application/vnd.openxmlformats-officedocument.wordprocessingml.footer+xml">
        <DigestMethod Algorithm="http://www.w3.org/2001/04/xmlenc#sha256"/>
        <DigestValue>PEQTaO7btueazu+JRznvYP1xEC5RQfC6T2Nl6drU2vs=</DigestValue>
      </Reference>
      <Reference URI="/word/media/image5.emf?ContentType=image/x-emf">
        <DigestMethod Algorithm="http://www.w3.org/2001/04/xmlenc#sha256"/>
        <DigestValue>EQeoPcoPPD0NqMiDPGouQJEQEnlO/w+Td37NCcMaesM=</DigestValue>
      </Reference>
      <Reference URI="/word/footnotes.xml?ContentType=application/vnd.openxmlformats-officedocument.wordprocessingml.footnotes+xml">
        <DigestMethod Algorithm="http://www.w3.org/2001/04/xmlenc#sha256"/>
        <DigestValue>LqGFYBur6N4AGakuRWhlcrsQ1Wz9DFQiqVcLXXqdNjM=</DigestValue>
      </Reference>
      <Reference URI="/word/header1.xml?ContentType=application/vnd.openxmlformats-officedocument.wordprocessingml.header+xml">
        <DigestMethod Algorithm="http://www.w3.org/2001/04/xmlenc#sha256"/>
        <DigestValue>El/dUlRZsUsqHcW0yUXZj3WGAeRrqQvDlV0cAtt3A/g=</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embeddings/Microsoft_Word_Document.docx?ContentType=application/vnd.openxmlformats-officedocument.wordprocessingml.document">
        <DigestMethod Algorithm="http://www.w3.org/2001/04/xmlenc#sha256"/>
        <DigestValue>oeCUvut/AOv515GMWIu5uEbqxQ0pK/pLgcdDDoFspC8=</DigestValue>
      </Reference>
      <Reference URI="/word/header2.xml?ContentType=application/vnd.openxmlformats-officedocument.wordprocessingml.header+xml">
        <DigestMethod Algorithm="http://www.w3.org/2001/04/xmlenc#sha256"/>
        <DigestValue>hk4SeEP4LLFr1lz36+0BYRcWqsZmhTS1zsofKIdzf1o=</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theme/theme1.xml?ContentType=application/vnd.openxmlformats-officedocument.theme+xml">
        <DigestMethod Algorithm="http://www.w3.org/2001/04/xmlenc#sha256"/>
        <DigestValue>9TZ4mZI8zGI3VflhVf7jIYdeWBzUvylr4fmB98sbr7g=</DigestValue>
      </Reference>
      <Reference URI="/word/media/image2.emf?ContentType=image/x-emf">
        <DigestMethod Algorithm="http://www.w3.org/2001/04/xmlenc#sha256"/>
        <DigestValue>AM3JRVIzsV6kGqdQFI8qt3YBT9LUxQt7+t6LJhcImhk=</DigestValue>
      </Reference>
      <Reference URI="/word/glossary/document.xml?ContentType=application/vnd.openxmlformats-officedocument.wordprocessingml.document.glossary+xml">
        <DigestMethod Algorithm="http://www.w3.org/2001/04/xmlenc#sha256"/>
        <DigestValue>5NsN6tz0s2xlsPJ/FfxxMIOyAqpEyVvuy/heiQQaPgA=</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7svqVhUfHR+zyQMuYssLdwvEVRErkbqCH+uIkodU9AM=</DigestValue>
      </Reference>
      <Reference URI="/word/glossary/styles.xml?ContentType=application/vnd.openxmlformats-officedocument.wordprocessingml.styles+xml">
        <DigestMethod Algorithm="http://www.w3.org/2001/04/xmlenc#sha256"/>
        <DigestValue>jQn8zHTRxwC/CcMBzp7Yg2SbwfJkFdSETOj7DK2Ge8I=</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settings.xml?ContentType=application/vnd.openxmlformats-officedocument.wordprocessingml.settings+xml">
        <DigestMethod Algorithm="http://www.w3.org/2001/04/xmlenc#sha256"/>
        <DigestValue>qN8e5QOZiQSLsv0nGn2HlTxXUFLst0nHFASIKrq8da0=</DigestValue>
      </Reference>
      <Reference URI="/word/footer2.xml?ContentType=application/vnd.openxmlformats-officedocument.wordprocessingml.footer+xml">
        <DigestMethod Algorithm="http://www.w3.org/2001/04/xmlenc#sha256"/>
        <DigestValue>dzK6LgL+ZB/AD1qRFYcCAXEFuhqWOGGNGNVGZAL9vXI=</DigestValue>
      </Reference>
      <Reference URI="/word/styles.xml?ContentType=application/vnd.openxmlformats-officedocument.wordprocessingml.styles+xml">
        <DigestMethod Algorithm="http://www.w3.org/2001/04/xmlenc#sha256"/>
        <DigestValue>DToJaU+6i75IaX9jQg5zszu2cOwxHkXIw9Ac/iHazOo=</DigestValue>
      </Reference>
      <Reference URI="/word/media/image1.jpeg?ContentType=image/jpeg">
        <DigestMethod Algorithm="http://www.w3.org/2001/04/xmlenc#sha256"/>
        <DigestValue>i5L6dPa91f4vprUe/qDpQrrKZLI1MiYL71asHHkAjWs=</DigestValue>
      </Reference>
      <Reference URI="/word/fontTable.xml?ContentType=application/vnd.openxmlformats-officedocument.wordprocessingml.fontTable+xml">
        <DigestMethod Algorithm="http://www.w3.org/2001/04/xmlenc#sha256"/>
        <DigestValue>NiRrr62I+hTOxtLobGfHfzZaC3GH3A1WLcFPzfxsk5M=</DigestValue>
      </Reference>
    </Manifest>
    <SignatureProperties>
      <SignatureProperty Id="idSignatureTime" Target="#idPackageSignature">
        <mdssi:SignatureTime xmlns:mdssi="http://schemas.openxmlformats.org/package/2006/digital-signature">
          <mdssi:Format>YYYY-MM-DDThh:mm:ssTZD</mdssi:Format>
          <mdssi:Value>2025-03-28T18:06:18Z</mdssi:Value>
        </mdssi:SignatureTime>
      </SignatureProperty>
    </SignatureProperties>
  </Object>
  <Object>
    <xd:QualifyingProperties xmlns:xd="http://uri.etsi.org/01903/v1.3.2#" Target="#idPackageSignature">
      <xd:SignedProperties Id="idSignedProperties">
        <xd:SignedSignatureProperties>
          <xd:SigningTime>2025-03-28T18:06:18Z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gol9T/ZcX4JAwqdShX9qU2pW4etqghZ8vp1NPqozp7ACBCHUhI0YDzIwMjUwMzI4MTgwNjUx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MzI4MTgwNjUxWjAvBgkqhkiG9w0BCQQxIgQgpDEULVH2Y5JAta2AL7AcQmUByINR2iF4uYiPIksY/nEwNwYLKoZIhvcNAQkQAi8xKDAmMCQwIgQgrKszXYj6Q2nTJpWV/NZakemXG2IrBO983WoSsYOW808wDQYJKoZIhvcNAQEBBQAEggEAdCEF5Ag+W4OjibYObwbfK8Enddvj1mk5MZ2/bxPZi34AZI9beOFDbQjae6HC7NGwkxBLGukWmFpZ9MA22sm1TYkQ0QDvgsYbuPNnTVxdaMGBOq4GRfsnwmQvWrMko0lLvfo/Rd2afz1PFMV468tqEOBUwW/A02QUWE/dTU9Peoq/xabKNCEo5TIdB1Xl4gpSsEx3ADJv3T35O9jajBld3kWw3GFUNW0NHKe0NXIHIo9U6JG/rH1ST/gjx3VJ0UUpfYqCXkqD6ju4EZgCCHD898gu7dlnIV5Ij59EoUd0s+vD1aY4Q6suxxPvLL6cm+3RvonydqdptNrLGvQU7+Cmgg==</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MjI4MTkwMTExWhcNMjUwNDI5MDcyMTExWqBfMF0wHwYDVR0jBBgwFoAUsLvgCC5LE2jw0IBEA2ekP/8lY/YwEAYJKwYBBAGCNxUBBAMCAQAwCgYDVR0UBAMCAT8wHAYJKwYBBAGCNxUEBA8XDTI1MDQyODE5MTExMVowDQYJKoZIhvcNAQENBQADggIBAIjTzTUCSVkK9/+dau3rz2TMnrHfFmegqPXhGGiFZX6qNjiZVkuNHwvlQ9i+nqf+RGmr40m2gVko2zWgrrKTBWenT8QNCHlLCRirI02CKweqC06BdnA+czv/CUxuXp/y3ol78pc/P4SfIN/xT5zPI8eXsOjpTqgcvxZC0a0rWOqVF7Le5YvjKbJ7MdDu25L9RqPTXTKmQVBRUkQQiTvApf+ma+NoARe8J+n6v2aT7fHfu/9yV0mXMz1Pe8VfHk39LbH9I4Um1Gji7ewl7Eo/MgM5yA5+/89/BjTx9eQnIaFHJri+PSnnRAytORXPtggpU/fZGMYJvDcbEwxzb1B7teyXlmKkCkutcFCf7N+3QCuAWLYYe1l20bnvUbjlxdM5lBHpdpZVeOqJLVyKflwaJKqp8N3e+jZa2l23573MOgKkW/xq85drNFdqZSZMUM7o/CuKX2oJhy4poR7X+SnVFjV0Ulz/NGYXpA4TYcwZV8oKy7/galsmMhp9F7au32eNO+deYO3nvIu829cnmn6JdVR+L21Vt84w38sH9gfvDdmt04CIO0Wy1canXMve/zElDLy3qDghlOs3HahM7Dcu0+2X5ggYX3xYSGUlZL84dxvbE+MjINjwdHXWZ5QF8W7MmXF6Wt+J1SiHaygS5t0Y6pc5AHMNjxVx4rG8eOYw3ku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r8omPE1jxzFJ2mofQ2ADqrJCr8yKWdPBq2j8nlH44T0=</DigestValue>
                </xd:DigestAlgAndValue>
                <xd:CRLIdentifier>
                  <xd:Issuer>SERIALNUMBER=CPJ-2-100-098311,C=CR,O=MICITT,OU=DCFD,CN=CA POLITICA PERSONA FISICA - COSTA RICA v2</xd:Issuer>
                  <xd:IssueTime>2025-02-28T18:55:01Z</xd:IssueTime>
                  <xd:Number>63</xd:Number>
                </xd:CRLIdentifier>
              </xd:CRLRef>
              <xd:CRLRef>
                <xd:DigestAlgAndValue>
                  <DigestMethod Algorithm="http://www.w3.org/2001/04/xmlenc#sha256"/>
                  <DigestValue>XfJJsnf7gsMVHvql882LP2iiDZ0wkSzCd/Rf8pQeVlA=</DigestValue>
                </xd:DigestAlgAndValue>
                <xd:CRLIdentifier>
                  <xd:Issuer>SERIALNUMBER=CPJ-2-100-098311,OU=DCFD,O=MICITT,C=CR,CN=CA RAIZ NACIONAL - COSTA RICA v2</xd:Issuer>
                  <xd:IssueTime>2025-01-08T16:47:56Z</xd:IssueTime>
                  <xd:Number>35</xd:Number>
                </xd:CRLIdentifier>
              </xd:CRLRef>
            </xd:CRLRefs>
            <xd:OCSPRefs>
              <xd:OCSPRef>
                <xd:OCSPIdentifier>
                  <xd:ResponderID>
                    <xd:ByKey>h/C2PuLaqQp8YVffDg5OZjM82c4=</xd:ByKey>
                  </xd:ResponderID>
                  <xd:ProducedAt>2025-03-28T18:06:51Z</xd:ProducedAt>
                </xd:OCSPIdentifier>
                <xd:DigestAlgAndValue>
                  <DigestMethod Algorithm="http://www.w3.org/2001/04/xmlenc#sha256"/>
                  <DigestValue>9sX0ldxycRmndBvaDCXpKoMsTQVSJoaYj0RLVBJZPvY=</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yMjgxODU1MDFaFw0yNTA0MjkwNzE1MDFaoF8wXTAfBgNVHSMEGDAWgBRonWk2y4Rue+qTYRn/WDAd1f9cyzAQBgkrBgEEAYI3FQEEAwIBADAKBgNVHRQEAwIBPzAcBgkrBgEEAYI3FQQEDxcNMjUwNDI4MTkwNTAxWjANBgkqhkiG9w0BAQ0FAAOCAgEAP4mvSFteswTLcbQb08u5JBeHwXWb4TYta+0AZ1EKVoTbyzYVlPeKbAX56p1Z5tqBOY0LFh98gepa73/3dUqojY9P+sHQx6gfagW/WfXhZGa1NqBkV07Os0drMV2nxXzWvaikMmqN0ArgXVOXpk0pRxS5tQqp9FbVB/2IvH/d9KVi+EgoJT5LkrZf0Fgh+YBzRhD9zxipLUV2MnIi7EqG6zMZdgic5BT9poeFRzdK7pQ41pTfqMYW2mulxEZmV8RfG90Cit8cAVO31SODmIBbUtXvDfcKuzBwD6ympYaMPOZufGGNhk02aPxP7MPlqbS7v1DNcK7Wn54JKCbFiYun4aJEijhsZOR7kWQaIUfc2bmzHrqA5EZ7KWYdY548uqGTT3BBPE4LqWo2V3RXk8oDujnwi3BDPHD7BxpRo7Xsc+uRUiLtKSfmwZMWBwyFMwFnAe5EndeUO9Rjkvjx8egGsxCsfFyTY7QUrgFW1bsKO0zjum9k91EyvVAxVQZbkP9XTZThEph0rlFCTR6vOJApPHakBoNuacxHuwV+21EOBsHy7oI5ejpyznWOSBd2J7iRQ8Uk/GLEATBXUdNtBaBsiArEqihcSAqZzuRp0SXTcHaM3G+9zE4V3fhe0+hA4LMDy3P0VBewv7yV5oKj6xBzVQkXX4S8cWZezOaTLE5EE7c=</xd:EncapsulatedCRLValue>
              <xd:EncapsulatedCRLValue>MIIDHjCCAQYCAQEwDQYJKoZIhvcNAQENBQAwczEZMBcGA1UEBRMQQ1BKLTItMTAwLTA5ODMxMTENMAsGA1UECxMERENGRDEPMA0GA1UEChMGTUlDSVRUMQswCQYDVQQGEwJDUjEpMCcGA1UEAxMgQ0EgUkFJWiBOQUNJT05BTCAtIENPU1RBIFJJQ0EgdjIXDTI1MDEwODE2NDc1NloXDTI1MDUwOTA1MDc1NlqgXzBdMB8GA1UdIwQYMBaAFODy/n3ERE5Q5DX9CImPToQZRDNAMBAGCSsGAQQBgjcVAQQDAgEAMAoGA1UdFAQDAgEjMBwGCSsGAQQBgjcVBAQPFw0yNTA1MDgxNjU3NTZaMA0GCSqGSIb3DQEBDQUAA4ICAQA5jHRx4rKQAshHd6sGv48RtrrNbMI99NHIeUi7sTW3pDl31X7wPa6ZghTT7Et36OpqzlubL6J+L83Z3Plnv97kYw42wb3Z5B6JZ01m/m+H9QSEPsaJgt8NwxPecqHeNtUzncinc15Td/D8L5H+bm0Oqrn86rw1jupqfPaTlcqyomympwXY4pqfUfeW9Zrx49G71fLzUCcxc8c1HXnmuNZ3GE84z6nblYI/r9V7UD/5IpqYRZ/GTC1JR8VBamKicUgKklb0GdGj3JYUIM1LbqVjcvQihB3fGILAW5Ve6NKhMzn3kBrezCROUE4uXX0ZSm38rBg/dlGYzHjpTWJocN7GLImfHxQCng1LC6UMDpOtFb+4ViRspAeu59JhDdrm8XRCneB5FnvqN7g3RdQqikLbsvdce5Xy21imyHV5L7X9KWw9m+QYb5QophYUidplGEbx5cBZMRy9eGNVEu1CMqIWyk4SNaGNcE5s1emw45QyKWlBSoqWwZDaukXL5q2vhg5U78h6tODek57BOOCblsClX/UdEUkEe9Xutg3oVn3M+BY95UQ4pSocSzseubiTXCugjcqZtOQPUSeipI7TVzjOJjuG8L9sbt/o4KV8vi5EgMZxVUbvQoTpJpR63Cq0pfcW+8AenWFUdhzj9aDil7fyub5HS7TM9XPPBQYFLNaR0w==</xd:EncapsulatedCRLValue>
            </xd:CRLValues>
            <xd:OCSPValues>
              <xd:EncapsulatedOCSPValue>MIIGlQoBAKCCBo4wggaKBgkrBgEFBQcwAQEEggZ7MIIGdzCBxaIWBBSH8LY+4tqpCnxhV98ODk5mMzzZzhgPMjAyNTAzMjgxODA2NTFaMIGZMIGWMEwwCQYFKw4DAhoFAAQUzgxHzN03kqP+e9oD7BphnZQwSGIEFAlI/5tUAjbdMKRvs+Ivif5fd8qZAhMUABG51YcT84UN5yfLAAIAEbnVgAAYDzIwMjUwMzI4MTc0OTI2WqARGA8yMDI1MDMzMDA2MDkyNlqhIDAeMBwGCSsGAQQBgjcVBAQPFw0yNTAzMjkxNzU5MjZaMA0GCSqGSIb3DQEBCwUAA4IBAQCQSuc8BxnAs4JeHjNBg/VPMQvQaud8YFX080+bDc2xSP9JazyAQy97TZi/RTPHorfxLzhBtPjNjL5ZAO9GB+DuPso3Z/YI8c7lpqzw0vf2/hGba0o9KMv7gZdEd2mc1uIB8Gy5Ekso2ewO6XlPnpm9Ovgs/UUARQ4CPOVL9xRjZXUHrT8P7WttHQ6EJkA9P45chgJw3soq3Ugpqw2ytse3LfpC5Vfxd3TgZ4h1ghTjifs7TKi/3WGHy1bQ400tzUnpR6Q8PjH4YrK25qfVdOlvM7ZrzVYSRFK//Ln632i1K/gXI8JummNMy60XUfUmHYv0XDnpGmLXQMTxCzgkMHfzoIIElzCCBJMwggSPMIIDd6ADAgECAhMUABf90vQN4TeVTlmXAAIAF/3SMA0GCSqGSIb3DQEBCwUAMIGZMRkwFwYDVQQFExBDUEotNC0wMDAtMDA0MDE3MQswCQYDVQQGEwJDUjEkMCIGA1UEChMbQkFOQ08gQ0VOVFJBTCBERSBDT1NUQSBSSUNBMSIwIAYDVQQLExlESVZJU0lPTiBTSVNURU1BUyBERSBQQUdPMSUwIwYDVQQDExxDQSBTSU5QRSAtIFBFUlNPTkEgRklTSUNBIHYyMB4XDTI1MDMxODIxMTI1MloXDTI1MDQwMTIxMTI1MlowHjEcMBoGA1UEAxMTU0ktQVBPQ1MtMTAxLmZkaS5jcjCCASIwDQYJKoZIhvcNAQEBBQADggEPADCCAQoCggEBAMvTBnbFAbIhbEM57KWzF2WLtQ04Lo8+97sCRPFjFCOrFeKFv7rvmyP7cRctk9xvFIusMdu97p+yKAsWQhnwT0GwopRLfu5awAg93Afu03SB2wNJdAHCQT7rEebPcxj0hjE5pjK+i24e7/Hz6VkNeapqyy08a1Ogmaf3qN1tnXkRfPAGsVMtnj6eaOHjMuRk9frArm2jjwlHq9basxLNZo0nAThIr9pd0iNx8peUj5KHR8N/c2ZbuZG2VHViSHYdrPgPC49dUe84kQdSSRSVTVUIjPvkaZli5fj2Cb1IYbNtWQas1esVCvqUd9fXP69TVDU29hbx5sM42pEciPGZ6CECAwEAAaOCAUgwggFEMD0GCSsGAQQBgjcVBwQwMC4GJisGAQQBgjcVCIXE6luC0eM1lZEbgvmXGIaly2uBf4P2/HeBuPEzAgFkAgEHMBMGA1UdJQQMMAoGCCsGAQUFBwMJMA4GA1UdDwEB/wQEAwIHgDAbBgkrBgEEAYI3FQoEDjAMMAoGCCsGAQUFBwMJMA8GCSsGAQUFBzABBQQCBQAwHwYDVR0jBBgwFoAUCUj/m1QCNt0wpG+z4i+J/l93ypkwHQYDVR0OBBYEFIfwtj7i2qkKfGFX3w4OTmYzPNnOMB4GA1UdEQQXMBWCE1NJLUFQT0NTLTEwMS5mZGkuY3IwUAYJKwYBBAGCNxkCBEMwQaA/BgorBgEEAYI3GQIBoDEEL1MtMS01LTIxLTMyMzk1NTA4NzgtNzUzNzk5NzM5LTE3NTY2MDE1MDMtMTA3MTMzMA0GCSqGSIb3DQEBCwUAA4IBAQAG3MIiaeqCvlnpdy0RRLt4aiadZmSVY32G2iajCwbvLwFG3IkL425FJArEQKOr4H6uBbH/klFKkFUki6Lt2K4Sd6TKHBN13cOh3LvkTZcFkQJaTSyvgqDfPeFTtzVbe8lS1K7oZv+tpkQIhGHhZCvDLwQZsn6lgxIrfVaSrPRJm7vxwCNdyLbrUbrlO0iknMZ7c+XbsFL37T59nczYvtolo8yEPDVth9lx+jkH5e/oiyfjsmAw3f5yUQ2SOCrFmpgZ4t3cM4etpjPjmRL2p0c6NDJNv6iyJBNFZXW94uHrr3QEVTkhE8Xe08EA25H2vX0WzVLvivI0JUVCLSWChc8X</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BKBkBGIwYAIBAQYIYIE8AQEBAQUwMTANBglghkgBZQMEAgEFAAQgv9WgBBvd7CJNHCQnjSwcRvRA
Sw7mUDx5hk3fxjo10XsCBCHUhI4YDzIwMjUwMzI4MTgwNjUxWjAEgAIB9AEB/6CCB8Iwgge+MIIF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CSqGSIb3DQEJAzENBgsqhkiG9w0BCRABBDAcBgkqhkiG9w0BCQUxDxcNMjUwMzI4MTgwNjUxWjAv
BgkqhkiG9w0BCQQxIgQgcRzYtmE9zaLs2EIf0C3kpg5DA0jItrFwKfsunCYSl+AwNwYLKoZIhvcN
AQkQAi8xKDAmMCQwIgQgrKszXYj6Q2nTJpWV/NZakemXG2IrBO983WoSsYOW808wDQYJKoZIhvcN
AQEBBQAEggEAw55N1aawbfFUe5/hNtihjy1jCFr9ae5KlSadh6ekTBD2wKXjhpkO6E806Hydd1fP
TMBIeXsqyf8b58E1KOhcgJF5kl606ho8usCUN1xKO5M6Y6nvYii1zY+SqFHLrZ6HpiZ9seQJ6o23
ZgJzRRfrPWFXaoGlAXsbPd/8LNvAaQZPoOgJDomoxFVo16PnwaC5JFFzwkjAMyd+934ywbrGh1vS
I0gLkZJQChdEHgSTU9Dt6g7Q2Z10VtcQ5cVGzdjbmGyI+aPZ7lNUSIM3q/p3I4E234yaOl26Mpb+
u2eoYugcADgewjN6XNvZB4vN2iTAVNiB3CyTvfGYiTT1xMOLtg==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properties>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mso-contentType ?>
<FormTemplates xmlns="http://schemas.microsoft.com/sharepoint/v3/contenttype/form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B6DF2A-ED60-4490-BE66-CEB974A74843}"/>
</file>

<file path=customXml/itemProps2.xml><?xml version="1.0" encoding="utf-8"?>
<ds:datastoreItem xmlns:ds="http://schemas.openxmlformats.org/officeDocument/2006/customXml" ds:itemID="{B752E7A3-CA57-4B63-AD89-3171D9684E65}"/>
</file>

<file path=customXml/itemProps3.xml><?xml version="1.0" encoding="utf-8"?>
<ds:datastoreItem xmlns:ds="http://schemas.openxmlformats.org/officeDocument/2006/customXml" ds:itemID="{283BF82E-1A70-4392-8CF2-7DEAFF1953AE}">
  <ds:schemaRefs>
    <ds:schemaRef ds:uri="http://purl.org/dc/elements/1.1/"/>
    <ds:schemaRef ds:uri="b875e23b-67d9-4b2e-bdec-edacbf90b326"/>
    <ds:schemaRef ds:uri="http://schemas.microsoft.com/sharepoint/v3"/>
    <ds:schemaRef ds:uri="http://purl.org/dc/dcmitype/"/>
    <ds:schemaRef ds:uri="http://schemas.microsoft.com/office/2006/documentManagement/types"/>
    <ds:schemaRef ds:uri="http://schemas.openxmlformats.org/package/2006/metadata/core-properties"/>
    <ds:schemaRef ds:uri="62db5286-48a0-4e17-a672-7c89f7b8ca75"/>
    <ds:schemaRef ds:uri="http://www.w3.org/XML/1998/namespace"/>
    <ds:schemaRef ds:uri="http://schemas.microsoft.com/office/2006/metadata/properties"/>
    <ds:schemaRef ds:uri="http://schemas.microsoft.com/office/infopath/2007/PartnerControls"/>
    <ds:schemaRef ds:uri="http://purl.org/dc/terms/"/>
  </ds:schemaRefs>
</ds:datastoreItem>
</file>

<file path=customXml/itemProps4.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5.xml><?xml version="1.0" encoding="utf-8"?>
<ds:datastoreItem xmlns:ds="http://schemas.openxmlformats.org/officeDocument/2006/customXml" ds:itemID="{D04C7C61-1CB1-4BF8-8D84-43779556A196}"/>
</file>

<file path=customXml/itemProps6.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7.xml><?xml version="1.0" encoding="utf-8"?>
<ds:datastoreItem xmlns:ds="http://schemas.openxmlformats.org/officeDocument/2006/customXml" ds:itemID="{08AE4C79-E10A-46C2-9C2E-D76B2925B62D}"/>
</file>

<file path=docProps/app.xml><?xml version="1.0" encoding="utf-8"?>
<Properties xmlns="http://schemas.openxmlformats.org/officeDocument/2006/extended-properties" xmlns:vt="http://schemas.openxmlformats.org/officeDocument/2006/docPropsVTypes">
  <Template>plantilla-DAI</Template>
  <TotalTime>5</TotalTime>
  <Pages>2</Pages>
  <Words>265</Words>
  <Characters>1460</Characters>
  <Application>Microsoft Office Word</Application>
  <DocSecurity>0</DocSecurity>
  <Lines>12</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1722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del Banco Central de Costa Rica AI-0067-2025</dc:title>
  <dc:subject/>
  <dc:creator>BERROCAL MEZA MELISSA</dc:creator>
  <cp:keywords/>
  <dc:description/>
  <cp:lastModifiedBy>BERROCAL MEZA MELISSA</cp:lastModifiedBy>
  <cp:revision>2</cp:revision>
  <cp:lastPrinted>2011-05-05T20:16:00Z</cp:lastPrinted>
  <dcterms:created xsi:type="dcterms:W3CDTF">2025-03-28T15:37:00Z</dcterms:created>
  <dcterms:modified xsi:type="dcterms:W3CDTF">2025-03-28T15:57:00Z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Gerencia|7f4773cf-2cb9-48b6-88d2-9e4750a72616;#999;#Departamento Gestión de Riesgos y Cumplimiento (GRC)|38e4b52b-741a-4b99-8b71-5f28a3976f81</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19ffdd82,20f95979,25c6e1df</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2025-03-28T15:42:48Z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79f0c3a3-f213-48aa-ad0c-d82fb6d06dc2</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9673832d-94bf-4c19-8792-832784cbd250,10;b06cfa97-83cd-4c8b-8abb-c4fadbe40145,13;cf7072bc-9575-4d0b-b529-251f6b43b02b,14;cf7072bc-9575-4d0b-b529-251f6b43b02b,14;</vt:lpwstr>
  </property>
  <property fmtid="{D5CDD505-2E9C-101B-9397-08002B2CF9AE}" pid="32" name="Order">
    <vt:r8>187600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04/12/2025 23:13:52</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Gerencia|7f4773cf-2cb9-48b6-88d2-9e4750a72616;#999;#Departamento Gestión de Riesgos y Cumplimiento (GRC)|38e4b52b-741a-4b99-8b71-5f28a3976f81</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