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1A84ACA" w14:textId="0DD61458" w:rsidR="003554C5" w:rsidRPr="00691341" w:rsidRDefault="00691341" w:rsidP="00691341">
      <w:pPr>
        <w:jc w:val="left"/>
        <w:rPr>
          <w:rFonts w:ascii="Arial" w:hAnsi="Arial" w:cs="Arial"/>
          <w:sz w:val="24"/>
          <w:lang w:val="es-CR" w:eastAsia="es-CR"/>
        </w:rPr>
      </w:pPr>
      <w:r w:rsidRPr="00691341">
        <w:rPr>
          <w:rFonts w:ascii="Arial" w:hAnsi="Arial" w:cs="Arial"/>
          <w:sz w:val="24"/>
          <w:lang w:val="es-CR" w:eastAsia="es-CR"/>
        </w:rPr>
        <w:t>13 de febrero de 2026</w:t>
      </w:r>
    </w:p>
    <w:sdt>
      <w:sdtPr>
        <w:alias w:val="Consecutivo"/>
        <w:tag w:val="Consecutivo"/>
        <w:id w:val="867724263"/>
        <w:placeholder>
          <w:docPart w:val="C4A5782B58B343E8BDDF109A6ECF08D2"/>
        </w:placeholder>
        <w:text/>
      </w:sdtPr>
      <w:sdtEndPr/>
      <w:sdtContent>
        <w:p w14:paraId="3049E546" w14:textId="77777777" w:rsidR="003554C5" w:rsidRDefault="00BF4EBD" w:rsidP="0085692C">
          <w:r>
            <w:rPr>
              <w:rStyle w:val="Textodelmarcadordeposicin"/>
              <w:rFonts w:eastAsia="Calibri"/>
            </w:rPr>
            <w:t>AI-0049-2026</w:t>
          </w:r>
        </w:p>
      </w:sdtContent>
    </w:sdt>
    <w:p w14:paraId="1DED899F" w14:textId="77777777" w:rsidR="00BF4EBD" w:rsidRPr="00F835F3" w:rsidRDefault="00BF4EBD" w:rsidP="0085692C"/>
    <w:p w14:paraId="133CA761" w14:textId="77777777" w:rsidR="00691341" w:rsidRDefault="00691341" w:rsidP="00691341">
      <w:pPr>
        <w:jc w:val="left"/>
        <w:rPr>
          <w:rFonts w:ascii="Arial" w:hAnsi="Arial" w:cs="Arial"/>
          <w:sz w:val="24"/>
          <w:lang w:val="es-CR" w:eastAsia="es-CR"/>
        </w:rPr>
      </w:pPr>
    </w:p>
    <w:p w14:paraId="563D176E" w14:textId="7EBF7D73" w:rsidR="00691341" w:rsidRPr="00691341" w:rsidRDefault="00691341" w:rsidP="00691341">
      <w:pPr>
        <w:jc w:val="left"/>
        <w:rPr>
          <w:rFonts w:ascii="Arial" w:hAnsi="Arial" w:cs="Arial"/>
          <w:sz w:val="24"/>
          <w:lang w:val="es-CR" w:eastAsia="es-CR"/>
        </w:rPr>
      </w:pPr>
      <w:r w:rsidRPr="00691341">
        <w:rPr>
          <w:rFonts w:ascii="Arial" w:hAnsi="Arial" w:cs="Arial"/>
          <w:sz w:val="24"/>
          <w:lang w:val="es-CR" w:eastAsia="es-CR"/>
        </w:rPr>
        <w:t>Señor</w:t>
      </w:r>
    </w:p>
    <w:p w14:paraId="00B8B201" w14:textId="77777777" w:rsidR="00691341" w:rsidRPr="00691341" w:rsidRDefault="00691341" w:rsidP="00691341">
      <w:pPr>
        <w:jc w:val="left"/>
        <w:rPr>
          <w:rFonts w:ascii="Arial" w:hAnsi="Arial" w:cs="Arial"/>
          <w:sz w:val="24"/>
          <w:lang w:val="es-CR" w:eastAsia="es-CR"/>
        </w:rPr>
      </w:pPr>
      <w:r w:rsidRPr="00691341">
        <w:rPr>
          <w:rFonts w:ascii="Arial" w:hAnsi="Arial" w:cs="Arial"/>
          <w:sz w:val="24"/>
          <w:lang w:val="es-CR" w:eastAsia="es-CR"/>
        </w:rPr>
        <w:t>Pablo Villalobos González, Gerente</w:t>
      </w:r>
    </w:p>
    <w:p w14:paraId="48917813" w14:textId="77777777" w:rsidR="00691341" w:rsidRPr="00691341" w:rsidRDefault="00691341" w:rsidP="00691341">
      <w:pPr>
        <w:jc w:val="left"/>
        <w:rPr>
          <w:rFonts w:ascii="Arial" w:hAnsi="Arial" w:cs="Arial"/>
          <w:b/>
          <w:color w:val="1F4E79"/>
          <w:sz w:val="24"/>
          <w:lang w:val="es-CR" w:eastAsia="es-CR"/>
        </w:rPr>
      </w:pPr>
      <w:r w:rsidRPr="00691341">
        <w:rPr>
          <w:rFonts w:ascii="Arial" w:hAnsi="Arial" w:cs="Arial"/>
          <w:b/>
          <w:color w:val="1F4E79"/>
          <w:sz w:val="24"/>
          <w:lang w:val="es-CR" w:eastAsia="es-CR"/>
        </w:rPr>
        <w:t>BANCO CENTRAL DE COSTA RICA</w:t>
      </w:r>
    </w:p>
    <w:p w14:paraId="0FB85516" w14:textId="77777777" w:rsidR="00691341" w:rsidRPr="00691341" w:rsidRDefault="00691341" w:rsidP="00691341">
      <w:pPr>
        <w:jc w:val="left"/>
        <w:rPr>
          <w:rFonts w:ascii="Arial" w:hAnsi="Arial" w:cs="Arial"/>
          <w:sz w:val="24"/>
          <w:lang w:val="es-CR" w:eastAsia="es-CR"/>
        </w:rPr>
      </w:pPr>
    </w:p>
    <w:p w14:paraId="2DA4E650" w14:textId="77777777" w:rsidR="00691341" w:rsidRPr="00691341" w:rsidRDefault="00691341" w:rsidP="00691341">
      <w:pPr>
        <w:jc w:val="left"/>
        <w:rPr>
          <w:rFonts w:ascii="Arial" w:hAnsi="Arial" w:cs="Arial"/>
          <w:sz w:val="24"/>
          <w:lang w:val="es-CR" w:eastAsia="es-CR"/>
        </w:rPr>
      </w:pPr>
    </w:p>
    <w:p w14:paraId="2A24632E" w14:textId="77777777" w:rsidR="00691341" w:rsidRPr="00691341" w:rsidRDefault="00691341" w:rsidP="00691341">
      <w:pPr>
        <w:rPr>
          <w:rFonts w:ascii="Arial" w:hAnsi="Arial" w:cs="Arial"/>
          <w:b/>
          <w:bCs/>
          <w:sz w:val="24"/>
          <w:lang w:val="es-CR" w:eastAsia="es-CR"/>
        </w:rPr>
      </w:pPr>
      <w:r w:rsidRPr="00691341">
        <w:rPr>
          <w:rFonts w:ascii="Arial" w:hAnsi="Arial" w:cs="Arial"/>
          <w:b/>
          <w:sz w:val="24"/>
          <w:lang w:val="es-CR" w:eastAsia="es-CR"/>
        </w:rPr>
        <w:t xml:space="preserve">Ref. Comunicación del informe </w:t>
      </w:r>
      <w:r w:rsidRPr="00691341">
        <w:rPr>
          <w:rFonts w:ascii="Arial" w:hAnsi="Arial" w:cs="Arial"/>
          <w:b/>
          <w:bCs/>
          <w:sz w:val="24"/>
          <w:lang w:val="es-CR" w:eastAsia="es-CR"/>
        </w:rPr>
        <w:t>de auditoría de valoración de inversiones de reservas internacionales</w:t>
      </w:r>
    </w:p>
    <w:p w14:paraId="50FDA690" w14:textId="77777777" w:rsidR="00691341" w:rsidRDefault="00691341" w:rsidP="00691341">
      <w:pPr>
        <w:jc w:val="left"/>
        <w:rPr>
          <w:rFonts w:ascii="Arial" w:hAnsi="Arial" w:cs="Arial"/>
          <w:sz w:val="24"/>
          <w:lang w:val="es-CR" w:eastAsia="es-CR"/>
        </w:rPr>
      </w:pPr>
    </w:p>
    <w:p w14:paraId="7D548151" w14:textId="77777777" w:rsidR="00691341" w:rsidRPr="00691341" w:rsidRDefault="00691341" w:rsidP="00691341">
      <w:pPr>
        <w:jc w:val="left"/>
        <w:rPr>
          <w:rFonts w:ascii="Arial" w:hAnsi="Arial" w:cs="Arial"/>
          <w:sz w:val="24"/>
          <w:lang w:val="es-CR" w:eastAsia="es-CR"/>
        </w:rPr>
      </w:pPr>
    </w:p>
    <w:p w14:paraId="2DEBCDC3" w14:textId="77777777" w:rsidR="00691341" w:rsidRPr="00691341" w:rsidRDefault="00691341" w:rsidP="00691341">
      <w:pPr>
        <w:jc w:val="left"/>
        <w:rPr>
          <w:rFonts w:ascii="Arial" w:hAnsi="Arial" w:cs="Arial"/>
          <w:sz w:val="24"/>
          <w:lang w:val="es-CR" w:eastAsia="es-CR"/>
        </w:rPr>
      </w:pPr>
      <w:r w:rsidRPr="00691341">
        <w:rPr>
          <w:rFonts w:ascii="Arial" w:hAnsi="Arial" w:cs="Arial"/>
          <w:sz w:val="24"/>
          <w:lang w:val="es-CR" w:eastAsia="es-CR"/>
        </w:rPr>
        <w:t>Estimado señor:</w:t>
      </w:r>
    </w:p>
    <w:p w14:paraId="4A417773" w14:textId="77777777" w:rsidR="00691341" w:rsidRPr="00691341" w:rsidRDefault="00691341" w:rsidP="00691341">
      <w:pPr>
        <w:jc w:val="left"/>
        <w:rPr>
          <w:rFonts w:ascii="Arial" w:hAnsi="Arial" w:cs="Arial"/>
          <w:sz w:val="24"/>
          <w:lang w:val="es-CR" w:eastAsia="es-CR"/>
        </w:rPr>
      </w:pPr>
    </w:p>
    <w:p w14:paraId="4C9046CD" w14:textId="7A58742A" w:rsidR="00691341" w:rsidRPr="00691341" w:rsidRDefault="00691341" w:rsidP="00691341">
      <w:pPr>
        <w:tabs>
          <w:tab w:val="left" w:pos="5505"/>
        </w:tabs>
        <w:rPr>
          <w:rFonts w:ascii="Arial" w:hAnsi="Arial" w:cs="Arial"/>
          <w:color w:val="000000"/>
          <w:sz w:val="24"/>
          <w:lang w:val="es-CR" w:eastAsia="es-CR"/>
        </w:rPr>
      </w:pPr>
      <w:r w:rsidRPr="00691341">
        <w:rPr>
          <w:rFonts w:ascii="Arial" w:hAnsi="Arial" w:cs="Arial"/>
          <w:color w:val="000000"/>
          <w:sz w:val="24"/>
          <w:lang w:val="es-CR" w:eastAsia="es-CR"/>
        </w:rPr>
        <w:t xml:space="preserve">El informe adjunto contiene los resultados correspondientes al estudio </w:t>
      </w:r>
      <w:bookmarkStart w:id="0" w:name="_Hlk175132658"/>
      <w:r w:rsidRPr="00691341">
        <w:rPr>
          <w:rFonts w:ascii="Arial" w:hAnsi="Arial" w:cs="Arial"/>
          <w:color w:val="000000"/>
          <w:sz w:val="24"/>
          <w:lang w:val="es-CR" w:eastAsia="es-CR"/>
        </w:rPr>
        <w:t xml:space="preserve">de carácter especial, </w:t>
      </w:r>
      <w:bookmarkEnd w:id="0"/>
      <w:r w:rsidRPr="00691341">
        <w:rPr>
          <w:rFonts w:ascii="Arial" w:hAnsi="Arial" w:cs="Arial"/>
          <w:color w:val="000000"/>
          <w:sz w:val="24"/>
          <w:lang w:val="es-CR" w:eastAsia="es-CR"/>
        </w:rPr>
        <w:t xml:space="preserve">mediante el cual esta Auditoría </w:t>
      </w:r>
      <w:r w:rsidR="003375EF">
        <w:rPr>
          <w:rFonts w:ascii="Arial" w:hAnsi="Arial" w:cs="Arial"/>
          <w:color w:val="000000"/>
          <w:sz w:val="24"/>
          <w:lang w:val="es-CR" w:eastAsia="es-CR"/>
        </w:rPr>
        <w:t xml:space="preserve">Interna </w:t>
      </w:r>
      <w:r w:rsidRPr="00691341">
        <w:rPr>
          <w:rFonts w:ascii="Arial" w:hAnsi="Arial" w:cs="Arial"/>
          <w:color w:val="000000"/>
          <w:sz w:val="24"/>
          <w:lang w:val="es-CR" w:eastAsia="es-CR"/>
        </w:rPr>
        <w:t>evaluó la valoración de inversiones de reservas internacionales, que está bajo la responsabilidad del Departamento Análisis de Mercados, de la División Gestión de Activos y Pasivos del Banco Central de Costa Rica.</w:t>
      </w:r>
    </w:p>
    <w:p w14:paraId="55F90003" w14:textId="77777777" w:rsidR="00691341" w:rsidRPr="00691341" w:rsidRDefault="00691341" w:rsidP="00691341">
      <w:pPr>
        <w:tabs>
          <w:tab w:val="left" w:pos="5505"/>
        </w:tabs>
        <w:rPr>
          <w:rFonts w:ascii="Arial" w:hAnsi="Arial" w:cs="Arial"/>
          <w:sz w:val="24"/>
          <w:lang w:val="es-CR" w:eastAsia="es-CR"/>
        </w:rPr>
      </w:pPr>
    </w:p>
    <w:p w14:paraId="4C824F40" w14:textId="77777777" w:rsidR="00691341" w:rsidRPr="00691341" w:rsidRDefault="00691341" w:rsidP="00691341">
      <w:pPr>
        <w:rPr>
          <w:rFonts w:ascii="Arial" w:hAnsi="Arial" w:cs="Arial"/>
          <w:sz w:val="24"/>
        </w:rPr>
      </w:pPr>
      <w:r w:rsidRPr="00691341">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3E273420" w14:textId="77777777" w:rsidR="00691341" w:rsidRPr="00691341" w:rsidRDefault="00691341" w:rsidP="00691341">
      <w:pPr>
        <w:contextualSpacing/>
        <w:jc w:val="left"/>
        <w:rPr>
          <w:rFonts w:ascii="Arial" w:hAnsi="Arial" w:cs="Arial"/>
          <w:sz w:val="24"/>
          <w:lang w:val="es-CR" w:eastAsia="es-CR"/>
        </w:rPr>
      </w:pPr>
    </w:p>
    <w:p w14:paraId="01077C5B" w14:textId="77777777" w:rsidR="00691341" w:rsidRPr="00691341" w:rsidRDefault="00691341" w:rsidP="00691341">
      <w:pPr>
        <w:rPr>
          <w:rFonts w:ascii="Arial" w:hAnsi="Arial" w:cs="Arial"/>
          <w:sz w:val="24"/>
          <w:lang w:val="es-MX" w:eastAsia="es-MX"/>
        </w:rPr>
      </w:pPr>
      <w:r w:rsidRPr="00691341">
        <w:rPr>
          <w:rFonts w:ascii="Arial" w:hAnsi="Arial" w:cs="Arial"/>
          <w:sz w:val="24"/>
          <w:lang w:val="es-MX" w:eastAsia="es-MX"/>
        </w:rPr>
        <w:t xml:space="preserve">La Auditoría Interna realizó la conferencia técnica de este informe con la División </w:t>
      </w:r>
      <w:r w:rsidRPr="00691341">
        <w:rPr>
          <w:rFonts w:ascii="Arial" w:hAnsi="Arial" w:cs="Arial"/>
          <w:color w:val="000000"/>
          <w:sz w:val="24"/>
          <w:lang w:val="es-MX" w:eastAsia="es-MX"/>
        </w:rPr>
        <w:t>Gestión de Activos y Pasivos</w:t>
      </w:r>
      <w:r w:rsidRPr="00691341">
        <w:rPr>
          <w:rFonts w:ascii="Arial" w:hAnsi="Arial" w:cs="Arial"/>
          <w:sz w:val="24"/>
          <w:lang w:val="es-MX" w:eastAsia="es-MX"/>
        </w:rPr>
        <w:t xml:space="preserve"> y la conferencia final con la Gerencia, como parte de la comunicación preliminar de los resultados.</w:t>
      </w:r>
    </w:p>
    <w:p w14:paraId="173A628A" w14:textId="77777777" w:rsidR="00691341" w:rsidRPr="00691341" w:rsidRDefault="00691341" w:rsidP="00691341">
      <w:pPr>
        <w:rPr>
          <w:rFonts w:ascii="Arial" w:hAnsi="Arial" w:cs="Arial"/>
          <w:sz w:val="24"/>
          <w:lang w:val="es-MX" w:eastAsia="es-MX"/>
        </w:rPr>
      </w:pPr>
    </w:p>
    <w:p w14:paraId="35E2F372" w14:textId="77777777" w:rsidR="00691341" w:rsidRPr="00691341" w:rsidRDefault="00691341" w:rsidP="00691341">
      <w:pPr>
        <w:rPr>
          <w:rFonts w:ascii="Arial" w:hAnsi="Arial" w:cs="Arial"/>
          <w:sz w:val="24"/>
          <w:lang w:val="es-CR" w:eastAsia="es-MX"/>
        </w:rPr>
      </w:pPr>
      <w:r w:rsidRPr="00691341">
        <w:rPr>
          <w:rFonts w:ascii="Arial" w:hAnsi="Arial" w:cs="Arial"/>
          <w:sz w:val="24"/>
          <w:lang w:val="es-CR" w:eastAsia="es-MX"/>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14:paraId="5EA21AF1" w14:textId="77777777" w:rsidR="00691341" w:rsidRPr="00691341" w:rsidRDefault="00691341" w:rsidP="00691341">
      <w:pPr>
        <w:widowControl w:val="0"/>
        <w:rPr>
          <w:rFonts w:ascii="Arial" w:hAnsi="Arial" w:cs="Arial"/>
          <w:sz w:val="24"/>
          <w:lang w:val="es-CR" w:eastAsia="es-CR"/>
        </w:rPr>
      </w:pPr>
    </w:p>
    <w:p w14:paraId="0BF06C77" w14:textId="77777777" w:rsidR="00691341" w:rsidRPr="00691341" w:rsidRDefault="00691341" w:rsidP="00691341">
      <w:pPr>
        <w:widowControl w:val="0"/>
        <w:rPr>
          <w:rFonts w:ascii="Arial" w:hAnsi="Arial" w:cs="Arial"/>
          <w:sz w:val="24"/>
          <w:lang w:val="es-CR" w:eastAsia="es-CR"/>
        </w:rPr>
      </w:pPr>
      <w:r w:rsidRPr="00691341">
        <w:rPr>
          <w:rFonts w:ascii="Arial" w:hAnsi="Arial" w:cs="Arial"/>
          <w:sz w:val="24"/>
          <w:lang w:val="es-CR" w:eastAsia="es-CR"/>
        </w:rPr>
        <w:t>Las recomendaciones de auditoría deben tratarse con arreglo a las disposiciones de los artículos 36, 37, 38 y 39, según la Ley General de Control Interno No. 8292 publicada en el periódico oficial La Gaceta 169 del 4 de setiembre del 2002.</w:t>
      </w:r>
    </w:p>
    <w:p w14:paraId="217DCDB3" w14:textId="77777777" w:rsidR="00691341" w:rsidRDefault="00691341" w:rsidP="00691341">
      <w:pPr>
        <w:widowControl w:val="0"/>
        <w:rPr>
          <w:rFonts w:ascii="Arial" w:hAnsi="Arial" w:cs="Arial"/>
          <w:sz w:val="24"/>
          <w:lang w:val="es-CR" w:eastAsia="es-CR"/>
        </w:rPr>
      </w:pPr>
    </w:p>
    <w:p w14:paraId="2C32CA7E" w14:textId="77777777" w:rsidR="00691341" w:rsidRDefault="00691341" w:rsidP="00691341">
      <w:pPr>
        <w:widowControl w:val="0"/>
        <w:rPr>
          <w:rFonts w:ascii="Arial" w:hAnsi="Arial" w:cs="Arial"/>
          <w:sz w:val="24"/>
          <w:lang w:val="es-CR" w:eastAsia="es-CR"/>
        </w:rPr>
      </w:pPr>
    </w:p>
    <w:p w14:paraId="1125A79A" w14:textId="77777777" w:rsidR="00691341" w:rsidRDefault="00691341" w:rsidP="00691341">
      <w:pPr>
        <w:widowControl w:val="0"/>
        <w:rPr>
          <w:rFonts w:ascii="Arial" w:hAnsi="Arial" w:cs="Arial"/>
          <w:sz w:val="24"/>
          <w:lang w:val="es-CR" w:eastAsia="es-CR"/>
        </w:rPr>
      </w:pPr>
    </w:p>
    <w:p w14:paraId="377F38B4" w14:textId="77777777" w:rsidR="00691341" w:rsidRDefault="00691341" w:rsidP="00691341">
      <w:pPr>
        <w:widowControl w:val="0"/>
        <w:rPr>
          <w:rFonts w:ascii="Arial" w:hAnsi="Arial" w:cs="Arial"/>
          <w:sz w:val="24"/>
          <w:lang w:val="es-CR" w:eastAsia="es-CR"/>
        </w:rPr>
      </w:pPr>
    </w:p>
    <w:p w14:paraId="1ACC7F2B" w14:textId="77777777" w:rsidR="00691341" w:rsidRPr="00691341" w:rsidRDefault="00691341" w:rsidP="00691341">
      <w:pPr>
        <w:widowControl w:val="0"/>
        <w:rPr>
          <w:rFonts w:ascii="Arial" w:hAnsi="Arial" w:cs="Arial"/>
          <w:sz w:val="24"/>
          <w:lang w:val="es-CR" w:eastAsia="es-CR"/>
        </w:rPr>
      </w:pPr>
      <w:r w:rsidRPr="00691341">
        <w:rPr>
          <w:rFonts w:ascii="Arial" w:hAnsi="Arial" w:cs="Arial"/>
          <w:sz w:val="24"/>
          <w:lang w:val="es-MX" w:eastAsia="es-MX"/>
        </w:rPr>
        <w:lastRenderedPageBreak/>
        <w:t>Agradecemos la colaboración brindada por las personas involucradas en la atención de nuestras actividades en el presente estudio, la cual fue fundamental para facilitar el acceso oportuno a la información requerida, brindar aclaraciones y validar los resultados obtenidos. Esta disposición contribuyó significativamente al cumplimiento exitoso de nuestra labor</w:t>
      </w:r>
      <w:r w:rsidRPr="00691341">
        <w:rPr>
          <w:rFonts w:ascii="Arial" w:hAnsi="Arial" w:cs="Arial"/>
          <w:sz w:val="24"/>
          <w:lang w:val="es-CR" w:eastAsia="es-CR"/>
        </w:rPr>
        <w:t>.</w:t>
      </w:r>
    </w:p>
    <w:p w14:paraId="32375BF4" w14:textId="77777777" w:rsidR="00691341" w:rsidRPr="00691341" w:rsidRDefault="00691341" w:rsidP="00691341">
      <w:pPr>
        <w:jc w:val="left"/>
        <w:rPr>
          <w:rFonts w:ascii="Arial" w:hAnsi="Arial" w:cs="Arial"/>
          <w:sz w:val="24"/>
          <w:lang w:val="es-CR" w:eastAsia="es-CR"/>
        </w:rPr>
      </w:pPr>
    </w:p>
    <w:p w14:paraId="10CF767C" w14:textId="77777777" w:rsidR="00691341" w:rsidRPr="00691341" w:rsidRDefault="00691341" w:rsidP="00691341">
      <w:pPr>
        <w:jc w:val="left"/>
        <w:rPr>
          <w:rFonts w:ascii="Arial" w:hAnsi="Arial" w:cs="Arial"/>
          <w:sz w:val="24"/>
          <w:lang w:val="pt-BR" w:eastAsia="es-CR"/>
        </w:rPr>
      </w:pPr>
      <w:r w:rsidRPr="00691341">
        <w:rPr>
          <w:rFonts w:ascii="Arial" w:hAnsi="Arial" w:cs="Arial"/>
          <w:sz w:val="24"/>
          <w:lang w:val="pt-BR" w:eastAsia="es-CR"/>
        </w:rPr>
        <w:t>Atentamente,</w:t>
      </w:r>
    </w:p>
    <w:p w14:paraId="02013A88" w14:textId="77777777" w:rsidR="00691341" w:rsidRPr="00691341" w:rsidRDefault="00691341" w:rsidP="00691341">
      <w:pPr>
        <w:tabs>
          <w:tab w:val="left" w:pos="3120"/>
        </w:tabs>
        <w:jc w:val="left"/>
        <w:rPr>
          <w:rFonts w:ascii="Arial" w:hAnsi="Arial" w:cs="Arial"/>
          <w:sz w:val="24"/>
          <w:lang w:val="pt-BR" w:eastAsia="es-CR"/>
        </w:rPr>
      </w:pPr>
      <w:r w:rsidRPr="00691341">
        <w:rPr>
          <w:rFonts w:ascii="Times New Roman" w:hAnsi="Times New Roman"/>
          <w:noProof/>
          <w:sz w:val="24"/>
          <w:lang w:val="es-CR" w:eastAsia="es-CR"/>
        </w:rPr>
        <w:drawing>
          <wp:anchor distT="0" distB="0" distL="114300" distR="114300" simplePos="0" relativeHeight="251659264" behindDoc="1" locked="0" layoutInCell="1" allowOverlap="1" wp14:anchorId="79850152" wp14:editId="7E909501">
            <wp:simplePos x="0" y="0"/>
            <wp:positionH relativeFrom="column">
              <wp:posOffset>-71120</wp:posOffset>
            </wp:positionH>
            <wp:positionV relativeFrom="paragraph">
              <wp:posOffset>144780</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691341">
        <w:rPr>
          <w:rFonts w:ascii="Arial" w:hAnsi="Arial" w:cs="Arial"/>
          <w:sz w:val="24"/>
          <w:lang w:val="pt-BR" w:eastAsia="es-CR"/>
        </w:rPr>
        <w:tab/>
      </w:r>
    </w:p>
    <w:p w14:paraId="042F31D3" w14:textId="77777777" w:rsidR="00691341" w:rsidRPr="00691341" w:rsidRDefault="00691341" w:rsidP="00691341">
      <w:pPr>
        <w:jc w:val="left"/>
        <w:rPr>
          <w:rFonts w:ascii="Arial" w:hAnsi="Arial" w:cs="Arial"/>
          <w:sz w:val="24"/>
          <w:lang w:val="pt-BR" w:eastAsia="es-CR"/>
        </w:rPr>
      </w:pPr>
    </w:p>
    <w:p w14:paraId="21972AE5" w14:textId="77777777" w:rsidR="00691341" w:rsidRPr="00691341" w:rsidRDefault="00691341" w:rsidP="00691341">
      <w:pPr>
        <w:jc w:val="left"/>
        <w:rPr>
          <w:rFonts w:ascii="Arial" w:hAnsi="Arial" w:cs="Arial"/>
          <w:sz w:val="24"/>
          <w:lang w:val="pt-BR" w:eastAsia="es-CR"/>
        </w:rPr>
      </w:pPr>
    </w:p>
    <w:p w14:paraId="3F55695A" w14:textId="77777777" w:rsidR="00691341" w:rsidRPr="00691341" w:rsidRDefault="00691341" w:rsidP="00691341">
      <w:pPr>
        <w:jc w:val="left"/>
        <w:rPr>
          <w:rFonts w:ascii="Arial" w:hAnsi="Arial" w:cs="Arial"/>
          <w:sz w:val="24"/>
          <w:lang w:val="pt-BR" w:eastAsia="es-CR"/>
        </w:rPr>
      </w:pPr>
      <w:r w:rsidRPr="00691341">
        <w:rPr>
          <w:rFonts w:ascii="Arial" w:hAnsi="Arial" w:cs="Arial"/>
          <w:sz w:val="24"/>
          <w:lang w:val="pt-BR" w:eastAsia="es-CR"/>
        </w:rPr>
        <w:t>Joaquín Vargas Guerrero</w:t>
      </w:r>
    </w:p>
    <w:p w14:paraId="4AB767F1" w14:textId="77777777" w:rsidR="00691341" w:rsidRPr="00691341" w:rsidRDefault="00691341" w:rsidP="00691341">
      <w:pPr>
        <w:jc w:val="left"/>
        <w:rPr>
          <w:rFonts w:ascii="Arial" w:hAnsi="Arial" w:cs="Arial"/>
          <w:b/>
          <w:bCs/>
          <w:sz w:val="24"/>
          <w:lang w:val="pt-BR" w:eastAsia="es-CR"/>
        </w:rPr>
      </w:pPr>
      <w:r w:rsidRPr="00691341">
        <w:rPr>
          <w:rFonts w:ascii="Arial" w:hAnsi="Arial" w:cs="Arial"/>
          <w:b/>
          <w:bCs/>
          <w:sz w:val="24"/>
          <w:lang w:val="pt-BR" w:eastAsia="es-CR"/>
        </w:rPr>
        <w:t>Auditor Interno</w:t>
      </w:r>
    </w:p>
    <w:p w14:paraId="791B5A38" w14:textId="77777777" w:rsidR="00691341" w:rsidRPr="00691341" w:rsidRDefault="00691341" w:rsidP="00691341">
      <w:pPr>
        <w:jc w:val="left"/>
        <w:rPr>
          <w:rFonts w:ascii="Arial" w:hAnsi="Arial" w:cs="Arial"/>
          <w:b/>
          <w:bCs/>
          <w:sz w:val="24"/>
          <w:lang w:val="pt-BR" w:eastAsia="es-CR"/>
        </w:rPr>
      </w:pPr>
    </w:p>
    <w:p w14:paraId="29611619" w14:textId="77777777" w:rsidR="00691341" w:rsidRPr="00691341" w:rsidRDefault="00691341" w:rsidP="00691341">
      <w:pPr>
        <w:jc w:val="left"/>
        <w:rPr>
          <w:rFonts w:ascii="Arial" w:hAnsi="Arial" w:cs="Arial"/>
          <w:b/>
          <w:bCs/>
          <w:sz w:val="24"/>
          <w:lang w:val="pt-BR" w:eastAsia="es-CR"/>
        </w:rPr>
      </w:pPr>
    </w:p>
    <w:p w14:paraId="0C998B63" w14:textId="77777777" w:rsidR="00691341" w:rsidRPr="00691341" w:rsidRDefault="00691341" w:rsidP="00691341">
      <w:pPr>
        <w:pStyle w:val="CC"/>
      </w:pPr>
      <w:proofErr w:type="spellStart"/>
      <w:r w:rsidRPr="00691341">
        <w:t>C</w:t>
      </w:r>
      <w:r>
        <w:t>c</w:t>
      </w:r>
      <w:r w:rsidRPr="00691341">
        <w:t>.</w:t>
      </w:r>
      <w:proofErr w:type="spellEnd"/>
      <w:r w:rsidRPr="00691341">
        <w:tab/>
        <w:t>División Gestión de Activos y Pasivos</w:t>
      </w:r>
    </w:p>
    <w:p w14:paraId="2676C680" w14:textId="77777777" w:rsidR="00691341" w:rsidRPr="00691341" w:rsidRDefault="00691341" w:rsidP="00691341">
      <w:pPr>
        <w:widowControl w:val="0"/>
        <w:rPr>
          <w:rFonts w:ascii="Arial" w:hAnsi="Arial" w:cs="Arial"/>
          <w:sz w:val="24"/>
          <w:lang w:eastAsia="es-CR"/>
        </w:rPr>
      </w:pPr>
    </w:p>
    <w:bookmarkStart w:id="1" w:name="_MON_1832487914"/>
    <w:bookmarkEnd w:id="1"/>
    <w:p w14:paraId="4FF28C1A" w14:textId="4C980321" w:rsidR="00691341" w:rsidRPr="00691341" w:rsidRDefault="00691341" w:rsidP="00691341">
      <w:pPr>
        <w:widowControl w:val="0"/>
        <w:jc w:val="center"/>
        <w:rPr>
          <w:rFonts w:ascii="Arial" w:hAnsi="Arial" w:cs="Arial"/>
          <w:sz w:val="24"/>
          <w:lang w:val="es-CR" w:eastAsia="es-CR"/>
        </w:rPr>
      </w:pPr>
      <w:r>
        <w:rPr>
          <w:rFonts w:ascii="Arial" w:hAnsi="Arial" w:cs="Arial"/>
          <w:sz w:val="24"/>
          <w:lang w:val="es-CR" w:eastAsia="es-CR"/>
        </w:rPr>
        <w:object w:dxaOrig="1543" w:dyaOrig="998" w14:anchorId="7EBCE23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7.15pt;height:49.9pt" o:ole="">
            <v:imagedata r:id="rId15" o:title=""/>
          </v:shape>
          <o:OLEObject Type="Embed" ProgID="Word.Document.12" ShapeID="_x0000_i1025" DrawAspect="Icon" ObjectID="_1832494176" r:id="rId16">
            <o:FieldCodes>\s</o:FieldCodes>
          </o:OLEObject>
        </w:object>
      </w:r>
    </w:p>
    <w:p w14:paraId="3D1B1B19" w14:textId="77777777" w:rsidR="00577A95" w:rsidRDefault="00577A95" w:rsidP="0085692C">
      <w:pPr>
        <w:pStyle w:val="Negrita"/>
      </w:pPr>
    </w:p>
    <w:p w14:paraId="3808DD1C" w14:textId="77777777" w:rsidR="002307FE" w:rsidRDefault="002307FE" w:rsidP="002307FE"/>
    <w:p w14:paraId="4595FFC6" w14:textId="77777777" w:rsidR="00691341" w:rsidRDefault="00691341" w:rsidP="002307FE"/>
    <w:p w14:paraId="6D17B712" w14:textId="77777777" w:rsidR="00691341" w:rsidRPr="002307FE" w:rsidRDefault="00691341" w:rsidP="002307FE"/>
    <w:p w14:paraId="47175F33" w14:textId="77777777" w:rsidR="002307FE" w:rsidRDefault="002307FE" w:rsidP="002307FE"/>
    <w:p w14:paraId="66AC142C" w14:textId="77777777" w:rsidR="002307FE" w:rsidRDefault="002307FE" w:rsidP="002307FE"/>
    <w:p w14:paraId="728EC45B" w14:textId="77777777" w:rsidR="00A26E9E" w:rsidRPr="002307FE" w:rsidRDefault="00A26E9E" w:rsidP="002307FE"/>
    <w:sectPr w:rsidR="00A26E9E" w:rsidRPr="002307FE"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070DEBF" w14:textId="77777777" w:rsidR="00691341" w:rsidRDefault="00691341" w:rsidP="00D43D57">
      <w:r>
        <w:separator/>
      </w:r>
    </w:p>
  </w:endnote>
  <w:endnote w:type="continuationSeparator" w:id="0">
    <w:p w14:paraId="2EFA0D3F" w14:textId="77777777" w:rsidR="00691341" w:rsidRDefault="00691341"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C4DF84" w14:textId="5E5218E9" w:rsidR="00EC7A70" w:rsidRDefault="00691341">
    <w:pPr>
      <w:pStyle w:val="Piedepgina"/>
    </w:pPr>
    <w:r>
      <w:rPr>
        <w:noProof/>
      </w:rPr>
      <mc:AlternateContent>
        <mc:Choice Requires="wps">
          <w:drawing>
            <wp:anchor distT="0" distB="0" distL="0" distR="0" simplePos="0" relativeHeight="251698176" behindDoc="0" locked="0" layoutInCell="1" allowOverlap="1" wp14:anchorId="0E927BD0" wp14:editId="0FB3ECA5">
              <wp:simplePos x="635" y="635"/>
              <wp:positionH relativeFrom="page">
                <wp:align>center</wp:align>
              </wp:positionH>
              <wp:positionV relativeFrom="page">
                <wp:align>bottom</wp:align>
              </wp:positionV>
              <wp:extent cx="1083945" cy="345440"/>
              <wp:effectExtent l="0" t="0" r="1905" b="0"/>
              <wp:wrapNone/>
              <wp:docPr id="648944141" name="Cuadro de texto 2"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5CCFB832" w14:textId="27DA419D" w:rsidR="00691341" w:rsidRPr="00691341" w:rsidRDefault="00691341" w:rsidP="00691341">
                          <w:pPr>
                            <w:rPr>
                              <w:rFonts w:ascii="Aptos" w:eastAsia="Aptos" w:hAnsi="Aptos" w:cs="Aptos"/>
                              <w:noProof/>
                              <w:color w:val="000000"/>
                              <w:sz w:val="20"/>
                              <w:szCs w:val="20"/>
                            </w:rPr>
                          </w:pPr>
                          <w:r w:rsidRPr="00691341">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v:shapetype id="_x0000_t202" coordsize="21600,21600" o:spt="202" path="m,l,21600r21600,l21600,xe" w14:anchorId="0E927BD0">
              <v:stroke joinstyle="miter"/>
              <v:path gradientshapeok="t" o:connecttype="rect"/>
            </v:shapetype>
            <v:shape id="Cuadro de texto 2" style="position:absolute;left:0;text-align:left;margin-left:0;margin-top:0;width:85.35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oiDwIAAB0EAAAOAAAAZHJzL2Uyb0RvYy54bWysU01v2zAMvQ/YfxB0X+y0ydAacYqsRYYB&#10;QVsgHXpWZCk2YIkCpcTOfv0oJU62rqdiF/mZpPjx+DS7603L9gp9A7bk41HOmbISqsZuS/7zZfnl&#10;hjMfhK1EC1aV/KA8v5t//jTrXKGuoIa2UsgoifVF50peh+CKLPOyVkb4EThlyakBjQj0i9usQtFR&#10;dtNmV3n+NesAK4cglfdkfTg6+Tzl11rJ8KS1V4G1JafeQjoxnZt4ZvOZKLYoXN3IUxviA10Y0Vgq&#10;ek71IIJgO2z+SWUaieBBh5EEk4HWjVRpBppmnL+ZZl0Lp9IsRI53Z5r8/0srH/dr94ws9N+gpwVG&#10;QjrnC0/GOE+v0cQvdcrITxQezrSpPjAZL+U317eTKWeSfNeT6WSSeM0utx368F2BYRGUHGktiS2x&#10;X/lAFSl0CInFLCybtk2rae1fBgqMluzSYkSh3/Ssqaj40P4GqgNNhXBcuHdy2VDplfDhWSBtmAYh&#10;1YYnOnQLXcnhhDirAX+9Z4/xRDx5OetIMSW3JGnO2h+WFhLFNQAcwCaB8W0+zclvd+YeSIdjehJO&#10;JkhWDO0ANYJ5JT0vYiFyCSupXMk3A7wPR+nSe5BqsUhBpCMnwsqunYypI12Ry5f+VaA7ER5oVY8w&#10;yEkUb3g/xsab3i12gdhPS4nUHok8MU4aTLs6vZco8j//U9TlVc9/AwAA//8DAFBLAwQUAAYACAAA&#10;ACEASg6TGdoAAAAEAQAADwAAAGRycy9kb3ducmV2LnhtbEyPwU7DMAyG70i8Q2QkbixlGwyVphOa&#10;xGkIaRsXbl7itYXGqRp3696ejAtcLFn/r8+fi+XoW3WkPjaBDdxPMlDENriGKwMfu9e7J1BRkB22&#10;gcnAmSIsy+urAnMXTryh41YqlSAcczRQi3S51tHW5DFOQkecskPoPUpa+0q7Hk8J7ls9zbJH7bHh&#10;dKHGjlY12e/t4A08bORteOfd7HOcnr/W3crODmtrzO3N+PIMSmiUvzJc9JM6lMlpHwZ2UbUG0iPy&#10;Oy/ZIluA2ifwfA66LPR/+fIHAAD//wMAUEsBAi0AFAAGAAgAAAAhALaDOJL+AAAA4QEAABMAAAAA&#10;AAAAAAAAAAAAAAAAAFtDb250ZW50X1R5cGVzXS54bWxQSwECLQAUAAYACAAAACEAOP0h/9YAAACU&#10;AQAACwAAAAAAAAAAAAAAAAAvAQAAX3JlbHMvLnJlbHNQSwECLQAUAAYACAAAACEAJW26Ig8CAAAd&#10;BAAADgAAAAAAAAAAAAAAAAAuAgAAZHJzL2Uyb0RvYy54bWxQSwECLQAUAAYACAAAACEASg6TGdoA&#10;AAAEAQAADwAAAAAAAAAAAAAAAABpBAAAZHJzL2Rvd25yZXYueG1sUEsFBgAAAAAEAAQA8wAAAHAF&#10;AAAAAA==&#10;">
              <v:fill o:detectmouseclick="t"/>
              <v:textbox style="mso-fit-shape-to-text:t" inset="0,0,0,15pt">
                <w:txbxContent>
                  <w:p w:rsidRPr="00691341" w:rsidR="00691341" w:rsidP="00691341" w:rsidRDefault="00691341" w14:paraId="5CCFB832" w14:textId="27DA419D">
                    <w:pPr>
                      <w:rPr>
                        <w:rFonts w:ascii="Aptos" w:hAnsi="Aptos" w:eastAsia="Aptos" w:cs="Aptos"/>
                        <w:noProof/>
                        <w:color w:val="000000"/>
                        <w:sz w:val="20"/>
                        <w:szCs w:val="20"/>
                      </w:rPr>
                    </w:pPr>
                    <w:r w:rsidRPr="00691341">
                      <w:rPr>
                        <w:rFonts w:ascii="Aptos" w:hAnsi="Aptos" w:eastAsia="Aptos" w:cs="Aptos"/>
                        <w:noProof/>
                        <w:color w:val="000000"/>
                        <w:sz w:val="20"/>
                        <w:szCs w:val="20"/>
                      </w:rPr>
                      <w:t>Uso Interno estricto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3367A9" w14:textId="4363BF8B" w:rsidR="002307FE" w:rsidRDefault="00691341"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64B810E2" wp14:editId="3E72F313">
              <wp:simplePos x="1409700" y="9258300"/>
              <wp:positionH relativeFrom="page">
                <wp:align>center</wp:align>
              </wp:positionH>
              <wp:positionV relativeFrom="page">
                <wp:align>bottom</wp:align>
              </wp:positionV>
              <wp:extent cx="1083945" cy="345440"/>
              <wp:effectExtent l="0" t="0" r="1905" b="0"/>
              <wp:wrapNone/>
              <wp:docPr id="1990028449" name="Cuadro de texto 3"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5968E110" w14:textId="278F03B2" w:rsidR="00691341" w:rsidRPr="00691341" w:rsidRDefault="00691341" w:rsidP="00691341">
                          <w:pPr>
                            <w:rPr>
                              <w:rFonts w:ascii="Aptos" w:eastAsia="Aptos" w:hAnsi="Aptos" w:cs="Aptos"/>
                              <w:noProof/>
                              <w:color w:val="000000"/>
                              <w:sz w:val="20"/>
                              <w:szCs w:val="20"/>
                            </w:rPr>
                          </w:pPr>
                          <w:r w:rsidRPr="00691341">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type id="_x0000_t202" coordsize="21600,21600" o:spt="202" path="m,l,21600r21600,l21600,xe" w14:anchorId="64B810E2">
              <v:stroke joinstyle="miter"/>
              <v:path gradientshapeok="t" o:connecttype="rect"/>
            </v:shapetype>
            <v:shape id="Cuadro de texto 3" style="position:absolute;margin-left:0;margin-top:0;width:85.35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UaeSEAIAAB0EAAAOAAAAZHJzL2Uyb0RvYy54bWysU01v2zAMvQ/YfxB0X+y0ydAacYqsRYYB&#10;QVsgHXpWZCk2IIsCpcTOfv0oJU62rqdiF/mZpPjx+DS761vD9gp9A7bk41HOmbISqsZuS/7zZfnl&#10;hjMfhK2EAatKflCe380/f5p1rlBXUIOpFDJKYn3RuZLXIbgiy7ysVSv8CJyy5NSArQj0i9usQtFR&#10;9tZkV3n+NesAK4cglfdkfTg6+Tzl11rJ8KS1V4GZklNvIZ2Yzk08s/lMFFsUrm7kqQ3xgS5a0Vgq&#10;ek71IIJgO2z+SdU2EsGDDiMJbQZaN1KlGWiacf5mmnUtnEqzEDnenWny/y+tfNyv3TOy0H+DnhYY&#10;CemcLzwZ4zy9xjZ+qVNGfqLwcKZN9YHJeCm/ub6dTDmT5LueTCeTxGt2ue3Qh+8KWhZByZHWktgS&#10;+5UPVJFCh5BYzMKyMSatxti/DBQYLdmlxYhCv+lZU5V8MrS/gepAUyEcF+6dXDZUeiV8eBZIG6ZB&#10;SLXhiQ5toCs5nBBnNeCv9+wxnognL2cdKabkliTNmflhaSFRXAPAAWwSGN/m05z8dtfeA+lwTE/C&#10;yQTJisEMUCO0r6TnRSxELmEllSv5ZoD34Shdeg9SLRYpiHTkRFjZtZMxdaQrcvnSvwp0J8IDreoR&#10;BjmJ4g3vx9h407vFLhD7aSmR2iORJ8ZJg2lXp/cSRf7nf4q6vOr5bwAAAP//AwBQSwMEFAAGAAgA&#10;AAAhAEoOkxnaAAAABAEAAA8AAABkcnMvZG93bnJldi54bWxMj8FOwzAMhu9IvENkJG4sZRsMlaYT&#10;msRpCGkbF25e4rWFxqkad+venowLXCxZ/6/Pn4vl6Ft1pD42gQ3cTzJQxDa4hisDH7vXuydQUZAd&#10;toHJwJkiLMvrqwJzF068oeNWKpUgHHM0UIt0udbR1uQxTkJHnLJD6D1KWvtKux5PCe5bPc2yR+2x&#10;4XShxo5WNdnv7eANPGzkbXjn3exznJ6/1t3Kzg5ra8ztzfjyDEpolL8yXPSTOpTJaR8GdlG1BtIj&#10;8jsv2SJbgNon8HwOuiz0f/nyBwAA//8DAFBLAQItABQABgAIAAAAIQC2gziS/gAAAOEBAAATAAAA&#10;AAAAAAAAAAAAAAAAAABbQ29udGVudF9UeXBlc10ueG1sUEsBAi0AFAAGAAgAAAAhADj9If/WAAAA&#10;lAEAAAsAAAAAAAAAAAAAAAAALwEAAF9yZWxzLy5yZWxzUEsBAi0AFAAGAAgAAAAhACZRp5IQAgAA&#10;HQQAAA4AAAAAAAAAAAAAAAAALgIAAGRycy9lMm9Eb2MueG1sUEsBAi0AFAAGAAgAAAAhAEoOkxna&#10;AAAABAEAAA8AAAAAAAAAAAAAAAAAagQAAGRycy9kb3ducmV2LnhtbFBLBQYAAAAABAAEAPMAAABx&#10;BQAAAAA=&#10;">
              <v:fill o:detectmouseclick="t"/>
              <v:textbox style="mso-fit-shape-to-text:t" inset="0,0,0,15pt">
                <w:txbxContent>
                  <w:p w:rsidRPr="00691341" w:rsidR="00691341" w:rsidP="00691341" w:rsidRDefault="00691341" w14:paraId="5968E110" w14:textId="278F03B2">
                    <w:pPr>
                      <w:rPr>
                        <w:rFonts w:ascii="Aptos" w:hAnsi="Aptos" w:eastAsia="Aptos" w:cs="Aptos"/>
                        <w:noProof/>
                        <w:color w:val="000000"/>
                        <w:sz w:val="20"/>
                        <w:szCs w:val="20"/>
                      </w:rPr>
                    </w:pPr>
                    <w:r w:rsidRPr="00691341">
                      <w:rPr>
                        <w:rFonts w:ascii="Aptos" w:hAnsi="Aptos" w:eastAsia="Aptos" w:cs="Aptos"/>
                        <w:noProof/>
                        <w:color w:val="000000"/>
                        <w:sz w:val="20"/>
                        <w:szCs w:val="20"/>
                      </w:rPr>
                      <w:t>Uso Interno estricto</w:t>
                    </w:r>
                  </w:p>
                </w:txbxContent>
              </v:textbox>
              <w10:wrap anchorx="page" anchory="page"/>
            </v:shape>
          </w:pict>
        </mc:Fallback>
      </mc:AlternateContent>
    </w:r>
    <w:sdt>
      <w:sdtPr>
        <w:rPr>
          <w:color w:val="004990"/>
          <w:sz w:val="16"/>
          <w:szCs w:val="16"/>
        </w:rPr>
        <w:alias w:val="Consecutivo"/>
        <w:tag w:val="Consecutivo"/>
        <w:id w:val="-1370214818"/>
        <w:placeholder>
          <w:docPart w:val="C4A5782B58B343E8BDDF109A6ECF08D2"/>
        </w:placeholder>
        <w:text/>
      </w:sdtPr>
      <w:sdtEndPr/>
      <w:sdtContent>
        <w:r>
          <w:rPr>
            <w:color w:val="004990"/>
            <w:sz w:val="16"/>
            <w:szCs w:val="16"/>
          </w:rPr>
          <w:t>AI-0049-2026</w:t>
        </w:r>
      </w:sdtContent>
    </w:sdt>
  </w:p>
  <w:p w14:paraId="231CAA12"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1DB528B1"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72537ADE" wp14:editId="079D7B48">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BFD2767"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29DD7096"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2F34FFFD" w14:textId="77777777" w:rsidR="00D2424F" w:rsidRDefault="00D2424F" w:rsidP="00FA54DF">
                          <w:pPr>
                            <w:rPr>
                              <w:color w:val="003A68"/>
                              <w:sz w:val="14"/>
                              <w:szCs w:val="14"/>
                            </w:rPr>
                          </w:pPr>
                          <w:r w:rsidRPr="00FA54DF">
                            <w:rPr>
                              <w:color w:val="003A68"/>
                              <w:sz w:val="14"/>
                              <w:szCs w:val="14"/>
                            </w:rPr>
                            <w:t>Apdo. 10058-1000</w:t>
                          </w:r>
                        </w:p>
                        <w:p w14:paraId="1F4D4A0E" w14:textId="77777777" w:rsidR="00D2424F" w:rsidRDefault="00D2424F" w:rsidP="00FA54DF">
                          <w:pPr>
                            <w:rPr>
                              <w:color w:val="003A68"/>
                              <w:sz w:val="14"/>
                              <w:szCs w:val="14"/>
                            </w:rPr>
                          </w:pPr>
                          <w:r w:rsidRPr="00FA54DF">
                            <w:rPr>
                              <w:color w:val="003A68"/>
                              <w:sz w:val="14"/>
                              <w:szCs w:val="14"/>
                            </w:rPr>
                            <w:t>Av. 1 y Central, Calles 2 y 4</w:t>
                          </w:r>
                        </w:p>
                        <w:p w14:paraId="731EB6F3"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72537ADE">
              <v:textbox>
                <w:txbxContent>
                  <w:p w:rsidRPr="00FA54DF" w:rsidR="00D2424F" w:rsidP="00FA54DF" w:rsidRDefault="00D2424F" w14:paraId="2BFD2767"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29DD7096"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2F34FFFD" w14:textId="77777777">
                    <w:pPr>
                      <w:rPr>
                        <w:color w:val="003A68"/>
                        <w:sz w:val="14"/>
                        <w:szCs w:val="14"/>
                      </w:rPr>
                    </w:pPr>
                    <w:r w:rsidRPr="00FA54DF">
                      <w:rPr>
                        <w:color w:val="003A68"/>
                        <w:sz w:val="14"/>
                        <w:szCs w:val="14"/>
                      </w:rPr>
                      <w:t>Apdo. 10058-1000</w:t>
                    </w:r>
                  </w:p>
                  <w:p w:rsidR="00D2424F" w:rsidP="00FA54DF" w:rsidRDefault="00D2424F" w14:paraId="1F4D4A0E" w14:textId="77777777">
                    <w:pPr>
                      <w:rPr>
                        <w:color w:val="003A68"/>
                        <w:sz w:val="14"/>
                        <w:szCs w:val="14"/>
                      </w:rPr>
                    </w:pPr>
                    <w:r w:rsidRPr="00FA54DF">
                      <w:rPr>
                        <w:color w:val="003A68"/>
                        <w:sz w:val="14"/>
                        <w:szCs w:val="14"/>
                      </w:rPr>
                      <w:t>Av. 1 y Central, Calles 2 y 4</w:t>
                    </w:r>
                  </w:p>
                  <w:p w:rsidRPr="00FA54DF" w:rsidR="00D2424F" w:rsidP="00FA54DF" w:rsidRDefault="00D2424F" w14:paraId="731EB6F3"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3F8F2A89" wp14:editId="725F9824">
          <wp:simplePos x="0" y="0"/>
          <wp:positionH relativeFrom="column">
            <wp:posOffset>4550781</wp:posOffset>
          </wp:positionH>
          <wp:positionV relativeFrom="paragraph">
            <wp:posOffset>-190500</wp:posOffset>
          </wp:positionV>
          <wp:extent cx="8890" cy="431165"/>
          <wp:effectExtent l="0" t="0" r="0" b="0"/>
          <wp:wrapNone/>
          <wp:docPr id="38072481" name="Imagen 380724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7B2848" w14:textId="5A8D0DE6" w:rsidR="00F64992" w:rsidRDefault="00691341"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705B1BED" wp14:editId="612029AF">
              <wp:simplePos x="1409700" y="9286875"/>
              <wp:positionH relativeFrom="page">
                <wp:align>center</wp:align>
              </wp:positionH>
              <wp:positionV relativeFrom="page">
                <wp:align>bottom</wp:align>
              </wp:positionV>
              <wp:extent cx="1083945" cy="345440"/>
              <wp:effectExtent l="0" t="0" r="1905" b="0"/>
              <wp:wrapNone/>
              <wp:docPr id="305981091" name="Cuadro de texto 1"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7913A718" w14:textId="01FE2A60" w:rsidR="00691341" w:rsidRPr="00691341" w:rsidRDefault="00691341" w:rsidP="00691341">
                          <w:pPr>
                            <w:rPr>
                              <w:rFonts w:ascii="Aptos" w:eastAsia="Aptos" w:hAnsi="Aptos" w:cs="Aptos"/>
                              <w:noProof/>
                              <w:color w:val="000000"/>
                              <w:sz w:val="20"/>
                              <w:szCs w:val="20"/>
                            </w:rPr>
                          </w:pPr>
                          <w:r w:rsidRPr="00691341">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type id="_x0000_t202" coordsize="21600,21600" o:spt="202" path="m,l,21600r21600,l21600,xe" w14:anchorId="705B1BED">
              <v:stroke joinstyle="miter"/>
              <v:path gradientshapeok="t" o:connecttype="rect"/>
            </v:shapetype>
            <v:shape id="Cuadro de texto 1" style="position:absolute;margin-left:0;margin-top:0;width:85.35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0ggfEAIAAB0EAAAOAAAAZHJzL2Uyb0RvYy54bWysU99v2jAQfp+0/8Hy+0igMLURoWKtmCah&#10;thKd+mwcm0SKfdbZkLC/fmdDYOv2NO3F+XJ3vh/ffZ7f96ZlB4W+AVvy8SjnTFkJVWN3Jf/+uvp0&#10;y5kPwlaiBatKflSe3y8+fph3rlATqKGtFDJKYn3RuZLXIbgiy7yslRF+BE5ZcmpAIwL94i6rUHSU&#10;3bTZJM8/Zx1g5RCk8p6sjycnX6T8WisZnrX2KrC25NRbSCemcxvPbDEXxQ6Fqxt5bkP8QxdGNJaK&#10;XlI9iiDYHps/UplGInjQYSTBZKB1I1WagaYZ5++m2dTCqTQLkePdhSb//9LKp8PGvSAL/RfoaYGR&#10;kM75wpMxztNrNPFLnTLyE4XHC22qD0zGS/ntzd10xpkk3810Np0mXrPrbYc+fFVgWAQlR1pLYksc&#10;1j5QRQodQmIxC6umbdNqWvubgQKjJbu2GFHotz1rqpJPhva3UB1pKoTTwr2Tq4ZKr4UPLwJpwzQI&#10;qTY806Fb6EoOZ8RZDfjjb/YYT8STl7OOFFNyS5LmrP1maSFRXAPAAWwTGN/ls5z8dm8egHQ4pifh&#10;ZIJkxdAOUCOYN9LzMhYil7CSypV8O8CHcJIuvQeplssURDpyIqztxsmYOtIVuXzt3wS6M+GBVvUE&#10;g5xE8Y73U2y86d1yH4j9tJRI7YnIM+OkwbSr83uJIv/1P0VdX/XiJwAAAP//AwBQSwMEFAAGAAgA&#10;AAAhAEoOkxnaAAAABAEAAA8AAABkcnMvZG93bnJldi54bWxMj8FOwzAMhu9IvENkJG4sZRsMlaYT&#10;msRpCGkbF25e4rWFxqkad+venowLXCxZ/6/Pn4vl6Ft1pD42gQ3cTzJQxDa4hisDH7vXuydQUZAd&#10;toHJwJkiLMvrqwJzF068oeNWKpUgHHM0UIt0udbR1uQxTkJHnLJD6D1KWvtKux5PCe5bPc2yR+2x&#10;4XShxo5WNdnv7eANPGzkbXjn3exznJ6/1t3Kzg5ra8ztzfjyDEpolL8yXPSTOpTJaR8GdlG1BtIj&#10;8jsv2SJbgNon8HwOuiz0f/nyBwAA//8DAFBLAQItABQABgAIAAAAIQC2gziS/gAAAOEBAAATAAAA&#10;AAAAAAAAAAAAAAAAAABbQ29udGVudF9UeXBlc10ueG1sUEsBAi0AFAAGAAgAAAAhADj9If/WAAAA&#10;lAEAAAsAAAAAAAAAAAAAAAAALwEAAF9yZWxzLy5yZWxzUEsBAi0AFAAGAAgAAAAhAEjSCB8QAgAA&#10;HQQAAA4AAAAAAAAAAAAAAAAALgIAAGRycy9lMm9Eb2MueG1sUEsBAi0AFAAGAAgAAAAhAEoOkxna&#10;AAAABAEAAA8AAAAAAAAAAAAAAAAAagQAAGRycy9kb3ducmV2LnhtbFBLBQYAAAAABAAEAPMAAABx&#10;BQAAAAA=&#10;">
              <v:fill o:detectmouseclick="t"/>
              <v:textbox style="mso-fit-shape-to-text:t" inset="0,0,0,15pt">
                <w:txbxContent>
                  <w:p w:rsidRPr="00691341" w:rsidR="00691341" w:rsidP="00691341" w:rsidRDefault="00691341" w14:paraId="7913A718" w14:textId="01FE2A60">
                    <w:pPr>
                      <w:rPr>
                        <w:rFonts w:ascii="Aptos" w:hAnsi="Aptos" w:eastAsia="Aptos" w:cs="Aptos"/>
                        <w:noProof/>
                        <w:color w:val="000000"/>
                        <w:sz w:val="20"/>
                        <w:szCs w:val="20"/>
                      </w:rPr>
                    </w:pPr>
                    <w:r w:rsidRPr="00691341">
                      <w:rPr>
                        <w:rFonts w:ascii="Aptos" w:hAnsi="Aptos" w:eastAsia="Aptos" w:cs="Aptos"/>
                        <w:noProof/>
                        <w:color w:val="000000"/>
                        <w:sz w:val="20"/>
                        <w:szCs w:val="20"/>
                      </w:rPr>
                      <w:t>Uso Interno estricto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0A435006" wp14:editId="5361A216">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C0A3FD8"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203FFAF1"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518AAF3D" w14:textId="77777777" w:rsidR="00D2424F" w:rsidRDefault="00D2424F">
                          <w:pPr>
                            <w:rPr>
                              <w:color w:val="003A68"/>
                              <w:sz w:val="14"/>
                              <w:szCs w:val="14"/>
                            </w:rPr>
                          </w:pPr>
                          <w:r w:rsidRPr="00FA54DF">
                            <w:rPr>
                              <w:color w:val="003A68"/>
                              <w:sz w:val="14"/>
                              <w:szCs w:val="14"/>
                            </w:rPr>
                            <w:t>Apdo. 10058-1000</w:t>
                          </w:r>
                        </w:p>
                        <w:p w14:paraId="5071A022" w14:textId="77777777" w:rsidR="00B65442" w:rsidRDefault="00B65442" w:rsidP="00B65442">
                          <w:pPr>
                            <w:rPr>
                              <w:color w:val="003A68"/>
                              <w:sz w:val="14"/>
                              <w:szCs w:val="14"/>
                            </w:rPr>
                          </w:pPr>
                          <w:r w:rsidRPr="00FA54DF">
                            <w:rPr>
                              <w:color w:val="003A68"/>
                              <w:sz w:val="14"/>
                              <w:szCs w:val="14"/>
                            </w:rPr>
                            <w:t>Av. 1 y Central, Calles 2 y 4</w:t>
                          </w:r>
                        </w:p>
                        <w:p w14:paraId="3219248D"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0A435006">
              <v:textbox>
                <w:txbxContent>
                  <w:p w:rsidRPr="00FA54DF" w:rsidR="00D2424F" w:rsidRDefault="00D2424F" w14:paraId="2C0A3FD8"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203FFAF1"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518AAF3D" w14:textId="77777777">
                    <w:pPr>
                      <w:rPr>
                        <w:color w:val="003A68"/>
                        <w:sz w:val="14"/>
                        <w:szCs w:val="14"/>
                      </w:rPr>
                    </w:pPr>
                    <w:r w:rsidRPr="00FA54DF">
                      <w:rPr>
                        <w:color w:val="003A68"/>
                        <w:sz w:val="14"/>
                        <w:szCs w:val="14"/>
                      </w:rPr>
                      <w:t>Apdo. 10058-1000</w:t>
                    </w:r>
                  </w:p>
                  <w:p w:rsidR="00B65442" w:rsidP="00B65442" w:rsidRDefault="00B65442" w14:paraId="5071A022" w14:textId="77777777">
                    <w:pPr>
                      <w:rPr>
                        <w:color w:val="003A68"/>
                        <w:sz w:val="14"/>
                        <w:szCs w:val="14"/>
                      </w:rPr>
                    </w:pPr>
                    <w:r w:rsidRPr="00FA54DF">
                      <w:rPr>
                        <w:color w:val="003A68"/>
                        <w:sz w:val="14"/>
                        <w:szCs w:val="14"/>
                      </w:rPr>
                      <w:t>Av. 1 y Central, Calles 2 y 4</w:t>
                    </w:r>
                  </w:p>
                  <w:p w:rsidRPr="00FA54DF" w:rsidR="00D2424F" w:rsidRDefault="00D2424F" w14:paraId="3219248D"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639410C3" wp14:editId="425402D3">
          <wp:simplePos x="0" y="0"/>
          <wp:positionH relativeFrom="column">
            <wp:posOffset>4553585</wp:posOffset>
          </wp:positionH>
          <wp:positionV relativeFrom="paragraph">
            <wp:posOffset>8687</wp:posOffset>
          </wp:positionV>
          <wp:extent cx="8890" cy="431165"/>
          <wp:effectExtent l="0" t="0" r="0" b="0"/>
          <wp:wrapNone/>
          <wp:docPr id="2137630631" name="Imagen 21376306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29C54ADE"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10D5F208"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EEFB0F0" w14:textId="77777777" w:rsidR="00691341" w:rsidRDefault="00691341" w:rsidP="00D43D57">
      <w:r>
        <w:separator/>
      </w:r>
    </w:p>
  </w:footnote>
  <w:footnote w:type="continuationSeparator" w:id="0">
    <w:p w14:paraId="66BAE033" w14:textId="77777777" w:rsidR="00691341" w:rsidRDefault="00691341" w:rsidP="00D43D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ACFBF8" w14:textId="77777777" w:rsidR="00EC7A70" w:rsidRDefault="00EC7A70">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6E4D35"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213B6EE9" wp14:editId="001AA189">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839649460" name="Imagen 8396494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18B3C3C9" wp14:editId="436AC6A5">
          <wp:simplePos x="0" y="0"/>
          <wp:positionH relativeFrom="column">
            <wp:posOffset>4470400</wp:posOffset>
          </wp:positionH>
          <wp:positionV relativeFrom="paragraph">
            <wp:posOffset>298450</wp:posOffset>
          </wp:positionV>
          <wp:extent cx="941070" cy="424815"/>
          <wp:effectExtent l="0" t="0" r="0" b="0"/>
          <wp:wrapNone/>
          <wp:docPr id="895762656" name="Imagen 8957626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11A508"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585C9D21" wp14:editId="7404E529">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2011493550" name="Imagen 20114935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7AD83E7E" wp14:editId="54E2577E">
          <wp:simplePos x="0" y="0"/>
          <wp:positionH relativeFrom="column">
            <wp:posOffset>4602480</wp:posOffset>
          </wp:positionH>
          <wp:positionV relativeFrom="paragraph">
            <wp:posOffset>187960</wp:posOffset>
          </wp:positionV>
          <wp:extent cx="857250" cy="424815"/>
          <wp:effectExtent l="0" t="0" r="6350" b="0"/>
          <wp:wrapNone/>
          <wp:docPr id="1005768289" name="Imagen 1005768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1799107572">
    <w:abstractNumId w:val="10"/>
  </w:num>
  <w:num w:numId="2" w16cid:durableId="495926689">
    <w:abstractNumId w:val="11"/>
  </w:num>
  <w:num w:numId="3" w16cid:durableId="1793091837">
    <w:abstractNumId w:val="9"/>
  </w:num>
  <w:num w:numId="4" w16cid:durableId="62798200">
    <w:abstractNumId w:val="7"/>
  </w:num>
  <w:num w:numId="5" w16cid:durableId="2070303735">
    <w:abstractNumId w:val="6"/>
  </w:num>
  <w:num w:numId="6" w16cid:durableId="2029020544">
    <w:abstractNumId w:val="5"/>
  </w:num>
  <w:num w:numId="7" w16cid:durableId="482431239">
    <w:abstractNumId w:val="4"/>
  </w:num>
  <w:num w:numId="8" w16cid:durableId="489829494">
    <w:abstractNumId w:val="8"/>
  </w:num>
  <w:num w:numId="9" w16cid:durableId="1957829603">
    <w:abstractNumId w:val="3"/>
  </w:num>
  <w:num w:numId="10" w16cid:durableId="50809270">
    <w:abstractNumId w:val="2"/>
  </w:num>
  <w:num w:numId="11" w16cid:durableId="882597584">
    <w:abstractNumId w:val="1"/>
  </w:num>
  <w:num w:numId="12" w16cid:durableId="338580443">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91341"/>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375EF"/>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134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C42C7"/>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0CC"/>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395E84F3"/>
  <w15:docId w15:val="{46B0CD72-9366-41CD-A622-87EA8682F27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25" Type="http://schemas.openxmlformats.org/officeDocument/2006/relationships/theme" Target="theme/theme1.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1" Type="http://schemas.openxmlformats.org/officeDocument/2006/relationships/customXml" Target="../customXml/item1.xml"/><Relationship Id="rId24" Type="http://schemas.openxmlformats.org/officeDocument/2006/relationships/glossaryDocument" Target="glossary/document.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4A5782B58B343E8BDDF109A6ECF08D2"/>
        <w:category>
          <w:name w:val="General"/>
          <w:gallery w:val="placeholder"/>
        </w:category>
        <w:types>
          <w:type w:val="bbPlcHdr"/>
        </w:types>
        <w:behaviors>
          <w:behavior w:val="content"/>
        </w:behaviors>
        <w:guid w:val="{89642E3C-E989-46A6-9E7E-475531A91EDB}"/>
      </w:docPartPr>
      <w:docPartBody>
        <w:p w:rsidR="003B3012" w:rsidRDefault="003B3012">
          <w:pPr>
            <w:pStyle w:val="C4A5782B58B343E8BDDF109A6ECF08D2"/>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B3012"/>
    <w:rsid w:val="003B3012"/>
    <w:rsid w:val="008C42C7"/>
    <w:rsid w:val="00BA10C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C4A5782B58B343E8BDDF109A6ECF08D2">
    <w:name w:val="C4A5782B58B343E8BDDF109A6ECF08D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n5HzCgVaAxe9rqDY1Lta8z6sbHLqF2/06AwSqM7PODA=</DigestValue>
    </Reference>
    <Reference Type="http://uri.etsi.org/01903#SignedProperties" URI="#idSignedProperties">
      <Transforms>
        <Transform Algorithm="http://www.w3.org/TR/2001/REC-xml-c14n-20010315"/>
      </Transforms>
      <DigestMethod Algorithm="http://www.w3.org/2001/04/xmlenc#sha256"/>
      <DigestValue>R1+VvXpSP/FiZtEt0sclRKO+X2Zpu7/q74CRHphrN3I=</DigestValue>
    </Reference>
  </SignedInfo>
  <SignatureValue>k7kxBNiIYGgtI0FMs29/YHgAjvGQNbhZjwN5A1sFcfND8InIGysfv96WVrhr4nyLe+uTiZnobm4UUV2l6DaVk77ySLIG2uwm4LCNaeBcq7QZnohS5RUp0C3v+jAWCKBNcOztnMgIOWEtaYaB3ZTqzb4onOVVsRW3qK0k1f1eAt1USzYQx4CJ2ObNVQaIMQlk12N79xUFtq/4wbh7qu7SSgYWatbi7u9fe68hS/ZfANnU65wO57A7+RK64fLI75iKik8kc+gmLe/pcg4wLxyJchPniXBHEHqSEv4jCiJHj2xwjM2CHwzMJqoZXtFmRmgqUnCWDOeX5T7dhpfAf5dipw==</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k9n/HrNJKNhIKnBUL4CuThk17/kYxigv7B6vGpX7pCg=</DigestValue>
      </Reference>
      <Reference URI="/word/numbering.xml?ContentType=application/vnd.openxmlformats-officedocument.wordprocessingml.numbering+xml">
        <DigestMethod Algorithm="http://www.w3.org/2001/04/xmlenc#sha256"/>
        <DigestValue>LIWBfcdBfvw3xRLvkoH86a8bsBWFMF5Cs/93XMNo2FQ=</DigestValue>
      </Reference>
      <Reference URI="/word/endnotes.xml?ContentType=application/vnd.openxmlformats-officedocument.wordprocessingml.endnotes+xml">
        <DigestMethod Algorithm="http://www.w3.org/2001/04/xmlenc#sha256"/>
        <DigestValue>PjbFUpNfym3C5j9L9a+vCI/gmockyJbgMStRUeK1Oa0=</DigestValue>
      </Reference>
      <Reference URI="/word/header2.xml?ContentType=application/vnd.openxmlformats-officedocument.wordprocessingml.header+xml">
        <DigestMethod Algorithm="http://www.w3.org/2001/04/xmlenc#sha256"/>
        <DigestValue>9YcyFGEELIk/l10V4UMlrgl9Z5nF6vOHtAZ8x0D/AP0=</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BdYQp+TZvh4HCcWgyugtfTIQen0X8GtTrPRrSvH2sjo=</DigestValue>
      </Reference>
      <Reference URI="/word/footnotes.xml?ContentType=application/vnd.openxmlformats-officedocument.wordprocessingml.footnotes+xml">
        <DigestMethod Algorithm="http://www.w3.org/2001/04/xmlenc#sha256"/>
        <DigestValue>H9vKVKMoNgotxHXg3RJY1C3WqmSJ7XFGC/Z9qFNoshc=</DigestValue>
      </Reference>
      <Reference URI="/word/header1.xml?ContentType=application/vnd.openxmlformats-officedocument.wordprocessingml.header+xml">
        <DigestMethod Algorithm="http://www.w3.org/2001/04/xmlenc#sha256"/>
        <DigestValue>OCYR0zkcKDzcUFbrogLzcWm7yE166ZMLnM1E8yhQDlY=</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KRAg6pX7cDxbm7HlYnIKUDGMz5dyiDzpvY/DHxI0Tl8=</DigestValue>
      </Reference>
      <Reference URI="/word/footer2.xml?ContentType=application/vnd.openxmlformats-officedocument.wordprocessingml.footer+xml">
        <DigestMethod Algorithm="http://www.w3.org/2001/04/xmlenc#sha256"/>
        <DigestValue>qFjVNP50Eoc92ihLuBOp8Rr3gaQtsNiGFdodWTpL4ZE=</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JwveAxwTmmA4F9fLAXDUW8owJbtm07B+hwzw5IRJAX0=</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hbmJDUeJhq88VJlmEfcZgPigm9QYSgr2SbM5MewGzf0=</DigestValue>
      </Reference>
      <Reference URI="/word/glossary/styles.xml?ContentType=application/vnd.openxmlformats-officedocument.wordprocessingml.styles+xml">
        <DigestMethod Algorithm="http://www.w3.org/2001/04/xmlenc#sha256"/>
        <DigestValue>XUCEtw7LHToiISsu9RGvwPKbRrGM5dIO8tXLL/qlMtw=</DigestValue>
      </Reference>
      <Reference URI="/word/glossary/fontTable.xml?ContentType=application/vnd.openxmlformats-officedocument.wordprocessingml.fontTable+xml">
        <DigestMethod Algorithm="http://www.w3.org/2001/04/xmlenc#sha256"/>
        <DigestValue>8ybXestdDuGw5epBwwNtIWGz05o5ojnO35NoNkAXVpY=</DigestValue>
      </Reference>
      <Reference URI="/word/media/image2.emf?ContentType=image/x-emf">
        <DigestMethod Algorithm="http://www.w3.org/2001/04/xmlenc#sha256"/>
        <DigestValue>0ZWlu9+TyCqtkWvCSdExYcJsCdbpGC8YZOdL+KTQWn8=</DigestValue>
      </Reference>
      <Reference URI="/word/fontTable.xml?ContentType=application/vnd.openxmlformats-officedocument.wordprocessingml.fontTable+xml">
        <DigestMethod Algorithm="http://www.w3.org/2001/04/xmlenc#sha256"/>
        <DigestValue>9LohzOh/qtj/e6K9MPwDZpkeepAcKI4l+4Ir0umf7sk=</DigestValue>
      </Reference>
      <Reference URI="/word/settings.xml?ContentType=application/vnd.openxmlformats-officedocument.wordprocessingml.settings+xml">
        <DigestMethod Algorithm="http://www.w3.org/2001/04/xmlenc#sha256"/>
        <DigestValue>Flx+Cy+ID0WawdPWtHaDNiHZDcbCnn4UiXwaiZo//g0=</DigestValue>
      </Reference>
      <Reference URI="/word/footer1.xml?ContentType=application/vnd.openxmlformats-officedocument.wordprocessingml.footer+xml">
        <DigestMethod Algorithm="http://www.w3.org/2001/04/xmlenc#sha256"/>
        <DigestValue>0Dbd+cMbntbePKW1vY1AMqDRn1FtFMPhCHOrqcPzOCc=</DigestValue>
      </Reference>
      <Reference URI="/word/styles.xml?ContentType=application/vnd.openxmlformats-officedocument.wordprocessingml.styles+xml">
        <DigestMethod Algorithm="http://www.w3.org/2001/04/xmlenc#sha256"/>
        <DigestValue>PYrmbXyc7BD4N0Bz/le0uTOGGkqFlXJxiDJIMaiHwtc=</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JuA9FmnIF2VrlpWCPbDLi79e7swt2SQudBjY6WWHLhU=</DigestValue>
      </Reference>
    </Manifest>
    <SignatureProperties>
      <SignatureProperty Id="idSignatureTime" Target="#idPackageSignature">
        <mdssi:SignatureTime xmlns:mdssi="http://schemas.openxmlformats.org/package/2006/digital-signature">
          <mdssi:Format>YYYY-MM-DDThh:mm:ssTZD</mdssi:Format>
          <mdssi:Value>2026-02-13T19:22:56Z</mdssi:Value>
        </mdssi:SignatureTime>
      </SignatureProperty>
    </SignatureProperties>
  </Object>
  <Object>
    <xd:QualifyingProperties xmlns:xd="http://uri.etsi.org/01903/v1.3.2#" Target="#idPackageSignature">
      <xd:SignedProperties Id="idSignedProperties">
        <xd:SignedSignatureProperties>
          <xd:SigningTime>2026-02-13T19:22:56Z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OtP/TXkhqnsyUzD1Vmz6Z8wzLvC6r6hu0amsHcaCwoMCBCrFVakYDzIwMjYwMjEzMTkyMzA4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YwMjEzMTkyMzA4WjAvBgkqhkiG9w0BCQQxIgQgXoTebdYx64c8vD9NecaIcBMPnJCWDtOrxmkpWyCp0bYwNwYLKoZIhvcNAQkQAi8xKDAmMCQwIgQgrKszXYj6Q2nTJpWV/NZakemXG2IrBO983WoSsYOW808wDQYJKoZIhvcNAQEBBQAEggEAPvFGJkL63tYsQH+iqjFTr+NHxtHP8i0zrz8HRM0adprgx8Kyqs20UBATbVjjuqBdx8Rg1bJqcswUMwxhYzv5EdO3XlEnA+fLVsY7yrr2FZ3CsSTExRWQVCRYuFlbsyyE1I7AMLpRA26vysP2vtwg7/7+HzROGgEahlmAiljJdJIamU4P60Qs9/apKfTaD8i01RV4M4VWzlSk6Wso6TGVvQTBVU/nI1mYkGnXhxidZUAQQ+bp8RUTecLpeJFw49LBfBj9Qh5k+D/t7btp57f4Y8w9AghVHqwMTQFITLsX9lcneaf4nJKl7I/Y3rAFBUZ1243ZD8U7o0UVmSN1cJ5S1Q==</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YwMjA4MTc1MDI0WhcNMjYwNDA5MDYxMDI0WqBfMF0wHwYDVR0jBBgwFoAUsLvgCC5LE2jw0IBEA2ekP/8lY/YwEAYJKwYBBAGCNxUBBAMCAQAwCgYDVR0UBAMCAUUwHAYJKwYBBAGCNxUEBA8XDTI2MDQwODE4MDAyNFowDQYJKoZIhvcNAQENBQADggIBAByQA3E47JTP4oPBVEtiPtK2aMA9LELJMLbpM6ZCDA1+MrslkX0udAQxv+Rst7wKV75CfOflruoDW48mpp7dRS8ex25g/RCan5gopJPtEcJljTg5tSNX8oZ/Z+RogdpJ1dV5EMnDFPZDd0Qmi/ZLwLsOc/mvi++JAQzUOBv2doyTjPkMrz6Ed+G+LL8AQcToD7431idHuHUTLYt/MzNkHXCDS0YGu4BDmvSSEebC/Ll/aUqmgQFarziwgbfllxNyRk7mpvlV1vYq5PC5//6c29UE1VBawtyaL0ofCboaUMrTKStfJpoHJ+5rSQgPDvMbdkCd4Ah6z8T+SOc22F79kYz41m8wsZXl7uyd9zIfNY7axKk5lYnUZt3tIi7B0QQ3G7uHZG9LDr0jyP7EUTTaNRpIVWOLP9FO5/9+wVs+wCraJUhRFdb7KrJT/GMpaWZLOuVaJP02U4FlMQbSoMbzSt7Z3yLB6aV9PcQBH4oZYxF2A8LvGkOUM51+8XKuvKpfAQUSw4AaHSKi0qCY01ZyEV3sNgme/9JOKDCDWDYBSibS8p4QEEsKGjpZniXuVicFhRWamE2MbFD3n+DvHdpF3K5hFA0pkhdajy4acmzAUDIW0ujxtxwnb2vdlcPvYpPEuF6yb+lD6XV6WCa0nbs2UfBi+jp/u20jazYhK88gZpqR</xd:EncapsulatedCRLValue>
                <xd:EncapsulatedCRLValue>MIIDHjCCAQYCAQEwDQYJKoZIhvcNAQENBQAwczEZMBcGA1UEBRMQQ1BKLTItMTAwLTA5ODMxMTENMAsGA1UECxMERENGRDEPMA0GA1UEChMGTUlDSVRUMQswCQYDVQQGEwJDUjEpMCcGA1UEAxMgQ0EgUkFJWiBOQUNJT05BTCAtIENPU1RBIFJJQ0EgdjIXDTI2MDIwODE3MjY1MFoXDTI2MDYwOTA1NDY1MFqgXzBdMB8GA1UdIwQYMBaAFODy/n3ERE5Q5DX9CImPToQZRDNAMBAGCSsGAQQBgjcVAQQDAgEAMAoGA1UdFAQDAgEmMBwGCSsGAQQBgjcVBAQPFw0yNjA2MDgxNzM2NTBaMA0GCSqGSIb3DQEBDQUAA4ICAQCVC8E1ynVvoVDgIQORL+ls3jWAqxMRtdwMo43EzZth9jNE40vo08vtEYDH3eoFdp3vQHO4uJ12wJDlQ2OztZSdHkR/Fo47BAzrLUpmKPhhu5P91YUFtaO9KdRiYy7dNFlY0dU80qMutrs9NXzuETndyuNwcTY6XVv09J9QKKmWsY6EhAR/ceY9/+LsAFSzq8vQle3Xz1EeANfxsei5g5Nf+G+RYaS/NJZG5UuaM6gFR+tTjXXTGqrT73s38C3Z3G8F0TroLQqIS69XrbE8D0qzF79+tOYyQXN24N9j4zFpfPqi63mC9adpmWPYU9f6UIU3W0KrLzuQ9rqM3Jef5HaJVQGcJ86hFKy60/vQZBsowt5gGntaJMTvLtKhoaXZbHJY/7A4/0IIQzDtTNNMJ4X9mjqd2bzm3mPCQt2BbgZQvEgaUh0xGXgMEdxwIwm5YkkaEcVrMgnG9yVqU5i6IBYTgrtFIjFaYcfpTk93xMWyJndUSiLNOA6QQ/svrXSN3rVdOX6oyOfZqJDCxa/BqTke00R6mmWQcjqXmW92Fw/ZkG+c/OLORLmLm0azil2RnVDEPUK/jpUXI7zfAJSZ/9z2tzW3bCEgYf4aECy3Gb0SnpnTD1pk18MAQ8J/Teuxu1M0OMtMQIbGxYQidIaPPUVtfUaSFGU1lol8frpSX7zyB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5I1MlZH6WZTK4KhftZ3u/RHWdTzGQsKaO2dHLnX4kJc=</DigestValue>
                </xd:DigestAlgAndValue>
                <xd:CRLIdentifier>
                  <xd:Issuer>SERIALNUMBER=CPJ-2-100-098311,C=CR,O=MICITT,OU=DCFD,CN=CA POLITICA PERSONA FISICA - COSTA RICA v2</xd:Issuer>
                  <xd:IssueTime>2026-02-08T18:12:53Z</xd:IssueTime>
                  <xd:Number>70</xd:Number>
                </xd:CRLIdentifier>
              </xd:CRLRef>
              <xd:CRLRef>
                <xd:DigestAlgAndValue>
                  <DigestMethod Algorithm="http://www.w3.org/2001/04/xmlenc#sha256"/>
                  <DigestValue>TOUkhSdSs4D2PiPn885fzj5xYhs0R+S5jRgUy9Dg7Qk=</DigestValue>
                </xd:DigestAlgAndValue>
                <xd:CRLIdentifier>
                  <xd:Issuer>SERIALNUMBER=CPJ-2-100-098311,OU=DCFD,O=MICITT,C=CR,CN=CA RAIZ NACIONAL - COSTA RICA v2</xd:Issuer>
                  <xd:IssueTime>2026-02-08T17:26:50Z</xd:IssueTime>
                  <xd:Number>38</xd:Number>
                </xd:CRLIdentifier>
              </xd:CRLRef>
            </xd:CRLRefs>
            <xd:OCSPRefs>
              <xd:OCSPRef>
                <xd:OCSPIdentifier>
                  <xd:ResponderID>
                    <xd:ByKey>WzVLlHTX/VhcaRQZcrA1TPmRaGA=</xd:ByKey>
                  </xd:ResponderID>
                  <xd:ProducedAt>2026-02-13T19:23:08Z</xd:ProducedAt>
                </xd:OCSPIdentifier>
                <xd:DigestAlgAndValue>
                  <DigestMethod Algorithm="http://www.w3.org/2001/04/xmlenc#sha256"/>
                  <DigestValue>frV4HwyCGqVng+BezKjCqnztt6ydZ4VJ+Acm+mqV9kE=</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jAyMDgxODEyNTNaFw0yNjA0MDkwNjMyNTNaoF8wXTAfBgNVHSMEGDAWgBRonWk2y4Rue+qTYRn/WDAd1f9cyzAQBgkrBgEEAYI3FQEEAwIBADAKBgNVHRQEAwIBRjAcBgkrBgEEAYI3FQQEDxcNMjYwNDA4MTgyMjUzWjANBgkqhkiG9w0BAQ0FAAOCAgEADlgr7Pag/9K/1zAKd1MQeCL9JJes7cNBQH4EcUNyIXi+Bz7efgfPf/kTXOSx18lZvgkA1Pfb8UwCYux4TRdlnK55CIyR1fvb9dOYEKmDnmUD28ad+sCZBFRg6ABqfB9x+bg+WbcGqKPLCuFN0xzFD9jQ3prdue7oGhhNTZD0ym8nr0ENUpBJdclDwuKFZzY76facqQPY8IDFYZbumh4/AuihnAAP9AH8L15oLNMSSqj8YvYYVcRSkaB+HBsrT0N0TkLKzLkBMT7VSat2o5f0NpTBjbty1UsizEH2AvjgBa0oc9vcAPxCUeYC3uaoTOMD6ybru6wHl1oO1/On2syF5fyDKgNx6dHYScLbcdy+1vLltwSA6ZoDBRWBxDOrADLHdG2Erf+rNh8+Eu1hTi7moBLvqTYoWrNhbMcAYsjK+b6zVTmpfiG4htG89SRERGVMHnuu8lDxyP6A9pof8lqyc4ZW9Dh91UhojGOd8lmkB03HuUdzI7YP9JqILrhRYNQFuLDPQWakPE9aYfBo3rowYp87ssnT18SY4JxfNOhnKhXith1ZxXWnVSlGUCYQ/c/gyWo9S4SsYGPilnKC9fUTx0W1bcnR+yqlzLw8LJIuEW05aunNCrD18yVahYntPQAjpmdHJeg/k0mzSbhexFW1RJZ5gZkyXxNVHEtX5SM+xvA=</xd:EncapsulatedCRLValue>
              <xd:EncapsulatedCRLValue>MIIDHjCCAQYCAQEwDQYJKoZIhvcNAQENBQAwczEZMBcGA1UEBRMQQ1BKLTItMTAwLTA5ODMxMTENMAsGA1UECxMERENGRDEPMA0GA1UEChMGTUlDSVRUMQswCQYDVQQGEwJDUjEpMCcGA1UEAxMgQ0EgUkFJWiBOQUNJT05BTCAtIENPU1RBIFJJQ0EgdjIXDTI2MDIwODE3MjY1MFoXDTI2MDYwOTA1NDY1MFqgXzBdMB8GA1UdIwQYMBaAFODy/n3ERE5Q5DX9CImPToQZRDNAMBAGCSsGAQQBgjcVAQQDAgEAMAoGA1UdFAQDAgEmMBwGCSsGAQQBgjcVBAQPFw0yNjA2MDgxNzM2NTBaMA0GCSqGSIb3DQEBDQUAA4ICAQCVC8E1ynVvoVDgIQORL+ls3jWAqxMRtdwMo43EzZth9jNE40vo08vtEYDH3eoFdp3vQHO4uJ12wJDlQ2OztZSdHkR/Fo47BAzrLUpmKPhhu5P91YUFtaO9KdRiYy7dNFlY0dU80qMutrs9NXzuETndyuNwcTY6XVv09J9QKKmWsY6EhAR/ceY9/+LsAFSzq8vQle3Xz1EeANfxsei5g5Nf+G+RYaS/NJZG5UuaM6gFR+tTjXXTGqrT73s38C3Z3G8F0TroLQqIS69XrbE8D0qzF79+tOYyQXN24N9j4zFpfPqi63mC9adpmWPYU9f6UIU3W0KrLzuQ9rqM3Jef5HaJVQGcJ86hFKy60/vQZBsowt5gGntaJMTvLtKhoaXZbHJY/7A4/0IIQzDtTNNMJ4X9mjqd2bzm3mPCQt2BbgZQvEgaUh0xGXgMEdxwIwm5YkkaEcVrMgnG9yVqU5i6IBYTgrtFIjFaYcfpTk93xMWyJndUSiLNOA6QQ/svrXSN3rVdOX6oyOfZqJDCxa/BqTke00R6mmWQcjqXmW92Fw/ZkG+c/OLORLmLm0azil2RnVDEPUK/jpUXI7zfAJSZ/9z2tzW3bCEgYf4aECy3Gb0SnpnTD1pk18MAQ8J/Teuxu1M0OMtMQIbGxYQidIaPPUVtfUaSFGU1lol8frpSX7zyBg==</xd:EncapsulatedCRLValue>
            </xd:CRLValues>
            <xd:OCSPValues>
              <xd:EncapsulatedOCSPValue>MIIGlQoBAKCCBo4wggaKBgkrBgEFBQcwAQEEggZ7MIIGdzCBxaIWBBRbNUuUdNf9WFxpFBlysDVM+ZFoYBgPMjAyNjAyMTMxOTIzMDhaMIGZMIGWMEwwCQYFKw4DAhoFAAQUzgxHzN03kqP+e9oD7BphnZQwSGIEFAlI/5tUAjbdMKRvs+Ivif5fd8qZAhMUABV0Nqfvh5tHOOJrAAIAFXQ2gAAYDzIwMjYwMjEzMTgwNTUxWqARGA8yMDI2MDIxNTA2MjU1MVqhIDAeMBwGCSsGAQQBgjcVBAQPFw0yNjAyMTQxODE1NTFaMA0GCSqGSIb3DQEBCwUAA4IBAQB1HZogewyFimLyGFO0rTGAdXal6Yxt+9d/IU7+Qx5ePV0k7XPvGWWUQPs0autrTXwib0cyPdaJrlDU06MnVHmNGVonGSLm07/dcjMKoRrljAgmA6clF2tiIAI4Oqp0dr4nX213IQSGAVul1VylPjy2WXq+lO2EUA4d5t/djkAGAmSRYM8ubF4TJugW4nTaEnlTxnTlfvgsNIzyLRNvXgd/LAUam7cDONyjB3eEB2RjuIzNIS3AM2607w9wCzD85s9dHjT/PO4Eb34P/SGIogbckDNctUg5VES9bKLnZz2WRbMqExab5IHWgmnmeCRB+BIAicD6W9ySrDemgTZZ8dA9oIIElzCCBJMwggSPMIIDd6ADAgECAhMUABvSsYw+TouFFbt7AAIAG9KxMA0GCSqGSIb3DQEBCwUAMIGZMRkwFwYDVQQFExBDUEotNC0wMDAtMDA0MDE3MQswCQYDVQQGEwJDUjEkMCIGA1UEChMbQkFOQ08gQ0VOVFJBTCBERSBDT1NUQSBSSUNBMSIwIAYDVQQLExlESVZJU0lPTiBTSVNURU1BUyBERSBQQUdPMSUwIwYDVQQDExxDQSBTSU5QRSAtIFBFUlNPTkEgRklTSUNBIHYyMB4XDTI2MDIwNTE2NDI1NVoXDTI2MDIxOTE2NDI1NVowHjEcMBoGA1UEAxMTU0ktQVBPQ1MtMTAxLmZkaS5jcjCCASIwDQYJKoZIhvcNAQEBBQADggEPADCCAQoCggEBAJlM7n+RF+j8eRIAyiNvpymvuSnzKsSLZ2QMtAl4fXW4xpTfT0vBmrtytFyVs6v1slUJB9wxCjnDKfa3PraFQEGL692CASj3p/sQA1qMIw3oqqDE9oz62i2daIMJXQbhNP1LiykcvO6wjBudQSvLKyPfkg6dguk2hOkmJjhY4dWJboJgcXOlp6xBdWVh5WHYc4JJ/OwjYJfynwTW6/UaViNC4vUXKn7OwIC2dZ+B3mU5Ha5I0KqkeCK+QeSmaYWb2qozPU4cEkR5SBsLmEY4xmw9ARDO8V3XhlEgaH+jxR2tItR+vPuEXHGjw8YMGdT6i3pryRsqqXUZ6ZsKnM41fYECAwEAAaOCAUgwggFEMD0GCSsGAQQBgjcVBwQwMC4GJisGAQQBgjcVCIXE6luC0eM1lZEbgvmXGIaly2uBf4P2/HeBuPEzAgFkAgEHMBMGA1UdJQQMMAoGCCsGAQUFBwMJMA4GA1UdDwEB/wQEAwIHgDAbBgkrBgEEAYI3FQoEDjAMMAoGCCsGAQUFBwMJMA8GCSsGAQUFBzABBQQCBQAwHwYDVR0jBBgwFoAUCUj/m1QCNt0wpG+z4i+J/l93ypkwHQYDVR0OBBYEFFs1S5R01/1YXGkUGXKwNUz5kWhgMB4GA1UdEQQXMBWCE1NJLUFQT0NTLTEwMS5mZGkuY3IwUAYJKwYBBAGCNxkCBEMwQaA/BgorBgEEAYI3GQIBoDEEL1MtMS01LTIxLTMyMzk1NTA4NzgtNzUzNzk5NzM5LTE3NTY2MDE1MDMtMTA3MTMzMA0GCSqGSIb3DQEBCwUAA4IBAQCNPxabZGCqr8+5Vytx0E444CLbnfrDn7+SDZ0QGpH+02RhQwvpqoHdY2OXfa6zzoJ517ZVSIH1XvhUQm5VhLmOCx+wLi8gBVSj4plFSA0UlXGfcfxYs7w5/lHY00bP/zepYXxZabOR9MtR4WKaNtlrifjCCesNicwDEFQakXOONGGeNDX9ZqdYBJSGNNP22T12H9RzJFJsEjK4lZODqREGcLQUtS21cr7KXjqmaTrsSvg4YhYetCu8tSPBLFgcjCxa6R+Rq+9z9EdEZZYy55KPTb5SijqGB2saim0WL0L7ukOYbuFJ7v7pwPq93qNpdiJPGfet5qTcnASfAsLAMaSW</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BKBkBGIwYAIBAQYIYIE8AQEBAQUwMTANBglghkgBZQMEAgEFAAQgVGY7EB/WKRJFNKJlPN59tM1/
0aEEi5AcXu1tz858lnMCBCrFVaoYDzIwMjYwMjEzMTkyMzA4WjAEgAIB9AEB/6CCB8Iwgge+MIIF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CSqGSIb3DQEJAzENBgsqhkiG9w0BCRABBDAcBgkqhkiG9w0BCQUxDxcNMjYwMjEzMTkyMzA4WjAv
BgkqhkiG9w0BCQQxIgQgWivLCgNLi6g2Ji3AIzoxLMCJmGEJIlul+cvM1rHfKdIwNwYLKoZIhvcN
AQkQAi8xKDAmMCQwIgQgrKszXYj6Q2nTJpWV/NZakemXG2IrBO983WoSsYOW808wDQYJKoZIhvcN
AQEBBQAEggEAVUI49o0V3lJV5ZvBbSPOcQz9jhS4hCG2TiQkW8Zse4XYHHbmjKHmkW1nBTg2j2cI
mYPcmy3FZW9KMmEUdNvWkmkkvjd8kahX3a8Whx7liNjG7HsnMqAxaOEUAcTVzFFRvN5Mt3ha1LFj
XDtsWHJPeSJw4M3hACxavf69iP/+9iYlIlGvUwyhU2MQD21Wyp8zybfyB3D/JMKQncma82AV8x2S
DdNkWkGACy79isgsaRHTTQW7HpaxYwYPo59F/u2HjArFVnM3CEzcMDjnGw9SaEKU3QKMSVzFYpDq
WIYbDTeE5Yz84PiHGjlFTD06TVNOlqhB5EMSBW65vcEs2V11tQ==</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ct:contentTypeSchema xmlns:ct="http://schemas.microsoft.com/office/2006/metadata/contentType" xmlns:ma="http://schemas.microsoft.com/office/2006/metadata/properties/metaAttributes" ct:_="" ma:_="" ma:contentTypeName="Correspondencia Interna" ma:contentTypeID="0x010100E97154E09FCE6A4E8EAEBD5C54DD1AE4010077A128027556604CBED7EA411F4AB8BC" ma:contentTypeVersion="88" ma:contentTypeDescription="Crear nuevo documento." ma:contentTypeScope="" ma:versionID="014a875e540579a57513672af9c06fbc">
  <xsd:schema xmlns:xsd="http://www.w3.org/2001/XMLSchema" xmlns:xs="http://www.w3.org/2001/XMLSchema" xmlns:p="http://schemas.microsoft.com/office/2006/metadata/properties" xmlns:ns1="http://schemas.microsoft.com/sharepoint/v3" xmlns:ns2="b875e23b-67d9-4b2e-bdec-edacbf90b326" targetNamespace="http://schemas.microsoft.com/office/2006/metadata/properties" ma:root="true" ma:fieldsID="9a9d3e0d4eed18338327f59cd6bdecb8" ns1:_="" ns2:_="">
    <xsd:import namespace="http://schemas.microsoft.com/sharepoint/v3"/>
    <xsd:import namespace="b875e23b-67d9-4b2e-bdec-edacbf90b326"/>
    <xsd:element name="properties">
      <xsd:complexType>
        <xsd:sequence>
          <xsd:element name="documentManagement">
            <xsd:complexType>
              <xsd:all>
                <xsd:element ref="ns2:Subject1" minOccurs="0"/>
                <xsd:element ref="ns2:FirmadoPor" minOccurs="0"/>
                <xsd:element ref="ns2:Firmado" minOccurs="0"/>
                <xsd:element ref="ns2:e78d451c341b4341be14d5956588aac4" minOccurs="0"/>
                <xsd:element ref="ns2:TaxCatchAll" minOccurs="0"/>
                <xsd:element ref="ns2:TaxCatchAllLabel" minOccurs="0"/>
                <xsd:element ref="ns2:e698785e6df848ea9657bea28744f893" minOccurs="0"/>
                <xsd:element ref="ns2:l7effaed12754cb5ac10c41f8d7b4c94" minOccurs="0"/>
                <xsd:element ref="ns2:FechaDocumento" minOccurs="0"/>
                <xsd:element ref="ns2:FechaEnvio" minOccurs="0"/>
                <xsd:element ref="ns2:Año" minOccurs="0"/>
                <xsd:element ref="ns2:InformarA" minOccurs="0"/>
                <xsd:element ref="ns2:InformativoResolutivo" minOccurs="0"/>
                <xsd:element ref="ns2:AcuseRecibo" minOccurs="0"/>
                <xsd:element ref="ns2:EstadoCorrespondencia" minOccurs="0"/>
                <xsd:element ref="ns2:Responsable" minOccurs="0"/>
                <xsd:element ref="ns2:PlazoArchivo" minOccurs="0"/>
                <xsd:element ref="ns2:ObservacionesCorrespondencia" minOccurs="0"/>
                <xsd:element ref="ns2:i59047726d7740049efd9a6f532367cb" minOccurs="0"/>
                <xsd:element ref="ns2:c7a4f14da8a146089ab80d380d2664ad" minOccurs="0"/>
                <xsd:element ref="ns2:n32f5b5d94d147d6ae4b36230db37881" minOccurs="0"/>
                <xsd:element ref="ns1:_dlc_Exempt" minOccurs="0"/>
                <xsd:element ref="ns1:_dlc_ExpireDate" minOccurs="0"/>
                <xsd:element ref="ns1:_dlc_ExpireDateSav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6" nillable="true" ma:displayName="Excluir de la directiva" ma:hidden="true" ma:internalName="_dlc_Exempt" ma:readOnly="true">
      <xsd:simpleType>
        <xsd:restriction base="dms:Unknown"/>
      </xsd:simpleType>
    </xsd:element>
    <xsd:element name="_dlc_ExpireDate" ma:index="37" nillable="true" ma:displayName="Fecha de expiración" ma:description="" ma:hidden="true" ma:indexed="true" ma:internalName="_dlc_ExpireDate" ma:readOnly="true">
      <xsd:simpleType>
        <xsd:restriction base="dms:DateTime"/>
      </xsd:simpleType>
    </xsd:element>
    <xsd:element name="_dlc_ExpireDateSaved" ma:index="38" nillable="true" ma:displayName="Fecha de expiración original" ma:hidden="true" ma:internalName="_dlc_ExpireDateSaved"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b875e23b-67d9-4b2e-bdec-edacbf90b326" elementFormDefault="qualified">
    <xsd:import namespace="http://schemas.microsoft.com/office/2006/documentManagement/types"/>
    <xsd:import namespace="http://schemas.microsoft.com/office/infopath/2007/PartnerControls"/>
    <xsd:element name="Subject1" ma:index="8" nillable="true" ma:displayName="Asunto Correspondencia" ma:internalName="Subject1">
      <xsd:simpleType>
        <xsd:restriction base="dms:Text"/>
      </xsd:simpleType>
    </xsd:element>
    <xsd:element name="FirmadoPor" ma:index="9" nillable="true" ma:displayName="Firmado por" ma:description="En el caso de que este campo cambie en medio de la ejecución de un flujo de trabajo de Firmar documento Oficial, se debe chequear el campo Firmado para realizar efectivo el cambio de firmantes." ma:list="UserInfo" ma:SharePointGroup="0" ma:internalName="FirmadoPor"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irmado" ma:index="10" nillable="true" ma:displayName="Firmado" ma:default="False" ma:description="Campo para indicar que se ha firmado con certificado digital el documento." ma:internalName="Firmado">
      <xsd:simpleType>
        <xsd:restriction base="dms:Boolean"/>
      </xsd:simpleType>
    </xsd:element>
    <xsd:element name="e78d451c341b4341be14d5956588aac4" ma:index="11" nillable="true" ma:taxonomy="true" ma:internalName="e78d451c341b4341be14d5956588aac4" ma:taxonomyFieldName="Unidad_x0020_de_x0020_Destino" ma:displayName="Unidad de Destino" ma:default="93;#GER - Gerencia" ma:fieldId="{e78d451c-341b-4341-be14-d5956588aac4}" ma:taxonomyMulti="true" ma:sspId="031b4bb2-0db7-40b3-a341-fc1511e9642d" ma:termSetId="64836036-3ac1-429c-816c-d874a68ebae5"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6c624fcb-08ee-47fc-95d7-e40f768d4793}" ma:internalName="TaxCatchAll" ma:showField="CatchAllData"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6c624fcb-08ee-47fc-95d7-e40f768d4793}" ma:internalName="TaxCatchAllLabel" ma:readOnly="true" ma:showField="CatchAllDataLabel"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e698785e6df848ea9657bea28744f893" ma:index="15" nillable="true" ma:taxonomy="true" ma:internalName="e698785e6df848ea9657bea28744f893" ma:taxonomyFieldName="Unidad_x0020_Remitente" ma:displayName="Unidad Remitente" ma:default="55;#GER - Gerencia" ma:fieldId="{e698785e-6df8-48ea-9657-bea28744f893}" ma:sspId="031b4bb2-0db7-40b3-a341-fc1511e9642d" ma:termSetId="30671a32-773e-4869-b613-0e17fee0a7be" ma:anchorId="00000000-0000-0000-0000-000000000000" ma:open="false" ma:isKeyword="false">
      <xsd:complexType>
        <xsd:sequence>
          <xsd:element ref="pc:Terms" minOccurs="0" maxOccurs="1"/>
        </xsd:sequence>
      </xsd:complexType>
    </xsd:element>
    <xsd:element name="l7effaed12754cb5ac10c41f8d7b4c94" ma:index="17" nillable="true" ma:taxonomy="true" ma:internalName="l7effaed12754cb5ac10c41f8d7b4c94" ma:taxonomyFieldName="Tipo_x0020_Documental" ma:displayName="Tipo Documental" ma:fieldId="{57effaed-1275-4cb5-ac10-c41f8d7b4c94}" ma:sspId="031b4bb2-0db7-40b3-a341-fc1511e9642d" ma:termSetId="a20335ef-2b81-4977-b762-c3ba2663a120" ma:anchorId="00000000-0000-0000-0000-000000000000" ma:open="false" ma:isKeyword="false">
      <xsd:complexType>
        <xsd:sequence>
          <xsd:element ref="pc:Terms" minOccurs="0" maxOccurs="1"/>
        </xsd:sequence>
      </xsd:complexType>
    </xsd:element>
    <xsd:element name="FechaDocumento" ma:index="19" nillable="true" ma:displayName="Fecha de documento" ma:default="[today]" ma:format="DateTime" ma:internalName="FechaDocumento">
      <xsd:simpleType>
        <xsd:restriction base="dms:DateTime"/>
      </xsd:simpleType>
    </xsd:element>
    <xsd:element name="FechaEnvio" ma:index="20" nillable="true" ma:displayName="Fecha de Envío" ma:internalName="FechaEnvio">
      <xsd:simpleType>
        <xsd:restriction base="dms:DateTime"/>
      </xsd:simpleType>
    </xsd:element>
    <xsd:element name="Año" ma:index="21" nillable="true" ma:displayName="Año" ma:format="Dropdown" ma:internalName="A_x00f1_o">
      <xsd:simpleType>
        <xsd:restriction base="dms:Choice">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enumeration value="2022"/>
          <xsd:enumeration value="2023"/>
          <xsd:enumeration value="2024"/>
          <xsd:enumeration value="2025"/>
          <xsd:enumeration value="2026"/>
          <xsd:enumeration value="2027"/>
        </xsd:restriction>
      </xsd:simpleType>
    </xsd:element>
    <xsd:element name="InformarA" ma:index="22" nillable="true" ma:displayName="Informar a" ma:list="UserInfo" ma:SearchPeopleOnly="false" ma:SharePointGroup="0" ma:internalName="InformarA"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formativoResolutivo" ma:index="23" nillable="true" ma:displayName="Informativo/Resolutivo" ma:default="Informativo" ma:internalName="InformativoResolutivo">
      <xsd:simpleType>
        <xsd:restriction base="dms:Choice">
          <xsd:enumeration value="Informativo"/>
          <xsd:enumeration value="Resolutivo"/>
        </xsd:restriction>
      </xsd:simpleType>
    </xsd:element>
    <xsd:element name="AcuseRecibo" ma:index="24" nillable="true" ma:displayName="Acuse de Recibo?" ma:default="Sí" ma:format="RadioButtons" ma:internalName="AcuseRecibo">
      <xsd:simpleType>
        <xsd:restriction base="dms:Choice">
          <xsd:enumeration value="Sí"/>
          <xsd:enumeration value="No"/>
        </xsd:restriction>
      </xsd:simpleType>
    </xsd:element>
    <xsd:element name="EstadoCorrespondencia" ma:index="25" nillable="true" ma:displayName="Estado" ma:default="Borrador" ma:internalName="EstadoCorrespondencia">
      <xsd:simpleType>
        <xsd:restriction base="dms:Choice">
          <xsd:enumeration value="Pendiente"/>
          <xsd:enumeration value="Borrador"/>
          <xsd:enumeration value="Aprobado para envío"/>
          <xsd:enumeration value="Enviado"/>
          <xsd:enumeration value="Enviado con acuse de recibo"/>
        </xsd:restriction>
      </xsd:simpleType>
    </xsd:element>
    <xsd:element name="Responsable" ma:index="26" nillable="true" ma:displayName="Responsable" ma:list="UserInfo" ma:SharePointGroup="0" ma:internalName="Responsabl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lazoArchivo" ma:index="27" nillable="true" ma:displayName="Plazo archivo (en meses)" ma:decimals="0" ma:default="84" ma:internalName="PlazoArchivo">
      <xsd:simpleType>
        <xsd:restriction base="dms:Number"/>
      </xsd:simpleType>
    </xsd:element>
    <xsd:element name="ObservacionesCorrespondencia" ma:index="28" nillable="true" ma:displayName="Observaciones" ma:internalName="ObservacionesCorrespondencia">
      <xsd:simpleType>
        <xsd:restriction base="dms:Note"/>
      </xsd:simpleType>
    </xsd:element>
    <xsd:element name="i59047726d7740049efd9a6f532367cb" ma:index="30" ma:taxonomy="true" ma:internalName="i59047726d7740049efd9a6f532367cb" ma:taxonomyFieldName="Integridad" ma:displayName="Integridad" ma:readOnly="false" ma:default="128;#Alta|0fd17ec2-e5d0-4d9f-8e18-466324d0fdd4" ma:fieldId="{25904772-6d77-4004-9efd-9a6f532367cb}" ma:sspId="031b4bb2-0db7-40b3-a341-fc1511e9642d" ma:termSetId="09b5aa48-4557-43d1-9b62-91503247b9f0" ma:anchorId="00000000-0000-0000-0000-000000000000" ma:open="false" ma:isKeyword="false">
      <xsd:complexType>
        <xsd:sequence>
          <xsd:element ref="pc:Terms" minOccurs="0" maxOccurs="1"/>
        </xsd:sequence>
      </xsd:complexType>
    </xsd:element>
    <xsd:element name="c7a4f14da8a146089ab80d380d2664ad" ma:index="32" ma:taxonomy="true" ma:internalName="c7a4f14da8a146089ab80d380d2664ad" ma:taxonomyFieldName="Disponibilidad" ma:displayName="Disponibilidad" ma:readOnly="false" ma:default="161;#Alta|7fca731c-4c62-4f1c-9061-e9f164c964b2" ma:fieldId="{c7a4f14d-a8a1-4608-9ab8-0d380d2664ad}" ma:sspId="031b4bb2-0db7-40b3-a341-fc1511e9642d" ma:termSetId="5d9142c7-bc7f-416a-8074-8d812de61759" ma:anchorId="00000000-0000-0000-0000-000000000000" ma:open="false" ma:isKeyword="false">
      <xsd:complexType>
        <xsd:sequence>
          <xsd:element ref="pc:Terms" minOccurs="0" maxOccurs="1"/>
        </xsd:sequence>
      </xsd:complexType>
    </xsd:element>
    <xsd:element name="n32f5b5d94d147d6ae4b36230db37881" ma:index="34" ma:taxonomy="true" ma:internalName="n32f5b5d94d147d6ae4b36230db37881" ma:taxonomyFieldName="ConfidencialidadNueva" ma:displayName="Confidencialidad" ma:readOnly="false" ma:default="163;#Uso Interno|b84ab4da-351c-48b8-b2fd-466e6594f406" ma:fieldId="{732f5b5d-94d1-47d6-ae4b-36230db37881}" ma:sspId="031b4bb2-0db7-40b3-a341-fc1511e9642d" ma:termSetId="fec21262-d3f1-4324-a4bb-a0fd74a0629e"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SharedContentType xmlns="Microsoft.SharePoint.Taxonomy.ContentTypeSync" SourceId="031b4bb2-0db7-40b3-a341-fc1511e9642d" ContentTypeId="0x010100E97154E09FCE6A4E8EAEBD5C54DD1AE401" PreviousValue="false"/>
</file>

<file path=customXml/item7.xml><?xml version="1.0" encoding="utf-8"?>
<?mso-contentType ?>
<SharedContentType xmlns="Microsoft.SharePoint.Taxonomy.ContentTypeSync" SourceId="b0adf84e-870a-453e-bcaf-71f8aafc2679" ContentTypeId="0x0101004E9034D960D02B40B78502BBEBB96CE2" PreviousValue="false" LastSyncTimeStamp="2025-12-04T14:25:31.207Z"/>
</file>

<file path=customXml/itemProps1.xml><?xml version="1.0" encoding="utf-8"?>
<ds:datastoreItem xmlns:ds="http://schemas.openxmlformats.org/officeDocument/2006/customXml" ds:itemID="{283BF82E-1A70-4392-8CF2-7DEAFF1953AE}">
  <ds:schemaRefs>
    <ds:schemaRef ds:uri="http://schemas.microsoft.com/office/2006/documentManagement/types"/>
    <ds:schemaRef ds:uri="http://www.w3.org/XML/1998/namespace"/>
    <ds:schemaRef ds:uri="http://schemas.microsoft.com/sharepoint/v3"/>
    <ds:schemaRef ds:uri="b875e23b-67d9-4b2e-bdec-edacbf90b326"/>
    <ds:schemaRef ds:uri="62db5286-48a0-4e17-a672-7c89f7b8ca75"/>
    <ds:schemaRef ds:uri="http://purl.org/dc/elements/1.1/"/>
    <ds:schemaRef ds:uri="http://schemas.microsoft.com/office/infopath/2007/PartnerControls"/>
    <ds:schemaRef ds:uri="http://purl.org/dc/terms/"/>
    <ds:schemaRef ds:uri="http://schemas.openxmlformats.org/package/2006/metadata/core-propertie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1898F479-01DE-484A-B1BD-C1E9D348B396}"/>
</file>

<file path=customXml/itemProps3.xml><?xml version="1.0" encoding="utf-8"?>
<ds:datastoreItem xmlns:ds="http://schemas.openxmlformats.org/officeDocument/2006/customXml" ds:itemID="{5AF277DB-80F7-4333-A8BE-65CC0EF8998A}"/>
</file>

<file path=customXml/itemProps4.xml><?xml version="1.0" encoding="utf-8"?>
<ds:datastoreItem xmlns:ds="http://schemas.openxmlformats.org/officeDocument/2006/customXml" ds:itemID="{9A78B381-1CD5-4676-A6B8-43EDB5189FA3}"/>
</file>

<file path=customXml/itemProps5.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6.xml><?xml version="1.0" encoding="utf-8"?>
<ds:datastoreItem xmlns:ds="http://schemas.openxmlformats.org/officeDocument/2006/customXml" ds:itemID="{8E5E7F0F-5217-49F7-858F-913E7E755351}">
  <ds:schemaRefs>
    <ds:schemaRef ds:uri="Microsoft.SharePoint.Taxonomy.ContentTypeSync"/>
  </ds:schemaRefs>
</ds:datastoreItem>
</file>

<file path=customXml/itemProps7.xml><?xml version="1.0" encoding="utf-8"?>
<ds:datastoreItem xmlns:ds="http://schemas.openxmlformats.org/officeDocument/2006/customXml" ds:itemID="{3EC4E4D7-7D52-450D-827B-1A68018A506A}"/>
</file>

<file path=docProps/app.xml><?xml version="1.0" encoding="utf-8"?>
<Properties xmlns="http://schemas.openxmlformats.org/officeDocument/2006/extended-properties" xmlns:vt="http://schemas.openxmlformats.org/officeDocument/2006/docPropsVTypes">
  <Template>plantilla-DAI</Template>
  <TotalTime>9</TotalTime>
  <Pages>2</Pages>
  <Words>329</Words>
  <Characters>1815</Characters>
  <Application>Microsoft Office Word</Application>
  <DocSecurity>0</DocSecurity>
  <Lines>69</Lines>
  <Paragraphs>20</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2124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AI-0049-2026</dc:title>
  <dc:subject/>
  <dc:creator>BERROCAL MEZA MELISSA</dc:creator>
  <cp:keywords/>
  <dc:description/>
  <cp:lastModifiedBy>VARGAS GUERRERO JOSE JOAQUIN</cp:lastModifiedBy>
  <cp:revision>2</cp:revision>
  <cp:lastPrinted>2011-05-05T20:16:00Z</cp:lastPrinted>
  <dcterms:created xsi:type="dcterms:W3CDTF">2026-02-13T17:34:00Z</dcterms:created>
  <dcterms:modified xsi:type="dcterms:W3CDTF">2026-02-13T19:22:00Z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128;#Alta|0fd17ec2-e5d0-4d9f-8e18-466324d0fdd4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126;#Oficio|417b7e3a-1426-4267-afb3-20be5f4d6412</vt:lpwstr>
  </property>
  <property fmtid="{D5CDD505-2E9C-101B-9397-08002B2CF9AE}" pid="9" name="ItemRetentionFormula">
    <vt:lpwstr/>
  </property>
  <property fmtid="{D5CDD505-2E9C-101B-9397-08002B2CF9AE}" pid="10" name="Unidad de Destino">
    <vt:lpwstr>93;#GER - Gerencia|7f4773cf-2cb9-48b6-88d2-9e4750a72616;#88;#DGAP - División Gestión Activos y Pasivos|e5e58ded-9fa6-4fc5-8d69-304036a9a722</vt:lpwstr>
  </property>
  <property fmtid="{D5CDD505-2E9C-101B-9397-08002B2CF9AE}" pid="11" name="Disponibilidad">
    <vt:lpwstr>161;#Alta|7fca731c-4c62-4f1c-9061-e9f164c964b2</vt:lpwstr>
  </property>
  <property fmtid="{D5CDD505-2E9C-101B-9397-08002B2CF9AE}" pid="12" name="Confidencialidad1">
    <vt:lpwstr/>
  </property>
  <property fmtid="{D5CDD505-2E9C-101B-9397-08002B2CF9AE}" pid="13" name="Unidad Remitente">
    <vt:lpwstr>9;#AI - Auditoría Interna|3edbdf7a-605f-4e12-831a-35c707ff21f7</vt:lpwstr>
  </property>
  <property fmtid="{D5CDD505-2E9C-101B-9397-08002B2CF9AE}" pid="14" name="lb0b7da792b243d9bfa96ad7487ad734">
    <vt:lpwstr/>
  </property>
  <property fmtid="{D5CDD505-2E9C-101B-9397-08002B2CF9AE}" pid="15" name="ConfidencialidadNueva">
    <vt:lpwstr>163;#Uso Interno|b84ab4da-351c-48b8-b2fd-466e6594f406</vt:lpwstr>
  </property>
  <property fmtid="{D5CDD505-2E9C-101B-9397-08002B2CF9AE}" pid="16" name="ClassificationContentMarkingFooterShapeIds">
    <vt:lpwstr>123ce6a3,26ae1a0d,769d6ca1</vt:lpwstr>
  </property>
  <property fmtid="{D5CDD505-2E9C-101B-9397-08002B2CF9AE}" pid="17" name="ClassificationContentMarkingFooterFontProps">
    <vt:lpwstr>#000000,10,Aptos</vt:lpwstr>
  </property>
  <property fmtid="{D5CDD505-2E9C-101B-9397-08002B2CF9AE}" pid="18" name="ClassificationContentMarkingFooterText">
    <vt:lpwstr>Uso Interno estricto</vt:lpwstr>
  </property>
  <property fmtid="{D5CDD505-2E9C-101B-9397-08002B2CF9AE}" pid="19" name="MSIP_Label_b8b4be34-365a-4a68-b9fb-75c1b6874315_Enabled">
    <vt:lpwstr>true</vt:lpwstr>
  </property>
  <property fmtid="{D5CDD505-2E9C-101B-9397-08002B2CF9AE}" pid="20" name="MSIP_Label_b8b4be34-365a-4a68-b9fb-75c1b6874315_SetDate">
    <vt:lpwstr>2026-02-13T17:40:02Z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78e3b3af-a670-44dd-a07f-c6501d3e7f10</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8" name="oe70cbf463ba4d19a6203d9e6cd457e4">
    <vt:lpwstr/>
  </property>
  <property fmtid="{D5CDD505-2E9C-101B-9397-08002B2CF9AE}" pid="29" name="Dirigido a (entidad externa)">
    <vt:lpwstr/>
  </property>
  <property fmtid="{D5CDD505-2E9C-101B-9397-08002B2CF9AE}" pid="30" name="WorkflowChangePath">
    <vt:lpwstr>3598ac08-66e4-4258-9916-e672c2905e74,10;1afe6994-8faf-447a-9c55-27a860d20fdf,14;cf7072bc-9575-4d0b-b529-251f6b43b02b,15;cf7072bc-9575-4d0b-b529-251f6b43b02b,15;</vt:lpwstr>
  </property>
  <property fmtid="{D5CDD505-2E9C-101B-9397-08002B2CF9AE}" pid="32" name="Order">
    <vt:r8>100</vt:r8>
  </property>
  <property fmtid="{D5CDD505-2E9C-101B-9397-08002B2CF9AE}" pid="33" name="ecm_ItemDeleteBlockHolders">
    <vt:lpwstr/>
  </property>
  <property fmtid="{D5CDD505-2E9C-101B-9397-08002B2CF9AE}" pid="35" name="_vti_ItemHoldRecordStatus">
    <vt:i4>0</vt:i4>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02/28/2026 23:48:25</vt:lpwstr>
  </property>
  <property fmtid="{D5CDD505-2E9C-101B-9397-08002B2CF9AE}" pid="40" name="_dlc_ItemStageId">
    <vt:lpwstr>1</vt:lpwstr>
  </property>
  <property fmtid="{D5CDD505-2E9C-101B-9397-08002B2CF9AE}" pid="41" name="gecAcuseEnvioPara">
    <vt:lpwstr/>
  </property>
  <property fmtid="{D5CDD505-2E9C-101B-9397-08002B2CF9AE}" pid="42" name="_ExtendedDescription">
    <vt:lpwstr/>
  </property>
</Properties>
</file>