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Default Extension="sigs" ContentType="application/vnd.openxmlformats-package.digital-signature-origin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_xmlsignatures/sig1.xml" ContentType="application/vnd.openxmlformats-package.digital-signature-xmlsignature+xml"/>
</Types>
</file>

<file path=_rels/.rels>&#65279;<?xml version="1.0" encoding="utf-8"?><Relationships xmlns="http://schemas.openxmlformats.org/package/2006/relationships"><Relationship Type="http://schemas.openxmlformats.org/officeDocument/2006/relationships/extended-properties" Target="docProps/app.xml" Id="rId3" /><Relationship Type="http://schemas.openxmlformats.org/package/2006/relationships/metadata/core-properties" Target="docProps/core.xml" Id="rId2" /><Relationship Type="http://schemas.openxmlformats.org/officeDocument/2006/relationships/officeDocument" Target="word/document.xml" Id="rId1" /><Relationship Type="http://schemas.openxmlformats.org/officeDocument/2006/relationships/custom-properties" Target="docProps/custom.xml" Id="rId4" /><Relationship Type="http://schemas.openxmlformats.org/package/2006/relationships/digital-signature/origin" Target="/_xmlsignatures/origin.sigs" Id="rId5" /></Relationships>
</file>

<file path=word/document.xml><?xml version="1.0" encoding="utf-8"?>
<w:document xmlns:a="http://schemas.openxmlformats.org/drawingml/2006/main" xmlns:pic="http://schemas.openxmlformats.org/drawingml/2006/picture" xmlns:a14="http://schemas.microsoft.com/office/drawing/2010/main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:rsidRPr="00AD7659" w:rsidR="003554C5" w:rsidP="00AD7659" w:rsidRDefault="00AD7659" w14:paraId="0FB935BE" w14:textId="76AFAFDF">
      <w:pPr>
        <w:rPr>
          <w:rFonts w:ascii="Arial" w:hAnsi="Arial" w:cs="Arial"/>
          <w:bCs/>
        </w:rPr>
      </w:pPr>
      <w:r w:rsidRPr="00AD7659">
        <w:rPr>
          <w:rFonts w:ascii="Arial" w:hAnsi="Arial" w:cs="Arial"/>
          <w:bCs/>
        </w:rPr>
        <w:t>6 de marzo del 2025</w:t>
      </w:r>
    </w:p>
    <w:sdt>
      <w:sdtPr>
        <w:alias w:val="Consecutivo"/>
        <w:tag w:val="Consecutivo"/>
        <w:id w:val="867724263"/>
        <w:placeholder>
          <w:docPart w:val="F3B4FB2D448B428D9571FCB06C769CD0"/>
        </w:placeholder>
        <w:text/>
      </w:sdtPr>
      <w:sdtEndPr/>
      <w:sdtContent>
        <w:p w:rsidR="003554C5" w:rsidP="0085692C" w:rsidRDefault="00BF4EBD" w14:paraId="4F4F6DCC" w14:textId="77777777">
          <w:r>
            <w:t>AI-0047-2025</w:t>
          </w:r>
        </w:p>
      </w:sdtContent>
    </w:sdt>
    <w:p w:rsidRPr="00F835F3" w:rsidR="00BF4EBD" w:rsidP="0085692C" w:rsidRDefault="00BF4EBD" w14:paraId="353418A8" w14:textId="77777777"/>
    <w:p w:rsidR="00AD7659" w:rsidP="00AD7659" w:rsidRDefault="00AD7659" w14:paraId="5717885E" w14:textId="5066AEAB">
      <w:pPr>
        <w:rPr>
          <w:rFonts w:ascii="Arial" w:hAnsi="Arial" w:cs="Arial"/>
          <w:bCs/>
        </w:rPr>
      </w:pPr>
      <w:r>
        <w:rPr>
          <w:rFonts w:ascii="Arial" w:hAnsi="Arial" w:cs="Arial"/>
          <w:bCs/>
        </w:rPr>
        <w:t>Señores</w:t>
      </w:r>
    </w:p>
    <w:p w:rsidRPr="00524179" w:rsidR="00AD7659" w:rsidP="00AD7659" w:rsidRDefault="00AD7659" w14:paraId="53987A12" w14:textId="14BDF974">
      <w:pPr>
        <w:rPr>
          <w:rFonts w:ascii="Arial" w:hAnsi="Arial" w:cs="Arial"/>
          <w:bCs/>
        </w:rPr>
      </w:pPr>
      <w:r w:rsidRPr="00524179">
        <w:rPr>
          <w:rFonts w:ascii="Arial" w:hAnsi="Arial" w:cs="Arial"/>
          <w:bCs/>
        </w:rPr>
        <w:t>Gerencia</w:t>
      </w:r>
      <w:r w:rsidRPr="00524179">
        <w:rPr>
          <w:rFonts w:ascii="Arial" w:hAnsi="Arial" w:cs="Arial"/>
          <w:bCs/>
          <w:color w:val="1C4063" w:themeColor="accent1" w:themeShade="80"/>
        </w:rPr>
        <w:t xml:space="preserve"> </w:t>
      </w:r>
    </w:p>
    <w:p w:rsidRPr="00560F79" w:rsidR="00AD7659" w:rsidP="00AD7659" w:rsidRDefault="00AD7659" w14:paraId="1B8FDA69" w14:textId="77777777">
      <w:pPr>
        <w:rPr>
          <w:rFonts w:ascii="Arial" w:hAnsi="Arial" w:cs="Arial"/>
          <w:b/>
          <w:color w:val="1C4063" w:themeColor="accent1" w:themeShade="80"/>
        </w:rPr>
      </w:pPr>
      <w:r w:rsidRPr="00560F79">
        <w:rPr>
          <w:rFonts w:ascii="Arial" w:hAnsi="Arial" w:cs="Arial"/>
          <w:b/>
          <w:color w:val="1C4063" w:themeColor="accent1" w:themeShade="80"/>
        </w:rPr>
        <w:t>BANCO CENTRAL DE COSTA RICA</w:t>
      </w:r>
    </w:p>
    <w:p w:rsidR="00AD7659" w:rsidP="00AD7659" w:rsidRDefault="00AD7659" w14:paraId="78BAA7C3" w14:textId="77777777">
      <w:pPr>
        <w:rPr>
          <w:rFonts w:ascii="Arial" w:hAnsi="Arial" w:cs="Arial"/>
        </w:rPr>
      </w:pPr>
    </w:p>
    <w:p w:rsidRPr="00940FF8" w:rsidR="00AD7659" w:rsidP="00AD7659" w:rsidRDefault="00AD7659" w14:paraId="2BC2D7D5" w14:textId="77777777">
      <w:pPr>
        <w:tabs>
          <w:tab w:val="center" w:pos="4419"/>
          <w:tab w:val="right" w:pos="8838"/>
        </w:tabs>
        <w:rPr>
          <w:rFonts w:ascii="Arial" w:hAnsi="Arial" w:cs="Arial"/>
        </w:rPr>
      </w:pPr>
      <w:r w:rsidRPr="00940FF8">
        <w:rPr>
          <w:rFonts w:ascii="Arial" w:hAnsi="Arial" w:cs="Arial"/>
        </w:rPr>
        <w:t>Señora</w:t>
      </w:r>
    </w:p>
    <w:p w:rsidRPr="00940FF8" w:rsidR="00AD7659" w:rsidP="00AD7659" w:rsidRDefault="00AD7659" w14:paraId="6CDEC0BF" w14:textId="77777777">
      <w:pPr>
        <w:tabs>
          <w:tab w:val="center" w:pos="4419"/>
          <w:tab w:val="right" w:pos="8838"/>
        </w:tabs>
        <w:rPr>
          <w:rFonts w:ascii="Arial" w:hAnsi="Arial" w:cs="Arial"/>
        </w:rPr>
      </w:pPr>
      <w:r w:rsidRPr="00940FF8">
        <w:rPr>
          <w:rFonts w:ascii="Arial" w:hAnsi="Arial" w:cs="Arial"/>
        </w:rPr>
        <w:t>Bernardita Redondo G., Directora</w:t>
      </w:r>
    </w:p>
    <w:p w:rsidRPr="00940FF8" w:rsidR="00AD7659" w:rsidP="00AD7659" w:rsidRDefault="00AD7659" w14:paraId="38954C55" w14:textId="77777777">
      <w:pPr>
        <w:tabs>
          <w:tab w:val="center" w:pos="4419"/>
          <w:tab w:val="right" w:pos="8838"/>
        </w:tabs>
        <w:rPr>
          <w:rFonts w:ascii="Arial" w:hAnsi="Arial" w:eastAsia="Calibri" w:cs="Arial"/>
          <w:b/>
          <w:color w:val="1F4E79"/>
        </w:rPr>
      </w:pPr>
      <w:r w:rsidRPr="00940FF8">
        <w:rPr>
          <w:rFonts w:ascii="Arial" w:hAnsi="Arial" w:eastAsia="Calibri" w:cs="Arial"/>
          <w:b/>
          <w:color w:val="1F4E79"/>
        </w:rPr>
        <w:t xml:space="preserve">DIVISIÓN GESTIÓN DE ACTIVOS Y PASIVOS </w:t>
      </w:r>
    </w:p>
    <w:p w:rsidR="00AD7659" w:rsidP="00AD7659" w:rsidRDefault="00AD7659" w14:paraId="529E36EA" w14:textId="77777777">
      <w:pPr>
        <w:rPr>
          <w:rFonts w:ascii="Arial" w:hAnsi="Arial" w:cs="Arial"/>
        </w:rPr>
      </w:pPr>
    </w:p>
    <w:p w:rsidRPr="00560F79" w:rsidR="00AD7659" w:rsidP="00AD7659" w:rsidRDefault="00AD7659" w14:paraId="14DA460C" w14:textId="77777777">
      <w:pPr>
        <w:rPr>
          <w:rFonts w:ascii="Arial" w:hAnsi="Arial" w:cs="Arial"/>
        </w:rPr>
      </w:pPr>
    </w:p>
    <w:p w:rsidRPr="00560F79" w:rsidR="00AD7659" w:rsidP="00AD7659" w:rsidRDefault="00AD7659" w14:paraId="1AAD8747" w14:textId="77777777">
      <w:pPr>
        <w:rPr>
          <w:rFonts w:ascii="Arial" w:hAnsi="Arial" w:cs="Arial"/>
          <w:b/>
          <w:bCs/>
        </w:rPr>
      </w:pPr>
      <w:r w:rsidRPr="00560F79">
        <w:rPr>
          <w:rFonts w:ascii="Arial" w:hAnsi="Arial" w:cs="Arial"/>
          <w:b/>
        </w:rPr>
        <w:t xml:space="preserve">Ref. Comunicación del informe </w:t>
      </w:r>
      <w:r w:rsidRPr="00560F79">
        <w:rPr>
          <w:rFonts w:ascii="Arial" w:hAnsi="Arial" w:cs="Arial"/>
          <w:b/>
          <w:bCs/>
        </w:rPr>
        <w:t>de auditoría especial de inversiones de reservas Internacionales</w:t>
      </w:r>
    </w:p>
    <w:p w:rsidRPr="00560F79" w:rsidR="00AD7659" w:rsidP="00AD7659" w:rsidRDefault="00AD7659" w14:paraId="0E2B6139" w14:textId="77777777">
      <w:pPr>
        <w:rPr>
          <w:rFonts w:ascii="Arial" w:hAnsi="Arial" w:cs="Arial"/>
        </w:rPr>
      </w:pPr>
    </w:p>
    <w:p w:rsidRPr="00560F79" w:rsidR="00AD7659" w:rsidP="00AD7659" w:rsidRDefault="00AD7659" w14:paraId="313D848D" w14:textId="77777777">
      <w:pPr>
        <w:pStyle w:val="Negrita"/>
        <w:rPr>
          <w:rFonts w:ascii="Arial" w:hAnsi="Arial" w:cs="Arial"/>
          <w:sz w:val="24"/>
        </w:rPr>
      </w:pPr>
      <w:r w:rsidRPr="00560F79">
        <w:rPr>
          <w:rFonts w:ascii="Arial" w:hAnsi="Arial" w:cs="Arial"/>
          <w:sz w:val="24"/>
        </w:rPr>
        <w:t xml:space="preserve">El informe adjunto contiene los resultados correspondientes al estudio </w:t>
      </w:r>
      <w:bookmarkStart w:name="_Hlk175132658" w:id="0"/>
      <w:r w:rsidRPr="00560F79">
        <w:rPr>
          <w:rFonts w:ascii="Arial" w:hAnsi="Arial" w:cs="Arial"/>
          <w:sz w:val="24"/>
        </w:rPr>
        <w:t>especial</w:t>
      </w:r>
      <w:r w:rsidRPr="00560F79">
        <w:rPr>
          <w:rStyle w:val="Refdenotaalpie"/>
          <w:rFonts w:ascii="Arial" w:hAnsi="Arial" w:cs="Arial"/>
          <w:sz w:val="24"/>
        </w:rPr>
        <w:footnoteReference w:id="1"/>
      </w:r>
      <w:r w:rsidRPr="00560F79">
        <w:rPr>
          <w:rFonts w:ascii="Arial" w:hAnsi="Arial" w:cs="Arial"/>
          <w:sz w:val="24"/>
        </w:rPr>
        <w:t xml:space="preserve"> </w:t>
      </w:r>
      <w:bookmarkEnd w:id="0"/>
      <w:r w:rsidRPr="00560F79">
        <w:rPr>
          <w:rFonts w:ascii="Arial" w:hAnsi="Arial" w:cs="Arial"/>
          <w:sz w:val="24"/>
        </w:rPr>
        <w:t>mediante el cual esta Auditoría evaluó las inversiones de reservas Internacionales, que están bajo la responsabilidad de la División Gestión de Activos y Pasivos del Banco Central de Costa Rica.</w:t>
      </w:r>
    </w:p>
    <w:p w:rsidRPr="00560F79" w:rsidR="00AD7659" w:rsidP="00AD7659" w:rsidRDefault="00AD7659" w14:paraId="2012DB95" w14:textId="77777777">
      <w:pPr>
        <w:tabs>
          <w:tab w:val="left" w:pos="5505"/>
        </w:tabs>
        <w:rPr>
          <w:rFonts w:ascii="Arial" w:hAnsi="Arial" w:cs="Arial"/>
        </w:rPr>
      </w:pPr>
    </w:p>
    <w:p w:rsidRPr="00560F79" w:rsidR="00AD7659" w:rsidP="00AD7659" w:rsidRDefault="00AD7659" w14:paraId="0E7EAC1D" w14:textId="77777777">
      <w:pPr>
        <w:pStyle w:val="Negrita"/>
        <w:rPr>
          <w:rFonts w:ascii="Arial" w:hAnsi="Arial" w:cs="Arial"/>
          <w:sz w:val="24"/>
        </w:rPr>
      </w:pPr>
      <w:r w:rsidRPr="00560F79">
        <w:rPr>
          <w:rFonts w:ascii="Arial" w:hAnsi="Arial" w:cs="Arial"/>
          <w:sz w:val="24"/>
        </w:rPr>
        <w:t>La actividad de auditoría interna en el Banco Central de Costa Rica se realiza de acuerdo con las Normas para el Ejercicio de la Auditoría Interna en el Sector Público y las Normas Generales de Auditoría para el Sector Público, ambas emitidas por la Contraloría General de la República.</w:t>
      </w:r>
    </w:p>
    <w:p w:rsidRPr="00560F79" w:rsidR="00AD7659" w:rsidP="00AD7659" w:rsidRDefault="00AD7659" w14:paraId="2C9D84DE" w14:textId="77777777">
      <w:pPr>
        <w:pStyle w:val="NormalWeb"/>
        <w:spacing w:before="0" w:beforeAutospacing="0" w:after="0" w:afterAutospacing="0"/>
        <w:jc w:val="both"/>
        <w:rPr>
          <w:rFonts w:ascii="Arial" w:hAnsi="Arial" w:cs="Arial"/>
          <w:lang w:val="es-CR"/>
        </w:rPr>
      </w:pPr>
    </w:p>
    <w:p w:rsidR="00AD7659" w:rsidP="00AD7659" w:rsidRDefault="00AD7659" w14:paraId="31FEF232" w14:textId="77777777">
      <w:pPr>
        <w:pStyle w:val="NormalWeb"/>
        <w:spacing w:before="0" w:beforeAutospacing="0" w:after="0" w:afterAutospacing="0"/>
        <w:jc w:val="both"/>
        <w:rPr>
          <w:rFonts w:ascii="Arial" w:hAnsi="Arial" w:cs="Arial"/>
        </w:rPr>
      </w:pPr>
      <w:r w:rsidRPr="00560F79">
        <w:rPr>
          <w:rFonts w:ascii="Arial" w:hAnsi="Arial" w:cs="Arial"/>
        </w:rPr>
        <w:t xml:space="preserve">La Auditoría Interna realizó la conferencia técnica de este informe con la División Gestión de Activos y Pasivos, como parte de la comunicación preliminar de los resultados. </w:t>
      </w:r>
    </w:p>
    <w:p w:rsidR="00AD7659" w:rsidP="00AD7659" w:rsidRDefault="00AD7659" w14:paraId="1C9E2ED3" w14:textId="77777777">
      <w:pPr>
        <w:pStyle w:val="NormalWeb"/>
        <w:spacing w:before="0" w:beforeAutospacing="0" w:after="0" w:afterAutospacing="0"/>
        <w:jc w:val="both"/>
        <w:rPr>
          <w:rFonts w:ascii="Arial" w:hAnsi="Arial" w:cs="Arial"/>
        </w:rPr>
      </w:pPr>
    </w:p>
    <w:p w:rsidRPr="00560F79" w:rsidR="00AD7659" w:rsidP="00AD7659" w:rsidRDefault="00AD7659" w14:paraId="7B771324" w14:textId="77777777">
      <w:pPr>
        <w:pStyle w:val="NormalWeb"/>
        <w:spacing w:before="0" w:beforeAutospacing="0" w:after="0" w:afterAutospacing="0"/>
        <w:jc w:val="both"/>
        <w:rPr>
          <w:rFonts w:ascii="Arial" w:hAnsi="Arial" w:cs="Arial"/>
        </w:rPr>
      </w:pPr>
      <w:r>
        <w:rPr>
          <w:rFonts w:ascii="Arial" w:hAnsi="Arial" w:cs="Arial"/>
        </w:rPr>
        <w:t>L</w:t>
      </w:r>
      <w:r w:rsidRPr="00560F79">
        <w:rPr>
          <w:rFonts w:ascii="Arial" w:hAnsi="Arial" w:cs="Arial"/>
        </w:rPr>
        <w:t xml:space="preserve">a conferencia final </w:t>
      </w:r>
      <w:r>
        <w:rPr>
          <w:rFonts w:ascii="Arial" w:hAnsi="Arial" w:cs="Arial"/>
        </w:rPr>
        <w:t>n</w:t>
      </w:r>
      <w:r w:rsidRPr="00560F79">
        <w:rPr>
          <w:rFonts w:ascii="Arial" w:hAnsi="Arial" w:cs="Arial"/>
        </w:rPr>
        <w:t>o se llevó a cabo</w:t>
      </w:r>
      <w:r>
        <w:rPr>
          <w:rFonts w:ascii="Arial" w:hAnsi="Arial" w:cs="Arial"/>
        </w:rPr>
        <w:t>,</w:t>
      </w:r>
      <w:r w:rsidRPr="00560F79">
        <w:rPr>
          <w:rFonts w:ascii="Arial" w:hAnsi="Arial" w:cs="Arial"/>
        </w:rPr>
        <w:t xml:space="preserve"> </w:t>
      </w:r>
      <w:r>
        <w:rPr>
          <w:rFonts w:ascii="Arial" w:hAnsi="Arial" w:cs="Arial"/>
        </w:rPr>
        <w:t>dado que</w:t>
      </w:r>
      <w:r w:rsidRPr="00560F79">
        <w:rPr>
          <w:rFonts w:ascii="Arial" w:hAnsi="Arial" w:cs="Arial"/>
        </w:rPr>
        <w:t xml:space="preserve"> el puesto de Gerente</w:t>
      </w:r>
      <w:r>
        <w:rPr>
          <w:rFonts w:ascii="Arial" w:hAnsi="Arial" w:cs="Arial"/>
        </w:rPr>
        <w:t xml:space="preserve"> está vacante</w:t>
      </w:r>
      <w:r w:rsidRPr="00560F79">
        <w:rPr>
          <w:rFonts w:ascii="Arial" w:hAnsi="Arial" w:cs="Arial"/>
        </w:rPr>
        <w:t xml:space="preserve"> desde el 21 de febrero del 2025. </w:t>
      </w:r>
    </w:p>
    <w:p w:rsidRPr="00560F79" w:rsidR="00AD7659" w:rsidP="00AD7659" w:rsidRDefault="00AD7659" w14:paraId="222638A7" w14:textId="77777777">
      <w:pPr>
        <w:pStyle w:val="NormalWeb"/>
        <w:spacing w:before="0" w:beforeAutospacing="0" w:after="0" w:afterAutospacing="0"/>
        <w:jc w:val="both"/>
        <w:rPr>
          <w:rFonts w:ascii="Arial" w:hAnsi="Arial" w:cs="Arial"/>
        </w:rPr>
      </w:pPr>
    </w:p>
    <w:p w:rsidRPr="00560F79" w:rsidR="00AD7659" w:rsidP="00AD7659" w:rsidRDefault="00AD7659" w14:paraId="2F5819CA" w14:textId="77777777">
      <w:pPr>
        <w:pStyle w:val="NormalWeb"/>
        <w:spacing w:before="0" w:beforeAutospacing="0" w:after="0" w:afterAutospacing="0"/>
        <w:jc w:val="both"/>
        <w:rPr>
          <w:rFonts w:ascii="Arial" w:hAnsi="Arial" w:cs="Arial"/>
          <w:lang w:val="es-CR"/>
        </w:rPr>
      </w:pPr>
      <w:r>
        <w:rPr>
          <w:rFonts w:ascii="Arial" w:hAnsi="Arial" w:cs="Arial"/>
          <w:lang w:val="es-CR"/>
        </w:rPr>
        <w:t>En</w:t>
      </w:r>
      <w:r w:rsidRPr="00560F79">
        <w:rPr>
          <w:rFonts w:ascii="Arial" w:hAnsi="Arial" w:cs="Arial"/>
          <w:lang w:val="es-CR"/>
        </w:rPr>
        <w:t xml:space="preserve"> los próximos diez días </w:t>
      </w:r>
      <w:r>
        <w:rPr>
          <w:rFonts w:ascii="Arial" w:hAnsi="Arial" w:cs="Arial"/>
          <w:lang w:val="es-CR"/>
        </w:rPr>
        <w:t>hábiles deben registrarse</w:t>
      </w:r>
      <w:r w:rsidRPr="00560F79">
        <w:rPr>
          <w:rFonts w:ascii="Arial" w:hAnsi="Arial" w:cs="Arial"/>
          <w:lang w:val="es-CR"/>
        </w:rPr>
        <w:t xml:space="preserve"> en el Sistema de la Auditoría Interna</w:t>
      </w:r>
      <w:r>
        <w:rPr>
          <w:rFonts w:ascii="Arial" w:hAnsi="Arial" w:cs="Arial"/>
          <w:lang w:val="es-CR"/>
        </w:rPr>
        <w:t>,</w:t>
      </w:r>
      <w:r w:rsidRPr="00560F79">
        <w:rPr>
          <w:rFonts w:ascii="Arial" w:hAnsi="Arial" w:cs="Arial"/>
          <w:lang w:val="es-CR"/>
        </w:rPr>
        <w:t xml:space="preserve"> ubicado en el Portal Central</w:t>
      </w:r>
      <w:r>
        <w:rPr>
          <w:rFonts w:ascii="Arial" w:hAnsi="Arial" w:cs="Arial"/>
          <w:lang w:val="es-CR"/>
        </w:rPr>
        <w:t>,</w:t>
      </w:r>
      <w:r w:rsidRPr="00560F79">
        <w:rPr>
          <w:rFonts w:ascii="Arial" w:hAnsi="Arial" w:cs="Arial"/>
          <w:lang w:val="es-CR"/>
        </w:rPr>
        <w:t xml:space="preserve"> el nombre de los funcionarios responsables de atender las recomendaciones y las fechas de implantación incluidas en este informe, las cuales fueron establecidas por la Dirección de la </w:t>
      </w:r>
      <w:r w:rsidRPr="00560F79">
        <w:rPr>
          <w:rFonts w:ascii="Arial" w:hAnsi="Arial" w:cs="Arial"/>
        </w:rPr>
        <w:t xml:space="preserve">División Gestión de Activos y Pasivos. </w:t>
      </w:r>
    </w:p>
    <w:p w:rsidRPr="00560F79" w:rsidR="00AD7659" w:rsidP="00AD7659" w:rsidRDefault="00AD7659" w14:paraId="61E219EC" w14:textId="77777777">
      <w:pPr>
        <w:widowControl w:val="0"/>
        <w:rPr>
          <w:rFonts w:ascii="Arial" w:hAnsi="Arial" w:cs="Arial"/>
        </w:rPr>
      </w:pPr>
    </w:p>
    <w:p w:rsidRPr="00AD7659" w:rsidR="00AD7659" w:rsidP="00AD7659" w:rsidRDefault="00AD7659" w14:paraId="701677F3" w14:textId="2904967F">
      <w:pPr>
        <w:widowControl w:val="0"/>
        <w:rPr>
          <w:rFonts w:ascii="Arial" w:hAnsi="Arial" w:cs="Arial"/>
        </w:rPr>
      </w:pPr>
      <w:r w:rsidRPr="00560F79">
        <w:rPr>
          <w:rFonts w:ascii="Arial" w:hAnsi="Arial" w:cs="Arial"/>
        </w:rPr>
        <w:t>Las recomendaciones de auditoría deben tratarse con arreglo a las disposiciones de los artículos 36, 37, 38 y 39, según la Ley General de Control Interno No. 8292 publicada en el periódico oficial La Gaceta 169 del 4 de setiembre del 2002.</w:t>
      </w:r>
    </w:p>
    <w:p w:rsidR="00AD7659" w:rsidP="00AD7659" w:rsidRDefault="00AD7659" w14:paraId="29BDD18B" w14:textId="72372013">
      <w:pPr>
        <w:rPr>
          <w:rFonts w:ascii="Arial" w:hAnsi="Arial" w:cs="Arial"/>
          <w:lang w:val="pt-BR"/>
        </w:rPr>
      </w:pPr>
      <w:r w:rsidRPr="00560F79">
        <w:rPr>
          <w:rFonts w:ascii="Arial" w:hAnsi="Arial" w:cs="Arial"/>
          <w:lang w:val="pt-BR"/>
        </w:rPr>
        <w:lastRenderedPageBreak/>
        <w:t>Atentamente</w:t>
      </w:r>
      <w:r>
        <w:rPr>
          <w:rFonts w:ascii="Arial" w:hAnsi="Arial" w:cs="Arial"/>
          <w:lang w:val="pt-BR"/>
        </w:rPr>
        <w:t>,</w:t>
      </w:r>
    </w:p>
    <w:p w:rsidRPr="00560F79" w:rsidR="00AD7659" w:rsidP="00AD7659" w:rsidRDefault="00AD7659" w14:paraId="2F6B6F30" w14:textId="3B7EE8C4">
      <w:pPr>
        <w:rPr>
          <w:rFonts w:ascii="Arial" w:hAnsi="Arial" w:cs="Arial"/>
          <w:lang w:val="pt-BR"/>
        </w:rPr>
      </w:pPr>
      <w:r w:rsidRPr="00560F79">
        <w:rPr>
          <w:noProof/>
        </w:rPr>
        <w:drawing>
          <wp:anchor distT="0" distB="0" distL="114300" distR="114300" simplePos="0" relativeHeight="251659264" behindDoc="1" locked="0" layoutInCell="1" allowOverlap="1" wp14:editId="70B1B197" wp14:anchorId="6F160B1F">
            <wp:simplePos x="0" y="0"/>
            <wp:positionH relativeFrom="column">
              <wp:posOffset>-125095</wp:posOffset>
            </wp:positionH>
            <wp:positionV relativeFrom="paragraph">
              <wp:posOffset>73660</wp:posOffset>
            </wp:positionV>
            <wp:extent cx="2506980" cy="388620"/>
            <wp:effectExtent l="0" t="0" r="7620" b="0"/>
            <wp:wrapNone/>
            <wp:docPr id="37" name="Imagen 10" descr="Texto&#10;&#10;El contenido generado por IA puede ser incorrecto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7" name="Imagen 10" descr="Texto&#10;&#10;El contenido generado por IA puede ser incorrecto."/>
                    <pic:cNvPicPr>
                      <a:picLocks noChangeAspect="1" noChangeArrowheads="1"/>
                    </pic:cNvPicPr>
                  </pic:nvPicPr>
                  <pic:blipFill>
                    <a:blip r:embed="rId1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506980" cy="38862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:rsidRPr="00560F79" w:rsidR="00AD7659" w:rsidP="00AD7659" w:rsidRDefault="00AD7659" w14:paraId="721C95B6" w14:textId="77777777">
      <w:pPr>
        <w:tabs>
          <w:tab w:val="left" w:pos="3120"/>
        </w:tabs>
        <w:rPr>
          <w:rFonts w:ascii="Arial" w:hAnsi="Arial" w:cs="Arial"/>
          <w:lang w:val="pt-BR"/>
        </w:rPr>
      </w:pPr>
      <w:r w:rsidRPr="00560F79">
        <w:rPr>
          <w:rFonts w:ascii="Arial" w:hAnsi="Arial" w:cs="Arial"/>
          <w:lang w:val="pt-BR"/>
        </w:rPr>
        <w:tab/>
      </w:r>
    </w:p>
    <w:p w:rsidRPr="00560F79" w:rsidR="00AD7659" w:rsidP="00AD7659" w:rsidRDefault="00AD7659" w14:paraId="4DA86D9D" w14:textId="77777777">
      <w:pPr>
        <w:rPr>
          <w:rFonts w:ascii="Arial" w:hAnsi="Arial" w:cs="Arial"/>
          <w:lang w:val="pt-BR"/>
        </w:rPr>
      </w:pPr>
    </w:p>
    <w:p w:rsidRPr="00560F79" w:rsidR="00AD7659" w:rsidP="00AD7659" w:rsidRDefault="00AD7659" w14:paraId="5181FBAC" w14:textId="77777777">
      <w:pPr>
        <w:rPr>
          <w:rFonts w:ascii="Arial" w:hAnsi="Arial" w:cs="Arial"/>
          <w:lang w:val="pt-BR"/>
        </w:rPr>
      </w:pPr>
      <w:r w:rsidRPr="00560F79">
        <w:rPr>
          <w:rFonts w:ascii="Arial" w:hAnsi="Arial" w:cs="Arial"/>
          <w:lang w:val="pt-BR"/>
        </w:rPr>
        <w:t>Maribel Lizano Barahona</w:t>
      </w:r>
    </w:p>
    <w:p w:rsidRPr="00560F79" w:rsidR="00AD7659" w:rsidP="00AD7659" w:rsidRDefault="00AD7659" w14:paraId="02A0D4F2" w14:textId="77777777">
      <w:pPr>
        <w:rPr>
          <w:rFonts w:ascii="Arial" w:hAnsi="Arial" w:cs="Arial"/>
          <w:b/>
          <w:bCs/>
          <w:lang w:val="pt-BR"/>
        </w:rPr>
      </w:pPr>
      <w:r w:rsidRPr="00560F79">
        <w:rPr>
          <w:rFonts w:ascii="Arial" w:hAnsi="Arial" w:cs="Arial"/>
          <w:b/>
          <w:bCs/>
          <w:lang w:val="pt-BR"/>
        </w:rPr>
        <w:t>Subauditora Interna</w:t>
      </w:r>
    </w:p>
    <w:p w:rsidR="00A26E9E" w:rsidP="00AD7659" w:rsidRDefault="00A26E9E" w14:paraId="22E970DB" w14:textId="77777777">
      <w:pPr>
        <w:pStyle w:val="encabezado0"/>
      </w:pPr>
    </w:p>
    <w:p w:rsidR="00AD7659" w:rsidP="00AD7659" w:rsidRDefault="00AD7659" w14:paraId="67B8096A" w14:textId="77777777">
      <w:pPr>
        <w:pStyle w:val="encabezado0"/>
      </w:pPr>
    </w:p>
    <w:bookmarkStart w:name="_MON_1802763131" w:id="1"/>
    <w:bookmarkEnd w:id="1"/>
    <w:p w:rsidRPr="002307FE" w:rsidR="00AD7659" w:rsidP="00AD7659" w:rsidRDefault="00AD7659" w14:paraId="3FE98A3C" w14:textId="2B14DB1A">
      <w:pPr>
        <w:pStyle w:val="encabezado0"/>
        <w:jc w:val="center"/>
      </w:pPr>
      <w:r>
        <w:object w:dxaOrig="1508" w:dyaOrig="984" w14:anchorId="5A264D02">
          <v:shapetype id="_x0000_t75" coordsize="21600,21600" filled="f" stroked="f" o:spt="75" o:preferrelative="t" path="m@4@5l@4@11@9@11@9@5xe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gradientshapeok="t" o:connecttype="rect" o:extrusionok="f"/>
            <o:lock v:ext="edit" aspectratio="t"/>
          </v:shapetype>
          <v:shape id="_x0000_i1025" style="width:75.4pt;height:49.2pt" o:ole="" type="#_x0000_t75">
            <v:imagedata o:title="" r:id="rId15"/>
          </v:shape>
          <o:OLEObject Type="Embed" ProgID="Word.Document.12" ShapeID="_x0000_i1025" DrawAspect="Icon" ObjectID="_1802763154" r:id="rId16">
            <o:FieldCodes>\s</o:FieldCodes>
          </o:OLEObject>
        </w:object>
      </w:r>
    </w:p>
    <w:sectPr w:rsidRPr="002307FE" w:rsidR="00AD7659" w:rsidSect="00060C03">
      <w:headerReference w:type="even" r:id="rId17"/>
      <w:headerReference w:type="default" r:id="rId18"/>
      <w:footerReference w:type="even" r:id="rId19"/>
      <w:footerReference w:type="default" r:id="rId20"/>
      <w:headerReference w:type="first" r:id="rId21"/>
      <w:footerReference w:type="first" r:id="rId22"/>
      <w:type w:val="continuous"/>
      <w:pgSz w:w="12240" w:h="15840" w:code="1"/>
      <w:pgMar w:top="2449" w:right="1412" w:bottom="1701" w:left="2217" w:header="720" w:footer="720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79DE664" w14:textId="77777777" w:rsidR="00AD7659" w:rsidRDefault="00AD7659" w:rsidP="00D43D57">
      <w:r>
        <w:separator/>
      </w:r>
    </w:p>
  </w:endnote>
  <w:endnote w:type="continuationSeparator" w:id="0">
    <w:p w14:paraId="3202C605" w14:textId="77777777" w:rsidR="00AD7659" w:rsidRDefault="00AD7659" w:rsidP="00D43D57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Wingdings 3">
    <w:panose1 w:val="050401020108070707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Franklin Gothic Book">
    <w:panose1 w:val="020B0503020102020204"/>
    <w:charset w:val="00"/>
    <w:family w:val="swiss"/>
    <w:pitch w:val="variable"/>
    <w:sig w:usb0="00000287" w:usb1="00000000" w:usb2="00000000" w:usb3="00000000" w:csb0="0000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Franklin Gothic Medium">
    <w:panose1 w:val="020B0603020102020204"/>
    <w:charset w:val="00"/>
    <w:family w:val="swiss"/>
    <w:pitch w:val="variable"/>
    <w:sig w:usb0="00000287" w:usb1="00000000" w:usb2="00000000" w:usb3="00000000" w:csb0="0000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</w:fonts>
</file>

<file path=word/footer1.xml><?xml version="1.0" encoding="utf-8"?>
<w:ftr xmlns:a="http://schemas.openxmlformats.org/drawingml/2006/main" xmlns:aclsh="http://schemas.microsoft.com/office/drawing/2020/classificationShape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:rsidR="00EC7A70" w:rsidRDefault="00AD7659" w14:paraId="7A2EB26E" w14:textId="746CAA55">
    <w:pPr>
      <w:pStyle w:val="Piedepgina"/>
    </w:pPr>
    <w:r>
      <w:rPr>
        <w:noProof/>
      </w:rPr>
      <mc:AlternateContent>
        <mc:Choice Requires="wps">
          <w:drawing>
            <wp:anchor distT="0" distB="0" distL="0" distR="0" simplePos="0" relativeHeight="251698176" behindDoc="0" locked="0" layoutInCell="1" allowOverlap="1" wp14:editId="02C2BA5E" wp14:anchorId="07CF6EC0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609600" cy="345440"/>
              <wp:effectExtent l="0" t="0" r="0" b="0"/>
              <wp:wrapNone/>
              <wp:docPr id="1879108992" name="Cuadro de texto 2" descr="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09600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:rsidRPr="00AD7659" w:rsidR="00AD7659" w:rsidP="00AD7659" w:rsidRDefault="00AD7659" w14:paraId="721C3CB2" w14:textId="40516BAE">
                          <w:pPr>
                            <w:rPr>
                              <w:rFonts w:ascii="Calibri" w:hAnsi="Calibri" w:eastAsia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AD7659">
                            <w:rPr>
                              <w:rFonts w:ascii="Calibri" w:hAnsi="Calibri" w:eastAsia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id="_x0000_t202" coordsize="21600,21600" o:spt="202" path="m,l,21600r21600,l21600,xe" w14:anchorId="07CF6EC0">
              <v:stroke joinstyle="miter"/>
              <v:path gradientshapeok="t" o:connecttype="rect"/>
            </v:shapetype>
            <v:shape id="Cuadro de texto 2" style="position:absolute;left:0;text-align:left;margin-left:0;margin-top:0;width:48pt;height:27.2pt;z-index:251698176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alt="Uso Interno" o:spid="_x0000_s1026" filled="f" stroked="f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5EY8ZDQIAABwEAAAOAAAAZHJzL2Uyb0RvYy54bWysU01v2zAMvQ/YfxB0X+x0abAacYqsRYYB&#10;QVsgHXpWZCk2IIsCpcTOfv0oJU66tqdhF5kmKX689zS77VvD9gp9A7bk41HOmbISqsZuS/7refnl&#10;G2c+CFsJA1aV/KA8v51//jTrXKGuoAZTKWRUxPqicyWvQ3BFlnlZq1b4EThlKagBWxHoF7dZhaKj&#10;6q3JrvJ8mnWAlUOQynvy3h+DfJ7qa61keNTaq8BMyWm2kE5M5yae2Xwmii0KVzfyNIb4hyla0Vhq&#10;ei51L4JgO2zelWobieBBh5GENgOtG6nSDrTNOH+zzboWTqVdCBzvzjD5/1dWPuzX7glZ6L9DTwRG&#10;QDrnC0/OuE+vsY1fmpRRnCA8nGFTfWCSnNP8ZppTRFLo6+R6MkmwZpfLDn34oaBl0Sg5EisJLLFf&#10;+UANKXVIib0sLBtjEjPG/uWgxOjJLhNGK/SbnjUVNR+m30B1oKUQjnx7J5cNtV4JH54EEsE0LYk2&#10;PNKhDXQlh5PFWQ34+yN/zCfcKcpZR4IpuSVFc2Z+WuIjamswcDA2yRjf5NcRHrtr74BkOKYX4WQy&#10;yYvBDKZGaF9IzovYiELCSmpX8s1g3oWjcuk5SLVYpCSSkRNhZddOxtIRrojlc/8i0J0AD8TUAwxq&#10;EsUb3I+58aZ3i10g9BMpEdojkCfESYKJq9NziRp//Z+yLo96/gcAAP//AwBQSwMEFAAGAAgAAAAh&#10;ACnjp/vZAAAAAwEAAA8AAABkcnMvZG93bnJldi54bWxMj8FOwzAMhu9IvENkJG4sZRsTlKYTmsRp&#10;CGkbF25Z4rWFxqkad+veHsNlXCz9+q3Pn4vlGFp1xD41kQzcTzJQSC76hioDH7vXu0dQiS1520ZC&#10;A2dMsCyvrwqb+3iiDR63XCmBUMqtgZq5y7VOrsZg0yR2SNIdYh8sS+wr7Xt7Enho9TTLFjrYhuRC&#10;bTtc1ei+t0Mw8LDht+GddrPPcXr+WncrNzusnTG3N+PLMyjGkS/L8Ksv6lCK0z4O5JNqDcgj/Del&#10;e1pI2gt3PgddFvq/e/kDAAD//wMAUEsBAi0AFAAGAAgAAAAhALaDOJL+AAAA4QEAABMAAAAAAAAA&#10;AAAAAAAAAAAAAFtDb250ZW50X1R5cGVzXS54bWxQSwECLQAUAAYACAAAACEAOP0h/9YAAACUAQAA&#10;CwAAAAAAAAAAAAAAAAAvAQAAX3JlbHMvLnJlbHNQSwECLQAUAAYACAAAACEAORGPGQ0CAAAcBAAA&#10;DgAAAAAAAAAAAAAAAAAuAgAAZHJzL2Uyb0RvYy54bWxQSwECLQAUAAYACAAAACEAKeOn+9kAAAAD&#10;AQAADwAAAAAAAAAAAAAAAABnBAAAZHJzL2Rvd25yZXYueG1sUEsFBgAAAAAEAAQA8wAAAG0FAAAA&#10;AA==&#10;">
              <v:fill o:detectmouseclick="t"/>
              <v:textbox style="mso-fit-shape-to-text:t" inset="0,0,0,15pt">
                <w:txbxContent>
                  <w:p w:rsidRPr="00AD7659" w:rsidR="00AD7659" w:rsidP="00AD7659" w:rsidRDefault="00AD7659" w14:paraId="721C3CB2" w14:textId="40516BAE">
                    <w:pPr>
                      <w:rPr>
                        <w:rFonts w:ascii="Calibri" w:hAnsi="Calibri" w:eastAsia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AD7659">
                      <w:rPr>
                        <w:rFonts w:ascii="Calibri" w:hAnsi="Calibri" w:eastAsia="Calibri" w:cs="Calibri"/>
                        <w:noProof/>
                        <w:color w:val="000000"/>
                        <w:sz w:val="20"/>
                        <w:szCs w:val="20"/>
                      </w:rPr>
                      <w:t>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2.xml><?xml version="1.0" encoding="utf-8"?>
<w:ftr xmlns:a="http://schemas.openxmlformats.org/drawingml/2006/main" xmlns:aclsh="http://schemas.microsoft.com/office/drawing/2020/classificationShape" xmlns:a14="http://schemas.microsoft.com/office/drawing/2010/main" xmlns:pic="http://schemas.openxmlformats.org/drawingml/2006/picture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:rsidR="002307FE" w:rsidP="00FA54DF" w:rsidRDefault="00AD7659" w14:paraId="09DD9B40" w14:textId="2239774F">
    <w:pPr>
      <w:pStyle w:val="Piedepgina"/>
      <w:tabs>
        <w:tab w:val="center" w:pos="4305"/>
        <w:tab w:val="left" w:pos="6290"/>
      </w:tabs>
      <w:jc w:val="left"/>
      <w:rPr>
        <w:color w:val="004990"/>
        <w:sz w:val="16"/>
        <w:szCs w:val="16"/>
      </w:rPr>
    </w:pPr>
    <w:r>
      <w:rPr>
        <w:noProof/>
        <w:color w:val="004990"/>
        <w:sz w:val="16"/>
        <w:szCs w:val="16"/>
      </w:rPr>
      <mc:AlternateContent>
        <mc:Choice Requires="wps">
          <w:drawing>
            <wp:anchor distT="0" distB="0" distL="0" distR="0" simplePos="0" relativeHeight="251699200" behindDoc="0" locked="0" layoutInCell="1" allowOverlap="1" wp14:editId="27036C69" wp14:anchorId="11A2DF8B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609600" cy="345440"/>
              <wp:effectExtent l="0" t="0" r="0" b="0"/>
              <wp:wrapNone/>
              <wp:docPr id="246119173" name="Cuadro de texto 3" descr="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09600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:rsidRPr="00AD7659" w:rsidR="00AD7659" w:rsidP="00AD7659" w:rsidRDefault="00AD7659" w14:paraId="3ECAC810" w14:textId="0469F48B">
                          <w:pPr>
                            <w:rPr>
                              <w:rFonts w:ascii="Calibri" w:hAnsi="Calibri" w:eastAsia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AD7659">
                            <w:rPr>
                              <w:rFonts w:ascii="Calibri" w:hAnsi="Calibri" w:eastAsia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id="_x0000_t202" coordsize="21600,21600" o:spt="202" path="m,l,21600r21600,l21600,xe" w14:anchorId="11A2DF8B">
              <v:stroke joinstyle="miter"/>
              <v:path gradientshapeok="t" o:connecttype="rect"/>
            </v:shapetype>
            <v:shape id="Cuadro de texto 3" style="position:absolute;margin-left:0;margin-top:0;width:48pt;height:27.2pt;z-index:251699200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alt="Uso Interno" o:spid="_x0000_s1027" filled="f" stroked="f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6LZKpDgIAABwEAAAOAAAAZHJzL2Uyb0RvYy54bWysU01v2zAMvQ/YfxB0X+x0abAacYqsRYYB&#10;QVsgHXpWZCk2IIsCpcTOfv0oJU66tqdhF5kmKX689zS77VvD9gp9A7bk41HOmbISqsZuS/7refnl&#10;G2c+CFsJA1aV/KA8v51//jTrXKGuoAZTKWRUxPqicyWvQ3BFlnlZq1b4EThlKagBWxHoF7dZhaKj&#10;6q3JrvJ8mnWAlUOQynvy3h+DfJ7qa61keNTaq8BMyWm2kE5M5yae2Xwmii0KVzfyNIb4hyla0Vhq&#10;ei51L4JgO2zelWobieBBh5GENgOtG6nSDrTNOH+zzboWTqVdCBzvzjD5/1dWPuzX7glZ6L9DTwRG&#10;QDrnC0/OuE+vsY1fmpRRnCA8nGFTfWCSnNP8ZppTRFLo6+R6MkmwZpfLDn34oaBl0Sg5EisJLLFf&#10;+UANKXVIib0sLBtjEjPG/uWgxOjJLhNGK/SbnjVVySfD9BuoDrQUwpFv7+SyodYr4cOTQCKYpiXR&#10;hkc6tIGu5HCyOKsBf3/kj/mEO0U560gwJbekaM7MT0t8RG0NBg7GJhnjm/w6wmN37R2QDMf0IpxM&#10;JnkxmMHUCO0LyXkRG1FIWEntSr4ZzLtwVC49B6kWi5REMnIirOzayVg6whWxfO5fBLoT4IGYeoBB&#10;TaJ4g/sxN970brELhH4iJUJ7BPKEOEkwcXV6LlHjr/9T1uVRz/8AAAD//wMAUEsDBBQABgAIAAAA&#10;IQAp46f72QAAAAMBAAAPAAAAZHJzL2Rvd25yZXYueG1sTI/BTsMwDIbvSLxDZCRuLGUbE5SmE5rE&#10;aQhpGxduWeK1hcapGnfr3h7DZVws/fqtz5+L5RhadcQ+NZEM3E8yUEgu+oYqAx+717tHUIktedtG&#10;QgNnTLAsr68Km/t4og0et1wpgVDKrYGaucu1Tq7GYNMkdkjSHWIfLEvsK+17exJ4aPU0yxY62Ibk&#10;Qm07XNXovrdDMPCw4bfhnXazz3F6/lp3Kzc7rJ0xtzfjyzMoxpEvy/CrL+pQitM+DuSTag3II/w3&#10;pXtaSNoLdz4HXRb6v3v5AwAA//8DAFBLAQItABQABgAIAAAAIQC2gziS/gAAAOEBAAATAAAAAAAA&#10;AAAAAAAAAAAAAABbQ29udGVudF9UeXBlc10ueG1sUEsBAi0AFAAGAAgAAAAhADj9If/WAAAAlAEA&#10;AAsAAAAAAAAAAAAAAAAALwEAAF9yZWxzLy5yZWxzUEsBAi0AFAAGAAgAAAAhADotkqkOAgAAHAQA&#10;AA4AAAAAAAAAAAAAAAAALgIAAGRycy9lMm9Eb2MueG1sUEsBAi0AFAAGAAgAAAAhACnjp/vZAAAA&#10;AwEAAA8AAAAAAAAAAAAAAAAAaAQAAGRycy9kb3ducmV2LnhtbFBLBQYAAAAABAAEAPMAAABuBQAA&#10;AAA=&#10;">
              <v:fill o:detectmouseclick="t"/>
              <v:textbox style="mso-fit-shape-to-text:t" inset="0,0,0,15pt">
                <w:txbxContent>
                  <w:p w:rsidRPr="00AD7659" w:rsidR="00AD7659" w:rsidP="00AD7659" w:rsidRDefault="00AD7659" w14:paraId="3ECAC810" w14:textId="0469F48B">
                    <w:pPr>
                      <w:rPr>
                        <w:rFonts w:ascii="Calibri" w:hAnsi="Calibri" w:eastAsia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AD7659">
                      <w:rPr>
                        <w:rFonts w:ascii="Calibri" w:hAnsi="Calibri" w:eastAsia="Calibri" w:cs="Calibri"/>
                        <w:noProof/>
                        <w:color w:val="000000"/>
                        <w:sz w:val="20"/>
                        <w:szCs w:val="20"/>
                      </w:rPr>
                      <w:t>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sdt>
      <w:sdtPr>
        <w:rPr>
          <w:color w:val="004990"/>
          <w:sz w:val="16"/>
          <w:szCs w:val="16"/>
        </w:rPr>
        <w:alias w:val="Consecutivo"/>
        <w:tag w:val="Consecutivo"/>
        <w:id w:val="-1370214818"/>
        <w:placeholder>
          <w:docPart w:val="F3B4FB2D448B428D9571FCB06C769CD0"/>
        </w:placeholder>
        <w:text/>
      </w:sdtPr>
      <w:sdtEndPr/>
      <w:sdtContent>
        <w:r>
          <w:t>AI-0047-2025</w:t>
        </w:r>
      </w:sdtContent>
    </w:sdt>
  </w:p>
  <w:p w:rsidR="002307FE" w:rsidP="00FA54DF" w:rsidRDefault="002307FE" w14:paraId="15999156" w14:textId="77777777">
    <w:pPr>
      <w:pStyle w:val="Piedepgina"/>
      <w:tabs>
        <w:tab w:val="center" w:pos="4305"/>
        <w:tab w:val="left" w:pos="6290"/>
      </w:tabs>
      <w:jc w:val="left"/>
      <w:rPr>
        <w:color w:val="004990"/>
        <w:sz w:val="16"/>
        <w:szCs w:val="16"/>
      </w:rPr>
    </w:pPr>
    <w:r>
      <w:rPr>
        <w:color w:val="004990"/>
        <w:sz w:val="16"/>
        <w:szCs w:val="16"/>
      </w:rPr>
      <w:t>Seguridad:</w:t>
    </w:r>
    <w:sdt>
      <w:sdtPr>
        <w:rPr>
          <w:color w:val="004990"/>
          <w:sz w:val="16"/>
          <w:szCs w:val="16"/>
        </w:rPr>
        <w:alias w:val="Confidencialidad"/>
        <w:tag w:val="n32f5b5d94d147d6ae4b36230db37881"/>
        <w:id w:val="-1683737976"/>
        <w:lock w:val="contentLocked"/>
        <w:placeholder/>
        <w:dataBinding w:prefixMappings="xmlns:ns0='http://schemas.microsoft.com/office/2006/metadata/properties' xmlns:ns1='http://www.w3.org/2001/XMLSchema-instance' xmlns:ns2='b875e23b-67d9-4b2e-bdec-edacbf90b326' xmlns:ns3='http://schemas.microsoft.com/office/infopath/2007/PartnerControls' xmlns:ns4='http://schemas.microsoft.com/sharepoint/v3' " w:xpath="/ns0:properties[1]/documentManagement[1]/ns2:n32f5b5d94d147d6ae4b36230db37881[1]/ns3:Terms[1]" w:storeItemID="{283BF82E-1A70-4392-8CF2-7DEAFF1953AE}"/>
        <w:text w:multiLine="1"/>
      </w:sdtPr>
      <w:sdtEndPr/>
      <w:sdtContent>
        <w:r w:rsidR="005F02FD">
          <w:rPr>
            <w:color w:val="004990"/>
            <w:sz w:val="16"/>
            <w:szCs w:val="16"/>
          </w:rPr>
          <w:t>Uso Interno</w:t>
        </w:r>
      </w:sdtContent>
    </w:sdt>
  </w:p>
  <w:p w:rsidR="00D2424F" w:rsidP="00FA54DF" w:rsidRDefault="00E220C4" w14:paraId="3F6954BA" w14:textId="77777777">
    <w:pPr>
      <w:pStyle w:val="Piedepgina"/>
      <w:tabs>
        <w:tab w:val="center" w:pos="4305"/>
        <w:tab w:val="left" w:pos="6290"/>
      </w:tabs>
      <w:jc w:val="left"/>
    </w:pPr>
    <w:r w:rsidRPr="00E220C4">
      <w:rPr>
        <w:color w:val="004990"/>
        <w:sz w:val="16"/>
        <w:szCs w:val="16"/>
      </w:rPr>
      <w:fldChar w:fldCharType="begin"/>
    </w:r>
    <w:r w:rsidRPr="00E220C4">
      <w:rPr>
        <w:color w:val="004990"/>
        <w:sz w:val="16"/>
        <w:szCs w:val="16"/>
      </w:rPr>
      <w:instrText>PAGE   \* MERGEFORMAT</w:instrText>
    </w:r>
    <w:r w:rsidRPr="00E220C4">
      <w:rPr>
        <w:color w:val="004990"/>
        <w:sz w:val="16"/>
        <w:szCs w:val="16"/>
      </w:rPr>
      <w:fldChar w:fldCharType="separate"/>
    </w:r>
    <w:r w:rsidR="00975042">
      <w:rPr>
        <w:noProof/>
        <w:color w:val="004990"/>
        <w:sz w:val="16"/>
        <w:szCs w:val="16"/>
      </w:rPr>
      <w:t>2</w:t>
    </w:r>
    <w:r w:rsidRPr="00E220C4">
      <w:rPr>
        <w:color w:val="004990"/>
        <w:sz w:val="16"/>
        <w:szCs w:val="16"/>
      </w:rPr>
      <w:fldChar w:fldCharType="end"/>
    </w:r>
    <w:r w:rsidR="001A43C4">
      <w:rPr>
        <w:noProof/>
        <w:lang w:val="es-CR" w:eastAsia="es-CR"/>
      </w:rPr>
      <mc:AlternateContent>
        <mc:Choice Requires="wps">
          <w:drawing>
            <wp:anchor distT="0" distB="0" distL="114300" distR="114300" simplePos="0" relativeHeight="251671552" behindDoc="0" locked="0" layoutInCell="1" allowOverlap="1" wp14:editId="181917EE" wp14:anchorId="0878A9DC">
              <wp:simplePos x="0" y="0"/>
              <wp:positionH relativeFrom="column">
                <wp:posOffset>4578350</wp:posOffset>
              </wp:positionH>
              <wp:positionV relativeFrom="paragraph">
                <wp:posOffset>-250190</wp:posOffset>
              </wp:positionV>
              <wp:extent cx="1722755" cy="565785"/>
              <wp:effectExtent l="0" t="0" r="4445" b="0"/>
              <wp:wrapNone/>
              <wp:docPr id="7" name="Text Box 4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1722755" cy="56578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Pr="00FA54DF" w:rsidR="00D2424F" w:rsidP="00FA54DF" w:rsidRDefault="00D2424F" w14:paraId="6BBAC6F1" w14:textId="77777777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T. (506) 2243-3</w:t>
                          </w:r>
                          <w:r w:rsidR="009F6EB0">
                            <w:rPr>
                              <w:color w:val="003A68"/>
                              <w:sz w:val="14"/>
                              <w:szCs w:val="14"/>
                            </w:rPr>
                            <w:t>912</w:t>
                          </w: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 xml:space="preserve">   </w:t>
                          </w:r>
                        </w:p>
                        <w:p w:rsidRPr="00FA54DF" w:rsidR="00D2424F" w:rsidP="00FA54DF" w:rsidRDefault="00D2424F" w14:paraId="776EED7B" w14:textId="77777777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F. (506) 2243-45</w:t>
                          </w:r>
                          <w:r w:rsidR="009F6EB0">
                            <w:rPr>
                              <w:color w:val="003A68"/>
                              <w:sz w:val="14"/>
                              <w:szCs w:val="14"/>
                            </w:rPr>
                            <w:t>69</w:t>
                          </w: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 xml:space="preserve">   </w:t>
                          </w:r>
                        </w:p>
                        <w:p w:rsidR="00D2424F" w:rsidP="00FA54DF" w:rsidRDefault="00D2424F" w14:paraId="7599711B" w14:textId="77777777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Apdo. 10058-1000</w:t>
                          </w:r>
                        </w:p>
                        <w:p w:rsidR="00D2424F" w:rsidP="00FA54DF" w:rsidRDefault="00D2424F" w14:paraId="1A950887" w14:textId="77777777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Av. 1 y Central, Calles 2 y 4</w:t>
                          </w:r>
                        </w:p>
                        <w:p w:rsidRPr="00FA54DF" w:rsidR="00D2424F" w:rsidP="00FA54DF" w:rsidRDefault="00D2424F" w14:paraId="6274F649" w14:textId="77777777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</w:p>
                      </w:txbxContent>
                    </wps:txbx>
                    <wps:bodyPr rot="0" vert="horz" wrap="square" lIns="91440" tIns="45720" rIns="91440" bIns="4572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 id="Text Box 4" style="position:absolute;margin-left:360.5pt;margin-top:-19.7pt;width:135.65pt;height:44.55pt;z-index:25167155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spid="_x0000_s1028" filled="f" stroked="f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/aUZC4AEAAKEDAAAOAAAAZHJzL2Uyb0RvYy54bWysU9tu2zAMfR+wfxD0vjgx4qYz4hRdiw4D&#10;ugvQ7QNkWbKF2aJGKbGzrx8lp2m2vQ17EUSRPjznkN7eTEPPDgq9AVvx1WLJmbISGmPbin/7+vDm&#10;mjMfhG1ED1ZV/Kg8v9m9frUdXaly6KBvFDICsb4cXcW7EFyZZV52ahB+AU5ZSmrAQQQKsc0aFCOh&#10;D32WL5dX2QjYOASpvKfX+znJdwlfayXDZ629CqyvOHEL6cR01vHMdltRtihcZ+SJhvgHFoMwlpqe&#10;oe5FEGyP5i+owUgEDzosJAwZaG2kShpIzWr5h5qnTjiVtJA53p1t8v8PVn46PLkvyML0DiYaYBLh&#10;3SPI755ZuOuEbdUtIoydEg01XkXLstH58vRptNqXPoLU40doaMhiHyABTRqH6ArpZIROAzieTVdT&#10;YDK23OT5pig4k5QrrorNdZFaiPL5a4c+vFcwsHipONJQE7o4PPoQ2YjyuSQ2s/Bg+j4Ntre/PVBh&#10;fEnsI+GZepjqiaqjihqaI+lAmPeE9pouHeBPzkbakYr7H3uBirP+gyUv3q7W67hUKVgXm5wCvMzU&#10;lxlhJUFVPHA2X+/CvIh7h6btqNPsvoVb8k+bJO2F1Yk37UFSfNrZuGiXcap6+bN2vwAAAP//AwBQ&#10;SwMEFAAGAAgAAAAhALKra7PfAAAACgEAAA8AAABkcnMvZG93bnJldi54bWxMj81OwzAQhO9IvIO1&#10;SNxau2mgOGRTIRBXEOVH4ubG2yQiXkex24S3x5zgOJrRzDfldna9ONEYOs8Iq6UCQVx723GD8Pb6&#10;uLgBEaJha3rPhPBNAbbV+VlpCusnfqHTLjYilXAoDEIb41BIGeqWnAlLPxAn7+BHZ2KSYyPtaKZU&#10;7nqZKXUtnek4LbRmoPuW6q/d0SG8Px0+P3L13Dy4q2Hys5LstES8vJjvbkFEmuNfGH7xEzpUiWnv&#10;j2yD6BE22Sp9iQiLtc5BpITW2RrEHiHXG5BVKf9fqH4AAAD//wMAUEsBAi0AFAAGAAgAAAAhALaD&#10;OJL+AAAA4QEAABMAAAAAAAAAAAAAAAAAAAAAAFtDb250ZW50X1R5cGVzXS54bWxQSwECLQAUAAYA&#10;CAAAACEAOP0h/9YAAACUAQAACwAAAAAAAAAAAAAAAAAvAQAAX3JlbHMvLnJlbHNQSwECLQAUAAYA&#10;CAAAACEAP2lGQuABAAChAwAADgAAAAAAAAAAAAAAAAAuAgAAZHJzL2Uyb0RvYy54bWxQSwECLQAU&#10;AAYACAAAACEAsqtrs98AAAAKAQAADwAAAAAAAAAAAAAAAAA6BAAAZHJzL2Rvd25yZXYueG1sUEsF&#10;BgAAAAAEAAQA8wAAAEYFAAAAAA==&#10;" w14:anchorId="0878A9DC">
              <v:textbox>
                <w:txbxContent>
                  <w:p w:rsidRPr="00FA54DF" w:rsidR="00D2424F" w:rsidP="00FA54DF" w:rsidRDefault="00D2424F" w14:paraId="6BBAC6F1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T. (506) 2243-3</w:t>
                    </w:r>
                    <w:r w:rsidR="009F6EB0">
                      <w:rPr>
                        <w:color w:val="003A68"/>
                        <w:sz w:val="14"/>
                        <w:szCs w:val="14"/>
                      </w:rPr>
                      <w:t>912</w:t>
                    </w:r>
                    <w:r w:rsidRPr="00FA54DF">
                      <w:rPr>
                        <w:color w:val="003A68"/>
                        <w:sz w:val="14"/>
                        <w:szCs w:val="14"/>
                      </w:rPr>
                      <w:t xml:space="preserve">   </w:t>
                    </w:r>
                  </w:p>
                  <w:p w:rsidRPr="00FA54DF" w:rsidR="00D2424F" w:rsidP="00FA54DF" w:rsidRDefault="00D2424F" w14:paraId="776EED7B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F. (506) 2243-45</w:t>
                    </w:r>
                    <w:r w:rsidR="009F6EB0">
                      <w:rPr>
                        <w:color w:val="003A68"/>
                        <w:sz w:val="14"/>
                        <w:szCs w:val="14"/>
                      </w:rPr>
                      <w:t>69</w:t>
                    </w:r>
                    <w:r w:rsidRPr="00FA54DF">
                      <w:rPr>
                        <w:color w:val="003A68"/>
                        <w:sz w:val="14"/>
                        <w:szCs w:val="14"/>
                      </w:rPr>
                      <w:t xml:space="preserve">   </w:t>
                    </w:r>
                  </w:p>
                  <w:p w:rsidR="00D2424F" w:rsidP="00FA54DF" w:rsidRDefault="00D2424F" w14:paraId="7599711B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Apdo. 10058-1000</w:t>
                    </w:r>
                  </w:p>
                  <w:p w:rsidR="00D2424F" w:rsidP="00FA54DF" w:rsidRDefault="00D2424F" w14:paraId="1A950887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Av. 1 y Central, Calles 2 y 4</w:t>
                    </w:r>
                  </w:p>
                  <w:p w:rsidRPr="00FA54DF" w:rsidR="00D2424F" w:rsidP="00FA54DF" w:rsidRDefault="00D2424F" w14:paraId="6274F649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</w:p>
                </w:txbxContent>
              </v:textbox>
            </v:shape>
          </w:pict>
        </mc:Fallback>
      </mc:AlternateContent>
    </w:r>
    <w:r w:rsidR="003D3D4E">
      <w:rPr>
        <w:noProof/>
        <w:lang w:val="es-CR" w:eastAsia="es-CR"/>
      </w:rPr>
      <w:drawing>
        <wp:anchor distT="0" distB="0" distL="114300" distR="114300" simplePos="0" relativeHeight="251676672" behindDoc="1" locked="0" layoutInCell="1" allowOverlap="1" wp14:editId="475C4CF9" wp14:anchorId="15B7CDBB">
          <wp:simplePos x="0" y="0"/>
          <wp:positionH relativeFrom="column">
            <wp:posOffset>4550781</wp:posOffset>
          </wp:positionH>
          <wp:positionV relativeFrom="paragraph">
            <wp:posOffset>-190500</wp:posOffset>
          </wp:positionV>
          <wp:extent cx="8890" cy="431165"/>
          <wp:effectExtent l="0" t="0" r="0" b="0"/>
          <wp:wrapNone/>
          <wp:docPr id="4" name="Imagen 4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2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8890" cy="43116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D2424F">
      <w:tab/>
    </w:r>
    <w:r w:rsidR="00D2424F">
      <w:tab/>
    </w:r>
    <w:r w:rsidR="00D2424F">
      <w:tab/>
    </w:r>
  </w:p>
</w:ftr>
</file>

<file path=word/footer3.xml><?xml version="1.0" encoding="utf-8"?>
<w:ftr xmlns:a="http://schemas.openxmlformats.org/drawingml/2006/main" xmlns:aclsh="http://schemas.microsoft.com/office/drawing/2020/classificationShape" xmlns:a14="http://schemas.microsoft.com/office/drawing/2010/main" xmlns:pic="http://schemas.openxmlformats.org/drawingml/2006/picture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:rsidR="00F64992" w:rsidP="00F64992" w:rsidRDefault="00AD7659" w14:paraId="332298AE" w14:textId="4316611C">
    <w:pPr>
      <w:jc w:val="left"/>
      <w:rPr>
        <w:color w:val="003A68"/>
        <w:sz w:val="14"/>
        <w:szCs w:val="14"/>
      </w:rPr>
    </w:pPr>
    <w:r>
      <w:rPr>
        <w:noProof/>
        <w:lang w:val="es-CR" w:eastAsia="es-CR"/>
      </w:rPr>
      <mc:AlternateContent>
        <mc:Choice Requires="wps">
          <w:drawing>
            <wp:anchor distT="0" distB="0" distL="0" distR="0" simplePos="0" relativeHeight="251697152" behindDoc="0" locked="0" layoutInCell="1" allowOverlap="1" wp14:editId="688AE4AC" wp14:anchorId="4C98481C">
              <wp:simplePos x="1409700" y="9283700"/>
              <wp:positionH relativeFrom="page">
                <wp:align>center</wp:align>
              </wp:positionH>
              <wp:positionV relativeFrom="page">
                <wp:align>bottom</wp:align>
              </wp:positionV>
              <wp:extent cx="609600" cy="345440"/>
              <wp:effectExtent l="0" t="0" r="0" b="0"/>
              <wp:wrapNone/>
              <wp:docPr id="2078749983" name="Cuadro de texto 1" descr="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09600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:rsidRPr="00AD7659" w:rsidR="00AD7659" w:rsidP="00AD7659" w:rsidRDefault="00AD7659" w14:paraId="78163E39" w14:textId="085E06B9">
                          <w:pPr>
                            <w:rPr>
                              <w:rFonts w:ascii="Calibri" w:hAnsi="Calibri" w:eastAsia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AD7659">
                            <w:rPr>
                              <w:rFonts w:ascii="Calibri" w:hAnsi="Calibri" w:eastAsia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id="_x0000_t202" coordsize="21600,21600" o:spt="202" path="m,l,21600r21600,l21600,xe" w14:anchorId="4C98481C">
              <v:stroke joinstyle="miter"/>
              <v:path gradientshapeok="t" o:connecttype="rect"/>
            </v:shapetype>
            <v:shape id="Cuadro de texto 1" style="position:absolute;margin-left:0;margin-top:0;width:48pt;height:27.2pt;z-index:251697152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alt="Uso Interno" o:spid="_x0000_s1029" filled="f" stroked="f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Urj0kDgIAABwEAAAOAAAAZHJzL2Uyb0RvYy54bWysU99v2jAQfp+0/8Hy+0hgFK0RoWKtmCah&#10;thKd+mwcm0SKfdbZkLC/fmdDoOv2NO3Fudyd78f3fZ7f9aZlB4W+AVvy8SjnTFkJVWN3Jf/xsvr0&#10;hTMfhK1EC1aV/Kg8v1t8/DDvXKEmUENbKWRUxPqicyWvQ3BFlnlZKyP8CJyyFNSARgT6xV1Woeio&#10;ummzSZ7Psg6wcghSeU/eh1OQL1J9rZUMT1p7FVhbcpotpBPTuY1ntpiLYofC1Y08jyH+YQojGktN&#10;L6UeRBBsj80fpUwjETzoMJJgMtC6kSrtQNuM83fbbGrhVNqFwPHuApP/f2Xl42HjnpGF/iv0RGAE&#10;pHO+8OSM+/QaTfzSpIziBOHxApvqA5PknOW3s5wikkKfpzfTaYI1u1526MM3BYZFo+RIrCSwxGHt&#10;AzWk1CEl9rKwato2MdPa3xyUGD3ZdcJohX7bs6Yq+WSYfgvVkZZCOPHtnVw11HotfHgWSATTtCTa&#10;8ESHbqErOZwtzmrAn3/zx3zCnaKcdSSYkltSNGftd0t8RG0NBg7GNhnj2/wmwmP35h5IhmN6EU4m&#10;k7wY2sHUCOaV5LyMjSgkrKR2Jd8O5n04KZeeg1TLZUoiGTkR1nbjZCwd4YpYvvSvAt0Z8EBMPcKg&#10;JlG8w/2UG296t9wHQj+REqE9AXlGnCSYuDo/l6jxt/8p6/qoF78AAAD//wMAUEsDBBQABgAIAAAA&#10;IQAp46f72QAAAAMBAAAPAAAAZHJzL2Rvd25yZXYueG1sTI/BTsMwDIbvSLxDZCRuLGUbE5SmE5rE&#10;aQhpGxduWeK1hcapGnfr3h7DZVws/fqtz5+L5RhadcQ+NZEM3E8yUEgu+oYqAx+717tHUIktedtG&#10;QgNnTLAsr68Km/t4og0et1wpgVDKrYGaucu1Tq7GYNMkdkjSHWIfLEvsK+17exJ4aPU0yxY62Ibk&#10;Qm07XNXovrdDMPCw4bfhnXazz3F6/lp3Kzc7rJ0xtzfjyzMoxpEvy/CrL+pQitM+DuSTag3II/w3&#10;pXtaSNoLdz4HXRb6v3v5AwAA//8DAFBLAQItABQABgAIAAAAIQC2gziS/gAAAOEBAAATAAAAAAAA&#10;AAAAAAAAAAAAAABbQ29udGVudF9UeXBlc10ueG1sUEsBAi0AFAAGAAgAAAAhADj9If/WAAAAlAEA&#10;AAsAAAAAAAAAAAAAAAAALwEAAF9yZWxzLy5yZWxzUEsBAi0AFAAGAAgAAAAhAFSuPSQOAgAAHAQA&#10;AA4AAAAAAAAAAAAAAAAALgIAAGRycy9lMm9Eb2MueG1sUEsBAi0AFAAGAAgAAAAhACnjp/vZAAAA&#10;AwEAAA8AAAAAAAAAAAAAAAAAaAQAAGRycy9kb3ducmV2LnhtbFBLBQYAAAAABAAEAPMAAABuBQAA&#10;AAA=&#10;">
              <v:fill o:detectmouseclick="t"/>
              <v:textbox style="mso-fit-shape-to-text:t" inset="0,0,0,15pt">
                <w:txbxContent>
                  <w:p w:rsidRPr="00AD7659" w:rsidR="00AD7659" w:rsidP="00AD7659" w:rsidRDefault="00AD7659" w14:paraId="78163E39" w14:textId="085E06B9">
                    <w:pPr>
                      <w:rPr>
                        <w:rFonts w:ascii="Calibri" w:hAnsi="Calibri" w:eastAsia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AD7659">
                      <w:rPr>
                        <w:rFonts w:ascii="Calibri" w:hAnsi="Calibri" w:eastAsia="Calibri" w:cs="Calibri"/>
                        <w:noProof/>
                        <w:color w:val="000000"/>
                        <w:sz w:val="20"/>
                        <w:szCs w:val="20"/>
                      </w:rPr>
                      <w:t>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B65442">
      <w:rPr>
        <w:noProof/>
        <w:lang w:val="es-CR" w:eastAsia="es-CR"/>
      </w:rPr>
      <mc:AlternateContent>
        <mc:Choice Requires="wps">
          <w:drawing>
            <wp:anchor distT="0" distB="0" distL="114300" distR="114300" simplePos="0" relativeHeight="251670528" behindDoc="0" locked="0" layoutInCell="1" allowOverlap="1" wp14:editId="5CE2C6F0" wp14:anchorId="125B8AA6">
              <wp:simplePos x="0" y="0"/>
              <wp:positionH relativeFrom="column">
                <wp:posOffset>4478655</wp:posOffset>
              </wp:positionH>
              <wp:positionV relativeFrom="paragraph">
                <wp:posOffset>-65405</wp:posOffset>
              </wp:positionV>
              <wp:extent cx="1233805" cy="523875"/>
              <wp:effectExtent l="0" t="0" r="0" b="9525"/>
              <wp:wrapNone/>
              <wp:docPr id="6" name="Text Box 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1233805" cy="523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Pr="00FA54DF" w:rsidR="00D2424F" w:rsidRDefault="00D2424F" w14:paraId="30CB8DF1" w14:textId="77777777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T. (506) 2243-3</w:t>
                          </w:r>
                          <w:r w:rsidR="009F6EB0">
                            <w:rPr>
                              <w:color w:val="003A68"/>
                              <w:sz w:val="14"/>
                              <w:szCs w:val="14"/>
                            </w:rPr>
                            <w:t>912</w:t>
                          </w: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 xml:space="preserve">   </w:t>
                          </w:r>
                        </w:p>
                        <w:p w:rsidRPr="00FA54DF" w:rsidR="00D2424F" w:rsidRDefault="00D2424F" w14:paraId="0C112A2D" w14:textId="77777777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F. (506) 2243-45</w:t>
                          </w:r>
                          <w:r w:rsidR="009F6EB0">
                            <w:rPr>
                              <w:color w:val="003A68"/>
                              <w:sz w:val="14"/>
                              <w:szCs w:val="14"/>
                            </w:rPr>
                            <w:t>69</w:t>
                          </w: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 xml:space="preserve">   </w:t>
                          </w:r>
                        </w:p>
                        <w:p w:rsidR="00D2424F" w:rsidRDefault="00D2424F" w14:paraId="098BA8BD" w14:textId="77777777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Apdo. 10058-1000</w:t>
                          </w:r>
                        </w:p>
                        <w:p w:rsidR="00B65442" w:rsidP="00B65442" w:rsidRDefault="00B65442" w14:paraId="4DD50A77" w14:textId="77777777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  <w:r w:rsidRPr="00FA54DF">
                            <w:rPr>
                              <w:color w:val="003A68"/>
                              <w:sz w:val="14"/>
                              <w:szCs w:val="14"/>
                            </w:rPr>
                            <w:t>Av. 1 y Central, Calles 2 y 4</w:t>
                          </w:r>
                        </w:p>
                        <w:p w:rsidRPr="00FA54DF" w:rsidR="00D2424F" w:rsidRDefault="00D2424F" w14:paraId="00FF4CBA" w14:textId="77777777">
                          <w:pPr>
                            <w:rPr>
                              <w:color w:val="003A68"/>
                              <w:sz w:val="14"/>
                              <w:szCs w:val="14"/>
                            </w:rPr>
                          </w:pPr>
                        </w:p>
                      </w:txbxContent>
                    </wps:txbx>
                    <wps:bodyPr rot="0" vert="horz" wrap="square" lIns="91440" tIns="45720" rIns="91440" bIns="4572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 id="Text Box 3" style="position:absolute;margin-left:352.65pt;margin-top:-5.15pt;width:97.15pt;height:41.25pt;z-index:25167052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spid="_x0000_s1030" filled="f" stroked="f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uY204gEAAKgDAAAOAAAAZHJzL2Uyb0RvYy54bWysU9GO0zAQfEfiHyy/06Rpy5Wo6em40yGk&#10;40A6+ADHcRKLxGvWbpPy9aydXK/AG+LFsr3O7MzsZHc99h07KnQaTMGXi5QzZSRU2jQF//b1/s2W&#10;M+eFqUQHRhX8pBy/3r9+tRtsrjJooasUMgIxLh9swVvvbZ4kTraqF24BVhkq1oC98HTEJqlQDITe&#10;d0mWpm+TAbCyCFI5R7d3U5HvI35dK+k/17VTnnUFJ24+rhjXMqzJfifyBoVttZxpiH9g0QttqOkZ&#10;6k54wQ6o/4LqtURwUPuFhD6ButZSRQ2kZpn+oeapFVZFLWSOs2eb3P+DlY/HJ/sFmR/fw0gDjCKc&#10;fQD53TEDt60wjbpBhKFVoqLGy2BZMliXz58Gq13uAkg5fIKKhiwOHiLQWGMfXCGdjNBpAKez6Wr0&#10;TIaW2Wq1TTecSaptstX2ahNbiPz5a4vOf1DQs7ApONJQI7o4Pjgf2Ij8+UloZuBed10cbGd+u6CH&#10;4SayD4Qn6n4sR6arWVoQU0J1IjkIU1wo3rRpAX9yNlBUCu5+HAQqzrqPhix5t1yvQ7biYb25yuiA&#10;l5XysiKMJKiCe86m7a2f8niwqJuWOk1DMHBDNtY6KnxhNdOnOEThc3RD3i7P8dXLD7b/BQAA//8D&#10;AFBLAwQUAAYACAAAACEAjye58d4AAAAKAQAADwAAAGRycy9kb3ducmV2LnhtbEyPTU/DMAyG70j7&#10;D5GRdtuSdeyjpemEQFxBDIbELWu8tlrjVE22ln+POcHN1vvo9eN8N7pWXLEPjScNi7kCgVR621Cl&#10;4eP9ebYFEaIha1pPqOEbA+yKyU1uMusHesPrPlaCSyhkRkMdY5dJGcoanQlz3yFxdvK9M5HXvpK2&#10;NwOXu1YmSq2lMw3xhdp0+Fhjed5fnIbDy+nr8069Vk9u1Q1+VJJcKrWe3o4P9yAijvEPhl99VoeC&#10;nY7+QjaIVsNGrZaMapgtFA9MbNN0DeLIUZKALHL5/4XiBwAA//8DAFBLAQItABQABgAIAAAAIQC2&#10;gziS/gAAAOEBAAATAAAAAAAAAAAAAAAAAAAAAABbQ29udGVudF9UeXBlc10ueG1sUEsBAi0AFAAG&#10;AAgAAAAhADj9If/WAAAAlAEAAAsAAAAAAAAAAAAAAAAALwEAAF9yZWxzLy5yZWxzUEsBAi0AFAAG&#10;AAgAAAAhABy5jbTiAQAAqAMAAA4AAAAAAAAAAAAAAAAALgIAAGRycy9lMm9Eb2MueG1sUEsBAi0A&#10;FAAGAAgAAAAhAI8nufHeAAAACgEAAA8AAAAAAAAAAAAAAAAAPAQAAGRycy9kb3ducmV2LnhtbFBL&#10;BQYAAAAABAAEAPMAAABHBQAAAAA=&#10;" w14:anchorId="125B8AA6">
              <v:textbox>
                <w:txbxContent>
                  <w:p w:rsidRPr="00FA54DF" w:rsidR="00D2424F" w:rsidRDefault="00D2424F" w14:paraId="30CB8DF1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T. (506) 2243-3</w:t>
                    </w:r>
                    <w:r w:rsidR="009F6EB0">
                      <w:rPr>
                        <w:color w:val="003A68"/>
                        <w:sz w:val="14"/>
                        <w:szCs w:val="14"/>
                      </w:rPr>
                      <w:t>912</w:t>
                    </w:r>
                    <w:r w:rsidRPr="00FA54DF">
                      <w:rPr>
                        <w:color w:val="003A68"/>
                        <w:sz w:val="14"/>
                        <w:szCs w:val="14"/>
                      </w:rPr>
                      <w:t xml:space="preserve">   </w:t>
                    </w:r>
                  </w:p>
                  <w:p w:rsidRPr="00FA54DF" w:rsidR="00D2424F" w:rsidRDefault="00D2424F" w14:paraId="0C112A2D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F. (506) 2243-45</w:t>
                    </w:r>
                    <w:r w:rsidR="009F6EB0">
                      <w:rPr>
                        <w:color w:val="003A68"/>
                        <w:sz w:val="14"/>
                        <w:szCs w:val="14"/>
                      </w:rPr>
                      <w:t>69</w:t>
                    </w:r>
                    <w:r w:rsidRPr="00FA54DF">
                      <w:rPr>
                        <w:color w:val="003A68"/>
                        <w:sz w:val="14"/>
                        <w:szCs w:val="14"/>
                      </w:rPr>
                      <w:t xml:space="preserve">   </w:t>
                    </w:r>
                  </w:p>
                  <w:p w:rsidR="00D2424F" w:rsidRDefault="00D2424F" w14:paraId="098BA8BD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Apdo. 10058-1000</w:t>
                    </w:r>
                  </w:p>
                  <w:p w:rsidR="00B65442" w:rsidP="00B65442" w:rsidRDefault="00B65442" w14:paraId="4DD50A77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  <w:r w:rsidRPr="00FA54DF">
                      <w:rPr>
                        <w:color w:val="003A68"/>
                        <w:sz w:val="14"/>
                        <w:szCs w:val="14"/>
                      </w:rPr>
                      <w:t>Av. 1 y Central, Calles 2 y 4</w:t>
                    </w:r>
                  </w:p>
                  <w:p w:rsidRPr="00FA54DF" w:rsidR="00D2424F" w:rsidRDefault="00D2424F" w14:paraId="00FF4CBA" w14:textId="77777777">
                    <w:pPr>
                      <w:rPr>
                        <w:color w:val="003A68"/>
                        <w:sz w:val="14"/>
                        <w:szCs w:val="14"/>
                      </w:rPr>
                    </w:pPr>
                  </w:p>
                </w:txbxContent>
              </v:textbox>
            </v:shape>
          </w:pict>
        </mc:Fallback>
      </mc:AlternateContent>
    </w:r>
    <w:r w:rsidR="00F64992">
      <w:rPr>
        <w:noProof/>
        <w:lang w:val="es-CR" w:eastAsia="es-CR"/>
      </w:rPr>
      <w:drawing>
        <wp:anchor distT="0" distB="0" distL="114300" distR="114300" simplePos="0" relativeHeight="251669504" behindDoc="1" locked="0" layoutInCell="1" allowOverlap="1" wp14:editId="513EA7DE" wp14:anchorId="02F6CDB7">
          <wp:simplePos x="0" y="0"/>
          <wp:positionH relativeFrom="column">
            <wp:posOffset>4553585</wp:posOffset>
          </wp:positionH>
          <wp:positionV relativeFrom="paragraph">
            <wp:posOffset>8687</wp:posOffset>
          </wp:positionV>
          <wp:extent cx="8890" cy="431165"/>
          <wp:effectExtent l="0" t="0" r="0" b="0"/>
          <wp:wrapNone/>
          <wp:docPr id="3" name="Imagen 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2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8890" cy="43116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DC5D53" w:rsidP="0025085A" w:rsidRDefault="00DC5D53" w14:paraId="51481A1C" w14:textId="77777777">
    <w:pPr>
      <w:pStyle w:val="Piedepgina"/>
      <w:tabs>
        <w:tab w:val="center" w:pos="4305"/>
        <w:tab w:val="left" w:pos="6290"/>
      </w:tabs>
      <w:jc w:val="left"/>
      <w:rPr>
        <w:color w:val="004990"/>
        <w:sz w:val="16"/>
        <w:szCs w:val="16"/>
      </w:rPr>
    </w:pPr>
    <w:r>
      <w:rPr>
        <w:color w:val="004990"/>
        <w:sz w:val="16"/>
        <w:szCs w:val="16"/>
      </w:rPr>
      <w:t>Seguridad:</w:t>
    </w:r>
    <w:sdt>
      <w:sdtPr>
        <w:rPr>
          <w:color w:val="004990"/>
          <w:sz w:val="16"/>
          <w:szCs w:val="16"/>
        </w:rPr>
        <w:alias w:val="Confidencialidad"/>
        <w:tag w:val="n32f5b5d94d147d6ae4b36230db37881"/>
        <w:id w:val="768274532"/>
        <w:lock w:val="contentLocked"/>
        <w:placeholder/>
        <w:dataBinding w:prefixMappings="xmlns:ns0='http://schemas.microsoft.com/office/2006/metadata/properties' xmlns:ns1='http://www.w3.org/2001/XMLSchema-instance' xmlns:ns2='b875e23b-67d9-4b2e-bdec-edacbf90b326' xmlns:ns3='http://schemas.microsoft.com/office/infopath/2007/PartnerControls' xmlns:ns4='http://schemas.microsoft.com/sharepoint/v3' " w:xpath="/ns0:properties[1]/documentManagement[1]/ns2:n32f5b5d94d147d6ae4b36230db37881[1]/ns3:Terms[1]" w:storeItemID="{283BF82E-1A70-4392-8CF2-7DEAFF1953AE}"/>
        <w:text w:multiLine="1"/>
      </w:sdtPr>
      <w:sdtEndPr/>
      <w:sdtContent>
        <w:r w:rsidR="005F02FD">
          <w:rPr>
            <w:color w:val="004990"/>
            <w:sz w:val="16"/>
            <w:szCs w:val="16"/>
          </w:rPr>
          <w:t>Uso Interno</w:t>
        </w:r>
      </w:sdtContent>
    </w:sdt>
  </w:p>
  <w:p w:rsidR="00F64992" w:rsidP="00DC5D53" w:rsidRDefault="00F64992" w14:paraId="561E8846" w14:textId="77777777">
    <w:pPr>
      <w:jc w:val="left"/>
      <w:rPr>
        <w:color w:val="003A68"/>
        <w:sz w:val="14"/>
        <w:szCs w:val="14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A46B4A2" w14:textId="77777777" w:rsidR="00AD7659" w:rsidRDefault="00AD7659" w:rsidP="00D43D57">
      <w:r>
        <w:separator/>
      </w:r>
    </w:p>
  </w:footnote>
  <w:footnote w:type="continuationSeparator" w:id="0">
    <w:p w14:paraId="5A892EF2" w14:textId="77777777" w:rsidR="00AD7659" w:rsidRDefault="00AD7659" w:rsidP="00D43D57">
      <w:r>
        <w:continuationSeparator/>
      </w:r>
    </w:p>
  </w:footnote>
  <w:footnote w:id="1">
    <w:p w14:paraId="420EB682" w14:textId="77777777" w:rsidR="00AD7659" w:rsidRPr="00A3062B" w:rsidRDefault="00AD7659" w:rsidP="00AD7659">
      <w:pPr>
        <w:pStyle w:val="Textonotapie"/>
        <w:jc w:val="both"/>
        <w:rPr>
          <w:rFonts w:ascii="Arial" w:hAnsi="Arial" w:cs="Arial"/>
          <w:sz w:val="12"/>
          <w:szCs w:val="12"/>
        </w:rPr>
      </w:pPr>
      <w:r>
        <w:rPr>
          <w:rStyle w:val="Refdenotaalpie"/>
        </w:rPr>
        <w:footnoteRef/>
      </w:r>
      <w:r>
        <w:t xml:space="preserve"> </w:t>
      </w:r>
      <w:r w:rsidRPr="00A3062B">
        <w:rPr>
          <w:rFonts w:ascii="Arial" w:hAnsi="Arial" w:cs="Arial"/>
          <w:b/>
          <w:bCs/>
          <w:sz w:val="16"/>
          <w:szCs w:val="16"/>
        </w:rPr>
        <w:t>Auditoría de carácter especial</w:t>
      </w:r>
      <w:r w:rsidRPr="00A3062B">
        <w:rPr>
          <w:rFonts w:ascii="Arial" w:hAnsi="Arial" w:cs="Arial"/>
          <w:sz w:val="16"/>
          <w:szCs w:val="16"/>
        </w:rPr>
        <w:t>: Evalúa si las actividades, operaciones financieras e información, cumplen en todos los aspectos relevantes, con las regulaciones o mandatos que rigen a la entidad.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:rsidR="00EC7A70" w:rsidRDefault="00EC7A70" w14:paraId="7E840590" w14:textId="77777777">
    <w:pPr>
      <w:pStyle w:val="Encabezado"/>
    </w:pPr>
  </w:p>
</w:hdr>
</file>

<file path=word/header2.xml><?xml version="1.0" encoding="utf-8"?>
<w:hdr xmlns:a="http://schemas.openxmlformats.org/drawingml/2006/main" xmlns:pic="http://schemas.openxmlformats.org/drawingml/2006/picture" xmlns:a14="http://schemas.microsoft.com/office/drawing/2010/main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:rsidR="00D2424F" w:rsidP="00984A65" w:rsidRDefault="00EC7A70" w14:paraId="1E6C2872" w14:textId="77777777">
    <w:pPr>
      <w:pStyle w:val="Encabezado"/>
      <w:jc w:val="center"/>
    </w:pPr>
    <w:r>
      <w:rPr>
        <w:noProof/>
        <w:lang w:val="es-CR" w:eastAsia="es-CR"/>
      </w:rPr>
      <w:drawing>
        <wp:anchor distT="0" distB="0" distL="114300" distR="114300" simplePos="0" relativeHeight="251696128" behindDoc="1" locked="0" layoutInCell="1" allowOverlap="1" wp14:editId="49E56571" wp14:anchorId="1B87F597">
          <wp:simplePos x="0" y="0"/>
          <wp:positionH relativeFrom="column">
            <wp:posOffset>-114300</wp:posOffset>
          </wp:positionH>
          <wp:positionV relativeFrom="paragraph">
            <wp:posOffset>228600</wp:posOffset>
          </wp:positionV>
          <wp:extent cx="1511935" cy="645795"/>
          <wp:effectExtent l="0" t="0" r="0" b="0"/>
          <wp:wrapTight wrapText="bothSides">
            <wp:wrapPolygon edited="0">
              <wp:start x="1633" y="3186"/>
              <wp:lineTo x="1361" y="16566"/>
              <wp:lineTo x="7348" y="18478"/>
              <wp:lineTo x="20139" y="18478"/>
              <wp:lineTo x="20139" y="10195"/>
              <wp:lineTo x="19051" y="7646"/>
              <wp:lineTo x="14424" y="3186"/>
              <wp:lineTo x="1633" y="3186"/>
            </wp:wrapPolygon>
          </wp:wrapTight>
          <wp:docPr id="10" name="Imagen 10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9" name="Logo-70aniversario-BCCR-Color.png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511935" cy="645795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5975CD">
      <w:rPr>
        <w:noProof/>
        <w:lang w:val="es-CR" w:eastAsia="es-CR"/>
      </w:rPr>
      <w:drawing>
        <wp:anchor distT="0" distB="0" distL="114300" distR="114300" simplePos="0" relativeHeight="251692032" behindDoc="1" locked="0" layoutInCell="1" allowOverlap="1" wp14:editId="1B723C1B" wp14:anchorId="007173C0">
          <wp:simplePos x="0" y="0"/>
          <wp:positionH relativeFrom="column">
            <wp:posOffset>4470400</wp:posOffset>
          </wp:positionH>
          <wp:positionV relativeFrom="paragraph">
            <wp:posOffset>298450</wp:posOffset>
          </wp:positionV>
          <wp:extent cx="941070" cy="424815"/>
          <wp:effectExtent l="0" t="0" r="0" b="0"/>
          <wp:wrapNone/>
          <wp:docPr id="2" name="Imagen 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/>
                  <pic:cNvPicPr>
                    <a:picLocks noChangeAspect="1" noChangeArrowheads="1"/>
                  </pic:cNvPicPr>
                </pic:nvPicPr>
                <pic:blipFill rotWithShape="1"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82768"/>
                  <a:stretch/>
                </pic:blipFill>
                <pic:spPr bwMode="auto">
                  <a:xfrm>
                    <a:off x="0" y="0"/>
                    <a:ext cx="941070" cy="424815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header3.xml><?xml version="1.0" encoding="utf-8"?>
<w:hdr xmlns:a="http://schemas.openxmlformats.org/drawingml/2006/main" xmlns:pic="http://schemas.openxmlformats.org/drawingml/2006/picture" xmlns:a14="http://schemas.microsoft.com/office/drawing/2010/main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:rsidR="00D2424F" w:rsidP="00984A65" w:rsidRDefault="005F02FD" w14:paraId="3D317586" w14:textId="77777777">
    <w:pPr>
      <w:pStyle w:val="Encabezado"/>
      <w:jc w:val="center"/>
    </w:pPr>
    <w:r>
      <w:rPr>
        <w:noProof/>
        <w:lang w:val="es-CR" w:eastAsia="es-CR"/>
      </w:rPr>
      <w:drawing>
        <wp:anchor distT="0" distB="0" distL="114300" distR="114300" simplePos="0" relativeHeight="251694080" behindDoc="1" locked="0" layoutInCell="1" allowOverlap="1" wp14:editId="4C484898" wp14:anchorId="3B01B9F9">
          <wp:simplePos x="0" y="0"/>
          <wp:positionH relativeFrom="column">
            <wp:posOffset>-160020</wp:posOffset>
          </wp:positionH>
          <wp:positionV relativeFrom="paragraph">
            <wp:posOffset>66040</wp:posOffset>
          </wp:positionV>
          <wp:extent cx="1512000" cy="646179"/>
          <wp:effectExtent l="0" t="0" r="0" b="0"/>
          <wp:wrapTight wrapText="bothSides">
            <wp:wrapPolygon edited="0">
              <wp:start x="1633" y="3186"/>
              <wp:lineTo x="1361" y="16566"/>
              <wp:lineTo x="7348" y="18478"/>
              <wp:lineTo x="20139" y="18478"/>
              <wp:lineTo x="20139" y="10195"/>
              <wp:lineTo x="19051" y="7646"/>
              <wp:lineTo x="14424" y="3186"/>
              <wp:lineTo x="1633" y="3186"/>
            </wp:wrapPolygon>
          </wp:wrapTight>
          <wp:docPr id="9" name="Imagen 9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9" name="Logo-70aniversario-BCCR-Color.png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512000" cy="646179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5975CD">
      <w:rPr>
        <w:noProof/>
        <w:lang w:val="es-CR" w:eastAsia="es-CR"/>
      </w:rPr>
      <w:drawing>
        <wp:anchor distT="0" distB="0" distL="114300" distR="114300" simplePos="0" relativeHeight="251689984" behindDoc="1" locked="0" layoutInCell="1" allowOverlap="1" wp14:editId="395F26AD" wp14:anchorId="0C15BF78">
          <wp:simplePos x="0" y="0"/>
          <wp:positionH relativeFrom="column">
            <wp:posOffset>4602480</wp:posOffset>
          </wp:positionH>
          <wp:positionV relativeFrom="paragraph">
            <wp:posOffset>187960</wp:posOffset>
          </wp:positionV>
          <wp:extent cx="857250" cy="424815"/>
          <wp:effectExtent l="0" t="0" r="6350" b="0"/>
          <wp:wrapNone/>
          <wp:docPr id="1" name="Imagen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/>
                  <pic:cNvPicPr>
                    <a:picLocks noChangeAspect="1" noChangeArrowheads="1"/>
                  </pic:cNvPicPr>
                </pic:nvPicPr>
                <pic:blipFill rotWithShape="1"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84302"/>
                  <a:stretch/>
                </pic:blipFill>
                <pic:spPr bwMode="auto">
                  <a:xfrm>
                    <a:off x="0" y="0"/>
                    <a:ext cx="857250" cy="424815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42C61ED8"/>
    <w:lvl w:ilvl="0">
      <w:start w:val="1"/>
      <w:numFmt w:val="decimal"/>
      <w:lvlText w:val="%1."/>
      <w:lvlJc w:val="left"/>
      <w:pPr>
        <w:tabs>
          <w:tab w:val="num" w:pos="1800"/>
        </w:tabs>
        <w:ind w:left="1800" w:hanging="360"/>
      </w:pPr>
    </w:lvl>
  </w:abstractNum>
  <w:abstractNum w:abstractNumId="1" w15:restartNumberingAfterBreak="0">
    <w:nsid w:val="FFFFFF7D"/>
    <w:multiLevelType w:val="singleLevel"/>
    <w:tmpl w:val="D05A9512"/>
    <w:lvl w:ilvl="0">
      <w:start w:val="1"/>
      <w:numFmt w:val="decimal"/>
      <w:lvlText w:val="%1."/>
      <w:lvlJc w:val="left"/>
      <w:pPr>
        <w:tabs>
          <w:tab w:val="num" w:pos="1440"/>
        </w:tabs>
        <w:ind w:left="1440" w:hanging="360"/>
      </w:pPr>
    </w:lvl>
  </w:abstractNum>
  <w:abstractNum w:abstractNumId="2" w15:restartNumberingAfterBreak="0">
    <w:nsid w:val="FFFFFF7E"/>
    <w:multiLevelType w:val="singleLevel"/>
    <w:tmpl w:val="81482F7A"/>
    <w:lvl w:ilvl="0">
      <w:start w:val="1"/>
      <w:numFmt w:val="decimal"/>
      <w:lvlText w:val="%1."/>
      <w:lvlJc w:val="left"/>
      <w:pPr>
        <w:tabs>
          <w:tab w:val="num" w:pos="1080"/>
        </w:tabs>
        <w:ind w:left="1080" w:hanging="360"/>
      </w:pPr>
    </w:lvl>
  </w:abstractNum>
  <w:abstractNum w:abstractNumId="3" w15:restartNumberingAfterBreak="0">
    <w:nsid w:val="FFFFFF7F"/>
    <w:multiLevelType w:val="singleLevel"/>
    <w:tmpl w:val="C9A8B558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</w:abstractNum>
  <w:abstractNum w:abstractNumId="4" w15:restartNumberingAfterBreak="0">
    <w:nsid w:val="FFFFFF80"/>
    <w:multiLevelType w:val="singleLevel"/>
    <w:tmpl w:val="1916CF06"/>
    <w:lvl w:ilvl="0">
      <w:start w:val="1"/>
      <w:numFmt w:val="bullet"/>
      <w:lvlText w:val="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93A481DA"/>
    <w:lvl w:ilvl="0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7012D65E"/>
    <w:lvl w:ilvl="0">
      <w:start w:val="1"/>
      <w:numFmt w:val="bullet"/>
      <w:lvlText w:val=""/>
      <w:lvlJc w:val="left"/>
      <w:pPr>
        <w:tabs>
          <w:tab w:val="num" w:pos="1080"/>
        </w:tabs>
        <w:ind w:left="1080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E73C77D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BD982B1A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461C2AA2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16C66D12"/>
    <w:multiLevelType w:val="hybridMultilevel"/>
    <w:tmpl w:val="58B23A5A"/>
    <w:lvl w:ilvl="0" w:tplc="EF205014">
      <w:start w:val="1"/>
      <w:numFmt w:val="decimal"/>
      <w:pStyle w:val="numeracion"/>
      <w:lvlText w:val="%1."/>
      <w:lvlJc w:val="left"/>
      <w:pPr>
        <w:ind w:left="1526" w:hanging="360"/>
      </w:pPr>
      <w:rPr>
        <w:rFonts w:ascii="Calibri" w:hAnsi="Calibri" w:hint="default"/>
      </w:rPr>
    </w:lvl>
    <w:lvl w:ilvl="1" w:tplc="0C0A0019" w:tentative="1">
      <w:start w:val="1"/>
      <w:numFmt w:val="lowerLetter"/>
      <w:lvlText w:val="%2."/>
      <w:lvlJc w:val="left"/>
      <w:pPr>
        <w:ind w:left="2246" w:hanging="360"/>
      </w:pPr>
    </w:lvl>
    <w:lvl w:ilvl="2" w:tplc="0C0A001B" w:tentative="1">
      <w:start w:val="1"/>
      <w:numFmt w:val="lowerRoman"/>
      <w:lvlText w:val="%3."/>
      <w:lvlJc w:val="right"/>
      <w:pPr>
        <w:ind w:left="2966" w:hanging="180"/>
      </w:pPr>
    </w:lvl>
    <w:lvl w:ilvl="3" w:tplc="0C0A000F" w:tentative="1">
      <w:start w:val="1"/>
      <w:numFmt w:val="decimal"/>
      <w:lvlText w:val="%4."/>
      <w:lvlJc w:val="left"/>
      <w:pPr>
        <w:ind w:left="3686" w:hanging="360"/>
      </w:pPr>
    </w:lvl>
    <w:lvl w:ilvl="4" w:tplc="0C0A0019" w:tentative="1">
      <w:start w:val="1"/>
      <w:numFmt w:val="lowerLetter"/>
      <w:lvlText w:val="%5."/>
      <w:lvlJc w:val="left"/>
      <w:pPr>
        <w:ind w:left="4406" w:hanging="360"/>
      </w:pPr>
    </w:lvl>
    <w:lvl w:ilvl="5" w:tplc="0C0A001B" w:tentative="1">
      <w:start w:val="1"/>
      <w:numFmt w:val="lowerRoman"/>
      <w:lvlText w:val="%6."/>
      <w:lvlJc w:val="right"/>
      <w:pPr>
        <w:ind w:left="5126" w:hanging="180"/>
      </w:pPr>
    </w:lvl>
    <w:lvl w:ilvl="6" w:tplc="0C0A000F" w:tentative="1">
      <w:start w:val="1"/>
      <w:numFmt w:val="decimal"/>
      <w:lvlText w:val="%7."/>
      <w:lvlJc w:val="left"/>
      <w:pPr>
        <w:ind w:left="5846" w:hanging="360"/>
      </w:pPr>
    </w:lvl>
    <w:lvl w:ilvl="7" w:tplc="0C0A0019" w:tentative="1">
      <w:start w:val="1"/>
      <w:numFmt w:val="lowerLetter"/>
      <w:lvlText w:val="%8."/>
      <w:lvlJc w:val="left"/>
      <w:pPr>
        <w:ind w:left="6566" w:hanging="360"/>
      </w:pPr>
    </w:lvl>
    <w:lvl w:ilvl="8" w:tplc="0C0A001B" w:tentative="1">
      <w:start w:val="1"/>
      <w:numFmt w:val="lowerRoman"/>
      <w:lvlText w:val="%9."/>
      <w:lvlJc w:val="right"/>
      <w:pPr>
        <w:ind w:left="7286" w:hanging="180"/>
      </w:pPr>
    </w:lvl>
  </w:abstractNum>
  <w:abstractNum w:abstractNumId="11" w15:restartNumberingAfterBreak="0">
    <w:nsid w:val="527939E7"/>
    <w:multiLevelType w:val="hybridMultilevel"/>
    <w:tmpl w:val="6FD836C4"/>
    <w:lvl w:ilvl="0" w:tplc="525ADCAC">
      <w:start w:val="1"/>
      <w:numFmt w:val="bullet"/>
      <w:pStyle w:val="vinetas"/>
      <w:lvlText w:val=""/>
      <w:lvlJc w:val="left"/>
      <w:pPr>
        <w:ind w:left="1526" w:hanging="360"/>
      </w:pPr>
      <w:rPr>
        <w:rFonts w:ascii="Wingdings 3" w:hAnsi="Wingdings 3" w:hint="default"/>
        <w:color w:val="auto"/>
        <w:sz w:val="28"/>
      </w:rPr>
    </w:lvl>
    <w:lvl w:ilvl="1" w:tplc="0C0A0003" w:tentative="1">
      <w:start w:val="1"/>
      <w:numFmt w:val="bullet"/>
      <w:lvlText w:val="o"/>
      <w:lvlJc w:val="left"/>
      <w:pPr>
        <w:ind w:left="2606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3326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4046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4766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5486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6206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6926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7646" w:hanging="360"/>
      </w:pPr>
      <w:rPr>
        <w:rFonts w:ascii="Wingdings" w:hAnsi="Wingdings" w:hint="default"/>
      </w:rPr>
    </w:lvl>
  </w:abstractNum>
  <w:num w:numId="1" w16cid:durableId="348916296">
    <w:abstractNumId w:val="10"/>
  </w:num>
  <w:num w:numId="2" w16cid:durableId="259797962">
    <w:abstractNumId w:val="11"/>
  </w:num>
  <w:num w:numId="3" w16cid:durableId="1977367651">
    <w:abstractNumId w:val="9"/>
  </w:num>
  <w:num w:numId="4" w16cid:durableId="1013916041">
    <w:abstractNumId w:val="7"/>
  </w:num>
  <w:num w:numId="5" w16cid:durableId="1586187978">
    <w:abstractNumId w:val="6"/>
  </w:num>
  <w:num w:numId="6" w16cid:durableId="1861554080">
    <w:abstractNumId w:val="5"/>
  </w:num>
  <w:num w:numId="7" w16cid:durableId="1696613879">
    <w:abstractNumId w:val="4"/>
  </w:num>
  <w:num w:numId="8" w16cid:durableId="1254120129">
    <w:abstractNumId w:val="8"/>
  </w:num>
  <w:num w:numId="9" w16cid:durableId="1462847784">
    <w:abstractNumId w:val="3"/>
  </w:num>
  <w:num w:numId="10" w16cid:durableId="35930414">
    <w:abstractNumId w:val="2"/>
  </w:num>
  <w:num w:numId="11" w16cid:durableId="299263404">
    <w:abstractNumId w:val="1"/>
  </w:num>
  <w:num w:numId="12" w16cid:durableId="899562742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attachedTemplate r:id="rId1"/>
  <w:stylePaneFormatFilter w:val="1228" w:allStyles="0" w:customStyles="0" w:latentStyles="0" w:stylesInUse="1" w:headingStyles="1" w:numberingStyles="0" w:tableStyles="0" w:directFormattingOnRuns="0" w:directFormattingOnParagraphs="1" w:directFormattingOnNumbering="0" w:directFormattingOnTables="0" w:clearFormatting="1" w:top3HeadingStyles="0" w:visibleStyles="0" w:alternateStyleNames="0"/>
  <w:documentProtection w:formatting="1" w:enforcement="0"/>
  <w:styleLockTheme/>
  <w:styleLockQFSet/>
  <w:defaultTabStop w:val="720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AD7659"/>
    <w:rsid w:val="000064A4"/>
    <w:rsid w:val="000235B5"/>
    <w:rsid w:val="00026C85"/>
    <w:rsid w:val="000439A6"/>
    <w:rsid w:val="00060C03"/>
    <w:rsid w:val="000646DD"/>
    <w:rsid w:val="00081865"/>
    <w:rsid w:val="00082968"/>
    <w:rsid w:val="000A4501"/>
    <w:rsid w:val="000C09B2"/>
    <w:rsid w:val="000E0AC6"/>
    <w:rsid w:val="001322B4"/>
    <w:rsid w:val="0016220C"/>
    <w:rsid w:val="001653C6"/>
    <w:rsid w:val="001946F4"/>
    <w:rsid w:val="001A43C4"/>
    <w:rsid w:val="001A6574"/>
    <w:rsid w:val="001C5806"/>
    <w:rsid w:val="002307FE"/>
    <w:rsid w:val="00230C67"/>
    <w:rsid w:val="00243EC6"/>
    <w:rsid w:val="002645B7"/>
    <w:rsid w:val="00282E32"/>
    <w:rsid w:val="002C56A4"/>
    <w:rsid w:val="002D2D2E"/>
    <w:rsid w:val="002E3589"/>
    <w:rsid w:val="002E3F05"/>
    <w:rsid w:val="002E56D1"/>
    <w:rsid w:val="002E571B"/>
    <w:rsid w:val="002F08D5"/>
    <w:rsid w:val="003060E2"/>
    <w:rsid w:val="00310570"/>
    <w:rsid w:val="00317BBB"/>
    <w:rsid w:val="00322A87"/>
    <w:rsid w:val="003312B8"/>
    <w:rsid w:val="00344217"/>
    <w:rsid w:val="00344E6D"/>
    <w:rsid w:val="00353BB8"/>
    <w:rsid w:val="003554C5"/>
    <w:rsid w:val="00365794"/>
    <w:rsid w:val="00373B22"/>
    <w:rsid w:val="00382173"/>
    <w:rsid w:val="003C4C71"/>
    <w:rsid w:val="003D3D4E"/>
    <w:rsid w:val="003E4EDB"/>
    <w:rsid w:val="00410551"/>
    <w:rsid w:val="00447A41"/>
    <w:rsid w:val="00451CDE"/>
    <w:rsid w:val="004822E6"/>
    <w:rsid w:val="00492FE3"/>
    <w:rsid w:val="004D7F44"/>
    <w:rsid w:val="004F655C"/>
    <w:rsid w:val="004F74E7"/>
    <w:rsid w:val="005105C4"/>
    <w:rsid w:val="00550D78"/>
    <w:rsid w:val="00557369"/>
    <w:rsid w:val="005706D1"/>
    <w:rsid w:val="005751FC"/>
    <w:rsid w:val="00577A95"/>
    <w:rsid w:val="005928D3"/>
    <w:rsid w:val="0059392E"/>
    <w:rsid w:val="005975CD"/>
    <w:rsid w:val="005C173B"/>
    <w:rsid w:val="005E07F2"/>
    <w:rsid w:val="005F02FD"/>
    <w:rsid w:val="006033C4"/>
    <w:rsid w:val="00603B3F"/>
    <w:rsid w:val="00604A3D"/>
    <w:rsid w:val="0060703F"/>
    <w:rsid w:val="00612353"/>
    <w:rsid w:val="00614D68"/>
    <w:rsid w:val="00620B23"/>
    <w:rsid w:val="0062633F"/>
    <w:rsid w:val="00635AC4"/>
    <w:rsid w:val="00640202"/>
    <w:rsid w:val="00662901"/>
    <w:rsid w:val="00692661"/>
    <w:rsid w:val="006E3610"/>
    <w:rsid w:val="006E6F58"/>
    <w:rsid w:val="00707095"/>
    <w:rsid w:val="00714DC4"/>
    <w:rsid w:val="0074397B"/>
    <w:rsid w:val="007455FF"/>
    <w:rsid w:val="00755896"/>
    <w:rsid w:val="0079518D"/>
    <w:rsid w:val="007D1328"/>
    <w:rsid w:val="007F120E"/>
    <w:rsid w:val="007F1723"/>
    <w:rsid w:val="007F327D"/>
    <w:rsid w:val="007F3A44"/>
    <w:rsid w:val="0080663E"/>
    <w:rsid w:val="008202A0"/>
    <w:rsid w:val="008310AB"/>
    <w:rsid w:val="00832753"/>
    <w:rsid w:val="00842773"/>
    <w:rsid w:val="0085692C"/>
    <w:rsid w:val="00864362"/>
    <w:rsid w:val="00887400"/>
    <w:rsid w:val="00892708"/>
    <w:rsid w:val="00893B0D"/>
    <w:rsid w:val="00895097"/>
    <w:rsid w:val="008A1B60"/>
    <w:rsid w:val="008B3838"/>
    <w:rsid w:val="008C0BF0"/>
    <w:rsid w:val="008D0528"/>
    <w:rsid w:val="008E5850"/>
    <w:rsid w:val="008F33F5"/>
    <w:rsid w:val="00904CBE"/>
    <w:rsid w:val="0093548F"/>
    <w:rsid w:val="00936085"/>
    <w:rsid w:val="009475B6"/>
    <w:rsid w:val="00962265"/>
    <w:rsid w:val="0097235C"/>
    <w:rsid w:val="00975042"/>
    <w:rsid w:val="00977CEE"/>
    <w:rsid w:val="00982147"/>
    <w:rsid w:val="00983CB1"/>
    <w:rsid w:val="00984A65"/>
    <w:rsid w:val="009908DE"/>
    <w:rsid w:val="009B5E5E"/>
    <w:rsid w:val="009C47FE"/>
    <w:rsid w:val="009F54CB"/>
    <w:rsid w:val="009F6EB0"/>
    <w:rsid w:val="00A26E9E"/>
    <w:rsid w:val="00A34523"/>
    <w:rsid w:val="00A53486"/>
    <w:rsid w:val="00A84CDB"/>
    <w:rsid w:val="00A906DD"/>
    <w:rsid w:val="00AC5138"/>
    <w:rsid w:val="00AD0649"/>
    <w:rsid w:val="00AD7659"/>
    <w:rsid w:val="00AE3929"/>
    <w:rsid w:val="00AF45B7"/>
    <w:rsid w:val="00B079EC"/>
    <w:rsid w:val="00B1318C"/>
    <w:rsid w:val="00B2005E"/>
    <w:rsid w:val="00B464F6"/>
    <w:rsid w:val="00B65442"/>
    <w:rsid w:val="00B77CF0"/>
    <w:rsid w:val="00B80284"/>
    <w:rsid w:val="00B84E87"/>
    <w:rsid w:val="00B94DE2"/>
    <w:rsid w:val="00B9592F"/>
    <w:rsid w:val="00BA112E"/>
    <w:rsid w:val="00BA711C"/>
    <w:rsid w:val="00BB0F2F"/>
    <w:rsid w:val="00BB470C"/>
    <w:rsid w:val="00BC03D6"/>
    <w:rsid w:val="00BE6A0B"/>
    <w:rsid w:val="00BE7B10"/>
    <w:rsid w:val="00BF4EBD"/>
    <w:rsid w:val="00BF7FA3"/>
    <w:rsid w:val="00C039CE"/>
    <w:rsid w:val="00C1795E"/>
    <w:rsid w:val="00C22C6C"/>
    <w:rsid w:val="00C414C9"/>
    <w:rsid w:val="00C42047"/>
    <w:rsid w:val="00C5093E"/>
    <w:rsid w:val="00C60480"/>
    <w:rsid w:val="00C64425"/>
    <w:rsid w:val="00C80673"/>
    <w:rsid w:val="00C809BA"/>
    <w:rsid w:val="00C9305E"/>
    <w:rsid w:val="00D03728"/>
    <w:rsid w:val="00D06E99"/>
    <w:rsid w:val="00D102F8"/>
    <w:rsid w:val="00D10AD8"/>
    <w:rsid w:val="00D13CED"/>
    <w:rsid w:val="00D2424F"/>
    <w:rsid w:val="00D31949"/>
    <w:rsid w:val="00D32808"/>
    <w:rsid w:val="00D43D57"/>
    <w:rsid w:val="00D54C08"/>
    <w:rsid w:val="00D55CA3"/>
    <w:rsid w:val="00DB3E70"/>
    <w:rsid w:val="00DB54F0"/>
    <w:rsid w:val="00DC2193"/>
    <w:rsid w:val="00DC3B8E"/>
    <w:rsid w:val="00DC5D53"/>
    <w:rsid w:val="00DE08C6"/>
    <w:rsid w:val="00E11252"/>
    <w:rsid w:val="00E220C4"/>
    <w:rsid w:val="00E5185D"/>
    <w:rsid w:val="00E75AC8"/>
    <w:rsid w:val="00E81553"/>
    <w:rsid w:val="00EB71D8"/>
    <w:rsid w:val="00EC7A70"/>
    <w:rsid w:val="00EE00D4"/>
    <w:rsid w:val="00EE3A47"/>
    <w:rsid w:val="00EF0C8B"/>
    <w:rsid w:val="00F1102D"/>
    <w:rsid w:val="00F1297C"/>
    <w:rsid w:val="00F64992"/>
    <w:rsid w:val="00F654F5"/>
    <w:rsid w:val="00F70AB7"/>
    <w:rsid w:val="00F8680D"/>
    <w:rsid w:val="00FA1E58"/>
    <w:rsid w:val="00FA54DF"/>
    <w:rsid w:val="00FB79EB"/>
    <w:rsid w:val="00FE41A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s-CR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766C3B3C"/>
  <w15:docId w15:val="{4F7F60A0-C2B6-4BC2-B3CA-228B2FEDD25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Franklin Gothic Book" w:eastAsia="Calibri" w:hAnsi="Franklin Gothic Book" w:cs="Times New Roman"/>
        <w:lang w:val="es-CR" w:eastAsia="es-CR" w:bidi="ar-SA"/>
      </w:rPr>
    </w:rPrDefault>
    <w:pPrDefault/>
  </w:docDefaults>
  <w:latentStyles w:defLockedState="1" w:defUIPriority="99" w:defSemiHidden="0" w:defUnhideWhenUsed="0" w:defQFormat="0" w:count="376">
    <w:lsdException w:name="Normal" w:locked="0" w:uiPriority="1" w:qFormat="1"/>
    <w:lsdException w:name="heading 1" w:uiPriority="9"/>
    <w:lsdException w:name="heading 2" w:semiHidden="1" w:uiPriority="9" w:unhideWhenUsed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0" w:unhideWhenUsed="1"/>
    <w:lsdException w:name="annotation text" w:semiHidden="1" w:unhideWhenUsed="1"/>
    <w:lsdException w:name="header" w:locked="0" w:semiHidden="1" w:unhideWhenUsed="1"/>
    <w:lsdException w:name="footer" w:locked="0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locked="0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locked="0" w:semiHidden="1" w:unhideWhenUsed="1"/>
    <w:lsdException w:name="HTML Bottom of Form" w:locked="0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locked="0" w:semiHidden="1" w:unhideWhenUsed="1"/>
    <w:lsdException w:name="annotation subject" w:semiHidden="1" w:unhideWhenUsed="1"/>
    <w:lsdException w:name="No List" w:locked="0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locked="0" w:uiPriority="5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locked="0" w:semiHidden="1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locked="0" w:uiPriority="60"/>
    <w:lsdException w:name="Light List Accent 6" w:locked="0" w:uiPriority="61"/>
    <w:lsdException w:name="Light Grid Accent 6" w:locked="0" w:uiPriority="62"/>
    <w:lsdException w:name="Medium Shading 1 Accent 6" w:locked="0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locked="0" w:uiPriority="41"/>
    <w:lsdException w:name="Plain Table 2" w:locked="0" w:uiPriority="42"/>
    <w:lsdException w:name="Plain Table 3" w:locked="0" w:uiPriority="43"/>
    <w:lsdException w:name="Plain Table 4" w:locked="0" w:uiPriority="44"/>
    <w:lsdException w:name="Plain Table 5" w:locked="0" w:uiPriority="45"/>
    <w:lsdException w:name="Grid Table Light" w:locked="0" w:uiPriority="40"/>
    <w:lsdException w:name="Grid Table 1 Light" w:locked="0" w:uiPriority="46"/>
    <w:lsdException w:name="Grid Table 2" w:locked="0" w:uiPriority="47"/>
    <w:lsdException w:name="Grid Table 3" w:locked="0" w:uiPriority="48"/>
    <w:lsdException w:name="Grid Table 4" w:locked="0" w:uiPriority="49"/>
    <w:lsdException w:name="Grid Table 5 Dark" w:locked="0" w:uiPriority="50"/>
    <w:lsdException w:name="Grid Table 6 Colorful" w:locked="0" w:uiPriority="51"/>
    <w:lsdException w:name="Grid Table 7 Colorful" w:locked="0" w:uiPriority="52"/>
    <w:lsdException w:name="Grid Table 1 Light Accent 1" w:locked="0" w:uiPriority="46"/>
    <w:lsdException w:name="Grid Table 2 Accent 1" w:locked="0" w:uiPriority="47"/>
    <w:lsdException w:name="Grid Table 3 Accent 1" w:locked="0" w:uiPriority="48"/>
    <w:lsdException w:name="Grid Table 4 Accent 1" w:locked="0" w:uiPriority="49"/>
    <w:lsdException w:name="Grid Table 5 Dark Accent 1" w:locked="0" w:uiPriority="50"/>
    <w:lsdException w:name="Grid Table 6 Colorful Accent 1" w:locked="0" w:uiPriority="51"/>
    <w:lsdException w:name="Grid Table 7 Colorful Accent 1" w:locked="0" w:uiPriority="52"/>
    <w:lsdException w:name="Grid Table 1 Light Accent 2" w:locked="0" w:uiPriority="46"/>
    <w:lsdException w:name="Grid Table 2 Accent 2" w:locked="0" w:uiPriority="47"/>
    <w:lsdException w:name="Grid Table 3 Accent 2" w:locked="0" w:uiPriority="48"/>
    <w:lsdException w:name="Grid Table 4 Accent 2" w:locked="0" w:uiPriority="49"/>
    <w:lsdException w:name="Grid Table 5 Dark Accent 2" w:locked="0" w:uiPriority="50"/>
    <w:lsdException w:name="Grid Table 6 Colorful Accent 2" w:locked="0" w:uiPriority="51"/>
    <w:lsdException w:name="Grid Table 7 Colorful Accent 2" w:locked="0" w:uiPriority="52"/>
    <w:lsdException w:name="Grid Table 1 Light Accent 3" w:locked="0" w:uiPriority="46"/>
    <w:lsdException w:name="Grid Table 2 Accent 3" w:locked="0" w:uiPriority="47"/>
    <w:lsdException w:name="Grid Table 3 Accent 3" w:locked="0" w:uiPriority="48"/>
    <w:lsdException w:name="Grid Table 4 Accent 3" w:locked="0" w:uiPriority="49"/>
    <w:lsdException w:name="Grid Table 5 Dark Accent 3" w:locked="0" w:uiPriority="50"/>
    <w:lsdException w:name="Grid Table 6 Colorful Accent 3" w:locked="0" w:uiPriority="51"/>
    <w:lsdException w:name="Grid Table 7 Colorful Accent 3" w:locked="0" w:uiPriority="52"/>
    <w:lsdException w:name="Grid Table 1 Light Accent 4" w:locked="0" w:uiPriority="46"/>
    <w:lsdException w:name="Grid Table 2 Accent 4" w:locked="0" w:uiPriority="47"/>
    <w:lsdException w:name="Grid Table 3 Accent 4" w:locked="0" w:uiPriority="48"/>
    <w:lsdException w:name="Grid Table 4 Accent 4" w:locked="0" w:uiPriority="49"/>
    <w:lsdException w:name="Grid Table 5 Dark Accent 4" w:locked="0" w:uiPriority="50"/>
    <w:lsdException w:name="Grid Table 6 Colorful Accent 4" w:locked="0" w:uiPriority="51"/>
    <w:lsdException w:name="Grid Table 7 Colorful Accent 4" w:locked="0" w:uiPriority="52"/>
    <w:lsdException w:name="Grid Table 1 Light Accent 5" w:locked="0" w:uiPriority="46"/>
    <w:lsdException w:name="Grid Table 2 Accent 5" w:locked="0" w:uiPriority="47"/>
    <w:lsdException w:name="Grid Table 3 Accent 5" w:locked="0" w:uiPriority="48"/>
    <w:lsdException w:name="Grid Table 4 Accent 5" w:locked="0" w:uiPriority="49"/>
    <w:lsdException w:name="Grid Table 5 Dark Accent 5" w:locked="0" w:uiPriority="50"/>
    <w:lsdException w:name="Grid Table 6 Colorful Accent 5" w:locked="0" w:uiPriority="51"/>
    <w:lsdException w:name="Grid Table 7 Colorful Accent 5" w:locked="0" w:uiPriority="52"/>
    <w:lsdException w:name="Grid Table 1 Light Accent 6" w:locked="0" w:uiPriority="46"/>
    <w:lsdException w:name="Grid Table 2 Accent 6" w:locked="0" w:uiPriority="47"/>
    <w:lsdException w:name="Grid Table 3 Accent 6" w:locked="0" w:uiPriority="48"/>
    <w:lsdException w:name="Grid Table 4 Accent 6" w:locked="0" w:uiPriority="49"/>
    <w:lsdException w:name="Grid Table 5 Dark Accent 6" w:locked="0" w:uiPriority="50"/>
    <w:lsdException w:name="Grid Table 6 Colorful Accent 6" w:locked="0" w:uiPriority="51"/>
    <w:lsdException w:name="Grid Table 7 Colorful Accent 6" w:locked="0" w:uiPriority="52"/>
    <w:lsdException w:name="List Table 1 Light" w:locked="0" w:uiPriority="46"/>
    <w:lsdException w:name="List Table 2" w:locked="0" w:uiPriority="47"/>
    <w:lsdException w:name="List Table 3" w:locked="0" w:uiPriority="48"/>
    <w:lsdException w:name="List Table 4" w:locked="0" w:uiPriority="49"/>
    <w:lsdException w:name="List Table 5 Dark" w:locked="0" w:uiPriority="50"/>
    <w:lsdException w:name="List Table 6 Colorful" w:locked="0" w:uiPriority="51"/>
    <w:lsdException w:name="List Table 7 Colorful" w:locked="0" w:uiPriority="52"/>
    <w:lsdException w:name="List Table 1 Light Accent 1" w:locked="0" w:uiPriority="46"/>
    <w:lsdException w:name="List Table 2 Accent 1" w:locked="0" w:uiPriority="47"/>
    <w:lsdException w:name="List Table 3 Accent 1" w:locked="0" w:uiPriority="48"/>
    <w:lsdException w:name="List Table 4 Accent 1" w:locked="0" w:uiPriority="49"/>
    <w:lsdException w:name="List Table 5 Dark Accent 1" w:locked="0" w:uiPriority="50"/>
    <w:lsdException w:name="List Table 6 Colorful Accent 1" w:locked="0" w:uiPriority="51"/>
    <w:lsdException w:name="List Table 7 Colorful Accent 1" w:locked="0" w:uiPriority="52"/>
    <w:lsdException w:name="List Table 1 Light Accent 2" w:locked="0" w:uiPriority="46"/>
    <w:lsdException w:name="List Table 2 Accent 2" w:locked="0" w:uiPriority="47"/>
    <w:lsdException w:name="List Table 3 Accent 2" w:locked="0" w:uiPriority="48"/>
    <w:lsdException w:name="List Table 4 Accent 2" w:locked="0" w:uiPriority="49"/>
    <w:lsdException w:name="List Table 5 Dark Accent 2" w:locked="0" w:uiPriority="50"/>
    <w:lsdException w:name="List Table 6 Colorful Accent 2" w:locked="0" w:uiPriority="51"/>
    <w:lsdException w:name="List Table 7 Colorful Accent 2" w:locked="0" w:uiPriority="52"/>
    <w:lsdException w:name="List Table 1 Light Accent 3" w:locked="0" w:uiPriority="46"/>
    <w:lsdException w:name="List Table 2 Accent 3" w:locked="0" w:uiPriority="47"/>
    <w:lsdException w:name="List Table 3 Accent 3" w:locked="0" w:uiPriority="48"/>
    <w:lsdException w:name="List Table 4 Accent 3" w:locked="0" w:uiPriority="49"/>
    <w:lsdException w:name="List Table 5 Dark Accent 3" w:locked="0" w:uiPriority="50"/>
    <w:lsdException w:name="List Table 6 Colorful Accent 3" w:locked="0" w:uiPriority="51"/>
    <w:lsdException w:name="List Table 7 Colorful Accent 3" w:locked="0" w:uiPriority="52"/>
    <w:lsdException w:name="List Table 1 Light Accent 4" w:locked="0" w:uiPriority="46"/>
    <w:lsdException w:name="List Table 2 Accent 4" w:locked="0" w:uiPriority="47"/>
    <w:lsdException w:name="List Table 3 Accent 4" w:locked="0" w:uiPriority="48"/>
    <w:lsdException w:name="List Table 4 Accent 4" w:locked="0" w:uiPriority="49"/>
    <w:lsdException w:name="List Table 5 Dark Accent 4" w:locked="0" w:uiPriority="50"/>
    <w:lsdException w:name="List Table 6 Colorful Accent 4" w:locked="0" w:uiPriority="51"/>
    <w:lsdException w:name="List Table 7 Colorful Accent 4" w:locked="0" w:uiPriority="52"/>
    <w:lsdException w:name="List Table 1 Light Accent 5" w:locked="0" w:uiPriority="46"/>
    <w:lsdException w:name="List Table 2 Accent 5" w:locked="0" w:uiPriority="47"/>
    <w:lsdException w:name="List Table 3 Accent 5" w:locked="0" w:uiPriority="48"/>
    <w:lsdException w:name="List Table 4 Accent 5" w:locked="0" w:uiPriority="49"/>
    <w:lsdException w:name="List Table 5 Dark Accent 5" w:locked="0" w:uiPriority="50"/>
    <w:lsdException w:name="List Table 6 Colorful Accent 5" w:locked="0" w:uiPriority="51"/>
    <w:lsdException w:name="List Table 7 Colorful Accent 5" w:locked="0" w:uiPriority="52"/>
    <w:lsdException w:name="List Table 1 Light Accent 6" w:locked="0" w:uiPriority="46"/>
    <w:lsdException w:name="List Table 2 Accent 6" w:locked="0" w:uiPriority="47"/>
    <w:lsdException w:name="List Table 3 Accent 6" w:locked="0" w:uiPriority="48"/>
    <w:lsdException w:name="List Table 4 Accent 6" w:locked="0" w:uiPriority="49"/>
    <w:lsdException w:name="List Table 5 Dark Accent 6" w:locked="0" w:uiPriority="50"/>
    <w:lsdException w:name="List Table 6 Colorful Accent 6" w:locked="0" w:uiPriority="51"/>
    <w:lsdException w:name="List Table 7 Colorful Accent 6" w:locked="0" w:uiPriority="52"/>
    <w:lsdException w:name="Mention" w:locked="0" w:semiHidden="1" w:unhideWhenUsed="1"/>
    <w:lsdException w:name="Smart Hyperlink" w:locked="0" w:semiHidden="1" w:unhideWhenUsed="1"/>
    <w:lsdException w:name="Hashtag" w:locked="0" w:semiHidden="1" w:unhideWhenUsed="1"/>
    <w:lsdException w:name="Unresolved Mention" w:locked="0" w:semiHidden="1" w:unhideWhenUsed="1"/>
    <w:lsdException w:name="Smart Link" w:locked="0" w:semiHidden="1" w:unhideWhenUsed="1"/>
  </w:latentStyles>
  <w:style w:type="paragraph" w:default="1" w:styleId="Normal">
    <w:name w:val="Normal"/>
    <w:uiPriority w:val="1"/>
    <w:semiHidden/>
    <w:rsid w:val="00692661"/>
    <w:pPr>
      <w:jc w:val="both"/>
    </w:pPr>
    <w:rPr>
      <w:rFonts w:eastAsia="Times New Roman"/>
      <w:sz w:val="22"/>
      <w:szCs w:val="24"/>
      <w:lang w:val="es-ES" w:eastAsia="en-US"/>
    </w:rPr>
  </w:style>
  <w:style w:type="character" w:default="1" w:styleId="Fuentedeprrafopredeter">
    <w:name w:val="Default Paragraph Font"/>
    <w:uiPriority w:val="1"/>
    <w:semiHidden/>
    <w:unhideWhenUsed/>
  </w:style>
  <w:style w:type="table" w:default="1" w:styleId="Tabla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inlista">
    <w:name w:val="No List"/>
    <w:uiPriority w:val="99"/>
    <w:semiHidden/>
    <w:unhideWhenUsed/>
  </w:style>
  <w:style w:type="paragraph" w:customStyle="1" w:styleId="texto">
    <w:name w:val="texto"/>
    <w:basedOn w:val="Normal"/>
    <w:locked/>
    <w:rsid w:val="00BA711C"/>
    <w:pPr>
      <w:spacing w:before="100" w:beforeAutospacing="1" w:after="100" w:afterAutospacing="1"/>
    </w:pPr>
    <w:rPr>
      <w:rFonts w:ascii="Arial" w:hAnsi="Arial"/>
      <w:color w:val="000000"/>
      <w:szCs w:val="18"/>
    </w:rPr>
  </w:style>
  <w:style w:type="paragraph" w:customStyle="1" w:styleId="Texto0">
    <w:name w:val="Texto"/>
    <w:basedOn w:val="Normal"/>
    <w:link w:val="TextoChar"/>
    <w:qFormat/>
    <w:rsid w:val="00026C85"/>
    <w:pPr>
      <w:spacing w:before="120" w:after="120"/>
    </w:pPr>
  </w:style>
  <w:style w:type="paragraph" w:customStyle="1" w:styleId="Negrita">
    <w:name w:val="Negrita"/>
    <w:basedOn w:val="Texto0"/>
    <w:link w:val="NegritaChar1"/>
    <w:uiPriority w:val="1"/>
    <w:qFormat/>
    <w:rsid w:val="00243EC6"/>
    <w:pPr>
      <w:spacing w:before="0" w:after="0"/>
    </w:pPr>
    <w:rPr>
      <w:rFonts w:ascii="Franklin Gothic Medium" w:hAnsi="Franklin Gothic Medium"/>
    </w:rPr>
  </w:style>
  <w:style w:type="paragraph" w:customStyle="1" w:styleId="italica">
    <w:name w:val="italica"/>
    <w:basedOn w:val="Normal"/>
    <w:link w:val="italicaChar"/>
    <w:autoRedefine/>
    <w:qFormat/>
    <w:rsid w:val="003554C5"/>
    <w:pPr>
      <w:outlineLvl w:val="0"/>
    </w:pPr>
    <w:rPr>
      <w:i/>
      <w:color w:val="000000"/>
    </w:rPr>
  </w:style>
  <w:style w:type="paragraph" w:customStyle="1" w:styleId="numeracion">
    <w:name w:val="numeracion"/>
    <w:basedOn w:val="Texto0"/>
    <w:uiPriority w:val="1"/>
    <w:qFormat/>
    <w:rsid w:val="003554C5"/>
    <w:pPr>
      <w:numPr>
        <w:numId w:val="1"/>
      </w:numPr>
      <w:ind w:left="432" w:firstLine="0"/>
    </w:pPr>
  </w:style>
  <w:style w:type="paragraph" w:customStyle="1" w:styleId="vinetas">
    <w:name w:val="vinetas"/>
    <w:basedOn w:val="numeracion"/>
    <w:uiPriority w:val="1"/>
    <w:qFormat/>
    <w:rsid w:val="003554C5"/>
    <w:pPr>
      <w:numPr>
        <w:numId w:val="2"/>
      </w:numPr>
      <w:ind w:left="792"/>
    </w:pPr>
  </w:style>
  <w:style w:type="paragraph" w:customStyle="1" w:styleId="CC">
    <w:name w:val="CC"/>
    <w:basedOn w:val="Texto0"/>
    <w:link w:val="CCChar"/>
    <w:qFormat/>
    <w:rsid w:val="00AE3929"/>
    <w:pPr>
      <w:spacing w:before="0" w:after="0"/>
    </w:pPr>
    <w:rPr>
      <w:sz w:val="18"/>
      <w:szCs w:val="18"/>
    </w:rPr>
  </w:style>
  <w:style w:type="paragraph" w:styleId="Encabezado">
    <w:name w:val="header"/>
    <w:basedOn w:val="Normal"/>
    <w:link w:val="EncabezadoCar"/>
    <w:uiPriority w:val="99"/>
    <w:unhideWhenUsed/>
    <w:rsid w:val="00D43D57"/>
    <w:pPr>
      <w:tabs>
        <w:tab w:val="center" w:pos="4680"/>
        <w:tab w:val="right" w:pos="9360"/>
      </w:tabs>
    </w:pPr>
  </w:style>
  <w:style w:type="character" w:customStyle="1" w:styleId="TextoChar">
    <w:name w:val="Texto Char"/>
    <w:basedOn w:val="Fuentedeprrafopredeter"/>
    <w:link w:val="Texto0"/>
    <w:rsid w:val="00026C85"/>
    <w:rPr>
      <w:rFonts w:eastAsia="Times New Roman"/>
      <w:sz w:val="22"/>
      <w:szCs w:val="24"/>
      <w:lang w:val="es-ES"/>
    </w:rPr>
  </w:style>
  <w:style w:type="character" w:customStyle="1" w:styleId="CCChar">
    <w:name w:val="CC Char"/>
    <w:basedOn w:val="TextoChar"/>
    <w:link w:val="CC"/>
    <w:rsid w:val="00AE3929"/>
    <w:rPr>
      <w:rFonts w:eastAsia="Times New Roman"/>
      <w:sz w:val="18"/>
      <w:szCs w:val="18"/>
      <w:lang w:val="es-ES"/>
    </w:rPr>
  </w:style>
  <w:style w:type="character" w:customStyle="1" w:styleId="EncabezadoCar">
    <w:name w:val="Encabezado Car"/>
    <w:basedOn w:val="Fuentedeprrafopredeter"/>
    <w:link w:val="Encabezado"/>
    <w:uiPriority w:val="99"/>
    <w:rsid w:val="00D43D57"/>
    <w:rPr>
      <w:rFonts w:eastAsia="Times New Roman"/>
      <w:szCs w:val="24"/>
      <w:lang w:val="es-ES"/>
    </w:rPr>
  </w:style>
  <w:style w:type="paragraph" w:styleId="Piedepgina">
    <w:name w:val="footer"/>
    <w:basedOn w:val="Normal"/>
    <w:link w:val="PiedepginaCar"/>
    <w:uiPriority w:val="99"/>
    <w:unhideWhenUsed/>
    <w:rsid w:val="00D43D57"/>
    <w:pPr>
      <w:tabs>
        <w:tab w:val="center" w:pos="4680"/>
        <w:tab w:val="right" w:pos="9360"/>
      </w:tabs>
    </w:pPr>
  </w:style>
  <w:style w:type="character" w:customStyle="1" w:styleId="PiedepginaCar">
    <w:name w:val="Pie de página Car"/>
    <w:basedOn w:val="Fuentedeprrafopredeter"/>
    <w:link w:val="Piedepgina"/>
    <w:uiPriority w:val="99"/>
    <w:rsid w:val="00D43D57"/>
    <w:rPr>
      <w:rFonts w:eastAsia="Times New Roman"/>
      <w:szCs w:val="24"/>
      <w:lang w:val="es-ES"/>
    </w:rPr>
  </w:style>
  <w:style w:type="paragraph" w:customStyle="1" w:styleId="Piepagina">
    <w:name w:val="Pie pagina"/>
    <w:basedOn w:val="CC"/>
    <w:link w:val="PiepaginaChar"/>
    <w:uiPriority w:val="1"/>
    <w:qFormat/>
    <w:rsid w:val="005C173B"/>
    <w:rPr>
      <w:color w:val="004990"/>
      <w:sz w:val="16"/>
      <w:szCs w:val="16"/>
    </w:rPr>
  </w:style>
  <w:style w:type="character" w:customStyle="1" w:styleId="PiepaginaChar">
    <w:name w:val="Pie pagina Char"/>
    <w:basedOn w:val="CCChar"/>
    <w:link w:val="Piepagina"/>
    <w:uiPriority w:val="1"/>
    <w:rsid w:val="005C173B"/>
    <w:rPr>
      <w:rFonts w:eastAsia="Times New Roman"/>
      <w:color w:val="004990"/>
      <w:sz w:val="16"/>
      <w:szCs w:val="16"/>
      <w:lang w:val="es-ES" w:eastAsia="en-US"/>
    </w:rPr>
  </w:style>
  <w:style w:type="paragraph" w:customStyle="1" w:styleId="encabezado0">
    <w:name w:val="encabezado"/>
    <w:basedOn w:val="Texto0"/>
    <w:uiPriority w:val="1"/>
    <w:qFormat/>
    <w:rsid w:val="00F1297C"/>
    <w:pPr>
      <w:spacing w:before="0" w:after="0"/>
    </w:pPr>
  </w:style>
  <w:style w:type="table" w:styleId="Tablaconcuadrcula">
    <w:name w:val="Table Grid"/>
    <w:basedOn w:val="Tablanormal"/>
    <w:uiPriority w:val="59"/>
    <w:locked/>
    <w:rsid w:val="00D32808"/>
    <w:tblPr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</w:tblPr>
  </w:style>
  <w:style w:type="paragraph" w:customStyle="1" w:styleId="TextoTabla">
    <w:name w:val="Texto Tabla"/>
    <w:basedOn w:val="Texto0"/>
    <w:link w:val="TextoTablaChar"/>
    <w:uiPriority w:val="1"/>
    <w:qFormat/>
    <w:rsid w:val="00C64425"/>
    <w:pPr>
      <w:spacing w:before="20" w:after="20"/>
    </w:pPr>
    <w:rPr>
      <w:sz w:val="20"/>
    </w:rPr>
  </w:style>
  <w:style w:type="table" w:customStyle="1" w:styleId="LightShading-Accent11">
    <w:name w:val="Light Shading - Accent 11"/>
    <w:basedOn w:val="Tablanormal"/>
    <w:uiPriority w:val="60"/>
    <w:locked/>
    <w:rsid w:val="00F8680D"/>
    <w:rPr>
      <w:color w:val="2A6094" w:themeColor="accent1" w:themeShade="BF"/>
    </w:rPr>
    <w:tblPr>
      <w:tblStyleRowBandSize w:val="1"/>
      <w:tblStyleColBandSize w:val="1"/>
      <w:tblBorders>
        <w:top w:val="single" w:sz="8" w:space="0" w:color="3882C6" w:themeColor="accent1"/>
        <w:bottom w:val="single" w:sz="8" w:space="0" w:color="3882C6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3882C6" w:themeColor="accent1"/>
          <w:left w:val="nil"/>
          <w:bottom w:val="single" w:sz="8" w:space="0" w:color="3882C6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3882C6" w:themeColor="accent1"/>
          <w:left w:val="nil"/>
          <w:bottom w:val="single" w:sz="8" w:space="0" w:color="3882C6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DDFF1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DDFF1" w:themeFill="accent1" w:themeFillTint="3F"/>
      </w:tcPr>
    </w:tblStylePr>
  </w:style>
  <w:style w:type="table" w:styleId="Sombreadoclaro-nfasis6">
    <w:name w:val="Light Shading Accent 6"/>
    <w:basedOn w:val="Tablanormal"/>
    <w:uiPriority w:val="60"/>
    <w:locked/>
    <w:rsid w:val="00F8680D"/>
    <w:rPr>
      <w:color w:val="5282BE" w:themeColor="accent6" w:themeShade="BF"/>
    </w:rPr>
    <w:tblPr>
      <w:tblStyleRowBandSize w:val="1"/>
      <w:tblStyleColBandSize w:val="1"/>
      <w:tblBorders>
        <w:top w:val="single" w:sz="8" w:space="0" w:color="95B3D7" w:themeColor="accent6"/>
        <w:bottom w:val="single" w:sz="8" w:space="0" w:color="95B3D7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5B3D7" w:themeColor="accent6"/>
          <w:left w:val="nil"/>
          <w:bottom w:val="single" w:sz="8" w:space="0" w:color="95B3D7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5B3D7" w:themeColor="accent6"/>
          <w:left w:val="nil"/>
          <w:bottom w:val="single" w:sz="8" w:space="0" w:color="95B3D7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4ECF5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4ECF5" w:themeFill="accent6" w:themeFillTint="3F"/>
      </w:tcPr>
    </w:tblStylePr>
  </w:style>
  <w:style w:type="table" w:styleId="Sombreadomedio1-nfasis6">
    <w:name w:val="Medium Shading 1 Accent 6"/>
    <w:basedOn w:val="Tablanormal"/>
    <w:uiPriority w:val="63"/>
    <w:locked/>
    <w:rsid w:val="00F8680D"/>
    <w:tblPr>
      <w:tblStyleRowBandSize w:val="1"/>
      <w:tblStyleColBandSize w:val="1"/>
      <w:tblBorders>
        <w:top w:val="single" w:sz="8" w:space="0" w:color="AFC5E1" w:themeColor="accent6" w:themeTint="BF"/>
        <w:left w:val="single" w:sz="8" w:space="0" w:color="AFC5E1" w:themeColor="accent6" w:themeTint="BF"/>
        <w:bottom w:val="single" w:sz="8" w:space="0" w:color="AFC5E1" w:themeColor="accent6" w:themeTint="BF"/>
        <w:right w:val="single" w:sz="8" w:space="0" w:color="AFC5E1" w:themeColor="accent6" w:themeTint="BF"/>
        <w:insideH w:val="single" w:sz="8" w:space="0" w:color="AFC5E1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000000" w:themeColor="background1"/>
      </w:rPr>
      <w:tblPr/>
      <w:tcPr>
        <w:tcBorders>
          <w:top w:val="single" w:sz="8" w:space="0" w:color="AFC5E1" w:themeColor="accent6" w:themeTint="BF"/>
          <w:left w:val="single" w:sz="8" w:space="0" w:color="AFC5E1" w:themeColor="accent6" w:themeTint="BF"/>
          <w:bottom w:val="single" w:sz="8" w:space="0" w:color="AFC5E1" w:themeColor="accent6" w:themeTint="BF"/>
          <w:right w:val="single" w:sz="8" w:space="0" w:color="AFC5E1" w:themeColor="accent6" w:themeTint="BF"/>
          <w:insideH w:val="nil"/>
          <w:insideV w:val="nil"/>
        </w:tcBorders>
        <w:shd w:val="clear" w:color="auto" w:fill="95B3D7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FC5E1" w:themeColor="accent6" w:themeTint="BF"/>
          <w:left w:val="single" w:sz="8" w:space="0" w:color="AFC5E1" w:themeColor="accent6" w:themeTint="BF"/>
          <w:bottom w:val="single" w:sz="8" w:space="0" w:color="AFC5E1" w:themeColor="accent6" w:themeTint="BF"/>
          <w:right w:val="single" w:sz="8" w:space="0" w:color="AFC5E1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CF5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4ECF5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Listaclara-nfasis6">
    <w:name w:val="Light List Accent 6"/>
    <w:basedOn w:val="Tablanormal"/>
    <w:uiPriority w:val="61"/>
    <w:locked/>
    <w:rsid w:val="00F8680D"/>
    <w:tblPr>
      <w:tblStyleRowBandSize w:val="1"/>
      <w:tblStyleColBandSize w:val="1"/>
      <w:tblBorders>
        <w:top w:val="single" w:sz="8" w:space="0" w:color="95B3D7" w:themeColor="accent6"/>
        <w:left w:val="single" w:sz="8" w:space="0" w:color="95B3D7" w:themeColor="accent6"/>
        <w:bottom w:val="single" w:sz="8" w:space="0" w:color="95B3D7" w:themeColor="accent6"/>
        <w:right w:val="single" w:sz="8" w:space="0" w:color="95B3D7" w:themeColor="accent6"/>
      </w:tblBorders>
    </w:tblPr>
    <w:tblStylePr w:type="firstRow">
      <w:pPr>
        <w:spacing w:before="0" w:after="0" w:line="240" w:lineRule="auto"/>
      </w:pPr>
      <w:rPr>
        <w:b/>
        <w:bCs/>
        <w:color w:val="000000" w:themeColor="background1"/>
      </w:rPr>
      <w:tblPr/>
      <w:tcPr>
        <w:shd w:val="clear" w:color="auto" w:fill="95B3D7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</w:tcBorders>
      </w:tcPr>
    </w:tblStylePr>
    <w:tblStylePr w:type="band1Horz"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</w:tcBorders>
      </w:tcPr>
    </w:tblStylePr>
  </w:style>
  <w:style w:type="table" w:styleId="Cuadrculaclara-nfasis6">
    <w:name w:val="Light Grid Accent 6"/>
    <w:basedOn w:val="Tablanormal"/>
    <w:uiPriority w:val="62"/>
    <w:locked/>
    <w:rsid w:val="00F8680D"/>
    <w:tblPr>
      <w:tblStyleRowBandSize w:val="1"/>
      <w:tblStyleColBandSize w:val="1"/>
      <w:tblBorders>
        <w:top w:val="single" w:sz="8" w:space="0" w:color="95B3D7" w:themeColor="accent6"/>
        <w:left w:val="single" w:sz="8" w:space="0" w:color="95B3D7" w:themeColor="accent6"/>
        <w:bottom w:val="single" w:sz="8" w:space="0" w:color="95B3D7" w:themeColor="accent6"/>
        <w:right w:val="single" w:sz="8" w:space="0" w:color="95B3D7" w:themeColor="accent6"/>
        <w:insideH w:val="single" w:sz="8" w:space="0" w:color="95B3D7" w:themeColor="accent6"/>
        <w:insideV w:val="single" w:sz="8" w:space="0" w:color="95B3D7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18" w:space="0" w:color="95B3D7" w:themeColor="accent6"/>
          <w:right w:val="single" w:sz="8" w:space="0" w:color="95B3D7" w:themeColor="accent6"/>
          <w:insideH w:val="nil"/>
          <w:insideV w:val="single" w:sz="8" w:space="0" w:color="95B3D7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  <w:insideH w:val="nil"/>
          <w:insideV w:val="single" w:sz="8" w:space="0" w:color="95B3D7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</w:tcBorders>
      </w:tcPr>
    </w:tblStylePr>
    <w:tblStylePr w:type="band1Vert"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</w:tcBorders>
        <w:shd w:val="clear" w:color="auto" w:fill="E4ECF5" w:themeFill="accent6" w:themeFillTint="3F"/>
      </w:tcPr>
    </w:tblStylePr>
    <w:tblStylePr w:type="band1Horz"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  <w:insideV w:val="single" w:sz="8" w:space="0" w:color="95B3D7" w:themeColor="accent6"/>
        </w:tcBorders>
        <w:shd w:val="clear" w:color="auto" w:fill="E4ECF5" w:themeFill="accent6" w:themeFillTint="3F"/>
      </w:tcPr>
    </w:tblStylePr>
    <w:tblStylePr w:type="band2Horz">
      <w:tblPr/>
      <w:tcPr>
        <w:tcBorders>
          <w:top w:val="single" w:sz="8" w:space="0" w:color="95B3D7" w:themeColor="accent6"/>
          <w:left w:val="single" w:sz="8" w:space="0" w:color="95B3D7" w:themeColor="accent6"/>
          <w:bottom w:val="single" w:sz="8" w:space="0" w:color="95B3D7" w:themeColor="accent6"/>
          <w:right w:val="single" w:sz="8" w:space="0" w:color="95B3D7" w:themeColor="accent6"/>
          <w:insideV w:val="single" w:sz="8" w:space="0" w:color="95B3D7" w:themeColor="accent6"/>
        </w:tcBorders>
      </w:tcPr>
    </w:tblStylePr>
  </w:style>
  <w:style w:type="table" w:customStyle="1" w:styleId="Correspondencia1">
    <w:name w:val="Correspondencia1"/>
    <w:basedOn w:val="Tablanormal"/>
    <w:uiPriority w:val="99"/>
    <w:qFormat/>
    <w:locked/>
    <w:rsid w:val="0085692C"/>
    <w:pPr>
      <w:spacing w:before="20" w:after="20"/>
    </w:pPr>
    <w:tblPr>
      <w:tblStyleRowBandSize w:val="1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  <w:tblStylePr w:type="firstRow">
      <w:rPr>
        <w:rFonts w:ascii="Franklin Gothic Book" w:hAnsi="Franklin Gothic Book"/>
        <w:b/>
        <w:sz w:val="20"/>
      </w:rPr>
      <w:tblPr/>
      <w:tcPr>
        <w:tcBorders>
          <w:top w:val="nil"/>
          <w:left w:val="nil"/>
          <w:bottom w:val="single" w:sz="4" w:space="0" w:color="E9EFF7" w:themeColor="accent6" w:themeTint="33"/>
          <w:right w:val="nil"/>
          <w:insideH w:val="nil"/>
          <w:insideV w:val="nil"/>
          <w:tl2br w:val="nil"/>
          <w:tr2bl w:val="nil"/>
        </w:tcBorders>
        <w:shd w:val="clear" w:color="auto" w:fill="95B3D7" w:themeFill="accent6"/>
      </w:tcPr>
    </w:tblStylePr>
    <w:tblStylePr w:type="lastRow">
      <w:rPr>
        <w:rFonts w:ascii="Franklin Gothic Book" w:hAnsi="Franklin Gothic Book"/>
        <w:sz w:val="20"/>
      </w:rPr>
      <w:tblPr/>
      <w:tcPr>
        <w:tcBorders>
          <w:top w:val="single" w:sz="4" w:space="0" w:color="E9EFF7" w:themeColor="accent6" w:themeTint="33"/>
          <w:left w:val="single" w:sz="4" w:space="0" w:color="E9EFF7" w:themeColor="accent6" w:themeTint="33"/>
          <w:bottom w:val="single" w:sz="4" w:space="0" w:color="E9EFF7" w:themeColor="accent6" w:themeTint="33"/>
          <w:right w:val="single" w:sz="4" w:space="0" w:color="E9EFF7" w:themeColor="accent6" w:themeTint="33"/>
          <w:insideH w:val="single" w:sz="4" w:space="0" w:color="E9EFF7" w:themeColor="accent6" w:themeTint="33"/>
          <w:insideV w:val="single" w:sz="4" w:space="0" w:color="E9EFF7" w:themeColor="accent6" w:themeTint="33"/>
          <w:tl2br w:val="nil"/>
          <w:tr2bl w:val="nil"/>
        </w:tcBorders>
        <w:shd w:val="clear" w:color="auto" w:fill="D4E0EF" w:themeFill="accent6" w:themeFillTint="66"/>
      </w:tcPr>
    </w:tblStylePr>
    <w:tblStylePr w:type="band1Horz">
      <w:rPr>
        <w:rFonts w:ascii="Franklin Gothic Book" w:hAnsi="Franklin Gothic Book"/>
        <w:color w:val="auto"/>
        <w:sz w:val="20"/>
      </w:rPr>
      <w:tblPr/>
      <w:tcPr>
        <w:tcBorders>
          <w:top w:val="single" w:sz="4" w:space="0" w:color="E9EFF7" w:themeColor="accent6" w:themeTint="33"/>
          <w:left w:val="single" w:sz="4" w:space="0" w:color="E9EFF7" w:themeColor="accent6" w:themeTint="33"/>
          <w:bottom w:val="single" w:sz="4" w:space="0" w:color="E9EFF7" w:themeColor="accent6" w:themeTint="33"/>
          <w:right w:val="single" w:sz="4" w:space="0" w:color="E9EFF7" w:themeColor="accent6" w:themeTint="33"/>
          <w:insideH w:val="single" w:sz="4" w:space="0" w:color="E9EFF7" w:themeColor="accent6" w:themeTint="33"/>
          <w:insideV w:val="single" w:sz="4" w:space="0" w:color="E9EFF7" w:themeColor="accent6" w:themeTint="33"/>
          <w:tl2br w:val="nil"/>
          <w:tr2bl w:val="nil"/>
        </w:tcBorders>
      </w:tcPr>
    </w:tblStylePr>
    <w:tblStylePr w:type="band2Horz">
      <w:tblPr/>
      <w:tcPr>
        <w:tcBorders>
          <w:top w:val="single" w:sz="4" w:space="0" w:color="E9EFF7" w:themeColor="accent6" w:themeTint="33"/>
          <w:left w:val="single" w:sz="4" w:space="0" w:color="E9EFF7" w:themeColor="accent6" w:themeTint="33"/>
          <w:bottom w:val="single" w:sz="4" w:space="0" w:color="E9EFF7" w:themeColor="accent6" w:themeTint="33"/>
          <w:right w:val="single" w:sz="4" w:space="0" w:color="E9EFF7" w:themeColor="accent6" w:themeTint="33"/>
          <w:insideH w:val="single" w:sz="4" w:space="0" w:color="E9EFF7" w:themeColor="accent6" w:themeTint="33"/>
          <w:insideV w:val="single" w:sz="4" w:space="0" w:color="E9EFF7" w:themeColor="accent6" w:themeTint="33"/>
          <w:tl2br w:val="nil"/>
          <w:tr2bl w:val="nil"/>
        </w:tcBorders>
        <w:shd w:val="clear" w:color="auto" w:fill="D4E0EF" w:themeFill="accent6" w:themeFillTint="66"/>
      </w:tcPr>
    </w:tblStylePr>
  </w:style>
  <w:style w:type="paragraph" w:styleId="Textodeglobo">
    <w:name w:val="Balloon Text"/>
    <w:basedOn w:val="Normal"/>
    <w:link w:val="TextodegloboCar"/>
    <w:uiPriority w:val="99"/>
    <w:semiHidden/>
    <w:unhideWhenUsed/>
    <w:locked/>
    <w:rsid w:val="00060C03"/>
    <w:rPr>
      <w:rFonts w:ascii="Tahoma" w:hAnsi="Tahoma" w:cs="Tahoma"/>
      <w:sz w:val="16"/>
      <w:szCs w:val="16"/>
    </w:rPr>
  </w:style>
  <w:style w:type="character" w:customStyle="1" w:styleId="TextodegloboCar">
    <w:name w:val="Texto de globo Car"/>
    <w:basedOn w:val="Fuentedeprrafopredeter"/>
    <w:link w:val="Textodeglobo"/>
    <w:uiPriority w:val="99"/>
    <w:semiHidden/>
    <w:rsid w:val="00060C03"/>
    <w:rPr>
      <w:rFonts w:ascii="Tahoma" w:eastAsia="Times New Roman" w:hAnsi="Tahoma" w:cs="Tahoma"/>
      <w:sz w:val="16"/>
      <w:szCs w:val="16"/>
      <w:lang w:val="es-ES" w:eastAsia="en-US"/>
    </w:rPr>
  </w:style>
  <w:style w:type="character" w:customStyle="1" w:styleId="NegritaChar1">
    <w:name w:val="Negrita Char1"/>
    <w:basedOn w:val="Fuentedeprrafopredeter"/>
    <w:link w:val="Negrita"/>
    <w:uiPriority w:val="1"/>
    <w:rsid w:val="00243EC6"/>
    <w:rPr>
      <w:rFonts w:ascii="Franklin Gothic Medium" w:eastAsia="Times New Roman" w:hAnsi="Franklin Gothic Medium"/>
      <w:sz w:val="22"/>
      <w:szCs w:val="24"/>
      <w:lang w:val="es-ES" w:eastAsia="en-US"/>
    </w:rPr>
  </w:style>
  <w:style w:type="paragraph" w:customStyle="1" w:styleId="CentradoResaltado">
    <w:name w:val="Centrado Resaltado"/>
    <w:basedOn w:val="Normal"/>
    <w:link w:val="CentradoResaltadoChar"/>
    <w:uiPriority w:val="1"/>
    <w:qFormat/>
    <w:rsid w:val="00243EC6"/>
    <w:pPr>
      <w:spacing w:before="240" w:after="240"/>
      <w:jc w:val="center"/>
    </w:pPr>
    <w:rPr>
      <w:rFonts w:ascii="Franklin Gothic Medium" w:hAnsi="Franklin Gothic Medium"/>
    </w:rPr>
  </w:style>
  <w:style w:type="character" w:customStyle="1" w:styleId="CentradoResaltadoChar">
    <w:name w:val="Centrado Resaltado Char"/>
    <w:basedOn w:val="Fuentedeprrafopredeter"/>
    <w:link w:val="CentradoResaltado"/>
    <w:uiPriority w:val="1"/>
    <w:rsid w:val="00243EC6"/>
    <w:rPr>
      <w:rFonts w:ascii="Franklin Gothic Medium" w:eastAsia="Times New Roman" w:hAnsi="Franklin Gothic Medium"/>
      <w:sz w:val="22"/>
      <w:szCs w:val="24"/>
      <w:lang w:val="es-ES" w:eastAsia="en-US"/>
    </w:rPr>
  </w:style>
  <w:style w:type="character" w:customStyle="1" w:styleId="TextoTablaChar">
    <w:name w:val="Texto Tabla Char"/>
    <w:basedOn w:val="TextoChar"/>
    <w:link w:val="TextoTabla"/>
    <w:uiPriority w:val="1"/>
    <w:rsid w:val="00C9305E"/>
    <w:rPr>
      <w:rFonts w:eastAsia="Times New Roman"/>
      <w:sz w:val="22"/>
      <w:szCs w:val="24"/>
      <w:lang w:val="es-ES" w:eastAsia="en-US"/>
    </w:rPr>
  </w:style>
  <w:style w:type="character" w:customStyle="1" w:styleId="italicaChar">
    <w:name w:val="italica Char"/>
    <w:basedOn w:val="Fuentedeprrafopredeter"/>
    <w:link w:val="italica"/>
    <w:rsid w:val="00C9305E"/>
    <w:rPr>
      <w:rFonts w:eastAsia="Times New Roman"/>
      <w:i/>
      <w:color w:val="000000"/>
      <w:sz w:val="22"/>
      <w:szCs w:val="24"/>
      <w:lang w:val="es-ES" w:eastAsia="en-US"/>
    </w:rPr>
  </w:style>
  <w:style w:type="paragraph" w:customStyle="1" w:styleId="EncabezadoTabla">
    <w:name w:val="EncabezadoTabla"/>
    <w:basedOn w:val="Negrita"/>
    <w:rsid w:val="00243EC6"/>
    <w:pPr>
      <w:jc w:val="center"/>
    </w:pPr>
    <w:rPr>
      <w:bCs/>
      <w:color w:val="000000" w:themeColor="background1"/>
      <w:szCs w:val="20"/>
    </w:rPr>
  </w:style>
  <w:style w:type="character" w:styleId="Textodelmarcadordeposicin">
    <w:name w:val="Placeholder Text"/>
    <w:basedOn w:val="Fuentedeprrafopredeter"/>
    <w:uiPriority w:val="99"/>
    <w:semiHidden/>
    <w:locked/>
    <w:rsid w:val="00BF4EBD"/>
    <w:rPr>
      <w:color w:val="808080"/>
    </w:rPr>
  </w:style>
  <w:style w:type="paragraph" w:styleId="NormalWeb">
    <w:name w:val="Normal (Web)"/>
    <w:basedOn w:val="Normal"/>
    <w:uiPriority w:val="99"/>
    <w:locked/>
    <w:rsid w:val="00AD7659"/>
    <w:pPr>
      <w:spacing w:before="100" w:beforeAutospacing="1" w:after="100" w:afterAutospacing="1"/>
      <w:jc w:val="left"/>
    </w:pPr>
    <w:rPr>
      <w:rFonts w:ascii="Times New Roman" w:hAnsi="Times New Roman"/>
      <w:sz w:val="24"/>
      <w:lang w:val="es-MX" w:eastAsia="es-MX"/>
    </w:rPr>
  </w:style>
  <w:style w:type="paragraph" w:styleId="Textonotapie">
    <w:name w:val="footnote text"/>
    <w:aliases w:val=" Car Car,Car Car, Car Char,Car,Car Char, Car"/>
    <w:basedOn w:val="Normal"/>
    <w:link w:val="TextonotapieCar"/>
    <w:locked/>
    <w:rsid w:val="00AD7659"/>
    <w:pPr>
      <w:jc w:val="left"/>
    </w:pPr>
    <w:rPr>
      <w:rFonts w:ascii="Times New Roman" w:hAnsi="Times New Roman"/>
      <w:sz w:val="20"/>
      <w:szCs w:val="20"/>
      <w:lang w:val="es-CR" w:eastAsia="es-CR"/>
    </w:rPr>
  </w:style>
  <w:style w:type="character" w:customStyle="1" w:styleId="TextonotapieCar">
    <w:name w:val="Texto nota pie Car"/>
    <w:aliases w:val=" Car Car Car,Car Car Car, Car Char Car,Car Car1,Car Char Car, Car Car1"/>
    <w:basedOn w:val="Fuentedeprrafopredeter"/>
    <w:link w:val="Textonotapie"/>
    <w:rsid w:val="00AD7659"/>
    <w:rPr>
      <w:rFonts w:ascii="Times New Roman" w:eastAsia="Times New Roman" w:hAnsi="Times New Roman"/>
    </w:rPr>
  </w:style>
  <w:style w:type="character" w:styleId="Refdenotaalpie">
    <w:name w:val="footnote reference"/>
    <w:uiPriority w:val="99"/>
    <w:locked/>
    <w:rsid w:val="00AD7659"/>
    <w:rPr>
      <w:vertAlign w:val="superscript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3055449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header" Target="header1.xml"/><Relationship Id="rId25" Type="http://schemas.openxmlformats.org/officeDocument/2006/relationships/theme" Target="theme/theme1.xml"/><Relationship Id="rId20" Type="http://schemas.openxmlformats.org/officeDocument/2006/relationships/footer" Target="footer2.xml"/><Relationship Id="rId16" Type="http://schemas.openxmlformats.org/officeDocument/2006/relationships/package" Target="embeddings/Microsoft_Word_Document.docx"/><Relationship Id="rId1" Type="http://schemas.openxmlformats.org/officeDocument/2006/relationships/customXml" Target="../customXml/item1.xml"/><Relationship Id="rId24" Type="http://schemas.openxmlformats.org/officeDocument/2006/relationships/glossaryDocument" Target="glossary/document.xml"/><Relationship Id="rId11" Type="http://schemas.openxmlformats.org/officeDocument/2006/relationships/webSettings" Target="webSettings.xml"/><Relationship Id="rId23" Type="http://schemas.openxmlformats.org/officeDocument/2006/relationships/fontTable" Target="fontTable.xml"/><Relationship Id="rId15" Type="http://schemas.openxmlformats.org/officeDocument/2006/relationships/image" Target="media/image2.emf"/><Relationship Id="rId10" Type="http://schemas.openxmlformats.org/officeDocument/2006/relationships/settings" Target="settings.xm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image" Target="media/image1.jpeg"/><Relationship Id="rId22" Type="http://schemas.openxmlformats.org/officeDocument/2006/relationships/footer" Target="footer3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5.emf"/></Relationships>
</file>

<file path=word/_rels/footer3.xml.rels><?xml version="1.0" encoding="UTF-8" standalone="yes"?>
<Relationships xmlns="http://schemas.openxmlformats.org/package/2006/relationships"><Relationship Id="rId1" Type="http://schemas.openxmlformats.org/officeDocument/2006/relationships/image" Target="media/image5.emf"/></Relationships>
</file>

<file path=word/_rels/header2.xml.rels><?xml version="1.0" encoding="UTF-8" standalone="yes"?>
<Relationships xmlns="http://schemas.openxmlformats.org/package/2006/relationships"><Relationship Id="rId2" Type="http://schemas.openxmlformats.org/officeDocument/2006/relationships/image" Target="media/image4.emf"/><Relationship Id="rId1" Type="http://schemas.openxmlformats.org/officeDocument/2006/relationships/image" Target="media/image3.png"/></Relationships>
</file>

<file path=word/_rels/header3.xml.rels><?xml version="1.0" encoding="UTF-8" standalone="yes"?>
<Relationships xmlns="http://schemas.openxmlformats.org/package/2006/relationships"><Relationship Id="rId2" Type="http://schemas.openxmlformats.org/officeDocument/2006/relationships/image" Target="media/image4.emf"/><Relationship Id="rId1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https://intrabccr.bccr.fi.cr/sites/gec2020/PlantillasCorrespondenciaInterna/plantilla-DAI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F3B4FB2D448B428D9571FCB06C769CD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8DE6DDE-D7DB-47C1-A514-CA7B45A0BB3A}"/>
      </w:docPartPr>
      <w:docPartBody>
        <w:p w:rsidR="002D39C8" w:rsidRDefault="002D39C8">
          <w:pPr>
            <w:pStyle w:val="F3B4FB2D448B428D9571FCB06C769CD0"/>
          </w:pPr>
          <w:r w:rsidRPr="001634BB">
            <w:rPr>
              <w:rStyle w:val="Textodelmarcadordeposicin"/>
            </w:rPr>
            <w:t>Haga clic aquí para escribir texto.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Wingdings 3">
    <w:panose1 w:val="050401020108070707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Franklin Gothic Book">
    <w:panose1 w:val="020B0503020102020204"/>
    <w:charset w:val="00"/>
    <w:family w:val="swiss"/>
    <w:pitch w:val="variable"/>
    <w:sig w:usb0="00000287" w:usb1="00000000" w:usb2="00000000" w:usb3="00000000" w:csb0="0000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Franklin Gothic Medium">
    <w:panose1 w:val="020B0603020102020204"/>
    <w:charset w:val="00"/>
    <w:family w:val="swiss"/>
    <w:pitch w:val="variable"/>
    <w:sig w:usb0="00000287" w:usb1="00000000" w:usb2="00000000" w:usb3="00000000" w:csb0="0000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D39C8"/>
    <w:rsid w:val="000C09B2"/>
    <w:rsid w:val="002D39C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s-CR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s-CR" w:eastAsia="es-CR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Fuentedeprrafopredeter">
    <w:name w:val="Default Paragraph Font"/>
    <w:uiPriority w:val="1"/>
    <w:semiHidden/>
    <w:unhideWhenUsed/>
  </w:style>
  <w:style w:type="table" w:default="1" w:styleId="Tabla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inlista">
    <w:name w:val="No List"/>
    <w:uiPriority w:val="99"/>
    <w:semiHidden/>
    <w:unhideWhenUsed/>
  </w:style>
  <w:style w:type="character" w:styleId="Textodelmarcadordeposicin">
    <w:name w:val="Placeholder Text"/>
    <w:basedOn w:val="Fuentedeprrafopredeter"/>
    <w:uiPriority w:val="99"/>
    <w:semiHidden/>
    <w:rPr>
      <w:color w:val="808080"/>
    </w:rPr>
  </w:style>
  <w:style w:type="paragraph" w:customStyle="1" w:styleId="F3B4FB2D448B428D9571FCB06C769CD0">
    <w:name w:val="F3B4FB2D448B428D9571FCB06C769CD0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Tema de Office">
  <a:themeElements>
    <a:clrScheme name="BCCR">
      <a:dk1>
        <a:srgbClr val="000000"/>
      </a:dk1>
      <a:lt1>
        <a:srgbClr val="000000"/>
      </a:lt1>
      <a:dk2>
        <a:srgbClr val="000000"/>
      </a:dk2>
      <a:lt2>
        <a:srgbClr val="EEECE1"/>
      </a:lt2>
      <a:accent1>
        <a:srgbClr val="3882C6"/>
      </a:accent1>
      <a:accent2>
        <a:srgbClr val="FFE18B"/>
      </a:accent2>
      <a:accent3>
        <a:srgbClr val="A9CD69"/>
      </a:accent3>
      <a:accent4>
        <a:srgbClr val="FEAA5E"/>
      </a:accent4>
      <a:accent5>
        <a:srgbClr val="5DB3C7"/>
      </a:accent5>
      <a:accent6>
        <a:srgbClr val="95B3D7"/>
      </a:accent6>
      <a:hlink>
        <a:srgbClr val="4F81BD"/>
      </a:hlink>
      <a:folHlink>
        <a:srgbClr val="7F7F7F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_xmlsignatures/_rels/origin.sigs.rels>&#65279;<?xml version="1.0" encoding="utf-8"?><Relationships xmlns="http://schemas.openxmlformats.org/package/2006/relationships"><Relationship Type="http://schemas.openxmlformats.org/package/2006/relationships/digital-signature/signature" Target="/_xmlsignatures/sig1.xml" Id="rId1" /></Relationships>
</file>

<file path=_xmlsignatures/sig1.xml><?xml version="1.0" encoding="utf-8"?>
<Signature xmlns="http://www.w3.org/2000/09/xmldsig#" Id="idPackageSignature">
  <SignedInfo>
    <CanonicalizationMethod Algorithm="http://www.w3.org/TR/2001/REC-xml-c14n-20010315"/>
    <SignatureMethod Algorithm="http://www.w3.org/2001/04/xmldsig-more#rsa-sha256"/>
    <Reference Type="http://www.w3.org/2000/09/xmldsig#Object" URI="#idPackageObject">
      <DigestMethod Algorithm="http://www.w3.org/2001/04/xmlenc#sha256"/>
      <DigestValue>r5DVfgdJwmtlHhLsvTKPUfmqqfjfOmxNPLze2gzub0w=</DigestValue>
    </Reference>
    <Reference Type="http://uri.etsi.org/01903#SignedProperties" URI="#idSignedProperties">
      <Transforms>
        <Transform Algorithm="http://www.w3.org/TR/2001/REC-xml-c14n-20010315"/>
      </Transforms>
      <DigestMethod Algorithm="http://www.w3.org/2001/04/xmlenc#sha256"/>
      <DigestValue>llt3Qnu8tHM96edjqfu7Duz9cJx6uBYvO81TF18/1KY=</DigestValue>
    </Reference>
  </SignedInfo>
  <SignatureValue>H1jDv5WF+ZXPu32PwshHAlsR/6JVEBKZzqHy6XNudmPkxdkVOy5ZKHzVp4UvGhkbenQxKEYT7DCyRP8c+n4w4Yc/gmO6So0x45dmZB3+2tEHFphyReH35jKzxGYvgl2W/A/oIevFgZ2q9sv0EFHrR8uBV+PavxJ2OSmzjHx4IfcCZrfvst749nWnyqWScNRRX8dbFfxekM+m4YYaBibamRW6huUe5RmlgqRTY661ro1rqa3dsZDk4B4cjeG3ugMACrnjYjwG+32vFsrx38ijhPI5KNORuwBCmD3wD7TFJAYVqbQZvmchL5wRjfVPppopo0Eq6KFfigAfBUa2uzKIjg==</SignatureValue>
  <KeyInfo>
    <X509Data>
      <X509Certificate>MIIFrzCCBJegAwIBAgITFAARudWHE/OFDecnywACABG51TANBgkqhkiG9w0BAQsFADCBmTEZMBcGA1UEBRMQQ1BKLTQtMDAwLTAwNDAxNzELMAkGA1UEBhMCQ1IxJDAiBgNVBAoTG0JBTkNPIENFTlRSQUwgREUgQ09TVEEgUklDQTEiMCAGA1UECxMZRElWSVNJT04gU0lTVEVNQVMgREUgUEFHTzElMCMGA1UEAxMcQ0EgU0lOUEUgLSBQRVJTT05BIEZJU0lDQSB2MjAeFw0yMzA5MTQyMTEzMDNaFw0yNzA5MTMyMTEzMDNaMIGrMRkwFwYDVQQFExBDUEYtMDEtMDcyOS0wMjU1MRgwFgYDVQQEEw9MSVpBTk8gQkFSQUhPTkExEDAOBgNVBCoTB01BUklCRUwxCzAJBgNVBAYTAkNSMRcwFQYDVQQKEw5QRVJTT05BIEZJU0lDQTESMBAGA1UECxMJQ0lVREFEQU5PMSgwJgYDVQQDEx9NQVJJQkVMIExJWkFOTyBCQVJBSE9OQSAoRklSTUEpMIIBIjANBgkqhkiG9w0BAQEFAAOCAQ8AMIIBCgKCAQEAj4wSDMqD1srnx0DS6z+pP67Nx0DlctsrzXdqRsddcQ3plIWXcYcARiwphspB77jPwGTnmkT5knr3/VTG3T6PrADlJgQHMks/RENOD0qr5SSO9qIOBf8RxgBySJlGWat/X6BnA/hFJZEFkrCuS31m1eXfas/tquegCRpXpkzwEwEHv+ihunqzq0W6yq4+yHXwxLM7TQP3VmnH+Y8vHiTqe5SeaWOzfzf79kde94MsRSwCO/prjDBXFVdiH2RlmOqQ+YQSlron6xoP3gPn5cC7AOluVM/uMfzWX2VVg4UKcN3EayJtG+zc0plY6s2lI3QGrMtNDLU7k9AXDYQ6N6yNIQIDAQABo4IB2jCCAdYwHQYDVR0OBBYEFD1vIMsg/uEsFIJ7ahc9oM7+b5cnMB8GA1UdIwQYMBaAFAlI/5tUAjbdMKRvs+Ivif5fd8qZMGEGA1UdHwRaMFgwVqBUoFKGUGh0dHA6Ly9mZGkuc2lucGUuZmkuY3IvcmVwb3NpdG9yaW8vQ0ElMjBTSU5QRSUyMC0lMjBQRVJTT05BJTIwRklTSUNBJTIwdjIoMikuY3JsMIGYBggrBgEFBQcBAQSBizCBiDBcBggrBgEFBQcwAoZQaHR0cDovL2ZkaS5zaW5wZS5maS5jci9yZXBvc2l0b3Jpby9DQSUyMFNJTlBFJTIwLSUyMFBFUlNPTkElMjBGSVNJQ0ElMjB2MigyKS5jcnQwKAYIKwYBBQUHMAGGHGh0dHA6Ly9vY3NwLnNpbnBlLmZpLmNyL29jc3AwDgYDVR0PAQH/BAQDAgbAMD0GCSsGAQQBgjcVBwQwMC4GJisGAQQBgjcVCIXE6luC0eM1lZEbgvmXGIaly2uBf4G50nKBnr94AgFkAgEHMBMGA1UdJQQMMAoGCCsGAQUFBwMEMBsGCSsGAQQBgjcVCgQOMAwwCgYIKwYBBQUHAwQwFQYDVR0gBA4wDDAKBghggTwBAQEBAjANBgkqhkiG9w0BAQsFAAOCAQEAmyqVIyjE1FxymHldQ83139bAYKKxPe2qt/ImJ29hfGjn3eIk944EQxkXwKl2q+63t4TYVxYVqjkNxDzLONDzIMwJrt/5IDl3MSKXw4KABGNCTpf5BAbbL8h4jjlCUN+/3KDBsOvTIzFzljnVDmbULAg1BSYhkOg0uABAYxVpiLNbTl/4OhjExmUMCJEDjBh1/3tCwcihuMwNopOebRttBYRedvnNwR1Q5ICZF3L88PcVMxdmJV35VxHd4g4JI9fokYZjNdTLpOJ21QeXluNIfnBQiOKc0Wwelopd4kpCofojd/jbdulJaLw692GyijlcRkfNWPEy/TWiwwcE8DpXFw==</X509Certificate>
    </X509Data>
  </KeyInfo>
  <Object Id="idPackageObject">
    <Manifest>
      <Reference URI="/_rels/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Mq3mDDWudLiaQFa1psBgLG+/en7p7r8re0MtlxnuiUI=</DigestValue>
      </Reference>
      <Reference URI="/word/_rels/document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8"/>
            <mdssi:RelationshipReference xmlns:mdssi="http://schemas.openxmlformats.org/package/2006/digital-signature" SourceId="rId13"/>
            <mdssi:RelationshipReference xmlns:mdssi="http://schemas.openxmlformats.org/package/2006/digital-signature" SourceId="rId18"/>
            <mdssi:RelationshipReference xmlns:mdssi="http://schemas.openxmlformats.org/package/2006/digital-signature" SourceId="rId21"/>
            <mdssi:RelationshipReference xmlns:mdssi="http://schemas.openxmlformats.org/package/2006/digital-signature" SourceId="rId12"/>
            <mdssi:RelationshipReference xmlns:mdssi="http://schemas.openxmlformats.org/package/2006/digital-signature" SourceId="rId17"/>
            <mdssi:RelationshipReference xmlns:mdssi="http://schemas.openxmlformats.org/package/2006/digital-signature" SourceId="rId25"/>
            <mdssi:RelationshipReference xmlns:mdssi="http://schemas.openxmlformats.org/package/2006/digital-signature" SourceId="rId16"/>
            <mdssi:RelationshipReference xmlns:mdssi="http://schemas.openxmlformats.org/package/2006/digital-signature" SourceId="rId20"/>
            <mdssi:RelationshipReference xmlns:mdssi="http://schemas.openxmlformats.org/package/2006/digital-signature" SourceId="rId11"/>
            <mdssi:RelationshipReference xmlns:mdssi="http://schemas.openxmlformats.org/package/2006/digital-signature" SourceId="rId24"/>
            <mdssi:RelationshipReference xmlns:mdssi="http://schemas.openxmlformats.org/package/2006/digital-signature" SourceId="rId15"/>
            <mdssi:RelationshipReference xmlns:mdssi="http://schemas.openxmlformats.org/package/2006/digital-signature" SourceId="rId23"/>
            <mdssi:RelationshipReference xmlns:mdssi="http://schemas.openxmlformats.org/package/2006/digital-signature" SourceId="rId10"/>
            <mdssi:RelationshipReference xmlns:mdssi="http://schemas.openxmlformats.org/package/2006/digital-signature" SourceId="rId19"/>
            <mdssi:RelationshipReference xmlns:mdssi="http://schemas.openxmlformats.org/package/2006/digital-signature" SourceId="rId9"/>
            <mdssi:RelationshipReference xmlns:mdssi="http://schemas.openxmlformats.org/package/2006/digital-signature" SourceId="rId14"/>
            <mdssi:RelationshipReference xmlns:mdssi="http://schemas.openxmlformats.org/package/2006/digital-signature" SourceId="rId22"/>
          </Transform>
          <Transform Algorithm="http://www.w3.org/TR/2001/REC-xml-c14n-20010315"/>
        </Transforms>
        <DigestMethod Algorithm="http://www.w3.org/2001/04/xmlenc#sha256"/>
        <DigestValue>ZtYQiB8cWyXZ3FJGGSFRj6cYUy+RpoIeZ/83tQycbnw=</DigestValue>
      </Reference>
      <Reference URI="/word/_rels/header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CDf1oifIINRKM36rswFdak+TNYCfjeyhWJX92D2vP8Q=</DigestValue>
      </Reference>
      <Reference URI="/word/_rels/header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CDf1oifIINRKM36rswFdak+TNYCfjeyhWJX92D2vP8Q=</DigestValue>
      </Reference>
      <Reference URI="/word/_rels/footer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PaIwTLyfl2Rqly7UaKB+Pa1oSZ0Kn9+45LFmHTudVLY=</DigestValue>
      </Reference>
      <Reference URI="/word/glossary/_rels/document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4"/>
          </Transform>
          <Transform Algorithm="http://www.w3.org/TR/2001/REC-xml-c14n-20010315"/>
        </Transforms>
        <DigestMethod Algorithm="http://www.w3.org/2001/04/xmlenc#sha256"/>
        <DigestValue>tI9MMc4dgyFVN51ZYv0+ie+qLoS977tYmLOtS8YjJ5U=</DigestValue>
      </Reference>
      <Reference URI="/word/_rels/settings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oDIFKvceXT5iH8Pj6xW3hzRhXUUoW1NffTfmJpJd87o=</DigestValue>
      </Reference>
      <Reference URI="/word/_rels/footer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PaIwTLyfl2Rqly7UaKB+Pa1oSZ0Kn9+45LFmHTudVLY=</DigestValue>
      </Reference>
      <Reference URI="/word/document.xml?ContentType=application/vnd.openxmlformats-officedocument.wordprocessingml.document.main+xml">
        <DigestMethod Algorithm="http://www.w3.org/2001/04/xmlenc#sha256"/>
        <DigestValue>ILn072oheVdZU+nQWc8cFfiyb1R989QtxnHfXHRHj/E=</DigestValue>
      </Reference>
      <Reference URI="/word/numbering.xml?ContentType=application/vnd.openxmlformats-officedocument.wordprocessingml.numbering+xml">
        <DigestMethod Algorithm="http://www.w3.org/2001/04/xmlenc#sha256"/>
        <DigestValue>THakGES5oFXI6XrKd+yYnpZgFx/bw7GGMK/g+1ptvZY=</DigestValue>
      </Reference>
      <Reference URI="/word/endnotes.xml?ContentType=application/vnd.openxmlformats-officedocument.wordprocessingml.endnotes+xml">
        <DigestMethod Algorithm="http://www.w3.org/2001/04/xmlenc#sha256"/>
        <DigestValue>WvFuGNkCddekkxH3ubnvdTrqHlKeBumdJU98aIhu2tQ=</DigestValue>
      </Reference>
      <Reference URI="/word/header2.xml?ContentType=application/vnd.openxmlformats-officedocument.wordprocessingml.header+xml">
        <DigestMethod Algorithm="http://www.w3.org/2001/04/xmlenc#sha256"/>
        <DigestValue>MZI7Cyj4vaHJ6TZuAKUfgEn7y6RWF95aux8xxqcQfVw=</DigestValue>
      </Reference>
      <Reference URI="/word/media/image4.emf?ContentType=image/x-emf">
        <DigestMethod Algorithm="http://www.w3.org/2001/04/xmlenc#sha256"/>
        <DigestValue>QOeQGPZxFnTGz/uGa1kYfccLx9fZC/Y6eQHGY7KhrmY=</DigestValue>
      </Reference>
      <Reference URI="/word/media/image3.png?ContentType=image/png">
        <DigestMethod Algorithm="http://www.w3.org/2001/04/xmlenc#sha256"/>
        <DigestValue>6s43y4tlSWcv/FtGvocO2tWWgvnh5l2dXYgn6P+u5Ws=</DigestValue>
      </Reference>
      <Reference URI="/word/header3.xml?ContentType=application/vnd.openxmlformats-officedocument.wordprocessingml.header+xml">
        <DigestMethod Algorithm="http://www.w3.org/2001/04/xmlenc#sha256"/>
        <DigestValue>X5y65x2R6UCqOkwYotXpzyJkLcMcmmCbTpCTbv5LmPU=</DigestValue>
      </Reference>
      <Reference URI="/word/footnotes.xml?ContentType=application/vnd.openxmlformats-officedocument.wordprocessingml.footnotes+xml">
        <DigestMethod Algorithm="http://www.w3.org/2001/04/xmlenc#sha256"/>
        <DigestValue>COkq2gDW571FVOIApe2ESbM3V4IfCLvm9Tp75eNJrWg=</DigestValue>
      </Reference>
      <Reference URI="/word/header1.xml?ContentType=application/vnd.openxmlformats-officedocument.wordprocessingml.header+xml">
        <DigestMethod Algorithm="http://www.w3.org/2001/04/xmlenc#sha256"/>
        <DigestValue>jlKMDmX22Y6cVL9m1yiEXzzNgBizsWKY29OaRt8zJJ8=</DigestValue>
      </Reference>
      <Reference URI="/word/theme/theme1.xml?ContentType=application/vnd.openxmlformats-officedocument.theme+xml">
        <DigestMethod Algorithm="http://www.w3.org/2001/04/xmlenc#sha256"/>
        <DigestValue>9TZ4mZI8zGI3VflhVf7jIYdeWBzUvylr4fmB98sbr7g=</DigestValue>
      </Reference>
      <Reference URI="/word/embeddings/Microsoft_Word_Document.docx?ContentType=application/vnd.openxmlformats-officedocument.wordprocessingml.document">
        <DigestMethod Algorithm="http://www.w3.org/2001/04/xmlenc#sha256"/>
        <DigestValue>5uEu8WsECOT8bvKNZxAHOzj7noPVlOrRNoec469MebM=</DigestValue>
      </Reference>
      <Reference URI="/word/footer2.xml?ContentType=application/vnd.openxmlformats-officedocument.wordprocessingml.footer+xml">
        <DigestMethod Algorithm="http://www.w3.org/2001/04/xmlenc#sha256"/>
        <DigestValue>aDKAs7cQHx2TTNaYX6AFQT9/6WszBrWUUB8dMy9au8A=</DigestValue>
      </Reference>
      <Reference URI="/word/media/image5.emf?ContentType=image/x-emf">
        <DigestMethod Algorithm="http://www.w3.org/2001/04/xmlenc#sha256"/>
        <DigestValue>EQeoPcoPPD0NqMiDPGouQJEQEnlO/w+Td37NCcMaesM=</DigestValue>
      </Reference>
      <Reference URI="/word/webSettings.xml?ContentType=application/vnd.openxmlformats-officedocument.wordprocessingml.webSettings+xml">
        <DigestMethod Algorithm="http://www.w3.org/2001/04/xmlenc#sha256"/>
        <DigestValue>xT2ajAnc56RuoMIeEBuBaPomo7Ff94WkE1aWo5GnCV0=</DigestValue>
      </Reference>
      <Reference URI="/word/glossary/document.xml?ContentType=application/vnd.openxmlformats-officedocument.wordprocessingml.document.glossary+xml">
        <DigestMethod Algorithm="http://www.w3.org/2001/04/xmlenc#sha256"/>
        <DigestValue>/hQM80u0qLXoRmV5ijqJVdz9GrxbHWcuRD1PUBKhUU0=</DigestValue>
      </Reference>
      <Reference URI="/word/glossary/webSettings.xml?ContentType=application/vnd.openxmlformats-officedocument.wordprocessingml.webSettings+xml">
        <DigestMethod Algorithm="http://www.w3.org/2001/04/xmlenc#sha256"/>
        <DigestValue>8vb+dnljSWO/SbrmX5QfQZNN5Czus6gGr6xLq5InSFM=</DigestValue>
      </Reference>
      <Reference URI="/word/glossary/settings.xml?ContentType=application/vnd.openxmlformats-officedocument.wordprocessingml.settings+xml">
        <DigestMethod Algorithm="http://www.w3.org/2001/04/xmlenc#sha256"/>
        <DigestValue>3hcp4yCedhXDSPSsY1s2Ns9Zp9bLCIPmClXfKHRzwn8=</DigestValue>
      </Reference>
      <Reference URI="/word/glossary/styles.xml?ContentType=application/vnd.openxmlformats-officedocument.wordprocessingml.styles+xml">
        <DigestMethod Algorithm="http://www.w3.org/2001/04/xmlenc#sha256"/>
        <DigestValue>xAWQJrxfPbRA6VkcqOHhcWFJfE3IgaiWBAT1le5JfFo=</DigestValue>
      </Reference>
      <Reference URI="/word/glossary/fontTable.xml?ContentType=application/vnd.openxmlformats-officedocument.wordprocessingml.fontTable+xml">
        <DigestMethod Algorithm="http://www.w3.org/2001/04/xmlenc#sha256"/>
        <DigestValue>KiPhtKlxAosoqsZP91RNz6j8H7HxGw5i4LsqAlqEiGg=</DigestValue>
      </Reference>
      <Reference URI="/word/media/image2.emf?ContentType=image/x-emf">
        <DigestMethod Algorithm="http://www.w3.org/2001/04/xmlenc#sha256"/>
        <DigestValue>9TRqpxcq8++fiL3l159J8h66uomMAy5LYJAeFENykhw=</DigestValue>
      </Reference>
      <Reference URI="/word/fontTable.xml?ContentType=application/vnd.openxmlformats-officedocument.wordprocessingml.fontTable+xml">
        <DigestMethod Algorithm="http://www.w3.org/2001/04/xmlenc#sha256"/>
        <DigestValue>NiRrr62I+hTOxtLobGfHfzZaC3GH3A1WLcFPzfxsk5M=</DigestValue>
      </Reference>
      <Reference URI="/word/settings.xml?ContentType=application/vnd.openxmlformats-officedocument.wordprocessingml.settings+xml">
        <DigestMethod Algorithm="http://www.w3.org/2001/04/xmlenc#sha256"/>
        <DigestValue>PIFEEVjLA3FMbSjSByEbmMxMuRsxz8fCHdNLaGbO/yM=</DigestValue>
      </Reference>
      <Reference URI="/word/footer1.xml?ContentType=application/vnd.openxmlformats-officedocument.wordprocessingml.footer+xml">
        <DigestMethod Algorithm="http://www.w3.org/2001/04/xmlenc#sha256"/>
        <DigestValue>2Suv2NDHfFL5JPt+5jnSGRMDx133CcKdQVWs2RcD6JE=</DigestValue>
      </Reference>
      <Reference URI="/word/styles.xml?ContentType=application/vnd.openxmlformats-officedocument.wordprocessingml.styles+xml">
        <DigestMethod Algorithm="http://www.w3.org/2001/04/xmlenc#sha256"/>
        <DigestValue>QlTKf4XEKhdODK0KAPCsKvwl7jnjVkE1rLzfLGRdSZQ=</DigestValue>
      </Reference>
      <Reference URI="/word/media/image1.jpeg?ContentType=image/jpeg">
        <DigestMethod Algorithm="http://www.w3.org/2001/04/xmlenc#sha256"/>
        <DigestValue>i5L6dPa91f4vprUe/qDpQrrKZLI1MiYL71asHHkAjWs=</DigestValue>
      </Reference>
      <Reference URI="/word/footer3.xml?ContentType=application/vnd.openxmlformats-officedocument.wordprocessingml.footer+xml">
        <DigestMethod Algorithm="http://www.w3.org/2001/04/xmlenc#sha256"/>
        <DigestValue>LPO+rwOOO1YMhVamGt/QDCnccMTs76yeBM+MhnVzZPk=</DigestValue>
      </Reference>
    </Manifest>
    <SignatureProperties>
      <SignatureProperty Id="idSignatureTime" Target="#idPackageSignature">
        <mdssi:SignatureTime xmlns:mdssi="http://schemas.openxmlformats.org/package/2006/digital-signature">
          <mdssi:Format>YYYY-MM-DDThh:mm:ssTZD</mdssi:Format>
          <mdssi:Value>2025-03-06T16:55:12Z</mdssi:Value>
        </mdssi:SignatureTime>
      </SignatureProperty>
    </SignatureProperties>
  </Object>
  <Object>
    <xd:QualifyingProperties xmlns:xd="http://uri.etsi.org/01903/v1.3.2#" Target="#idPackageSignature">
      <xd:SignedProperties Id="idSignedProperties">
        <xd:SignedSignatureProperties>
          <xd:SigningTime>2025-03-06T16:55:12Z</xd:SigningTime>
          <xd:SigningCertificate>
            <xd:Cert>
              <xd:CertDigest>
                <DigestMethod Algorithm="http://www.w3.org/2001/04/xmlenc#sha256"/>
                <DigestValue>Vty4Znw9JXnI7Fyl57Q34shgY4g2W+IyHObt0NM6InM=</DigestValue>
              </xd:CertDigest>
              <xd:IssuerSerial>
                <X509IssuerName>CN=CA SINPE - PERSONA FISICA v2, OU=DIVISION SISTEMAS DE PAGO, O=BANCO CENTRAL DE COSTA RICA, C=CR, SERIALNUMBER=CPJ-4-000-004017</X509IssuerName>
                <X509SerialNumber>446020935786728275859238936857383905419966933</X509SerialNumber>
              </xd:IssuerSerial>
            </xd:Cert>
          </xd:SigningCertificate>
        </xd:SignedSignatureProperties>
      </xd:SignedProperties>
      <xd:UnsignedProperties>
        <xd:UnsignedSignatureProperties>
          <xd:CertificateValues>
            <xd:EncapsulatedX509Certificate>MIINGzCCCwOgAwIBAgITSwAAAAcAcL/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+BF6XA6HE9YkCH70pSq6SpPK5cGU/bH2Bf2YQwaVC2Me6BPTbR4JVp2umLgYvGkDnXDhIbkEUUGLjM3L/cDuKjr5nFpKItFH1OkjcwNmRPx2ufmUXsDcqaETvTNxbu6B8cAx+iccH9iUj5Vv0FKvhx/mTArMNA8lbz92RWrn5iy18OhOEOzlAQMr4TcTbLG2s5LJUlY+sFh0A50aUmLbEFvH+aNLL2znLdWCe0g78WUGA7dHAC1IqvRb/0CObD5Wm16tlkHZdQAac250KFLp4w5dQ8jPey4jAlIDYDs8SpnBqW1+Hhdw8pJvwSe7XcCkZ/cCAwEAAaOCCHUwgghxMBIGCSsGAQQBgjcVAQQFAgMCAAIwIwYJKwYBBAGCNxUCBBYEFPrUlznaBlVQaXszB52TsOeVJ6X1MB0GA1UdDgQWBBQJSP+bVAI23TCkb7PiL4n+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/wQIMAYBAf8CAQAwHwYDVR0jBBgwFoAUaJ1pNsuEbnvqk2EZ/1gwHdX/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/0bRKkh7sw2ZC4RJmz6z0GpP/qEzicFRTCE7C6gehhL7nDNTC/JhXLPAG0NRWxX36KvkvcQA/WXMy80h6SCWnsecFGfF9tPhjQqWykYxfeZl1REj54GXl44ReU+2B8twObeov4G8sHG1nsSR4AhFeVCRBXnSNIWUfqayTiijwU6lgbV3RSh3mNQivZonfBi3DY4ObM2XvnIaBsymfEj0oykCNn+Tx/hIsJ0Z5F9cQd4V5SwaCYggVOtwM+HuZuQitefIR2z1lfw9QoOyvCjdPkRwkHm+Mp3TlDyyItRjaWO676KF6Uiv/f0C1MW1VzWlF0EXoHoKqy9lrrrnt3EadGIUINQW0NMHnJAUNzM92ETUaM/f1vfW6fGuW+IToekCh6rQzkpW/z5BPY1ugLSHiGJYDuSRUqpbqZO3gFrVN/KEAjAg/jZCh1gGoG/eKphNF88mb1d30JV9lbbcLzqRWuhVzgaH5RzNyf/fR1JVjlbVfqmsPw1xehDOd7QcNxW9SRFmEuiJH6sho/k8erKm4K/LP5jqJjHgtT9zqYwL+Y+Ntipe+9TuRDytFQ2wjsEji14N5h00XXPoW8wn7TdywkVAkq0IUUa1DqSDUwybgZOGrGS5tIq71yPPOvvcaYwm7RJf/PQkI=</xd:EncapsulatedX509Certificate>
            <xd:EncapsulatedX509Certificate>MIIMrDCCCpSgAwIBAgITTgAAAAJzjeZ3/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+EsM/nBp0JgPBtQFmnmA0d4fPlKXy8/sD0buS1QRDZZAerSvprfyaiKPAEpZpOWCl2fu46MQyyTa1DjH/ellvjADlOueC3p3O9qG5JIUrhuLTcx5G+eYyoJIURNob9O4Ur52+eTOYYqvJIYomKLc+/2pbJ0SApv+2m3p3oAp2SjTeWTMKVH6sPgqMD2izWJ3xChCefu2yec7NYaGjS1aMefYDIN2uklX7IhBTf9ErGGIPQ6Jmgoe5GvYfLB7O1BgaTcC3ZIwvGfoAowfiRYOzLfnuxuuTkUWFfafcYJTUYEkZimHeyEWh41M+kOkZE/q5jwQkfgTLGV+UQpVGMKSkzsW5EdgcI51ynZBkunnJsglTys66EEfAnoLr3uhiS67AE2Qqvvp7NOUUG1YCm7WOyEvVt1QbZUlkLZRxhlF5SKjmzhqruisBfmUz6tX6WO3EJyNT5N62YwQxSULOatx90ztuxzCHHhCcoh3xOWhWYtTwx4F2QDiRqfXfyTw9Te4CGlzmOYSQIdnOeTUTkDZ3WOxs2bAGgmGQQL+WtzIW3qj2xtspV4F7owwjlG+jhNHJzbjVxoYJoUJmyR8NCBYkdl/iNxewSUcOseZz+VVvlYJrcI1pRuJ1cnhyvWF/ymc8N1ZGtUMauSelr1tBGakNAgMBAAGjggctMIIHKTAQBgkrBgEEAYI3FQEEAwIBADAdBgNVHQ4EFgQUaJ1pNsuEbnvqk2EZ/1gwHdX/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/wQFMAMBAf8wHwYDVR0jBBgwFoAU4PL+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/FAvhX0YhsfYWRyUL5BOmuWjIMNuljuU5Lc6BR5eWePSUkOe3acDzslBkUjKzyNRZNQA7IXkuVs1arFT5djjhGiCdzwH7+rFekbNxicdhWJSJ7Fge5dMTkErgDJDERAWfePgzg55hacoTCgX0RkBQDZ08UJMVNgNuogfGGfXYgliwoFj4SnwktHjJHmAptQyLi+tCrt4VWr8+G34FFL51bAvio+RABqD7nu26cnnyNvZ5Ce4oMIcPxUkMX/LINqOFUjY75CcBhovqUJYEobbR9cvMcu3EC2su5asHDWjZxiUQrvSRHvH+7jNYuSk84THfiNcZq99o9ra/pG3ufO07ox1IHDDlX6LX6lTt6DbKw+5Z5L9I4GphhcxWxIdeNmg7xq60Cfy02sqLHeelOoweJLr97rliieeZkXXkGRN62z+1/ZcdS4gj1v+JKHiYLquTkxZFVCo/GmjC5IfUV5SrwtF7vfsJF9HkdaEcsQ9iuKOS28OR4vR0baEsCvlMotJn3jMFbFYO/v/e9P/79T3e+cVi/Va//avW1jxgCQGvTkca6RfqTr3WkMrnwZhHBvTvu0utoIRruw4vpbboFbrm6kkRbMYlA7YopUEBsMW+iqjp6jzifnlluqriqPuBAfmTv8ASr8JE8Ytw=</xd:EncapsulatedX509Certificate>
            <xd:EncapsulatedX509Certificate>MIIFwTCCA6mgAwIBAgIQdLjPY4+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/7o3GB95pZL/NgdVXrSc+X1hxGtwgwPyrc/SrLodUpXBYWD0zQNSQWkPpXkRoSa7guAjyHDpmfDkbRk2Oj414OpN3Etoehrw9pBWgHrFK1e5+oj2iHj1QRBUPlcyKJTz+DyOgvY2wC5Tgyxj4Fn2Tqy79Ck6UlerJgp8xRbPJwuF/2apBlzXu+/zvV3Pv2MMrPvSMpVK0oAw47TLpSzNRG3Z88V9PhPdkEyvqstdWQHiuFp49ulRvsr1cRdmkNptO0q6udPyej3k50Dl8IzhW1Uv5yPCKpxpDpoyy3X6HnfmZ470lbhzTZ12AQ392ansLLnO/ZOT4E9JB1M2UiZox8TdGe5RKDNQGK2GWJIQKDsIZqcVCmbGrCRPxCOtC/NwILxQCu8k1TkeH8SlrkwiBMsoCu5qeNrkarQxEYcVNXyw0rAaofaNL/42a5x7ulg78bNFBMj3vXM81WyFt+K3Ef+Zzd94ib/iOuzajKCIxiI+lp0PaNiVgj4a3h5BJM74umhCv0U+TAqIljp5QqPJvikcT4PgU4OS9/kCNxpKYqHJzRoijHWeA+EOSlAnuztya9KQLzmzoC/gQ4hqVfk2UNQ57DKdkuPbBTFvCSTjzRV+J7lfpci+WhT1BCRgUKSIwGEHYOm1dvjWOydRQBzcCAwEAAaNRME8wCwYDVR0PBAQDAgGGMA8GA1UdEwEB/wQFMAMBAf8wHQYDVR0OBBYEFODy/n3ERE5Q5DX9CImPToQZRDNAMBAGCSsGAQQBgjcVAQQDAgEAMA0GCSqGSIb3DQEBDQUAA4ICAQBJ5nSJMjsLLttbQWOESI3JjGtP7LIEIQCMAjM7WJTmUDMK1Xd+LKGq/vMzv0OnlCVsM4D7pnpWyEU30n9BvwCk4/bcp/ka/NBbE0fXNVF2px0T369RmfSBR32+y67kwfV9wT2lsm1M6faOCtLXgOe0UaCD5shbegU8RQhk2owSQTj6ZeXKQSnr5dv6z4nE5hFUFCMWYvbO9Lq9EyzzzMOEbV4fOu9PVgPQ5wARzJ0pf0evH9SnId5Y1nvSAYkHPgoiqiaSlcy9nN2C+QHwvt89nIH4krkSp0bLjX7ww8UgSzJnmrwWrjqt0c+OpOEkBlkmz2WeRK6G7fvov8SFSjZkMaiAKRHbxAuDSs+HAG9xzrI7OjvaLuVq5w0r3p77XT70Hiv6M/8ysMP3FpjNcK8xHjtOupjqVhK+KqBAhC8Z7fIyPH8U2vXPexCO449G930dnK4S8S6CpCh4bdRuZg/n+vRa9Cf/GheO56aANt+unoPf1tfYhKcFGx40lSBxoQtx6eR8TMhuQBJBwd4IRG/cy6ysE0vF2WKikc+m7a8vJYk+Did3n3nHKFKABh0Fdf6Id1/KiyXO0ivm1xR7uK0mreiETRcWa7Pw2D1NllnuoIyx1gsc0eYmZnZC5lV7VBt1xfpCyaRtmcqU7Jzvk/rl9U8rMSpaOcySGf15dGPVtQ==</xd:EncapsulatedX509Certificate>
          </xd:CertificateValues>
          <xd:SignatureTimeStamp>
            <CanonicalizationMethod Algorithm="http://www.w3.org/TR/2001/REC-xml-c14n-20010315"/>
            <xd:EncapsulatedTimeStamp>MIIK0QYJKoZIhvcNAQcCoIIKwjCCCr4CAQMxDzANBglghkgBZQMEAgEFADBzBgsqhkiG9w0BCRABBKBkBGIwYAIBAQYIYIE8AQEBAQUwMTANBglghkgBZQMEAgEFAAQgMk75g1CSMOWEHl2aRfBnfA4KbS59bDdMGtQ6XljUboACBCFC1NkYDzIwMjUwMzA2MTY1NjE1WjAEgAIB9AEB/6CCB8Iwgge+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/8zVlz72GhkgDlKERDslo/vZpRtU1OvkCG4rE62wXhTvecFALoP/VZrUgtAD66y9r29MDq9a7CRE0/I8uetV6Yt/DhB0zy08g83a7NUqwXLM21In0SVGxgEJnVku+QtUNz5KIf0w+Q9wzp3hBBpeVOmDRyOendOQDFVattNaG9UERrqqD18f+ZbiEQLEaGbcnAdt/u9tWOmSF769/LfiUspzSJFPT5ILoZWbtTXaG+V0bXiwLyQgQesL9ASvAn5BlSBDeDVwGnQ+cZVNoXzaeol+qm749NdsdgtH3kRaVbNi66t2Gh25X80enceMng/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//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/BAIwADANBgkqhkiG9w0BAQ0FAAOCAgEASwJewvhTnyIVu3f4DuhDM58hIwnwIkw13t4QMXkDkPF+tRdoK2Or3yjOhSRkB8J3XGFCG2wZhV7nmlw4sigEScceMePIZWa2HDBBDasx34F6N/MqBETx+hPI7Su/V2qnFdaseYts8ScPgtCFJBkpexuHy3/GmfdxxgmfT1DSxXYB707aDXs2DJG7PsK121RYEjRMsEPmv1//7YG3eJrQkUQ0wTdpNE9Z1yd4BBJeOW/jP42Cc80NkYsXnOpPn2od02oB1z2nI1mK+eP3MYmlBbHBTEf/c5OQ9uDbs+IcSR6fB3s9pnMUwZoRRwfde7xQR/XJnsNzmq/wXhhH6uMehsJRUWMYE0j3ZXgH6FEDFhqN/0uJ2vScOuE/YNov1nPftI4mI0tf+aAaXRuS7wy0WXwW/Nqg5vPF3xcWL6yMY9rSbAaLSLkzHJmVD6uLE9Suq3pt4uYZifdoVPNFXoTOjTWxmtTQOTUNGOY4p/0tmMiOl5gILGnVuPiOLzbPL4YfKFtmW5ijoc2WAon6Fz7W+2jv4hvgTec8JCW/lQm0a+zk/j+jrgaSgYg+cnH9syb3aWu7wu7SpKUWili9pA1Ks6N3M3oRY5/SvlnL+1CjVZ++sffrN3e89+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wMzA2MTY1NjE1WjAvBgkqhkiG9w0BCQQxIgQgCIDMw/i68MjA2uRTqmuPEpN+jFhbGAlLl3YHZQHG9D8wNwYLKoZIhvcNAQkQAi8xKDAmMCQwIgQgrKszXYj6Q2nTJpWV/NZakemXG2IrBO983WoSsYOW808wDQYJKoZIhvcNAQEBBQAEggEAqDMsmkhabDQVGP5V4eItSgfm+JmiM59IbyMQ3592imRi71RUfN7fZ9sH/Ig2nNJwNgEJU/rgbNzG9M49w98udiRrIGDImeh+cF8fz7hRuN6SfE6S/ZMHx2th5/1YciR8GOPpn8ohMNOBfwvOKjSpRDI6bw1IVezE3K+JvAj6rUBI98zAWoqbSrJO091lebzuWUuYRT92bDKZyIeI9xvjKpJUvfjBTEX5RMDwHaeQeRNXqECOpdSD5GZR8TSlT2HSZpPtdhHKoBXf9m6I/YmAVxTEzj/eaUjesPuRLaDCwLDQgRF28zsnRH5FMljjndIoVgyfX8l0MLyLHtU/uW2oWg==</xd:EncapsulatedTimeStamp>
          </xd:SignatureTimeStamp>
          <TimeStampValidationData xmlns="http://uri.etsi.org/01903/v1.4.1#">
            <xd:CertificateValues>
              <xd:EncapsulatedX509Certificate>MIILkzCCCXugAwIBAgITTgAAAASYOR/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+i9PCNAXS/Mw/TByDhY7zNP7WyJtPSUnSbQRLdQ3hMPuJ6iVgoZWNKx1TJ7MzNVPOv713eEcqqDm69XWSSaQJEz3HbTAVC23V3PJcEuuQfJuKZ+7YP2VMMhBj73UoJdQqMx3nJpECJDjzCrCZHEPtusDRa1+CEmm61ghSDKwUvjow98rkuBvu837MWb3iDj9y8KbbKvme4CPRiAnmZv9N8H5q1zrO6EmWX46+z4ofkUji7flDLzVxCG9b3irrGf7ig+IzfXBBqyr/OLNg32xKZNdezbSKDRsjHxQMpeS6vHu+spOPK65ujLhjTLNHF5v31x+fFPiz++Iz1DoUfTpEz/GlB3Z6HceP2eKgghwOrEgzZ9sT+l0aGxolASLeiiyW73TWyuL1ubRPaJV41ZfFzgZcb7b/LDei31claIEm+OMPEF1s5dfjsAByXqQCl0UUuTYqaBT8N8OC7qh/KZYQx4jbdgl2vvgR/bnaD1VO6AEbySBHW7sG1XgDkjKsPZr2EtnacZ6pdAlAI69pYPabwOo5wvJhKhFXh3ymhV5JNThCpbqGX+7x1eL8eTfelvsbmmnZtS5+Rtol9bsSLG/BAwhNHJmFHvnbper5cHJ4TPmz+k0aveKM2i+yGeRcp/0N5ZOKoWCia4apU7RcBZnTFVFfQIDAQABo4IGEDCCBgwwEAYJKwYBBAGCNxUBBAMCAQAwHQYDVR0OBBYEFLC74AguSxNo8NCARANnpD//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/MB8GA1UdIwQYMBaAFODy/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/Ew2Io73K/eW3DRI28HmV545pRKxU5lKeZy7szI+W8+ZTApBGZgQErw5Klfk20b2bul15OEYphIz3d1NC2lQG5PggpO9KQtHEMeGCDx569UKsYekBaWfz7q7V7a+k4xFGKJFNyKQP0HAsmpfLSuJvqRrEORuQpNRxGzljIF3N1VTwzFTnW2sH7DBVoH3a/Viggs8BXqBpp2bqdfUJKiwgCmY//9fBP1zLiyEKthG1lKmzs06OdjmWeqL/6QBlfBbQtecqrfHIfJAnkwsIGXGLd39cM0jAZFnENl2z5unJnHdCLnxro/ct06E7bYJ4MJcWA9s4IrDREHjSAO4PczDzE0W/a0cpGDdYGvXIuH3qRV1LutTmecxC5+mALhBEWV1JAAr0W7LAWTRBtwjHNas9AVxb4SOGbtEV9jabics2QqNU08PiMROjuM/qnKACR5euRZG6k8eP7ft1n3ufHmP9FpPz5jWF37m4ciVm/3VJTA/RvBkzwGFdISOyOUx0Ei4wx8z2MeGaa0ZEhY7kwOugT6Jsi/npc/tVcDxCo35g4cz47tFkY4r2hoUTPqvrlStanbwdI5xD3P3j2Z7rVwal+R/Nx3Ma6EP+mf73m8w+KdZHrQbL/oXIB9A/GW+roN</xd:EncapsulatedX509Certificate>
              <xd:EncapsulatedX509Certificate>MIIFwTCCA6mgAwIBAgIQdLjPY4+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/7o3GB95pZL/NgdVXrSc+X1hxGtwgwPyrc/SrLodUpXBYWD0zQNSQWkPpXkRoSa7guAjyHDpmfDkbRk2Oj414OpN3Etoehrw9pBWgHrFK1e5+oj2iHj1QRBUPlcyKJTz+DyOgvY2wC5Tgyxj4Fn2Tqy79Ck6UlerJgp8xRbPJwuF/2apBlzXu+/zvV3Pv2MMrPvSMpVK0oAw47TLpSzNRG3Z88V9PhPdkEyvqstdWQHiuFp49ulRvsr1cRdmkNptO0q6udPyej3k50Dl8IzhW1Uv5yPCKpxpDpoyy3X6HnfmZ470lbhzTZ12AQ392ansLLnO/ZOT4E9JB1M2UiZox8TdGe5RKDNQGK2GWJIQKDsIZqcVCmbGrCRPxCOtC/NwILxQCu8k1TkeH8SlrkwiBMsoCu5qeNrkarQxEYcVNXyw0rAaofaNL/42a5x7ulg78bNFBMj3vXM81WyFt+K3Ef+Zzd94ib/iOuzajKCIxiI+lp0PaNiVgj4a3h5BJM74umhCv0U+TAqIljp5QqPJvikcT4PgU4OS9/kCNxpKYqHJzRoijHWeA+EOSlAnuztya9KQLzmzoC/gQ4hqVfk2UNQ57DKdkuPbBTFvCSTjzRV+J7lfpci+WhT1BCRgUKSIwGEHYOm1dvjWOydRQBzcCAwEAAaNRME8wCwYDVR0PBAQDAgGGMA8GA1UdEwEB/wQFMAMBAf8wHQYDVR0OBBYEFODy/n3ERE5Q5DX9CImPToQZRDNAMBAGCSsGAQQBgjcVAQQDAgEAMA0GCSqGSIb3DQEBDQUAA4ICAQBJ5nSJMjsLLttbQWOESI3JjGtP7LIEIQCMAjM7WJTmUDMK1Xd+LKGq/vMzv0OnlCVsM4D7pnpWyEU30n9BvwCk4/bcp/ka/NBbE0fXNVF2px0T369RmfSBR32+y67kwfV9wT2lsm1M6faOCtLXgOe0UaCD5shbegU8RQhk2owSQTj6ZeXKQSnr5dv6z4nE5hFUFCMWYvbO9Lq9EyzzzMOEbV4fOu9PVgPQ5wARzJ0pf0evH9SnId5Y1nvSAYkHPgoiqiaSlcy9nN2C+QHwvt89nIH4krkSp0bLjX7ww8UgSzJnmrwWrjqt0c+OpOEkBlkmz2WeRK6G7fvov8SFSjZkMaiAKRHbxAuDSs+HAG9xzrI7OjvaLuVq5w0r3p77XT70Hiv6M/8ysMP3FpjNcK8xHjtOupjqVhK+KqBAhC8Z7fIyPH8U2vXPexCO449G930dnK4S8S6CpCh4bdRuZg/n+vRa9Cf/GheO56aANt+unoPf1tfYhKcFGx40lSBxoQtx6eR8TMhuQBJBwd4IRG/cy6ysE0vF2WKikc+m7a8vJYk+Did3n3nHKFKABh0Fdf6Id1/KiyXO0ivm1xR7uK0mreiETRcWa7Pw2D1NllnuoIyx1gsc0eYmZnZC5lV7VBt1xfpCyaRtmcqU7Jzvk/rl9U8rMSpaOcySGf15dGPVtQ==</xd:EncapsulatedX509Certificate>
            </xd:CertificateValues>
            <xd:RevocationValues>
              <xd:CRLValues>
                <xd:EncapsulatedCRLValue>MIIDLDCCARQCAQEwDQYJKoZIhvcNAQENBQAwgYAxGTAXBgNVBAUTEENQSi0yLTEwMC0wOTgzMTExCzAJBgNVBAYTAkNSMQ8wDQYDVQQKEwZNSUNJVFQxDTALBgNVBAsTBERDRkQxNjA0BgNVBAMTLUNBIFBPTElUSUNBIFNFTExBRE8gREUgVElFTVBPIC0gQ09TVEEgUklDQSB2MhcNMjUwMjI4MTkwMTExWhcNMjUwNDI5MDcyMTExWqBfMF0wHwYDVR0jBBgwFoAUsLvgCC5LE2jw0IBEA2ekP/8lY/YwEAYJKwYBBAGCNxUBBAMCAQAwCgYDVR0UBAMCAT8wHAYJKwYBBAGCNxUEBA8XDTI1MDQyODE5MTExMVowDQYJKoZIhvcNAQENBQADggIBAIjTzTUCSVkK9/+dau3rz2TMnrHfFmegqPXhGGiFZX6qNjiZVkuNHwvlQ9i+nqf+RGmr40m2gVko2zWgrrKTBWenT8QNCHlLCRirI02CKweqC06BdnA+czv/CUxuXp/y3ol78pc/P4SfIN/xT5zPI8eXsOjpTqgcvxZC0a0rWOqVF7Le5YvjKbJ7MdDu25L9RqPTXTKmQVBRUkQQiTvApf+ma+NoARe8J+n6v2aT7fHfu/9yV0mXMz1Pe8VfHk39LbH9I4Um1Gji7ewl7Eo/MgM5yA5+/89/BjTx9eQnIaFHJri+PSnnRAytORXPtggpU/fZGMYJvDcbEwxzb1B7teyXlmKkCkutcFCf7N+3QCuAWLYYe1l20bnvUbjlxdM5lBHpdpZVeOqJLVyKflwaJKqp8N3e+jZa2l23573MOgKkW/xq85drNFdqZSZMUM7o/CuKX2oJhy4poR7X+SnVFjV0Ulz/NGYXpA4TYcwZV8oKy7/galsmMhp9F7au32eNO+deYO3nvIu829cnmn6JdVR+L21Vt84w38sH9gfvDdmt04CIO0Wy1canXMve/zElDLy3qDghlOs3HahM7Dcu0+2X5ggYX3xYSGUlZL84dxvbE+MjINjwdHXWZ5QF8W7MmXF6Wt+J1SiHaygS5t0Y6pc5AHMNjxVx4rG8eOYw3kuc</xd:EncapsulatedCRLValue>
                <xd:EncapsulatedCRLValue>MIIDHjCCAQYCAQEwDQYJKoZIhvcNAQENBQAwczEZMBcGA1UEBRMQQ1BKLTItMTAwLTA5ODMxMTENMAsGA1UECxMERENGRDEPMA0GA1UEChMGTUlDSVRUMQswCQYDVQQGEwJDUjEpMCcGA1UEAxMgQ0EgUkFJWiBOQUNJT05BTCAtIENPU1RBIFJJQ0EgdjIXDTI1MDEwODE2NDc1NloXDTI1MDUwOTA1MDc1NlqgXzBdMB8GA1UdIwQYMBaAFODy/n3ERE5Q5DX9CImPToQZRDNAMBAGCSsGAQQBgjcVAQQDAgEAMAoGA1UdFAQDAgEjMBwGCSsGAQQBgjcVBAQPFw0yNTA1MDgxNjU3NTZaMA0GCSqGSIb3DQEBDQUAA4ICAQA5jHRx4rKQAshHd6sGv48RtrrNbMI99NHIeUi7sTW3pDl31X7wPa6ZghTT7Et36OpqzlubL6J+L83Z3Plnv97kYw42wb3Z5B6JZ01m/m+H9QSEPsaJgt8NwxPecqHeNtUzncinc15Td/D8L5H+bm0Oqrn86rw1jupqfPaTlcqyomympwXY4pqfUfeW9Zrx49G71fLzUCcxc8c1HXnmuNZ3GE84z6nblYI/r9V7UD/5IpqYRZ/GTC1JR8VBamKicUgKklb0GdGj3JYUIM1LbqVjcvQihB3fGILAW5Ve6NKhMzn3kBrezCROUE4uXX0ZSm38rBg/dlGYzHjpTWJocN7GLImfHxQCng1LC6UMDpOtFb+4ViRspAeu59JhDdrm8XRCneB5FnvqN7g3RdQqikLbsvdce5Xy21imyHV5L7X9KWw9m+QYb5QophYUidplGEbx5cBZMRy9eGNVEu1CMqIWyk4SNaGNcE5s1emw45QyKWlBSoqWwZDaukXL5q2vhg5U78h6tODek57BOOCblsClX/UdEUkEe9Xutg3oVn3M+BY95UQ4pSocSzseubiTXCugjcqZtOQPUSeipI7TVzjOJjuG8L9sbt/o4KV8vi5EgMZxVUbvQoTpJpR63Cq0pfcW+8AenWFUdhzj9aDil7fyub5HS7TM9XPPBQYFLNaR0w==</xd:EncapsulatedCRLValue>
              </xd:CRLValues>
            </xd:RevocationValues>
          </TimeStampValidationData>
          <xd:CompleteCertificateRefs>
            <xd:CertRefs>
              <xd:Cert>
                <xd:CertDigest>
                  <DigestMethod Algorithm="http://www.w3.org/2001/04/xmlenc#sha256"/>
                  <DigestValue>OtPATwbgzMPtjxy6d38e2YWwmt/86c/BixjKH5Ud+e0=</DigestValue>
                </xd:CertDigest>
                <xd:IssuerSerial>
                  <X509IssuerName>CN=CA POLITICA PERSONA FISICA - COSTA RICA v2, OU=DCFD, O=MICITT, C=CR, SERIALNUMBER=CPJ-2-100-098311</X509IssuerName>
                  <X509SerialNumber>1672555889926151746583134727032974558336385031</X509SerialNumber>
                </xd:IssuerSerial>
              </xd:Cert>
              <xd:Cert>
                <xd:CertDigest>
                  <DigestMethod Algorithm="http://www.w3.org/2001/04/xmlenc#sha256"/>
                  <DigestValue>MsKOaEooPfFdp2G4uOeantctgd21V4JKgjo/Bpp+d90=</DigestValue>
                </xd:CertDigest>
                <xd:IssuerSerial>
                  <X509IssuerName>CN=CA RAIZ NACIONAL - COSTA RICA v2, C=CR, O=MICITT, OU=DCFD, SERIALNUMBER=CPJ-2-100-098311</X509IssuerName>
                  <X509SerialNumber>1739458125498116918358806673373806027304075266</X509SerialNumber>
                </xd:IssuerSerial>
              </xd:Cert>
              <xd:Cert>
                <xd:CertDigest>
                  <DigestMethod Algorithm="http://www.w3.org/2001/04/xmlenc#sha256"/>
                  <DigestValue>/Z6nMJSOwlh1/TxKd4gV9X8iYfc5vomN1yD6LgfvfEI=</DigestValue>
                </xd:CertDigest>
                <xd:IssuerSerial>
                  <X509IssuerName>CN=CA RAIZ NACIONAL - COSTA RICA v2, C=CR, O=MICITT, OU=DCFD, SERIALNUMBER=CPJ-2-100-098311</X509IssuerName>
                  <X509SerialNumber>155150036479860318890910376525337462028</X509SerialNumber>
                </xd:IssuerSerial>
              </xd:Cert>
            </xd:CertRefs>
          </xd:CompleteCertificateRefs>
          <xd:CompleteRevocationRefs>
            <xd:CRLRefs>
              <xd:CRLRef>
                <xd:DigestAlgAndValue>
                  <DigestMethod Algorithm="http://www.w3.org/2001/04/xmlenc#sha256"/>
                  <DigestValue>r8omPE1jxzFJ2mofQ2ADqrJCr8yKWdPBq2j8nlH44T0=</DigestValue>
                </xd:DigestAlgAndValue>
                <xd:CRLIdentifier>
                  <xd:Issuer>SERIALNUMBER=CPJ-2-100-098311,C=CR,O=MICITT,OU=DCFD,CN=CA POLITICA PERSONA FISICA - COSTA RICA v2</xd:Issuer>
                  <xd:IssueTime>2025-02-28T18:55:01Z</xd:IssueTime>
                  <xd:Number>63</xd:Number>
                </xd:CRLIdentifier>
              </xd:CRLRef>
              <xd:CRLRef>
                <xd:DigestAlgAndValue>
                  <DigestMethod Algorithm="http://www.w3.org/2001/04/xmlenc#sha256"/>
                  <DigestValue>XfJJsnf7gsMVHvql882LP2iiDZ0wkSzCd/Rf8pQeVlA=</DigestValue>
                </xd:DigestAlgAndValue>
                <xd:CRLIdentifier>
                  <xd:Issuer>SERIALNUMBER=CPJ-2-100-098311,OU=DCFD,O=MICITT,C=CR,CN=CA RAIZ NACIONAL - COSTA RICA v2</xd:Issuer>
                  <xd:IssueTime>2025-01-08T16:47:56Z</xd:IssueTime>
                  <xd:Number>35</xd:Number>
                </xd:CRLIdentifier>
              </xd:CRLRef>
            </xd:CRLRefs>
            <xd:OCSPRefs>
              <xd:OCSPRef>
                <xd:OCSPIdentifier>
                  <xd:ResponderID>
                    <xd:ByKey>ky7DJ3EoOGxYFpGPOo76CAJsiDw=</xd:ByKey>
                  </xd:ResponderID>
                  <xd:ProducedAt>2025-03-06T16:56:16Z</xd:ProducedAt>
                </xd:OCSPIdentifier>
                <xd:DigestAlgAndValue>
                  <DigestMethod Algorithm="http://www.w3.org/2001/04/xmlenc#sha256"/>
                  <DigestValue>tfylPfx0I2M/A2aaClxlDXqffg5dCyL9DkuB1hS1QhE=</DigestValue>
                </xd:DigestAlgAndValue>
              </xd:OCSPRef>
            </xd:OCSPRefs>
          </xd:CompleteRevocationRefs>
          <xd:RevocationValues>
            <xd:CRLValues>
              <xd:EncapsulatedCRLValue>MIIDKDCCARACAQEwDQYJKoZIhvcNAQENBQAwfTEZMBcGA1UEBRMQQ1BKLTItMTAwLTA5ODMxMTELMAkGA1UEBhMCQ1IxDzANBgNVBAoTBk1JQ0lUVDENMAsGA1UECxMERENGRDEzMDEGA1UEAxMqQ0EgUE9MSVRJQ0EgUEVSU09OQSBGSVNJQ0EgLSBDT1NUQSBSSUNBIHYyFw0yNTAyMjgxODU1MDFaFw0yNTA0MjkwNzE1MDFaoF8wXTAfBgNVHSMEGDAWgBRonWk2y4Rue+qTYRn/WDAd1f9cyzAQBgkrBgEEAYI3FQEEAwIBADAKBgNVHRQEAwIBPzAcBgkrBgEEAYI3FQQEDxcNMjUwNDI4MTkwNTAxWjANBgkqhkiG9w0BAQ0FAAOCAgEAP4mvSFteswTLcbQb08u5JBeHwXWb4TYta+0AZ1EKVoTbyzYVlPeKbAX56p1Z5tqBOY0LFh98gepa73/3dUqojY9P+sHQx6gfagW/WfXhZGa1NqBkV07Os0drMV2nxXzWvaikMmqN0ArgXVOXpk0pRxS5tQqp9FbVB/2IvH/d9KVi+EgoJT5LkrZf0Fgh+YBzRhD9zxipLUV2MnIi7EqG6zMZdgic5BT9poeFRzdK7pQ41pTfqMYW2mulxEZmV8RfG90Cit8cAVO31SODmIBbUtXvDfcKuzBwD6ympYaMPOZufGGNhk02aPxP7MPlqbS7v1DNcK7Wn54JKCbFiYun4aJEijhsZOR7kWQaIUfc2bmzHrqA5EZ7KWYdY548uqGTT3BBPE4LqWo2V3RXk8oDujnwi3BDPHD7BxpRo7Xsc+uRUiLtKSfmwZMWBwyFMwFnAe5EndeUO9Rjkvjx8egGsxCsfFyTY7QUrgFW1bsKO0zjum9k91EyvVAxVQZbkP9XTZThEph0rlFCTR6vOJApPHakBoNuacxHuwV+21EOBsHy7oI5ejpyznWOSBd2J7iRQ8Uk/GLEATBXUdNtBaBsiArEqihcSAqZzuRp0SXTcHaM3G+9zE4V3fhe0+hA4LMDy3P0VBewv7yV5oKj6xBzVQkXX4S8cWZezOaTLE5EE7c=</xd:EncapsulatedCRLValue>
              <xd:EncapsulatedCRLValue>MIIDHjCCAQYCAQEwDQYJKoZIhvcNAQENBQAwczEZMBcGA1UEBRMQQ1BKLTItMTAwLTA5ODMxMTENMAsGA1UECxMERENGRDEPMA0GA1UEChMGTUlDSVRUMQswCQYDVQQGEwJDUjEpMCcGA1UEAxMgQ0EgUkFJWiBOQUNJT05BTCAtIENPU1RBIFJJQ0EgdjIXDTI1MDEwODE2NDc1NloXDTI1MDUwOTA1MDc1NlqgXzBdMB8GA1UdIwQYMBaAFODy/n3ERE5Q5DX9CImPToQZRDNAMBAGCSsGAQQBgjcVAQQDAgEAMAoGA1UdFAQDAgEjMBwGCSsGAQQBgjcVBAQPFw0yNTA1MDgxNjU3NTZaMA0GCSqGSIb3DQEBDQUAA4ICAQA5jHRx4rKQAshHd6sGv48RtrrNbMI99NHIeUi7sTW3pDl31X7wPa6ZghTT7Et36OpqzlubL6J+L83Z3Plnv97kYw42wb3Z5B6JZ01m/m+H9QSEPsaJgt8NwxPecqHeNtUzncinc15Td/D8L5H+bm0Oqrn86rw1jupqfPaTlcqyomympwXY4pqfUfeW9Zrx49G71fLzUCcxc8c1HXnmuNZ3GE84z6nblYI/r9V7UD/5IpqYRZ/GTC1JR8VBamKicUgKklb0GdGj3JYUIM1LbqVjcvQihB3fGILAW5Ve6NKhMzn3kBrezCROUE4uXX0ZSm38rBg/dlGYzHjpTWJocN7GLImfHxQCng1LC6UMDpOtFb+4ViRspAeu59JhDdrm8XRCneB5FnvqN7g3RdQqikLbsvdce5Xy21imyHV5L7X9KWw9m+QYb5QophYUidplGEbx5cBZMRy9eGNVEu1CMqIWyk4SNaGNcE5s1emw45QyKWlBSoqWwZDaukXL5q2vhg5U78h6tODek57BOOCblsClX/UdEUkEe9Xutg3oVn3M+BY95UQ4pSocSzseubiTXCugjcqZtOQPUSeipI7TVzjOJjuG8L9sbt/o4KV8vi5EgMZxVUbvQoTpJpR63Cq0pfcW+8AenWFUdhzj9aDil7fyub5HS7TM9XPPBQYFLNaR0w==</xd:EncapsulatedCRLValue>
            </xd:CRLValues>
            <xd:OCSPValues>
              <xd:EncapsulatedOCSPValue>MIIGiwoBAKCCBoQwggaABgkrBgEFBQcwAQEEggZxMIIGbTCBxaIWBBSTLsMncSg4bFgWkY86jvoIAmyIPBgPMjAyNTAzMDYxNjU2MTZaMIGZMIGWMEwwCQYFKw4DAhoFAAQUzgxHzN03kqP+e9oD7BphnZQwSGIEFAlI/5tUAjbdMKRvs+Ivif5fd8qZAhMUABG51YcT84UN5yfLAAIAEbnVgAAYDzIwMjUwMzA2MTY0MjU0WqARGA8yMDI1MDMwODA1MDI1NFqhIDAeMBwGCSsGAQQBgjcVBAQPFw0yNTAzMDcxNjUyNTRaMA0GCSqGSIb3DQEBCwUAA4IBAQCF/5iRIk5UgBzFCXavReecpTPh25fYTsc3S0xDs8FW/xATnuN7AxLN4wuiMK7lJIDWs6F/RcM+5kisesvA8CCal7qbwiNhfb2HCZ35uIIy3a1gXm7pPjQxA/U6y+NqDBhCMAJDUjbicbKeXgLAqMdCB6ibwiPaqjFGDFJ7r8dWFQJzsVgFDFbCxf9uKl2hhpL3YAGvL6VVrhzwNsWIRxPstJGpfc3bugntmDn6BT4ssTduMKHSENpcO/iAEbja2P56Dnyu/pXFhy6OhzlONE6045+UzkPozy2vfVjt5PAx7tazLuwyoO8pIVFsaRwiIJ2Q+pOatjpvS6eEtWjFBBozoIIEjTCCBIkwggSFMIIDbaADAgECAhMUABe08nU1cPG3CvQBAAIAF7TyMA0GCSqGSIb3DQEBCwUAMIGZMRkwFwYDVQQFExBDUEotNC0wMDAtMDA0MDE3MQswCQYDVQQGEwJDUjEkMCIGA1UEChMbQkFOQ08gQ0VOVFJBTCBERSBDT1NUQSBSSUNBMSIwIAYDVQQLExlESVZJU0lPTiBTSVNURU1BUyBERSBQQUdPMSUwIwYDVQQDExxDQSBTSU5QRSAtIFBFUlNPTkEgRklTSUNBIHYyMB4XDTI1MDIyMjE5NDMzNVoXDTI1MDMwODE5NDMzNVowGjEYMBYGA1UEAxMPUE9SVkVOSVIuZmRpLmNyMIIBIjANBgkqhkiG9w0BAQEFAAOCAQ8AMIIBCgKCAQEAikyQmCGuncRhWLXti5kV7+HFiuwEGF6+Z2JMZtd7wY2PchT5sr0l8KamrRfBtQTGydr563ZBpWV4m77bu0NtdaZibwEXYOHKoV6xI7Y7TdCFMaAk8wMc2eij5m2c7o1ogZSfROa7EUsU3q464fLm/2ymzxsupP5kfl/sb6N0mX2x6b2EzMHJySGWf18eFCXYWsu47yDiS4hPo29y1QtUIHzv3nlKWDvTWpSW2B9Wm27ZTw00WMLKlUABFHMIV91BI2at8m/zeIFJd1Yw5+okB3itbNMaBOb5e9s1yOCRh/IDGLV/FHICLYUQJkW6RqXYuq2zikZXqglizIZITL+QGQIDAQABo4IBQjCCAT4wPQYJKwYBBAGCNxUHBDAwLgYmKwYBBAGCNxUIhcTqW4LR4zWVkRuC+ZcYhqXLa4F/g/b8d4G48TMCAWQCAQcwEwYDVR0lBAwwCgYIKwYBBQUHAwkwDgYDVR0PAQH/BAQDAgeAMBsGCSsGAQQBgjcVCgQOMAwwCgYIKwYBBQUHAwkwDwYJKwYBBQUHMAEFBAIFADAfBgNVHSMEGDAWgBQJSP+bVAI23TCkb7PiL4n+X3fKmTAdBgNVHQ4EFgQUky7DJ3EoOGxYFpGPOo76CAJsiDwwGgYDVR0RBBMwEYIPUE9SVkVOSVIuZmRpLmNyME4GCSsGAQQBgjcZAgRBMD+gPQYKKwYBBAGCNxkCAaAvBC1TLTEtNS0yMS0zMjM5NTUwODc4LTc1Mzc5OTczOS0xNzU2NjAxNTAzLTExMDcwDQYJKoZIhvcNAQELBQADggEBADS9QX9QbU8xs4EtFO0w6PP5jMPFkDXo0mO80bFzR5cahoe1db2SoGBc6sqkfLfD39/F6HzvrSdhkc2y5XwR5ykQOwkznY8zu+c1/WNx1IhZTxddkzJuam0xoaUYxHqd4UZpul2tHE13yhMU1DiEspu/bepBi9l8zNeWOaEkV+YoKbQsfVpwe4zCU4qAAd/fx5aEzsi65MTDYQ5+tebzQlXtdRCYEZzqdtVmr3KFXIlupiHU5QTfFfRqESKAdwWkOvEuIJgMZ7Xeq2oWJgyNkhxeG64/mOtfAbvW9usn1FeDIpIdwE8iUyWhGmnu33lAPA/mMeRwAy5AR7uqW39s25k=</xd:EncapsulatedOCSPValue>
            </xd:OCSPValues>
          </xd:RevocationValues>
          <xd:SigAndRefsTimeStamp>
            <CanonicalizationMethod Algorithm="http://www.w3.org/TR/2001/REC-xml-c14n-20010315"/>
            <xd:EncapsulatedTimeStamp>MIIK0QYJKoZIhvcNAQcCoIIKwjCCCr4CAQMxDzANBglghkgBZQMEAgEFADBzBgsqhkiG9w0BCRAB
BKBkBGIwYAIBAQYIYIE8AQEBAQUwMTANBglghkgBZQMEAgEFAAQgWEO/617iHGKbSspvUse4mPRK
4c6I/0Hvp5Drhnwt2iACBCFC1NoYDzIwMjUwMzA2MTY1NjE2WjAEgAIB9AEB/6CCB8Iwgge+MIIF
pqADAgECAhNpAAAABkizA8ZASsv4AAAAAAAGMA0GCSqGSIb3DQEBDQUAMIGAMRkwFwYDVQQFExBD
UEotMi0xMDAtMDk4MzExMQswCQYDVQQGEwJDUjEPMA0GA1UEChMGTUlDSVRUMQ0wCwYDVQQLEwRE
Q0ZEMTYwNAYDVQQDEy1DQSBQT0xJVElDQSBTRUxMQURPIERFIFRJRU1QTyAtIENPU1RBIFJJQ0Eg
djIwHhcNMjQwMzIwMTY0OTMxWhcNMzEwMjI1MjE1NzQzWjB0MRkwFwYDVQQFExBDUEotNC0wMDAt
MDA0MDE3MQswCQYDVQQGEwJDUjEkMCIGA1UEChMbQkFOQ08gQ0VOVFJBTCBERSBDT1NUQSBSSUNB
MQ0wCwYDVQQLEwQwMDAxMRUwEwYDVQQDEwxUU0EgU0lOUEUgdjMwggEiMA0GCSqGSIb3DQEBAQUA
A4IBDwAwggEKAoIBAQDd302ZUnc6yAsf/8zVlz72GhkgDlKERDslo/vZpRtU1OvkCG4rE62wXhTv
ecFALoP/VZrUgtAD66y9r29MDq9a7CRE0/I8uetV6Yt/DhB0zy08g83a7NUqwXLM21In0SVGxgEJ
nVku+QtUNz5KIf0w+Q9wzp3hBBpeVOmDRyOendOQDFVattNaG9UERrqqD18f+ZbiEQLEaGbcnAdt
/u9tWOmSF769/LfiUspzSJFPT5ILoZWbtTXaG+V0bXiwLyQgQesL9ASvAn5BlSBDeDVwGnQ+cZVN
oXzaeol+qm749NdsdgtH3kRaVbNi66t2Gh25X80enceMng/QtaQXdjOtAgMBAAGjggM6MIIDNjCB
ugYDVR0gBIGyMIGvMIGsBghggTwBAQEBBTCBnzBwBggrBgEFBQcCAjBkHmIASQBtAHAAbABlAG0A
ZQBuAHQAYQAgAGwAYQAgAEEAdQB0AG8AcgBpAGQAYQBkACAAZABlACAARQBzAHQAYQBtAHAAYQBk
AG8AIABkAGUAIABUAGkAZQBtAHAAbwAgAHYAMzArBggrBgEFBQcCARYfaHR0cDovL3RzYS5zaW5w
ZS5maS5jci90c2FodHRwLzAWBgNVHSUBAf8EDDAKBggrBgEFBQcDCDAOBgNVHQ8BAf8EBAMCBsAw
HQYDVR0OBBYEFIJ8NgzOR7R8XR0Qgmmt5fcK41hwMB8GA1UdIwQYMBaAFLC74AguSxNo8NCARANn
pD//JWP2MIH0BgNVHR8EgewwgekwgeaggeOggeCGa2h0dHA6Ly93d3cuZmlybWFkaWdpdGFsLmdv
LmNyL3JlcG9zaXRvcmlvL0NBJTIwUE9MSVRJQ0ElMjBTRUxMQURPJTIwREUlMjBUSUVNUE8lMjAt
JTIwQ09TVEElMjBSSUNBJTIwdjIuY3JshnFodHRwOi8vd3d3Lm1pY2l0LmdvLmNyL2Zpcm1hZGln
aXRhbC9yZXBvc2l0b3Jpby9DQSUyMFBPTElUSUNBJTIwU0VMTEFETyUyMERFJTIwVElFTVBPJTIw
LSUyMENPU1RBJTIwUklDQSUyMHYyLmNybDCCAQgGCCsGAQUFBwEBBIH7MIH4MHcGCCsGAQUFBzAC
hmtodHRwOi8vd3d3LmZpcm1hZGlnaXRhbC5nby5jci9yZXBvc2l0b3Jpby9DQSUyMFBPTElUSUNB
JTIwU0VMTEFETyUyMERFJTIwVElFTVBPJTIwLSUyMENPU1RBJTIwUklDQSUyMHYyLmNydDB9Bggr
BgEFBQcwAoZxaHR0cDovL3d3dy5taWNpdC5nby5jci9maXJtYWRpZ2l0YWwvcmVwb3NpdG9yaW8v
Q0ElMjBQT0xJVElDQSUyMFNFTExBRE8lMjBERSUyMFRJRU1QTyUyMC0lMjBDT1NUQSUyMFJJQ0El
MjB2Mi5jcnQwDAYDVR0TAQH/BAIwADANBgkqhkiG9w0BAQ0FAAOCAgEASwJewvhTnyIVu3f4DuhD
M58hIwnwIkw13t4QMXkDkPF+tRdoK2Or3yjOhSRkB8J3XGFCG2wZhV7nmlw4sigEScceMePIZWa2
HDBBDasx34F6N/MqBETx+hPI7Su/V2qnFdaseYts8ScPgtCFJBkpexuHy3/GmfdxxgmfT1DSxXYB
707aDXs2DJG7PsK121RYEjRMsEPmv1//7YG3eJrQkUQ0wTdpNE9Z1yd4BBJeOW/jP42Cc80NkYsX
nOpPn2od02oB1z2nI1mK+eP3MYmlBbHBTEf/c5OQ9uDbs+IcSR6fB3s9pnMUwZoRRwfde7xQR/XJ
nsNzmq/wXhhH6uMehsJRUWMYE0j3ZXgH6FEDFhqN/0uJ2vScOuE/YNov1nPftI4mI0tf+aAaXRuS
7wy0WXwW/Nqg5vPF3xcWL6yMY9rSbAaLSLkzHJmVD6uLE9Suq3pt4uYZifdoVPNFXoTOjTWxmtTQ
OTUNGOY4p/0tmMiOl5gILGnVuPiOLzbPL4YfKFtmW5ijoc2WAon6Fz7W+2jv4hvgTec8JCW/lQm0
a+zk/j+jrgaSgYg+cnH9syb3aWu7wu7SpKUWili9pA1Ks6N3M3oRY5/SvlnL+1CjVZ++sffrN3e8
9+Gj3WMYLy920yS7pugL6NzBc4oZHa9RwvAD38L0V26hvTpjCS0yXssxggJrMIICZwIBATCBmDCB
gDEZMBcGA1UEBRMQQ1BKLTItMTAwLTA5ODMxMTELMAkGA1UEBhMCQ1IxDzANBgNVBAoTBk1JQ0lU
VDENMAsGA1UECxMERENGRDE2MDQGA1UEAxMtQ0EgUE9MSVRJQ0EgU0VMTEFETyBERSBUSUVNUE8g
LSBDT1NUQSBSSUNBIHYyAhNpAAAABkizA8ZASsv4AAAAAAAGMA0GCWCGSAFlAwQCAQUAoIGkMBoG
CSqGSIb3DQEJAzENBgsqhkiG9w0BCRABBDAcBgkqhkiG9w0BCQUxDxcNMjUwMzA2MTY1NjE2WjAv
BgkqhkiG9w0BCQQxIgQgCMQiuL1kXpvk6QXQJ/LdccZnsxkuGxBFQkQN1wOj7xcwNwYLKoZIhvcN
AQkQAi8xKDAmMCQwIgQgrKszXYj6Q2nTJpWV/NZakemXG2IrBO983WoSsYOW808wDQYJKoZIhvcN
AQEBBQAEggEAjbSpbSWs6P2AAOdgyOvR7yMhcGVaEL4qLmP0i2N4V3pj03+AlCbv6nch96yEdeGt
DgvRT4DDxpMTRVVGOvZGlCAMiMMlo29ZmRnWnitiZUf1/rSbEbqZmefzDoggvB0EXXQIl7bwFqH1
lO/gg6g5iPOym0o691/X2Y/O720HPvss+ffOlxDGIrt6VzR7lSqH8GI1zRHH3RQybhcCWvq7jOWr
T13PoCXPuRu6sIz0N70BMipIt3Uj2NC+mIp3EvkfwzbrnwajEP+ILFkdPb7NCsIfiAtVm1GpeDIm
B+cq5rTie/ygRDObMkOyohLhVLDbpvXumad4Gtfs+7n0XefX3w==</xd:EncapsulatedTimeStamp>
          </xd:SigAndRefsTimeStamp>
        </xd:UnsignedSignatureProperties>
      </xd:UnsignedProperties>
    </xd:QualifyingProperties>
  </Object>
</Signatur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p:properties xmlns:p="http://schemas.microsoft.com/office/2006/metadata/properties" xmlns:xsi="http://www.w3.org/2001/XMLSchema-instance">
  <documentManagement/>
</p:properties>
</file>

<file path=customXml/item2.xml><?xml version="1.0" encoding="utf-8"?>
<?mso-contentType ?>
<p:Policy xmlns:p="office.server.policy" id="" local="true">
  <p:Name>Correspondencia</p:Name>
  <p:Description/>
  <p:Statement/>
  <p:PolicyItems>
    <p:PolicyItem featureId="Microsoft.Office.RecordsManagement.PolicyFeatures.Expiration" staticId="0x0101006C63A49C8B5D254A9448B5BC08F87153|-2024683444" UniqueId="99412054-8896-471f-819b-17095059c792">
      <p:Name>Retention</p:Name>
      <p:Description>Automatic scheduling of content for processing, and performing a retention action on content that has reached its due date.</p:Description>
      <p:CustomData>
        <Schedules nextStageId="2">
          <Schedule type="Default">
            <stages>
              <data stageId="1">
                <formula id="Microsoft.Office.RecordsManagement.PolicyFeatures.Expiration.Formula.BuiltIn">
                  <number>0</number>
                  <property>Modified</property>
                  <propertyId>28cf69c5-fa48-462a-b5cd-27b6f9d2bd5f</propertyId>
                  <period>days</period>
                </formula>
                <action type="action" id="Microsoft.Office.RecordsManagement.PolicyFeatures.Expiration.Action.Record"/>
              </data>
            </stages>
          </Schedule>
        </Schedules>
      </p:CustomData>
    </p:PolicyItem>
  </p:PolicyItems>
</p:Policy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DD7643C823B15444B71C04A601D6EE74" ma:contentTypeVersion="1" ma:contentTypeDescription="Crear nuevo documento." ma:contentTypeScope="" ma:versionID="458c6acbc1d7c5bd8b81e3ee215bd3bd">
  <xsd:schema xmlns:xsd="http://www.w3.org/2001/XMLSchema" xmlns:xs="http://www.w3.org/2001/XMLSchema" xmlns:p="http://schemas.microsoft.com/office/2006/metadata/properties" xmlns:ns2="8a0a4788-06ca-437b-bfc6-ffe2f4a28eed" targetNamespace="http://schemas.microsoft.com/office/2006/metadata/properties" ma:root="true" ma:fieldsID="d57a313703f793972c19d0f6f39a7679" ns2:_="">
    <xsd:import namespace="8a0a4788-06ca-437b-bfc6-ffe2f4a28eed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a0a4788-06ca-437b-bfc6-ffe2f4a28ee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Compartido con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.xml><?xml version="1.0" encoding="utf-8"?>
<?mso-contentType ?>
<p:Policy xmlns:p="office.server.policy" id="" local="true">
  <p:Name>Correspondencia</p:Name>
  <p:Description/>
  <p:Statement/>
  <p:PolicyItems>
    <p:PolicyItem featureId="Microsoft.Office.RecordsManagement.PolicyFeatures.Expiration" staticId="0x010100E97154E09FCE6A4E8EAEBD5C54DD1AE4|-1695030217" UniqueId="2ce1e0e0-8539-440d-82b8-656cb6b925ad">
      <p:Name>Retención</p:Name>
      <p:Description>Programación automática del contenido para procesamiento y realización de una acción de retención sobre el contenido que ha alcanzado su fecha de vencimiento.</p:Description>
      <p:CustomData>
        <Schedules nextStageId="2">
          <Schedule type="Default">
            <stages>
              <data stageId="1">
                <formula id="Microsoft.Office.RecordsManagement.PolicyFeatures.Expiration.Formula.BuiltIn">
                  <number>14</number>
                  <property>FechaEnvio</property>
                  <propertyId>a851f67a-48e1-46a4-b6e7-ff517d02f96d</propertyId>
                  <period>days</period>
                </formula>
                <action type="action" id="Microsoft.Office.RecordsManagement.PolicyFeatures.Expiration.Action.Record"/>
              </data>
            </stages>
          </Schedule>
        </Schedules>
      </p:CustomData>
    </p:PolicyItem>
  </p:PolicyItems>
</p:Policy>
</file>

<file path=customXml/item6.xml><?xml version="1.0" encoding="utf-8"?>
<?mso-contentType ?>
<FormTemplates xmlns="http://schemas.microsoft.com/sharepoint/v3/contenttype/forms"/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83BF82E-1A70-4392-8CF2-7DEAFF1953AE}">
  <ds:schemaRefs>
    <ds:schemaRef ds:uri="62db5286-48a0-4e17-a672-7c89f7b8ca75"/>
    <ds:schemaRef ds:uri="http://schemas.microsoft.com/sharepoint/v3"/>
    <ds:schemaRef ds:uri="http://www.w3.org/XML/1998/namespace"/>
    <ds:schemaRef ds:uri="http://schemas.microsoft.com/office/2006/documentManagement/types"/>
    <ds:schemaRef ds:uri="http://purl.org/dc/dcmitype/"/>
    <ds:schemaRef ds:uri="http://purl.org/dc/terms/"/>
    <ds:schemaRef ds:uri="http://purl.org/dc/elements/1.1/"/>
    <ds:schemaRef ds:uri="http://schemas.microsoft.com/office/2006/metadata/properties"/>
    <ds:schemaRef ds:uri="b875e23b-67d9-4b2e-bdec-edacbf90b326"/>
    <ds:schemaRef ds:uri="http://schemas.microsoft.com/office/infopath/2007/PartnerControl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BF243AF3-5306-42CE-8D5C-DECAB0AA78D5}"/>
</file>

<file path=customXml/itemProps3.xml><?xml version="1.0" encoding="utf-8"?>
<ds:datastoreItem xmlns:ds="http://schemas.openxmlformats.org/officeDocument/2006/customXml" ds:itemID="{00B7A82F-7B8C-47FC-94BA-D50663A18285}"/>
</file>

<file path=customXml/itemProps4.xml><?xml version="1.0" encoding="utf-8"?>
<ds:datastoreItem xmlns:ds="http://schemas.openxmlformats.org/officeDocument/2006/customXml" ds:itemID="{29B70D16-ABBB-485D-8261-7AD6418A0EF9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BCC3AB96-7E7F-4079-9BF9-18821D9D8EAF}">
  <ds:schemaRefs>
    <ds:schemaRef ds:uri="office.server.policy"/>
  </ds:schemaRefs>
</ds:datastoreItem>
</file>

<file path=customXml/itemProps6.xml><?xml version="1.0" encoding="utf-8"?>
<ds:datastoreItem xmlns:ds="http://schemas.openxmlformats.org/officeDocument/2006/customXml" ds:itemID="{5D758259-8C99-4DF1-9F9D-3034D94270E9}"/>
</file>

<file path=customXml/itemProps7.xml><?xml version="1.0" encoding="utf-8"?>
<ds:datastoreItem xmlns:ds="http://schemas.openxmlformats.org/officeDocument/2006/customXml" ds:itemID="{305ADDB3-2B4B-4DA4-8B98-56D202EF071E}"/>
</file>

<file path=docProps/app.xml><?xml version="1.0" encoding="utf-8"?>
<Properties xmlns="http://schemas.openxmlformats.org/officeDocument/2006/extended-properties" xmlns:vt="http://schemas.openxmlformats.org/officeDocument/2006/docPropsVTypes">
  <Template>plantilla-DAI</Template>
  <TotalTime>2</TotalTime>
  <Pages>2</Pages>
  <Words>280</Words>
  <Characters>1545</Characters>
  <Application>Microsoft Office Word</Application>
  <DocSecurity>0</DocSecurity>
  <Lines>12</Lines>
  <Paragraphs>3</Paragraphs>
  <ScaleCrop>false</ScaleCrop>
  <HeadingPairs>
    <vt:vector size="4" baseType="variant">
      <vt:variant>
        <vt:lpstr>Título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/>
    </vt:vector>
  </TitlesOfParts>
  <Company>SINPE</Company>
  <LinksUpToDate>false</LinksUpToDate>
  <CharactersWithSpaces>1822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​​Informe de Auditoría Interna del Banco Central de Costa Rica AI-0047-2025</dc:title>
  <dc:subject/>
  <dc:creator>BERROCAL MEZA MELISSA</dc:creator>
  <cp:keywords/>
  <dc:description/>
  <cp:lastModifiedBy>BERROCAL MEZA MELISSA</cp:lastModifiedBy>
  <cp:revision>1</cp:revision>
  <cp:lastPrinted>2011-05-05T20:16:00Z</cp:lastPrinted>
  <dcterms:created xsi:type="dcterms:W3CDTF">2025-03-06T16:41:00Z</dcterms:created>
  <dcterms:modified xsi:type="dcterms:W3CDTF">2025-03-06T16:45:00Z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0x010100DD7643C823B15444B71C04A601D6EE74</vt:lpwstr>
  </property>
  <property fmtid="{D5CDD505-2E9C-101B-9397-08002B2CF9AE}" pid="3" name="TemplateUrl">
    <vt:lpwstr/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Integridad">
    <vt:lpwstr>153;#Alta|0fd17ec2-e5d0-4d9f-8e18-466324d0fdd4</vt:lpwstr>
  </property>
  <property fmtid="{D5CDD505-2E9C-101B-9397-08002B2CF9AE}" pid="7" name="_dlc_policyId">
    <vt:lpwstr>0x010100E97154E09FCE6A4E8EAEBD5C54DD1AE4|-1695030217</vt:lpwstr>
  </property>
  <property fmtid="{D5CDD505-2E9C-101B-9397-08002B2CF9AE}" pid="8" name="Tipo Documental">
    <vt:lpwstr>2;#Oficio|417b7e3a-1426-4267-afb3-20be5f4d6412</vt:lpwstr>
  </property>
  <property fmtid="{D5CDD505-2E9C-101B-9397-08002B2CF9AE}" pid="9" name="ItemRetentionFormula">
    <vt:lpwstr/>
  </property>
  <property fmtid="{D5CDD505-2E9C-101B-9397-08002B2CF9AE}" pid="10" name="Unidad de Destino">
    <vt:lpwstr>72;#GER - Gerencia|7f4773cf-2cb9-48b6-88d2-9e4750a72616;#101;#DGAP - División Gestión Activos y Pasivos|e5e58ded-9fa6-4fc5-8d69-304036a9a722</vt:lpwstr>
  </property>
  <property fmtid="{D5CDD505-2E9C-101B-9397-08002B2CF9AE}" pid="11" name="Disponibilidad">
    <vt:lpwstr>142;#Alta|7fca731c-4c62-4f1c-9061-e9f164c964b2</vt:lpwstr>
  </property>
  <property fmtid="{D5CDD505-2E9C-101B-9397-08002B2CF9AE}" pid="12" name="Confidencialidad1">
    <vt:lpwstr/>
  </property>
  <property fmtid="{D5CDD505-2E9C-101B-9397-08002B2CF9AE}" pid="13" name="Unidad Remitente">
    <vt:lpwstr>180;#AI - Auditoría Interna|3edbdf7a-605f-4e12-831a-35c707ff21f7</vt:lpwstr>
  </property>
  <property fmtid="{D5CDD505-2E9C-101B-9397-08002B2CF9AE}" pid="14" name="lb0b7da792b243d9bfa96ad7487ad734">
    <vt:lpwstr/>
  </property>
  <property fmtid="{D5CDD505-2E9C-101B-9397-08002B2CF9AE}" pid="15" name="ConfidencialidadNueva">
    <vt:lpwstr>1126;#Uso Interno|cb9fd6ec-d147-480f-a8ac-d6135defb9d5</vt:lpwstr>
  </property>
  <property fmtid="{D5CDD505-2E9C-101B-9397-08002B2CF9AE}" pid="16" name="ClassificationContentMarkingFooterShapeIds">
    <vt:lpwstr>7be7351f,7000ed80,eab7b05</vt:lpwstr>
  </property>
  <property fmtid="{D5CDD505-2E9C-101B-9397-08002B2CF9AE}" pid="17" name="ClassificationContentMarkingFooterFontProps">
    <vt:lpwstr>#000000,10,Calibri</vt:lpwstr>
  </property>
  <property fmtid="{D5CDD505-2E9C-101B-9397-08002B2CF9AE}" pid="18" name="ClassificationContentMarkingFooterText">
    <vt:lpwstr>Uso Interno</vt:lpwstr>
  </property>
  <property fmtid="{D5CDD505-2E9C-101B-9397-08002B2CF9AE}" pid="19" name="MSIP_Label_b8b4be34-365a-4a68-b9fb-75c1b6874315_Enabled">
    <vt:lpwstr>true</vt:lpwstr>
  </property>
  <property fmtid="{D5CDD505-2E9C-101B-9397-08002B2CF9AE}" pid="20" name="MSIP_Label_b8b4be34-365a-4a68-b9fb-75c1b6874315_SetDate">
    <vt:lpwstr>2025-03-06T16:45:56Z</vt:lpwstr>
  </property>
  <property fmtid="{D5CDD505-2E9C-101B-9397-08002B2CF9AE}" pid="21" name="MSIP_Label_b8b4be34-365a-4a68-b9fb-75c1b6874315_Method">
    <vt:lpwstr>Standard</vt:lpwstr>
  </property>
  <property fmtid="{D5CDD505-2E9C-101B-9397-08002B2CF9AE}" pid="22" name="MSIP_Label_b8b4be34-365a-4a68-b9fb-75c1b6874315_Name">
    <vt:lpwstr>b8b4be34-365a-4a68-b9fb-75c1b6874315</vt:lpwstr>
  </property>
  <property fmtid="{D5CDD505-2E9C-101B-9397-08002B2CF9AE}" pid="23" name="MSIP_Label_b8b4be34-365a-4a68-b9fb-75c1b6874315_SiteId">
    <vt:lpwstr>618d0a45-25a6-4618-9f80-8f70a435ee52</vt:lpwstr>
  </property>
  <property fmtid="{D5CDD505-2E9C-101B-9397-08002B2CF9AE}" pid="24" name="MSIP_Label_b8b4be34-365a-4a68-b9fb-75c1b6874315_ActionId">
    <vt:lpwstr>15475f8a-4533-4be0-a66f-abcdffd511c1</vt:lpwstr>
  </property>
  <property fmtid="{D5CDD505-2E9C-101B-9397-08002B2CF9AE}" pid="25" name="MSIP_Label_b8b4be34-365a-4a68-b9fb-75c1b6874315_ContentBits">
    <vt:lpwstr>2</vt:lpwstr>
  </property>
  <property fmtid="{D5CDD505-2E9C-101B-9397-08002B2CF9AE}" pid="26" name="MSIP_Label_b8b4be34-365a-4a68-b9fb-75c1b6874315_Tag">
    <vt:lpwstr>10, 3, 0, 1</vt:lpwstr>
  </property>
  <property fmtid="{D5CDD505-2E9C-101B-9397-08002B2CF9AE}" pid="27" name="Confidencialidad">
    <vt:lpwstr>Público|99c2402f-8ec3-4ca8-8024-be52e4e7f629</vt:lpwstr>
  </property>
  <property fmtid="{D5CDD505-2E9C-101B-9397-08002B2CF9AE}" pid="29" name="Dirigido a (entidad externa)">
    <vt:lpwstr/>
  </property>
  <property fmtid="{D5CDD505-2E9C-101B-9397-08002B2CF9AE}" pid="30" name="WorkflowChangePath">
    <vt:lpwstr>9673832d-94bf-4c19-8792-832784cbd250,9;b06cfa97-83cd-4c8b-8abb-c4fadbe40145,12;cf7072bc-9575-4d0b-b529-251f6b43b02b,13;cf7072bc-9575-4d0b-b529-251f6b43b02b,13;</vt:lpwstr>
  </property>
  <property fmtid="{D5CDD505-2E9C-101B-9397-08002B2CF9AE}" pid="32" name="Order">
    <vt:r8>185500</vt:r8>
  </property>
  <property fmtid="{D5CDD505-2E9C-101B-9397-08002B2CF9AE}" pid="33" name="ecm_ItemDeleteBlockHolders">
    <vt:lpwstr/>
  </property>
  <property fmtid="{D5CDD505-2E9C-101B-9397-08002B2CF9AE}" pid="36" name="IconOverlay">
    <vt:lpwstr/>
  </property>
  <property fmtid="{D5CDD505-2E9C-101B-9397-08002B2CF9AE}" pid="37" name="ecm_RecordRestrictions">
    <vt:lpwstr/>
  </property>
  <property fmtid="{D5CDD505-2E9C-101B-9397-08002B2CF9AE}" pid="38" name="ecm_ItemLockHolders">
    <vt:lpwstr/>
  </property>
  <property fmtid="{D5CDD505-2E9C-101B-9397-08002B2CF9AE}" pid="39" name="_dlc_LastRun">
    <vt:lpwstr>03/22/2025 23:16:12</vt:lpwstr>
  </property>
  <property fmtid="{D5CDD505-2E9C-101B-9397-08002B2CF9AE}" pid="40" name="_dlc_ItemStageId">
    <vt:lpwstr>1</vt:lpwstr>
  </property>
  <property fmtid="{D5CDD505-2E9C-101B-9397-08002B2CF9AE}" pid="41" name="Expediente">
    <vt:lpwstr/>
  </property>
  <property fmtid="{D5CDD505-2E9C-101B-9397-08002B2CF9AE}" pid="42" name="Entrante relacionado">
    <vt:lpwstr/>
  </property>
  <property fmtid="{D5CDD505-2E9C-101B-9397-08002B2CF9AE}" pid="43" name="OtraEntidadExterna">
    <vt:lpwstr/>
  </property>
  <property fmtid="{D5CDD505-2E9C-101B-9397-08002B2CF9AE}" pid="44" name="RemitenteOriginal">
    <vt:lpwstr/>
  </property>
  <property fmtid="{D5CDD505-2E9C-101B-9397-08002B2CF9AE}" pid="45" name="NoReferencia">
    <vt:lpwstr/>
  </property>
  <property fmtid="{D5CDD505-2E9C-101B-9397-08002B2CF9AE}" pid="46" name="Secretaria">
    <vt:lpwstr/>
  </property>
  <property fmtid="{D5CDD505-2E9C-101B-9397-08002B2CF9AE}" pid="48" name="Unidad_x0020_de_x0020_Destino">
    <vt:lpwstr>72;#GER - Gerencia|7f4773cf-2cb9-48b6-88d2-9e4750a72616;#101;#DGAP - División Gestión Activos y Pasivos|e5e58ded-9fa6-4fc5-8d69-304036a9a722</vt:lpwstr>
  </property>
  <property fmtid="{D5CDD505-2E9C-101B-9397-08002B2CF9AE}" pid="49" name="Unidad_x0020_Remitente">
    <vt:lpwstr>180;#AI - Auditoría Interna|3edbdf7a-605f-4e12-831a-35c707ff21f7</vt:lpwstr>
  </property>
  <property fmtid="{D5CDD505-2E9C-101B-9397-08002B2CF9AE}" pid="50" name="Dirigido_x0020_a_x0020__x0028_entidad_x0020_externa_x0029_">
    <vt:lpwstr/>
  </property>
  <property fmtid="{D5CDD505-2E9C-101B-9397-08002B2CF9AE}" pid="51" name="Tipo_x0020_Documental">
    <vt:lpwstr>2;#Oficio|417b7e3a-1426-4267-afb3-20be5f4d6412</vt:lpwstr>
  </property>
</Properties>
</file>