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Pr="005F39EF" w:rsidR="003554C5" w:rsidP="005F39EF" w:rsidRDefault="005F39EF" w14:paraId="6B93BA9C" w14:textId="49971940">
      <w:pPr>
        <w:rPr>
          <w:rFonts w:ascii="Arial" w:hAnsi="Arial" w:cs="Arial"/>
          <w:sz w:val="24"/>
        </w:rPr>
      </w:pPr>
      <w:r w:rsidRPr="005F39EF">
        <w:rPr>
          <w:rFonts w:ascii="Arial" w:hAnsi="Arial" w:cs="Arial"/>
          <w:sz w:val="24"/>
        </w:rPr>
        <w:t>6 de marzo del 2025</w:t>
      </w:r>
    </w:p>
    <w:sdt>
      <w:sdtPr>
        <w:alias w:val="Consecutivo"/>
        <w:tag w:val="Consecutivo"/>
        <w:id w:val="867724263"/>
        <w:placeholder>
          <w:docPart w:val="0E92A03E06F742629EEA9B5216086801"/>
        </w:placeholder>
        <w:text/>
      </w:sdtPr>
      <w:sdtEndPr/>
      <w:sdtContent>
        <w:p w:rsidR="003554C5" w:rsidP="0085692C" w:rsidRDefault="00BF4EBD" w14:paraId="1D6AE311" w14:textId="77777777">
          <w:r>
            <w:t>AI-0046-2025</w:t>
          </w:r>
        </w:p>
      </w:sdtContent>
    </w:sdt>
    <w:p w:rsidRPr="00F835F3" w:rsidR="00BF4EBD" w:rsidP="0085692C" w:rsidRDefault="00BF4EBD" w14:paraId="2895C856" w14:textId="77777777"/>
    <w:p w:rsidR="005F39EF" w:rsidP="005F39EF" w:rsidRDefault="005F39EF" w14:paraId="116EC349" w14:textId="77777777">
      <w:pPr>
        <w:rPr>
          <w:rFonts w:ascii="Arial" w:hAnsi="Arial" w:cs="Arial"/>
          <w:sz w:val="24"/>
        </w:rPr>
      </w:pPr>
    </w:p>
    <w:p w:rsidRPr="005F39EF" w:rsidR="005F39EF" w:rsidP="005F39EF" w:rsidRDefault="005F39EF" w14:paraId="427F78C1" w14:textId="59DBF5C7">
      <w:pPr>
        <w:rPr>
          <w:rFonts w:ascii="Arial" w:hAnsi="Arial" w:cs="Arial"/>
          <w:sz w:val="24"/>
        </w:rPr>
      </w:pPr>
      <w:r w:rsidRPr="005F39EF">
        <w:rPr>
          <w:rFonts w:ascii="Arial" w:hAnsi="Arial" w:cs="Arial"/>
          <w:sz w:val="24"/>
        </w:rPr>
        <w:t>Señor</w:t>
      </w:r>
      <w:r w:rsidR="00687921">
        <w:rPr>
          <w:rFonts w:ascii="Arial" w:hAnsi="Arial" w:cs="Arial"/>
          <w:sz w:val="24"/>
        </w:rPr>
        <w:t>es</w:t>
      </w:r>
    </w:p>
    <w:p w:rsidRPr="005F39EF" w:rsidR="005F39EF" w:rsidP="005F39EF" w:rsidRDefault="00687921" w14:paraId="2F484D9F" w14:textId="0894469B">
      <w:pPr>
        <w:rPr>
          <w:rFonts w:ascii="Arial" w:hAnsi="Arial" w:cs="Arial"/>
          <w:sz w:val="24"/>
        </w:rPr>
      </w:pPr>
      <w:r>
        <w:rPr>
          <w:rFonts w:ascii="Arial" w:hAnsi="Arial" w:cs="Arial"/>
          <w:sz w:val="24"/>
        </w:rPr>
        <w:t>Gerencia</w:t>
      </w:r>
    </w:p>
    <w:p w:rsidRPr="005F39EF" w:rsidR="005F39EF" w:rsidP="005F39EF" w:rsidRDefault="005F39EF" w14:paraId="03D68782" w14:textId="77777777">
      <w:pPr>
        <w:rPr>
          <w:rFonts w:ascii="Arial" w:hAnsi="Arial" w:cs="Arial"/>
          <w:b/>
          <w:color w:val="1C4063" w:themeColor="accent1" w:themeShade="80"/>
          <w:sz w:val="24"/>
        </w:rPr>
      </w:pPr>
      <w:r w:rsidRPr="005F39EF">
        <w:rPr>
          <w:rFonts w:ascii="Arial" w:hAnsi="Arial" w:cs="Arial"/>
          <w:b/>
          <w:color w:val="1C4063" w:themeColor="accent1" w:themeShade="80"/>
          <w:sz w:val="24"/>
        </w:rPr>
        <w:t>BANCO CENTRAL DE COSTA RICA</w:t>
      </w:r>
    </w:p>
    <w:p w:rsidR="005F39EF" w:rsidP="005F39EF" w:rsidRDefault="005F39EF" w14:paraId="58194949" w14:textId="77777777">
      <w:pPr>
        <w:rPr>
          <w:rFonts w:ascii="Arial" w:hAnsi="Arial" w:cs="Arial"/>
          <w:sz w:val="24"/>
        </w:rPr>
      </w:pPr>
    </w:p>
    <w:p w:rsidRPr="005F39EF" w:rsidR="005F39EF" w:rsidP="005F39EF" w:rsidRDefault="005F39EF" w14:paraId="4F7E351A" w14:textId="77777777">
      <w:pPr>
        <w:rPr>
          <w:rFonts w:ascii="Arial" w:hAnsi="Arial" w:cs="Arial"/>
          <w:sz w:val="24"/>
        </w:rPr>
      </w:pPr>
    </w:p>
    <w:p w:rsidRPr="005F39EF" w:rsidR="005F39EF" w:rsidP="005F39EF" w:rsidRDefault="005F39EF" w14:paraId="5D1D6529" w14:textId="77777777">
      <w:pPr>
        <w:rPr>
          <w:rFonts w:ascii="Arial" w:hAnsi="Arial" w:cs="Arial"/>
          <w:b/>
          <w:bCs/>
          <w:sz w:val="24"/>
        </w:rPr>
      </w:pPr>
      <w:r w:rsidRPr="005F39EF">
        <w:rPr>
          <w:rFonts w:ascii="Arial" w:hAnsi="Arial" w:cs="Arial"/>
          <w:b/>
          <w:sz w:val="24"/>
        </w:rPr>
        <w:t xml:space="preserve">Ref. Comunicación del informe </w:t>
      </w:r>
      <w:r w:rsidRPr="005F39EF">
        <w:rPr>
          <w:rFonts w:ascii="Arial" w:hAnsi="Arial" w:cs="Arial"/>
          <w:b/>
          <w:bCs/>
          <w:sz w:val="24"/>
        </w:rPr>
        <w:t>de la auditoría especial sobre Sinpe-TP</w:t>
      </w:r>
    </w:p>
    <w:p w:rsidR="005F39EF" w:rsidP="005F39EF" w:rsidRDefault="005F39EF" w14:paraId="4BBEC876" w14:textId="77777777">
      <w:pPr>
        <w:rPr>
          <w:rFonts w:ascii="Arial" w:hAnsi="Arial" w:cs="Arial"/>
          <w:sz w:val="24"/>
        </w:rPr>
      </w:pPr>
    </w:p>
    <w:p w:rsidRPr="005F39EF" w:rsidR="005F39EF" w:rsidP="005F39EF" w:rsidRDefault="005F39EF" w14:paraId="69B8257C" w14:textId="77777777">
      <w:pPr>
        <w:rPr>
          <w:rFonts w:ascii="Arial" w:hAnsi="Arial" w:cs="Arial"/>
          <w:sz w:val="24"/>
        </w:rPr>
      </w:pPr>
    </w:p>
    <w:p w:rsidRPr="005F39EF" w:rsidR="005F39EF" w:rsidP="005F39EF" w:rsidRDefault="005F39EF" w14:paraId="711D264A" w14:textId="1D1E9540">
      <w:pPr>
        <w:rPr>
          <w:rFonts w:ascii="Arial" w:hAnsi="Arial" w:cs="Arial"/>
          <w:sz w:val="24"/>
        </w:rPr>
      </w:pPr>
      <w:r w:rsidRPr="005F39EF">
        <w:rPr>
          <w:rFonts w:ascii="Arial" w:hAnsi="Arial" w:cs="Arial"/>
          <w:sz w:val="24"/>
        </w:rPr>
        <w:t>Estimad</w:t>
      </w:r>
      <w:r w:rsidR="00687921">
        <w:rPr>
          <w:rFonts w:ascii="Arial" w:hAnsi="Arial" w:cs="Arial"/>
          <w:sz w:val="24"/>
        </w:rPr>
        <w:t>os</w:t>
      </w:r>
      <w:r w:rsidRPr="005F39EF">
        <w:rPr>
          <w:rFonts w:ascii="Arial" w:hAnsi="Arial" w:cs="Arial"/>
          <w:sz w:val="24"/>
        </w:rPr>
        <w:t xml:space="preserve"> señor</w:t>
      </w:r>
      <w:r w:rsidR="00687921">
        <w:rPr>
          <w:rFonts w:ascii="Arial" w:hAnsi="Arial" w:cs="Arial"/>
          <w:sz w:val="24"/>
        </w:rPr>
        <w:t>es</w:t>
      </w:r>
      <w:r w:rsidRPr="005F39EF">
        <w:rPr>
          <w:rFonts w:ascii="Arial" w:hAnsi="Arial" w:cs="Arial"/>
          <w:sz w:val="24"/>
        </w:rPr>
        <w:t>:</w:t>
      </w:r>
    </w:p>
    <w:p w:rsidRPr="005F39EF" w:rsidR="005F39EF" w:rsidP="005F39EF" w:rsidRDefault="005F39EF" w14:paraId="0652D368" w14:textId="77777777">
      <w:pPr>
        <w:rPr>
          <w:rFonts w:ascii="Arial" w:hAnsi="Arial" w:cs="Arial"/>
          <w:sz w:val="24"/>
        </w:rPr>
      </w:pPr>
    </w:p>
    <w:p w:rsidRPr="005F39EF" w:rsidR="005F39EF" w:rsidP="005F39EF" w:rsidRDefault="005F39EF" w14:paraId="3284ED43" w14:textId="77777777">
      <w:pPr>
        <w:tabs>
          <w:tab w:val="left" w:pos="5505"/>
        </w:tabs>
        <w:rPr>
          <w:rFonts w:ascii="Arial" w:hAnsi="Arial" w:cs="Arial"/>
          <w:sz w:val="24"/>
        </w:rPr>
      </w:pPr>
      <w:r w:rsidRPr="005F39EF">
        <w:rPr>
          <w:rFonts w:ascii="Arial" w:hAnsi="Arial" w:cs="Arial"/>
          <w:sz w:val="24"/>
        </w:rPr>
        <w:t xml:space="preserve">El informe adjunto contiene los resultados correspondientes al estudio </w:t>
      </w:r>
      <w:bookmarkStart w:name="_Hlk175132658" w:id="0"/>
      <w:r w:rsidRPr="005F39EF">
        <w:rPr>
          <w:rFonts w:ascii="Arial" w:hAnsi="Arial" w:cs="Arial"/>
          <w:sz w:val="24"/>
        </w:rPr>
        <w:t xml:space="preserve">especial </w:t>
      </w:r>
      <w:bookmarkEnd w:id="0"/>
      <w:r w:rsidRPr="005F39EF">
        <w:rPr>
          <w:rFonts w:ascii="Arial" w:hAnsi="Arial" w:cs="Arial"/>
          <w:sz w:val="24"/>
        </w:rPr>
        <w:t>mediante el cual esta Auditoría evaluó el cumplimiento de las disposiciones aplicables, en relación con sus riesgos relevantes y el sistema de control interno del servicio Sinpe-TP, que está bajo la responsabilidad del Departamento Sistema de Pago Electrónico en el Transporte Público, de la División Sistemas de Pago.</w:t>
      </w:r>
    </w:p>
    <w:p w:rsidRPr="005F39EF" w:rsidR="005F39EF" w:rsidP="005F39EF" w:rsidRDefault="005F39EF" w14:paraId="308EEAD3" w14:textId="77777777">
      <w:pPr>
        <w:tabs>
          <w:tab w:val="left" w:pos="5505"/>
        </w:tabs>
        <w:rPr>
          <w:rFonts w:ascii="Arial" w:hAnsi="Arial" w:cs="Arial"/>
          <w:sz w:val="24"/>
        </w:rPr>
      </w:pPr>
    </w:p>
    <w:p w:rsidRPr="005F39EF" w:rsidR="005F39EF" w:rsidP="005F39EF" w:rsidRDefault="005F39EF" w14:paraId="75D35F11" w14:textId="77777777">
      <w:pPr>
        <w:pStyle w:val="Negrita"/>
        <w:rPr>
          <w:rFonts w:ascii="Arial" w:hAnsi="Arial" w:cs="Arial"/>
          <w:sz w:val="24"/>
        </w:rPr>
      </w:pPr>
      <w:r w:rsidRPr="005F39EF">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Pr="005F39EF" w:rsidR="005F39EF" w:rsidP="005F39EF" w:rsidRDefault="005F39EF" w14:paraId="48F2F4C7" w14:textId="77777777">
      <w:pPr>
        <w:contextualSpacing/>
        <w:rPr>
          <w:rFonts w:ascii="Arial" w:hAnsi="Arial" w:cs="Arial"/>
          <w:sz w:val="24"/>
        </w:rPr>
      </w:pPr>
    </w:p>
    <w:p w:rsidRPr="005F39EF" w:rsidR="005F39EF" w:rsidP="005F39EF" w:rsidRDefault="005F39EF" w14:paraId="2BA55BD3" w14:textId="77777777">
      <w:pPr>
        <w:pStyle w:val="NormalWeb"/>
        <w:spacing w:before="0" w:beforeAutospacing="0" w:after="0" w:afterAutospacing="0"/>
        <w:jc w:val="both"/>
        <w:rPr>
          <w:rFonts w:ascii="Arial" w:hAnsi="Arial" w:cs="Arial"/>
        </w:rPr>
      </w:pPr>
      <w:r w:rsidRPr="005F39EF">
        <w:rPr>
          <w:rFonts w:ascii="Arial" w:hAnsi="Arial" w:cs="Arial"/>
        </w:rPr>
        <w:t>La Auditoría Interna realizó las conferencias técnica y final de este informe con las divisiones Sistemas de Pago y Servicios Tecnológicos y con la Gerencia, respectivamente, como parte de la comunicación preliminar de los resultados. Durante la conferencia técnica, la división Sistemas de Pago rechazó las recomendaciones 1 y 2; en el anexo 3 del informe se incluyen los argumentos de esa división, así como los comentarios de la Auditoría que fundamentan la decisión de mantener las recomendaciones y de ajustar la redacción (de acuerdo con las aclaraciones obtenidas en conferencia técnica).</w:t>
      </w:r>
    </w:p>
    <w:p w:rsidRPr="005F39EF" w:rsidR="005F39EF" w:rsidP="005F39EF" w:rsidRDefault="005F39EF" w14:paraId="01C065DA" w14:textId="77777777">
      <w:pPr>
        <w:pStyle w:val="NormalWeb"/>
        <w:spacing w:before="0" w:beforeAutospacing="0" w:after="0" w:afterAutospacing="0"/>
        <w:jc w:val="both"/>
        <w:rPr>
          <w:rFonts w:ascii="Arial" w:hAnsi="Arial" w:cs="Arial"/>
        </w:rPr>
      </w:pPr>
    </w:p>
    <w:p w:rsidRPr="005F39EF" w:rsidR="005F39EF" w:rsidP="005F39EF" w:rsidRDefault="005F39EF" w14:paraId="4D101883" w14:textId="77777777">
      <w:pPr>
        <w:pStyle w:val="NormalWeb"/>
        <w:spacing w:before="0" w:beforeAutospacing="0" w:after="0" w:afterAutospacing="0"/>
        <w:jc w:val="both"/>
        <w:rPr>
          <w:rFonts w:ascii="Arial" w:hAnsi="Arial" w:cs="Arial"/>
          <w:lang w:val="es-CR"/>
        </w:rPr>
      </w:pPr>
      <w:r w:rsidRPr="005F39EF">
        <w:rPr>
          <w:rFonts w:ascii="Arial" w:hAnsi="Arial" w:cs="Arial"/>
          <w:lang w:val="es-CR"/>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rsidRPr="005F39EF" w:rsidR="005F39EF" w:rsidP="005F39EF" w:rsidRDefault="005F39EF" w14:paraId="7D893BE5" w14:textId="77777777">
      <w:pPr>
        <w:widowControl w:val="0"/>
        <w:rPr>
          <w:rFonts w:ascii="Arial" w:hAnsi="Arial" w:cs="Arial"/>
          <w:sz w:val="24"/>
        </w:rPr>
      </w:pPr>
    </w:p>
    <w:p w:rsidRPr="005F39EF" w:rsidR="005F39EF" w:rsidP="005F39EF" w:rsidRDefault="005F39EF" w14:paraId="14CBBD06" w14:textId="77777777">
      <w:pPr>
        <w:widowControl w:val="0"/>
        <w:rPr>
          <w:rFonts w:ascii="Arial" w:hAnsi="Arial" w:cs="Arial"/>
          <w:sz w:val="24"/>
        </w:rPr>
      </w:pPr>
      <w:r w:rsidRPr="005F39EF">
        <w:rPr>
          <w:rFonts w:ascii="Arial" w:hAnsi="Arial" w:cs="Arial"/>
          <w:sz w:val="24"/>
        </w:rPr>
        <w:t>Las recomendaciones de auditoría deben tratarse con arreglo a las disposiciones de los artículos 36, 37, 38 y 39, según la Ley General de Control Interno No. 8292 publicada en el periódico oficial La Gaceta 169 del 4 de setiembre del 2002.</w:t>
      </w:r>
    </w:p>
    <w:p w:rsidRPr="005F39EF" w:rsidR="005F39EF" w:rsidP="005F39EF" w:rsidRDefault="005F39EF" w14:paraId="38D94FD6" w14:textId="0B6C7161">
      <w:pPr>
        <w:rPr>
          <w:rFonts w:ascii="Arial" w:hAnsi="Arial" w:cs="Arial"/>
          <w:sz w:val="24"/>
          <w:lang w:val="pt-BR"/>
        </w:rPr>
      </w:pPr>
      <w:r w:rsidRPr="005F39EF">
        <w:rPr>
          <w:rFonts w:ascii="Arial" w:hAnsi="Arial" w:cs="Arial"/>
          <w:sz w:val="24"/>
          <w:lang w:val="pt-BR"/>
        </w:rPr>
        <w:lastRenderedPageBreak/>
        <w:t>Atentamente,</w:t>
      </w:r>
    </w:p>
    <w:p w:rsidRPr="005F39EF" w:rsidR="005F39EF" w:rsidP="005F39EF" w:rsidRDefault="005F39EF" w14:paraId="03D8A03C" w14:textId="5A4640B9">
      <w:pPr>
        <w:tabs>
          <w:tab w:val="left" w:pos="3120"/>
        </w:tabs>
        <w:rPr>
          <w:rFonts w:ascii="Arial" w:hAnsi="Arial" w:cs="Arial"/>
          <w:sz w:val="24"/>
          <w:lang w:val="pt-BR"/>
        </w:rPr>
      </w:pPr>
      <w:r w:rsidRPr="005F39EF">
        <w:rPr>
          <w:noProof/>
          <w:sz w:val="24"/>
        </w:rPr>
        <w:drawing>
          <wp:anchor distT="0" distB="0" distL="114300" distR="114300" simplePos="0" relativeHeight="251659264" behindDoc="1" locked="0" layoutInCell="1" allowOverlap="1" wp14:editId="7A10D9B1" wp14:anchorId="2516A758">
            <wp:simplePos x="0" y="0"/>
            <wp:positionH relativeFrom="column">
              <wp:posOffset>-169545</wp:posOffset>
            </wp:positionH>
            <wp:positionV relativeFrom="paragraph">
              <wp:posOffset>128905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5F39EF">
        <w:rPr>
          <w:rFonts w:ascii="Arial" w:hAnsi="Arial" w:cs="Arial"/>
          <w:sz w:val="24"/>
          <w:lang w:val="pt-BR"/>
        </w:rPr>
        <w:tab/>
      </w:r>
    </w:p>
    <w:p w:rsidR="005F39EF" w:rsidP="005F39EF" w:rsidRDefault="005F39EF" w14:paraId="33D04B3A" w14:textId="1FEE0FDE">
      <w:pPr>
        <w:rPr>
          <w:rFonts w:ascii="Arial" w:hAnsi="Arial" w:cs="Arial"/>
          <w:sz w:val="24"/>
          <w:lang w:val="pt-BR"/>
        </w:rPr>
      </w:pPr>
    </w:p>
    <w:p w:rsidR="005F39EF" w:rsidP="005F39EF" w:rsidRDefault="005F39EF" w14:paraId="0E912B05" w14:textId="77777777">
      <w:pPr>
        <w:rPr>
          <w:rFonts w:ascii="Arial" w:hAnsi="Arial" w:cs="Arial"/>
          <w:sz w:val="24"/>
          <w:lang w:val="pt-BR"/>
        </w:rPr>
      </w:pPr>
    </w:p>
    <w:p w:rsidRPr="005F39EF" w:rsidR="005F39EF" w:rsidP="005F39EF" w:rsidRDefault="005F39EF" w14:paraId="2887C8F5" w14:textId="58E2C44A">
      <w:pPr>
        <w:rPr>
          <w:rFonts w:ascii="Arial" w:hAnsi="Arial" w:cs="Arial"/>
          <w:sz w:val="24"/>
          <w:lang w:val="pt-BR"/>
        </w:rPr>
      </w:pPr>
      <w:r w:rsidRPr="005F39EF">
        <w:rPr>
          <w:rFonts w:ascii="Arial" w:hAnsi="Arial" w:cs="Arial"/>
          <w:sz w:val="24"/>
          <w:lang w:val="pt-BR"/>
        </w:rPr>
        <w:t>Maribel Lizano Barahona</w:t>
      </w:r>
    </w:p>
    <w:p w:rsidRPr="005F39EF" w:rsidR="005F39EF" w:rsidP="005F39EF" w:rsidRDefault="005F39EF" w14:paraId="7C352A74" w14:textId="77777777">
      <w:pPr>
        <w:rPr>
          <w:rFonts w:ascii="Arial" w:hAnsi="Arial" w:cs="Arial"/>
          <w:b/>
          <w:bCs/>
          <w:sz w:val="24"/>
          <w:lang w:val="pt-BR"/>
        </w:rPr>
      </w:pPr>
      <w:r w:rsidRPr="005F39EF">
        <w:rPr>
          <w:rFonts w:ascii="Arial" w:hAnsi="Arial" w:cs="Arial"/>
          <w:b/>
          <w:bCs/>
          <w:sz w:val="24"/>
          <w:lang w:val="pt-BR"/>
        </w:rPr>
        <w:t>Subauditora Interna</w:t>
      </w:r>
    </w:p>
    <w:p w:rsidR="005F39EF" w:rsidP="005F39EF" w:rsidRDefault="005F39EF" w14:paraId="1EAAA0F9" w14:textId="208FE273">
      <w:pPr>
        <w:pStyle w:val="CC"/>
        <w:jc w:val="center"/>
        <w:rPr>
          <w:rFonts w:ascii="Arial" w:hAnsi="Arial" w:cs="Arial"/>
        </w:rPr>
      </w:pPr>
    </w:p>
    <w:p w:rsidR="005F39EF" w:rsidP="005F39EF" w:rsidRDefault="005F39EF" w14:paraId="12EE3B9D" w14:textId="77777777">
      <w:pPr>
        <w:pStyle w:val="CC"/>
        <w:jc w:val="center"/>
        <w:rPr>
          <w:rFonts w:ascii="Arial" w:hAnsi="Arial" w:cs="Arial"/>
        </w:rPr>
      </w:pPr>
    </w:p>
    <w:p w:rsidR="005F39EF" w:rsidP="005F39EF" w:rsidRDefault="005F39EF" w14:paraId="4F3754CD" w14:textId="77777777">
      <w:pPr>
        <w:pStyle w:val="CC"/>
        <w:jc w:val="center"/>
        <w:rPr>
          <w:rFonts w:ascii="Arial" w:hAnsi="Arial" w:cs="Arial"/>
        </w:rPr>
      </w:pPr>
    </w:p>
    <w:bookmarkStart w:name="_MON_1802762222" w:id="1"/>
    <w:bookmarkEnd w:id="1"/>
    <w:p w:rsidR="005F39EF" w:rsidP="005F39EF" w:rsidRDefault="005F39EF" w14:paraId="2B74F10F" w14:textId="128E8645">
      <w:pPr>
        <w:pStyle w:val="CC"/>
        <w:jc w:val="center"/>
        <w:rPr>
          <w:rFonts w:ascii="Arial" w:hAnsi="Arial" w:cs="Arial"/>
        </w:rPr>
      </w:pPr>
      <w:r>
        <w:rPr>
          <w:rFonts w:ascii="Arial" w:hAnsi="Arial" w:cs="Arial"/>
        </w:rPr>
        <w:object w:dxaOrig="1508" w:dyaOrig="984" w14:anchorId="00C1C01D">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5" style="width:75.4pt;height:49.2pt" o:ole="" type="#_x0000_t75">
            <v:imagedata o:title="" r:id="rId15"/>
          </v:shape>
          <o:OLEObject Type="Embed" ProgID="Word.Document.12" ShapeID="_x0000_i1025" DrawAspect="Icon" ObjectID="_1802762698" r:id="rId16">
            <o:FieldCodes>\s</o:FieldCodes>
          </o:OLEObject>
        </w:object>
      </w:r>
    </w:p>
    <w:p w:rsidR="005F39EF" w:rsidP="005F39EF" w:rsidRDefault="005F39EF" w14:paraId="2DCA19A2" w14:textId="77777777">
      <w:pPr>
        <w:pStyle w:val="CC"/>
        <w:jc w:val="center"/>
        <w:rPr>
          <w:rFonts w:ascii="Arial" w:hAnsi="Arial" w:cs="Arial"/>
        </w:rPr>
      </w:pPr>
    </w:p>
    <w:p w:rsidR="005F39EF" w:rsidP="005F39EF" w:rsidRDefault="005F39EF" w14:paraId="497B197D" w14:textId="77777777">
      <w:pPr>
        <w:pStyle w:val="CC"/>
        <w:jc w:val="center"/>
        <w:rPr>
          <w:rFonts w:ascii="Arial" w:hAnsi="Arial" w:cs="Arial"/>
        </w:rPr>
      </w:pPr>
    </w:p>
    <w:p w:rsidRPr="005F39EF" w:rsidR="005F39EF" w:rsidP="005F39EF" w:rsidRDefault="005F39EF" w14:paraId="5871B0A1" w14:textId="5A1037CE">
      <w:pPr>
        <w:pStyle w:val="CC"/>
      </w:pPr>
      <w:r w:rsidRPr="005F39EF">
        <w:t>C</w:t>
      </w:r>
      <w:r>
        <w:t>c</w:t>
      </w:r>
      <w:r w:rsidRPr="005F39EF">
        <w:t>.</w:t>
      </w:r>
      <w:r w:rsidRPr="005F39EF">
        <w:tab/>
        <w:t>División Sistemas de Pago</w:t>
      </w:r>
    </w:p>
    <w:p w:rsidR="00577A95" w:rsidP="005F39EF" w:rsidRDefault="005F39EF" w14:paraId="67D44FE8" w14:textId="1C91EBFA">
      <w:pPr>
        <w:pStyle w:val="CC"/>
      </w:pPr>
      <w:r w:rsidRPr="005F39EF">
        <w:tab/>
        <w:t>División Servicios Tecnológicos</w:t>
      </w:r>
      <w:r w:rsidRPr="005F39EF">
        <w:tab/>
      </w:r>
    </w:p>
    <w:p w:rsidR="00577A95" w:rsidP="0085692C" w:rsidRDefault="00577A95" w14:paraId="570A71CA" w14:textId="77777777">
      <w:pPr>
        <w:pStyle w:val="Negrita"/>
      </w:pPr>
    </w:p>
    <w:p w:rsidR="00A26E9E" w:rsidP="0085692C" w:rsidRDefault="00A26E9E" w14:paraId="3BDF798B" w14:textId="77777777">
      <w:pPr>
        <w:pStyle w:val="Negrita"/>
      </w:pPr>
    </w:p>
    <w:p w:rsidRPr="002307FE" w:rsidR="002307FE" w:rsidP="002307FE" w:rsidRDefault="002307FE" w14:paraId="0746A19E" w14:textId="77777777"/>
    <w:p w:rsidRPr="002307FE" w:rsidR="002307FE" w:rsidP="002307FE" w:rsidRDefault="002307FE" w14:paraId="3BB2CEE4" w14:textId="77777777"/>
    <w:p w:rsidRPr="002307FE" w:rsidR="002307FE" w:rsidP="002307FE" w:rsidRDefault="002307FE" w14:paraId="55B7C5E9" w14:textId="77777777"/>
    <w:p w:rsidRPr="002307FE" w:rsidR="002307FE" w:rsidP="002307FE" w:rsidRDefault="002307FE" w14:paraId="0630679F" w14:textId="77777777"/>
    <w:p w:rsidRPr="002307FE" w:rsidR="002307FE" w:rsidP="002307FE" w:rsidRDefault="002307FE" w14:paraId="0A03E86D" w14:textId="77777777"/>
    <w:p w:rsidRPr="002307FE" w:rsidR="002307FE" w:rsidP="002307FE" w:rsidRDefault="002307FE" w14:paraId="52F850C6" w14:textId="77777777"/>
    <w:p w:rsidR="002307FE" w:rsidP="002307FE" w:rsidRDefault="002307FE" w14:paraId="1B3F9818" w14:textId="77777777"/>
    <w:p w:rsidRPr="002307FE" w:rsidR="002307FE" w:rsidP="002307FE" w:rsidRDefault="002307FE" w14:paraId="71BA943A" w14:textId="77777777"/>
    <w:p w:rsidR="002307FE" w:rsidP="002307FE" w:rsidRDefault="002307FE" w14:paraId="1DD5682A" w14:textId="77777777"/>
    <w:p w:rsidR="002307FE" w:rsidP="002307FE" w:rsidRDefault="002307FE" w14:paraId="1F09C6BC" w14:textId="77777777"/>
    <w:p w:rsidRPr="002307FE" w:rsidR="00A26E9E" w:rsidP="002307FE" w:rsidRDefault="00A26E9E" w14:paraId="5519EBF8" w14:textId="77777777"/>
    <w:sectPr w:rsidRPr="002307FE" w:rsidR="00A26E9E" w:rsidSect="005F39EF">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608" w:bottom="1701" w:left="1985"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2EA41F2" w14:textId="77777777" w:rsidR="005F39EF" w:rsidRDefault="005F39EF" w:rsidP="00D43D57">
      <w:r>
        <w:separator/>
      </w:r>
    </w:p>
  </w:endnote>
  <w:endnote w:type="continuationSeparator" w:id="0">
    <w:p w14:paraId="4216A5D4" w14:textId="77777777" w:rsidR="005F39EF" w:rsidRDefault="005F39EF"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5F39EF" w14:paraId="72D46184" w14:textId="08997C30">
    <w:pPr>
      <w:pStyle w:val="Piedepgina"/>
    </w:pPr>
    <w:r>
      <w:rPr>
        <w:noProof/>
      </w:rPr>
      <mc:AlternateContent>
        <mc:Choice Requires="wps">
          <w:drawing>
            <wp:anchor distT="0" distB="0" distL="0" distR="0" simplePos="0" relativeHeight="251698176" behindDoc="0" locked="0" layoutInCell="1" allowOverlap="1" wp14:editId="5F85B81F" wp14:anchorId="033DFDCE">
              <wp:simplePos x="635" y="635"/>
              <wp:positionH relativeFrom="page">
                <wp:align>center</wp:align>
              </wp:positionH>
              <wp:positionV relativeFrom="page">
                <wp:align>bottom</wp:align>
              </wp:positionV>
              <wp:extent cx="609600" cy="345440"/>
              <wp:effectExtent l="0" t="0" r="0" b="0"/>
              <wp:wrapNone/>
              <wp:docPr id="1241331233"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5F39EF" w:rsidR="005F39EF" w:rsidP="005F39EF" w:rsidRDefault="005F39EF" w14:paraId="0ABDBA0E" w14:textId="2B974F81">
                          <w:pPr>
                            <w:rPr>
                              <w:rFonts w:ascii="Calibri" w:hAnsi="Calibri" w:eastAsia="Calibri" w:cs="Calibri"/>
                              <w:noProof/>
                              <w:color w:val="000000"/>
                              <w:sz w:val="20"/>
                              <w:szCs w:val="20"/>
                            </w:rPr>
                          </w:pPr>
                          <w:r w:rsidRPr="005F39EF">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033DFDCE">
              <v:stroke joinstyle="miter"/>
              <v:path gradientshapeok="t" o:connecttype="rect"/>
            </v:shapetype>
            <v:shape id="Cuadro de texto 2"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5F39EF" w:rsidR="005F39EF" w:rsidP="005F39EF" w:rsidRDefault="005F39EF" w14:paraId="0ABDBA0E" w14:textId="2B974F81">
                    <w:pPr>
                      <w:rPr>
                        <w:rFonts w:ascii="Calibri" w:hAnsi="Calibri" w:eastAsia="Calibri" w:cs="Calibri"/>
                        <w:noProof/>
                        <w:color w:val="000000"/>
                        <w:sz w:val="20"/>
                        <w:szCs w:val="20"/>
                      </w:rPr>
                    </w:pPr>
                    <w:r w:rsidRPr="005F39EF">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307FE" w:rsidP="00FA54DF" w:rsidRDefault="005F39EF" w14:paraId="2719E081" w14:textId="0C3A99AE">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21A0E0F2" wp14:anchorId="3F264FA0">
              <wp:simplePos x="1263650" y="9258300"/>
              <wp:positionH relativeFrom="page">
                <wp:align>center</wp:align>
              </wp:positionH>
              <wp:positionV relativeFrom="page">
                <wp:align>bottom</wp:align>
              </wp:positionV>
              <wp:extent cx="609600" cy="345440"/>
              <wp:effectExtent l="0" t="0" r="0" b="0"/>
              <wp:wrapNone/>
              <wp:docPr id="811486000"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5F39EF" w:rsidR="005F39EF" w:rsidP="005F39EF" w:rsidRDefault="005F39EF" w14:paraId="48A01564" w14:textId="406186FA">
                          <w:pPr>
                            <w:rPr>
                              <w:rFonts w:ascii="Calibri" w:hAnsi="Calibri" w:eastAsia="Calibri" w:cs="Calibri"/>
                              <w:noProof/>
                              <w:color w:val="000000"/>
                              <w:sz w:val="20"/>
                              <w:szCs w:val="20"/>
                            </w:rPr>
                          </w:pPr>
                          <w:r w:rsidRPr="005F39EF">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3F264FA0">
              <v:stroke joinstyle="miter"/>
              <v:path gradientshapeok="t" o:connecttype="rect"/>
            </v:shapetype>
            <v:shape id="Cuadro de texto 3"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LZKpDg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VVySfD9BuoDrQUwpFv7+SyodYr4cOTQCKYpiXR&#10;hkc6tIGu5HCyOKsBf3/kj/mEO0U560gwJbekaM7MT0t8RG0NBg7GJhnjm/w6wmN37R2QDMf0IpxM&#10;JnkxmMHUCO0LyXkRG1FIWEntSr4ZzLtwVC49B6kWi5REMnIirOzayVg6whWxfO5fBLoT4IGYeoBB&#10;TaJ4g/sxN970brELhH4iJUJ7BPKEOEkwcXV6LlHjr/9T1uVRz/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DotkqkOAgAAHAQA&#10;AA4AAAAAAAAAAAAAAAAALgIAAGRycy9lMm9Eb2MueG1sUEsBAi0AFAAGAAgAAAAhACnjp/vZAAAA&#10;AwEAAA8AAAAAAAAAAAAAAAAAaAQAAGRycy9kb3ducmV2LnhtbFBLBQYAAAAABAAEAPMAAABuBQAA&#10;AAA=&#10;">
              <v:fill o:detectmouseclick="t"/>
              <v:textbox style="mso-fit-shape-to-text:t" inset="0,0,0,15pt">
                <w:txbxContent>
                  <w:p w:rsidRPr="005F39EF" w:rsidR="005F39EF" w:rsidP="005F39EF" w:rsidRDefault="005F39EF" w14:paraId="48A01564" w14:textId="406186FA">
                    <w:pPr>
                      <w:rPr>
                        <w:rFonts w:ascii="Calibri" w:hAnsi="Calibri" w:eastAsia="Calibri" w:cs="Calibri"/>
                        <w:noProof/>
                        <w:color w:val="000000"/>
                        <w:sz w:val="20"/>
                        <w:szCs w:val="20"/>
                      </w:rPr>
                    </w:pPr>
                    <w:r w:rsidRPr="005F39EF">
                      <w:rPr>
                        <w:rFonts w:ascii="Calibri" w:hAnsi="Calibri" w:eastAsia="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0E92A03E06F742629EEA9B5216086801"/>
        </w:placeholder>
        <w:text/>
      </w:sdtPr>
      <w:sdtEndPr/>
      <w:sdtContent>
        <w:r>
          <w:t>AI-0046-2025</w:t>
        </w:r>
      </w:sdtContent>
    </w:sdt>
  </w:p>
  <w:p w:rsidR="002307FE" w:rsidP="00FA54DF" w:rsidRDefault="002307FE" w14:paraId="26C67C7F"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27A2E07E"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00285708" wp14:anchorId="4AE64D17">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2289DC46"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1DD423A7"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6E687650" w14:textId="77777777">
                          <w:pPr>
                            <w:rPr>
                              <w:color w:val="003A68"/>
                              <w:sz w:val="14"/>
                              <w:szCs w:val="14"/>
                            </w:rPr>
                          </w:pPr>
                          <w:r w:rsidRPr="00FA54DF">
                            <w:rPr>
                              <w:color w:val="003A68"/>
                              <w:sz w:val="14"/>
                              <w:szCs w:val="14"/>
                            </w:rPr>
                            <w:t>Apdo. 10058-1000</w:t>
                          </w:r>
                        </w:p>
                        <w:p w:rsidR="00D2424F" w:rsidP="00FA54DF" w:rsidRDefault="00D2424F" w14:paraId="388FC131" w14:textId="77777777">
                          <w:pPr>
                            <w:rPr>
                              <w:color w:val="003A68"/>
                              <w:sz w:val="14"/>
                              <w:szCs w:val="14"/>
                            </w:rPr>
                          </w:pPr>
                          <w:r w:rsidRPr="00FA54DF">
                            <w:rPr>
                              <w:color w:val="003A68"/>
                              <w:sz w:val="14"/>
                              <w:szCs w:val="14"/>
                            </w:rPr>
                            <w:t>Av. 1 y Central, Calles 2 y 4</w:t>
                          </w:r>
                        </w:p>
                        <w:p w:rsidRPr="00FA54DF" w:rsidR="00D2424F" w:rsidP="00FA54DF" w:rsidRDefault="00D2424F" w14:paraId="7DF33E74"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4AE64D17">
              <v:textbox>
                <w:txbxContent>
                  <w:p w:rsidRPr="00FA54DF" w:rsidR="00D2424F" w:rsidP="00FA54DF" w:rsidRDefault="00D2424F" w14:paraId="2289DC46"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1DD423A7"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6E687650" w14:textId="77777777">
                    <w:pPr>
                      <w:rPr>
                        <w:color w:val="003A68"/>
                        <w:sz w:val="14"/>
                        <w:szCs w:val="14"/>
                      </w:rPr>
                    </w:pPr>
                    <w:r w:rsidRPr="00FA54DF">
                      <w:rPr>
                        <w:color w:val="003A68"/>
                        <w:sz w:val="14"/>
                        <w:szCs w:val="14"/>
                      </w:rPr>
                      <w:t>Apdo. 10058-1000</w:t>
                    </w:r>
                  </w:p>
                  <w:p w:rsidR="00D2424F" w:rsidP="00FA54DF" w:rsidRDefault="00D2424F" w14:paraId="388FC131" w14:textId="77777777">
                    <w:pPr>
                      <w:rPr>
                        <w:color w:val="003A68"/>
                        <w:sz w:val="14"/>
                        <w:szCs w:val="14"/>
                      </w:rPr>
                    </w:pPr>
                    <w:r w:rsidRPr="00FA54DF">
                      <w:rPr>
                        <w:color w:val="003A68"/>
                        <w:sz w:val="14"/>
                        <w:szCs w:val="14"/>
                      </w:rPr>
                      <w:t>Av. 1 y Central, Calles 2 y 4</w:t>
                    </w:r>
                  </w:p>
                  <w:p w:rsidRPr="00FA54DF" w:rsidR="00D2424F" w:rsidP="00FA54DF" w:rsidRDefault="00D2424F" w14:paraId="7DF33E74"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504D3D1C" wp14:anchorId="269F820F">
          <wp:simplePos x="0" y="0"/>
          <wp:positionH relativeFrom="column">
            <wp:posOffset>4550781</wp:posOffset>
          </wp:positionH>
          <wp:positionV relativeFrom="paragraph">
            <wp:posOffset>-190500</wp:posOffset>
          </wp:positionV>
          <wp:extent cx="8890" cy="431165"/>
          <wp:effectExtent l="0" t="0" r="0" b="0"/>
          <wp:wrapNone/>
          <wp:docPr id="523883757" name="Imagen 5238837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F64992" w:rsidP="00F64992" w:rsidRDefault="005F39EF" w14:paraId="0D40BF62" w14:textId="62304F3F">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69E1A25D" wp14:anchorId="725CFDB9">
              <wp:simplePos x="1263650" y="9283700"/>
              <wp:positionH relativeFrom="page">
                <wp:align>center</wp:align>
              </wp:positionH>
              <wp:positionV relativeFrom="page">
                <wp:align>bottom</wp:align>
              </wp:positionV>
              <wp:extent cx="609600" cy="345440"/>
              <wp:effectExtent l="0" t="0" r="0" b="0"/>
              <wp:wrapNone/>
              <wp:docPr id="788351399"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5F39EF" w:rsidR="005F39EF" w:rsidP="005F39EF" w:rsidRDefault="005F39EF" w14:paraId="108B400D" w14:textId="4924FD33">
                          <w:pPr>
                            <w:rPr>
                              <w:rFonts w:ascii="Calibri" w:hAnsi="Calibri" w:eastAsia="Calibri" w:cs="Calibri"/>
                              <w:noProof/>
                              <w:color w:val="000000"/>
                              <w:sz w:val="20"/>
                              <w:szCs w:val="20"/>
                            </w:rPr>
                          </w:pPr>
                          <w:r w:rsidRPr="005F39EF">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725CFDB9">
              <v:stroke joinstyle="miter"/>
              <v:path gradientshapeok="t" o:connecttype="rect"/>
            </v:shapetype>
            <v:shape id="Cuadro de texto 1"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5F39EF" w:rsidR="005F39EF" w:rsidP="005F39EF" w:rsidRDefault="005F39EF" w14:paraId="108B400D" w14:textId="4924FD33">
                    <w:pPr>
                      <w:rPr>
                        <w:rFonts w:ascii="Calibri" w:hAnsi="Calibri" w:eastAsia="Calibri" w:cs="Calibri"/>
                        <w:noProof/>
                        <w:color w:val="000000"/>
                        <w:sz w:val="20"/>
                        <w:szCs w:val="20"/>
                      </w:rPr>
                    </w:pPr>
                    <w:r w:rsidRPr="005F39EF">
                      <w:rPr>
                        <w:rFonts w:ascii="Calibri" w:hAnsi="Calibri" w:eastAsia="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11324ACB" wp14:anchorId="26CC930E">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2FDF0768"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1A2BF8D3"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23F57A8A" w14:textId="77777777">
                          <w:pPr>
                            <w:rPr>
                              <w:color w:val="003A68"/>
                              <w:sz w:val="14"/>
                              <w:szCs w:val="14"/>
                            </w:rPr>
                          </w:pPr>
                          <w:r w:rsidRPr="00FA54DF">
                            <w:rPr>
                              <w:color w:val="003A68"/>
                              <w:sz w:val="14"/>
                              <w:szCs w:val="14"/>
                            </w:rPr>
                            <w:t>Apdo. 10058-1000</w:t>
                          </w:r>
                        </w:p>
                        <w:p w:rsidR="00B65442" w:rsidP="00B65442" w:rsidRDefault="00B65442" w14:paraId="1B6AC957" w14:textId="77777777">
                          <w:pPr>
                            <w:rPr>
                              <w:color w:val="003A68"/>
                              <w:sz w:val="14"/>
                              <w:szCs w:val="14"/>
                            </w:rPr>
                          </w:pPr>
                          <w:r w:rsidRPr="00FA54DF">
                            <w:rPr>
                              <w:color w:val="003A68"/>
                              <w:sz w:val="14"/>
                              <w:szCs w:val="14"/>
                            </w:rPr>
                            <w:t>Av. 1 y Central, Calles 2 y 4</w:t>
                          </w:r>
                        </w:p>
                        <w:p w:rsidRPr="00FA54DF" w:rsidR="00D2424F" w:rsidRDefault="00D2424F" w14:paraId="6ABAD3D6"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26CC930E">
              <v:textbox>
                <w:txbxContent>
                  <w:p w:rsidRPr="00FA54DF" w:rsidR="00D2424F" w:rsidRDefault="00D2424F" w14:paraId="2FDF0768"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1A2BF8D3"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23F57A8A" w14:textId="77777777">
                    <w:pPr>
                      <w:rPr>
                        <w:color w:val="003A68"/>
                        <w:sz w:val="14"/>
                        <w:szCs w:val="14"/>
                      </w:rPr>
                    </w:pPr>
                    <w:r w:rsidRPr="00FA54DF">
                      <w:rPr>
                        <w:color w:val="003A68"/>
                        <w:sz w:val="14"/>
                        <w:szCs w:val="14"/>
                      </w:rPr>
                      <w:t>Apdo. 10058-1000</w:t>
                    </w:r>
                  </w:p>
                  <w:p w:rsidR="00B65442" w:rsidP="00B65442" w:rsidRDefault="00B65442" w14:paraId="1B6AC957" w14:textId="77777777">
                    <w:pPr>
                      <w:rPr>
                        <w:color w:val="003A68"/>
                        <w:sz w:val="14"/>
                        <w:szCs w:val="14"/>
                      </w:rPr>
                    </w:pPr>
                    <w:r w:rsidRPr="00FA54DF">
                      <w:rPr>
                        <w:color w:val="003A68"/>
                        <w:sz w:val="14"/>
                        <w:szCs w:val="14"/>
                      </w:rPr>
                      <w:t>Av. 1 y Central, Calles 2 y 4</w:t>
                    </w:r>
                  </w:p>
                  <w:p w:rsidRPr="00FA54DF" w:rsidR="00D2424F" w:rsidRDefault="00D2424F" w14:paraId="6ABAD3D6"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3804930B" wp14:anchorId="516C04E5">
          <wp:simplePos x="0" y="0"/>
          <wp:positionH relativeFrom="column">
            <wp:posOffset>4553585</wp:posOffset>
          </wp:positionH>
          <wp:positionV relativeFrom="paragraph">
            <wp:posOffset>8687</wp:posOffset>
          </wp:positionV>
          <wp:extent cx="8890" cy="431165"/>
          <wp:effectExtent l="0" t="0" r="0" b="0"/>
          <wp:wrapNone/>
          <wp:docPr id="448822660" name="Imagen 4488226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07FAD25F"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3C6529BB"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4EC309B" w14:textId="77777777" w:rsidR="005F39EF" w:rsidRDefault="005F39EF" w:rsidP="00D43D57">
      <w:r>
        <w:separator/>
      </w:r>
    </w:p>
  </w:footnote>
  <w:footnote w:type="continuationSeparator" w:id="0">
    <w:p w14:paraId="0E3B60A9" w14:textId="77777777" w:rsidR="005F39EF" w:rsidRDefault="005F39EF" w:rsidP="00D43D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EC7A70" w14:paraId="4ECEC8FB" w14:textId="77777777">
    <w:pPr>
      <w:pStyle w:val="Encabezado"/>
    </w:pP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EC7A70" w14:paraId="3F519559" w14:textId="77777777">
    <w:pPr>
      <w:pStyle w:val="Encabezado"/>
      <w:jc w:val="center"/>
    </w:pPr>
    <w:r>
      <w:rPr>
        <w:noProof/>
        <w:lang w:val="es-CR" w:eastAsia="es-CR"/>
      </w:rPr>
      <w:drawing>
        <wp:anchor distT="0" distB="0" distL="114300" distR="114300" simplePos="0" relativeHeight="251696128" behindDoc="1" locked="0" layoutInCell="1" allowOverlap="1" wp14:editId="0116E22E" wp14:anchorId="754C098A">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473662953" name="Imagen 14736629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38B3202E" wp14:anchorId="65EFB9AD">
          <wp:simplePos x="0" y="0"/>
          <wp:positionH relativeFrom="column">
            <wp:posOffset>4470400</wp:posOffset>
          </wp:positionH>
          <wp:positionV relativeFrom="paragraph">
            <wp:posOffset>298450</wp:posOffset>
          </wp:positionV>
          <wp:extent cx="941070" cy="424815"/>
          <wp:effectExtent l="0" t="0" r="0" b="0"/>
          <wp:wrapNone/>
          <wp:docPr id="743564980" name="Imagen 7435649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5F02FD" w14:paraId="247683D8" w14:textId="77777777">
    <w:pPr>
      <w:pStyle w:val="Encabezado"/>
      <w:jc w:val="center"/>
    </w:pPr>
    <w:r>
      <w:rPr>
        <w:noProof/>
        <w:lang w:val="es-CR" w:eastAsia="es-CR"/>
      </w:rPr>
      <w:drawing>
        <wp:anchor distT="0" distB="0" distL="114300" distR="114300" simplePos="0" relativeHeight="251694080" behindDoc="1" locked="0" layoutInCell="1" allowOverlap="1" wp14:editId="0FFC0B83" wp14:anchorId="3E2E4439">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275122338" name="Imagen 12751223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197B35D3" wp14:anchorId="53525B08">
          <wp:simplePos x="0" y="0"/>
          <wp:positionH relativeFrom="column">
            <wp:posOffset>4602480</wp:posOffset>
          </wp:positionH>
          <wp:positionV relativeFrom="paragraph">
            <wp:posOffset>187960</wp:posOffset>
          </wp:positionV>
          <wp:extent cx="857250" cy="424815"/>
          <wp:effectExtent l="0" t="0" r="6350" b="0"/>
          <wp:wrapNone/>
          <wp:docPr id="568494890" name="Imagen 5684948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1995449586">
    <w:abstractNumId w:val="10"/>
  </w:num>
  <w:num w:numId="2" w16cid:durableId="1284535580">
    <w:abstractNumId w:val="11"/>
  </w:num>
  <w:num w:numId="3" w16cid:durableId="2048599834">
    <w:abstractNumId w:val="9"/>
  </w:num>
  <w:num w:numId="4" w16cid:durableId="6520381">
    <w:abstractNumId w:val="7"/>
  </w:num>
  <w:num w:numId="5" w16cid:durableId="2073430478">
    <w:abstractNumId w:val="6"/>
  </w:num>
  <w:num w:numId="6" w16cid:durableId="855848429">
    <w:abstractNumId w:val="5"/>
  </w:num>
  <w:num w:numId="7" w16cid:durableId="453408858">
    <w:abstractNumId w:val="4"/>
  </w:num>
  <w:num w:numId="8" w16cid:durableId="1541435430">
    <w:abstractNumId w:val="8"/>
  </w:num>
  <w:num w:numId="9" w16cid:durableId="1905020812">
    <w:abstractNumId w:val="3"/>
  </w:num>
  <w:num w:numId="10" w16cid:durableId="1590112887">
    <w:abstractNumId w:val="2"/>
  </w:num>
  <w:num w:numId="11" w16cid:durableId="845486996">
    <w:abstractNumId w:val="1"/>
  </w:num>
  <w:num w:numId="12" w16cid:durableId="11988410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F39EF"/>
    <w:rsid w:val="000064A4"/>
    <w:rsid w:val="000235B5"/>
    <w:rsid w:val="00026C85"/>
    <w:rsid w:val="000439A6"/>
    <w:rsid w:val="00060C03"/>
    <w:rsid w:val="000646DD"/>
    <w:rsid w:val="00081865"/>
    <w:rsid w:val="00082968"/>
    <w:rsid w:val="000A4501"/>
    <w:rsid w:val="000C09B2"/>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1DAF"/>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5F39EF"/>
    <w:rsid w:val="006033C4"/>
    <w:rsid w:val="00603B3F"/>
    <w:rsid w:val="00604A3D"/>
    <w:rsid w:val="0060703F"/>
    <w:rsid w:val="00612353"/>
    <w:rsid w:val="00614D68"/>
    <w:rsid w:val="00620B23"/>
    <w:rsid w:val="0062633F"/>
    <w:rsid w:val="00635AC4"/>
    <w:rsid w:val="00640202"/>
    <w:rsid w:val="00662901"/>
    <w:rsid w:val="00687921"/>
    <w:rsid w:val="00692661"/>
    <w:rsid w:val="006E3610"/>
    <w:rsid w:val="006E6F58"/>
    <w:rsid w:val="00707095"/>
    <w:rsid w:val="00714DC4"/>
    <w:rsid w:val="0074397B"/>
    <w:rsid w:val="007455FF"/>
    <w:rsid w:val="00752E11"/>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18BAFF46"/>
  <w15:docId w15:val="{4BB1CBBA-E63C-4CE8-A834-9C8CA2BF741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character" w:styleId="Nmerodepgina">
    <w:name w:val="page number"/>
    <w:basedOn w:val="Fuentedeprrafopredeter"/>
    <w:locked/>
    <w:rsid w:val="005F39EF"/>
  </w:style>
  <w:style w:type="paragraph" w:styleId="NormalWeb">
    <w:name w:val="Normal (Web)"/>
    <w:basedOn w:val="Normal"/>
    <w:uiPriority w:val="99"/>
    <w:locked/>
    <w:rsid w:val="005F39EF"/>
    <w:pPr>
      <w:spacing w:before="100" w:beforeAutospacing="1" w:after="100" w:afterAutospacing="1"/>
      <w:jc w:val="left"/>
    </w:pPr>
    <w:rPr>
      <w:rFonts w:ascii="Times New Roman" w:hAnsi="Times New Roman"/>
      <w:sz w:val="24"/>
      <w:lang w:val="es-MX" w:eastAsia="es-MX"/>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0" Type="http://schemas.openxmlformats.org/officeDocument/2006/relationships/footer" Target="footer2.xml"/><Relationship Id="rId16" Type="http://schemas.openxmlformats.org/officeDocument/2006/relationships/package" Target="embeddings/Microsoft_Word_Document.docx"/><Relationship Id="rId1" Type="http://schemas.openxmlformats.org/officeDocument/2006/relationships/customXml" Target="../customXml/item1.xml"/><Relationship Id="rId24" Type="http://schemas.openxmlformats.org/officeDocument/2006/relationships/glossaryDocument" Target="glossary/document.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E92A03E06F742629EEA9B5216086801"/>
        <w:category>
          <w:name w:val="General"/>
          <w:gallery w:val="placeholder"/>
        </w:category>
        <w:types>
          <w:type w:val="bbPlcHdr"/>
        </w:types>
        <w:behaviors>
          <w:behavior w:val="content"/>
        </w:behaviors>
        <w:guid w:val="{8EFFD8FF-EC69-4331-9E47-FEDFB7825468}"/>
      </w:docPartPr>
      <w:docPartBody>
        <w:p w:rsidR="00DA2BCC" w:rsidRDefault="00DA2BCC">
          <w:pPr>
            <w:pStyle w:val="0E92A03E06F742629EEA9B5216086801"/>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A2BCC"/>
    <w:rsid w:val="000C09B2"/>
    <w:rsid w:val="00DA2BC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0E92A03E06F742629EEA9B5216086801">
    <w:name w:val="0E92A03E06F742629EEA9B521608680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sMdWHcKuxblr52Uu6Q5b2AMesNv9bFcVsT4VWqyYc5Q=</DigestValue>
    </Reference>
    <Reference Type="http://uri.etsi.org/01903#SignedProperties" URI="#idSignedProperties">
      <Transforms>
        <Transform Algorithm="http://www.w3.org/TR/2001/REC-xml-c14n-20010315"/>
      </Transforms>
      <DigestMethod Algorithm="http://www.w3.org/2001/04/xmlenc#sha256"/>
      <DigestValue>hhqplKhwl4bcrzYx5Xh/KSC709kQc1a9Ry9YP/SM+JU=</DigestValue>
    </Reference>
  </SignedInfo>
  <SignatureValue>SVJBAjyyIOjJb8wmLAHRA4O7H4V/N1R13WmAkO4lr5NGUWOczVjLpC9dlqjde66lAqAp1xRkIQ1BjlO4FIpp3F6AYp+/m7B7y5cW4R7bEs+KSWBNPigyQQtWWgiJN0ksxvi/SHQhmLQujQVrsvdpa3N0qqGhLEOtPCYj0W6QdY1fCOVMZ9fmphaxuvUVMr+ygevjnhlfMaWmEPfp6b5kJirVZWybwL2iLSAti8Wj765lcey2e1lPrVsyUzu/By4ZV5lwkfSmN2cHGUzRmPyowCDybItZ+zgN1OCxb+wKGh59piCWChrBiazzqmuGXRVsrTOkMr4eO6zMJ3vR0PfQJg==</SignatureValue>
  <KeyInfo>
    <X509Data>
      <X509Certificate>MIIFrzCCBJegAwIBAgITFAARudWHE/OFDecnywACABG51TANBgkqhkiG9w0BAQsFADCBmTEZMBcGA1UEBRMQQ1BKLTQtMDAwLTAwNDAxNzELMAkGA1UEBhMCQ1IxJDAiBgNVBAoTG0JBTkNPIENFTlRSQUwgREUgQ09TVEEgUklDQTEiMCAGA1UECxMZRElWSVNJT04gU0lTVEVNQVMgREUgUEFHTzElMCMGA1UEAxMcQ0EgU0lOUEUgLSBQRVJTT05BIEZJU0lDQSB2MjAeFw0yMzA5MTQyMTEzMDNaFw0yNzA5MTMyMTEzMDNaMIGrMRkwFwYDVQQFExBDUEYtMDEtMDcyOS0wMjU1MRgwFgYDVQQEEw9MSVpBTk8gQkFSQUhPTkExEDAOBgNVBCoTB01BUklCRUwxCzAJBgNVBAYTAkNSMRcwFQYDVQQKEw5QRVJTT05BIEZJU0lDQTESMBAGA1UECxMJQ0lVREFEQU5PMSgwJgYDVQQDEx9NQVJJQkVMIExJWkFOTyBCQVJBSE9OQSAoRklSTUEpMIIBIjANBgkqhkiG9w0BAQEFAAOCAQ8AMIIBCgKCAQEAj4wSDMqD1srnx0DS6z+pP67Nx0DlctsrzXdqRsddcQ3plIWXcYcARiwphspB77jPwGTnmkT5knr3/VTG3T6PrADlJgQHMks/RENOD0qr5SSO9qIOBf8RxgBySJlGWat/X6BnA/hFJZEFkrCuS31m1eXfas/tquegCRpXpkzwEwEHv+ihunqzq0W6yq4+yHXwxLM7TQP3VmnH+Y8vHiTqe5SeaWOzfzf79kde94MsRSwCO/prjDBXFVdiH2RlmOqQ+YQSlron6xoP3gPn5cC7AOluVM/uMfzWX2VVg4UKcN3EayJtG+zc0plY6s2lI3QGrMtNDLU7k9AXDYQ6N6yNIQIDAQABo4IB2jCCAdYwHQYDVR0OBBYEFD1vIMsg/uEsFIJ7ahc9oM7+b5cnMB8GA1UdIwQYMBaAFAlI/5tUAjbdMKRvs+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myqVIyjE1FxymHldQ83139bAYKKxPe2qt/ImJ29hfGjn3eIk944EQxkXwKl2q+63t4TYVxYVqjkNxDzLONDzIMwJrt/5IDl3MSKXw4KABGNCTpf5BAbbL8h4jjlCUN+/3KDBsOvTIzFzljnVDmbULAg1BSYhkOg0uABAYxVpiLNbTl/4OhjExmUMCJEDjBh1/3tCwcihuMwNopOebRttBYRedvnNwR1Q5ICZF3L88PcVMxdmJV35VxHd4g4JI9fokYZjNdTLpOJ21QeXluNIfnBQiOKc0Wwelopd4kpCofojd/jbdulJaLw692GyijlcRkfNWPEy/TWiwwcE8DpXF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dEzDWeCxs7dh2qqiGgnAW1Xch7WETi8jtzYR6lfmgKo=</DigestValue>
      </Reference>
      <Reference URI="/word/numbering.xml?ContentType=application/vnd.openxmlformats-officedocument.wordprocessingml.numbering+xml">
        <DigestMethod Algorithm="http://www.w3.org/2001/04/xmlenc#sha256"/>
        <DigestValue>fTRMv5FadCUXukQZMxAchDjm2Jv5cnW+KV786GpgM8M=</DigestValue>
      </Reference>
      <Reference URI="/word/endnotes.xml?ContentType=application/vnd.openxmlformats-officedocument.wordprocessingml.endnotes+xml">
        <DigestMethod Algorithm="http://www.w3.org/2001/04/xmlenc#sha256"/>
        <DigestValue>WZ73+OR9D2ID9/jbh8sDZcA4LhKJ2p1ChTDYhXFjDRk=</DigestValue>
      </Reference>
      <Reference URI="/word/header2.xml?ContentType=application/vnd.openxmlformats-officedocument.wordprocessingml.header+xml">
        <DigestMethod Algorithm="http://www.w3.org/2001/04/xmlenc#sha256"/>
        <DigestValue>l+PPTeLhyWPeuc0GU5s0kIatTFcDHCitBid6KunCOtQ=</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s3peE/HlRvX3udcVhUYBrMf7ZLKceIsZnsX9BXNiynA=</DigestValue>
      </Reference>
      <Reference URI="/word/footnotes.xml?ContentType=application/vnd.openxmlformats-officedocument.wordprocessingml.footnotes+xml">
        <DigestMethod Algorithm="http://www.w3.org/2001/04/xmlenc#sha256"/>
        <DigestValue>PDH7Uu7ePlQyNvKugJJ+iOcM07PyZYRWlYq1sBnpR4o=</DigestValue>
      </Reference>
      <Reference URI="/word/header1.xml?ContentType=application/vnd.openxmlformats-officedocument.wordprocessingml.header+xml">
        <DigestMethod Algorithm="http://www.w3.org/2001/04/xmlenc#sha256"/>
        <DigestValue>os0vwajFoERmkQS5hpo5TAwO0LRfaXIcWO443XYlJXY=</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y3JO4J03a7KkQ8fidubqPjE5qpXfQUERUIDViTSwan4=</DigestValue>
      </Reference>
      <Reference URI="/word/footer2.xml?ContentType=application/vnd.openxmlformats-officedocument.wordprocessingml.footer+xml">
        <DigestMethod Algorithm="http://www.w3.org/2001/04/xmlenc#sha256"/>
        <DigestValue>Oqgu5wDAUGcx8L7V/0PeW4UlHN3rXXI8nKd3GxHUFng=</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dZUccMWN3PYm/GKKtGZyAwGCNv1pAbkiZp0XC4qkq8k=</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5Nlp6UxAhInMBoYhvFFgQgheVDiChuarcGGUu5IboF4=</DigestValue>
      </Reference>
      <Reference URI="/word/glossary/styles.xml?ContentType=application/vnd.openxmlformats-officedocument.wordprocessingml.styles+xml">
        <DigestMethod Algorithm="http://www.w3.org/2001/04/xmlenc#sha256"/>
        <DigestValue>rOUBCVRFZeWEUPJ/BtkJp3FtAPCQ/CwecM2gHabIQjU=</DigestValue>
      </Reference>
      <Reference URI="/word/glossary/fontTable.xml?ContentType=application/vnd.openxmlformats-officedocument.wordprocessingml.fontTable+xml">
        <DigestMethod Algorithm="http://www.w3.org/2001/04/xmlenc#sha256"/>
        <DigestValue>KiPhtKlxAosoqsZP91RNz6j8H7HxGw5i4LsqAlqEiGg=</DigestValue>
      </Reference>
      <Reference URI="/word/media/image2.emf?ContentType=image/x-emf">
        <DigestMethod Algorithm="http://www.w3.org/2001/04/xmlenc#sha256"/>
        <DigestValue>2KwMgl0Ubcp989IvtQVZMNfRb6dOBmtoDUxuQRwQIfg=</DigestValue>
      </Reference>
      <Reference URI="/word/fontTable.xml?ContentType=application/vnd.openxmlformats-officedocument.wordprocessingml.fontTable+xml">
        <DigestMethod Algorithm="http://www.w3.org/2001/04/xmlenc#sha256"/>
        <DigestValue>NiRrr62I+hTOxtLobGfHfzZaC3GH3A1WLcFPzfxsk5M=</DigestValue>
      </Reference>
      <Reference URI="/word/settings.xml?ContentType=application/vnd.openxmlformats-officedocument.wordprocessingml.settings+xml">
        <DigestMethod Algorithm="http://www.w3.org/2001/04/xmlenc#sha256"/>
        <DigestValue>pwE6RBBNNdpEGoPqcy0q5UHdM6kuX2tsUpiJAhx4JWo=</DigestValue>
      </Reference>
      <Reference URI="/word/footer1.xml?ContentType=application/vnd.openxmlformats-officedocument.wordprocessingml.footer+xml">
        <DigestMethod Algorithm="http://www.w3.org/2001/04/xmlenc#sha256"/>
        <DigestValue>nz4eO48FSKuQyrpo57udK1qkC7bHrQu+oIKia7a+RjQ=</DigestValue>
      </Reference>
      <Reference URI="/word/styles.xml?ContentType=application/vnd.openxmlformats-officedocument.wordprocessingml.styles+xml">
        <DigestMethod Algorithm="http://www.w3.org/2001/04/xmlenc#sha256"/>
        <DigestValue>bdhS1sxehfPTndXIo1rKrExIbb3VnXu/DXVKUyUvfOQ=</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Fb6b31zYcyszrpIYD12ul9ZJ65JhIkNLRdzqIu03UIU=</DigestValue>
      </Reference>
    </Manifest>
    <SignatureProperties>
      <SignatureProperty Id="idSignatureTime" Target="#idPackageSignature">
        <mdssi:SignatureTime xmlns:mdssi="http://schemas.openxmlformats.org/package/2006/digital-signature">
          <mdssi:Format>YYYY-MM-DDThh:mm:ssTZD</mdssi:Format>
          <mdssi:Value>2025-03-06T17:02:05Z</mdssi:Value>
        </mdssi:SignatureTime>
      </SignatureProperty>
    </SignatureProperties>
  </Object>
  <Object>
    <xd:QualifyingProperties xmlns:xd="http://uri.etsi.org/01903/v1.3.2#" Target="#idPackageSignature">
      <xd:SignedProperties Id="idSignedProperties">
        <xd:SignedSignatureProperties>
          <xd:SigningTime>2025-03-06T17:02:05Z</xd:SigningTime>
          <xd:SigningCertificate>
            <xd:Cert>
              <xd:CertDigest>
                <DigestMethod Algorithm="http://www.w3.org/2001/04/xmlenc#sha256"/>
                <DigestValue>Vty4Znw9JXnI7Fyl57Q34shgY4g2W+IyHObt0NM6InM=</DigestValue>
              </xd:CertDigest>
              <xd:IssuerSerial>
                <X509IssuerName>CN=CA SINPE - PERSONA FISICA v2, OU=DIVISION SISTEMAS DE PAGO, O=BANCO CENTRAL DE COSTA RICA, C=CR, SERIALNUMBER=CPJ-4-000-004017</X509IssuerName>
                <X509SerialNumber>446020935786728275859238936857383905419966933</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C8BUvpwJ+n5qj8ZjjuLsy1n3t+tJXMtLgtxugLs3ECICBCFC6cgYDzIwMjUwMzA2MTcwMjIy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wMzA2MTcwMjIyWjAvBgkqhkiG9w0BCQQxIgQg3L5F3Q/e5c8+OU07+akB/uEeWE1Xr2q3f0qwYpj+ceYwNwYLKoZIhvcNAQkQAi8xKDAmMCQwIgQgrKszXYj6Q2nTJpWV/NZakemXG2IrBO983WoSsYOW808wDQYJKoZIhvcNAQEBBQAEggEAiye1ouvWVk4Vs1R+Zwxlnne9C72xPQpLo6vHxGlC6fc8ENCjIqptSEKJhF3Ak95Wjo/FSV4ZoUDZf11K+ui+Q9IRJPMtLrg9bOxJ2jQ5rx5XLpIOegJzq3yMRXpVKq/kl/5VKHJ1Axf7t3hrlc6Dip69OHnOdSy/HZJ+hwZpEPtrx20/bc98ZPXJQ9h0I5+EQ67Jfk+AKi69Ph3ulNUVwUGd8a4JNKcOoRwNQzkS/t9fRRfcOS6RDbZFFGTioRnAZW/4BKSRa73wPLSfOWeuseDWRxXXhqo9QGM2MNFdxocTQAL1H8127GWJ8Xmbrd0hJ1IwCUu9fNVgfLHKcaws6A==</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wMjI4MTkwMTExWhcNMjUwNDI5MDcyMTExWqBfMF0wHwYDVR0jBBgwFoAUsLvgCC5LE2jw0IBEA2ekP/8lY/YwEAYJKwYBBAGCNxUBBAMCAQAwCgYDVR0UBAMCAT8wHAYJKwYBBAGCNxUEBA8XDTI1MDQyODE5MTExMVowDQYJKoZIhvcNAQENBQADggIBAIjTzTUCSVkK9/+dau3rz2TMnrHfFmegqPXhGGiFZX6qNjiZVkuNHwvlQ9i+nqf+RGmr40m2gVko2zWgrrKTBWenT8QNCHlLCRirI02CKweqC06BdnA+czv/CUxuXp/y3ol78pc/P4SfIN/xT5zPI8eXsOjpTqgcvxZC0a0rWOqVF7Le5YvjKbJ7MdDu25L9RqPTXTKmQVBRUkQQiTvApf+ma+NoARe8J+n6v2aT7fHfu/9yV0mXMz1Pe8VfHk39LbH9I4Um1Gji7ewl7Eo/MgM5yA5+/89/BjTx9eQnIaFHJri+PSnnRAytORXPtggpU/fZGMYJvDcbEwxzb1B7teyXlmKkCkutcFCf7N+3QCuAWLYYe1l20bnvUbjlxdM5lBHpdpZVeOqJLVyKflwaJKqp8N3e+jZa2l23573MOgKkW/xq85drNFdqZSZMUM7o/CuKX2oJhy4poR7X+SnVFjV0Ulz/NGYXpA4TYcwZV8oKy7/galsmMhp9F7au32eNO+deYO3nvIu829cnmn6JdVR+L21Vt84w38sH9gfvDdmt04CIO0Wy1canXMve/zElDLy3qDghlOs3HahM7Dcu0+2X5ggYX3xYSGUlZL84dxvbE+MjINjwdHXWZ5QF8W7MmXF6Wt+J1SiHaygS5t0Y6pc5AHMNjxVx4rG8eOYw3kuc</xd:EncapsulatedCRLValue>
                <xd:EncapsulatedCRLValue>MIIDHjCCAQYCAQEwDQYJKoZIhvcNAQENBQAwczEZMBcGA1UEBRMQQ1BKLTItMTAwLTA5ODMxMTENMAsGA1UECxMERENGRDEPMA0GA1UEChMGTUlDSVRUMQswCQYDVQQGEwJDUjEpMCcGA1UEAxMgQ0EgUkFJWiBOQUNJT05BTCAtIENPU1RBIFJJQ0EgdjIXDTI1MDEwODE2NDc1NloXDTI1MDUwOTA1MDc1NlqgXzBdMB8GA1UdIwQYMBaAFODy/n3ERE5Q5DX9CImPToQZRDNAMBAGCSsGAQQBgjcVAQQDAgEAMAoGA1UdFAQDAgEjMBwGCSsGAQQBgjcVBAQPFw0yNTA1MDgxNjU3NTZaMA0GCSqGSIb3DQEBDQUAA4ICAQA5jHRx4rKQAshHd6sGv48RtrrNbMI99NHIeUi7sTW3pDl31X7wPa6ZghTT7Et36OpqzlubL6J+L83Z3Plnv97kYw42wb3Z5B6JZ01m/m+H9QSEPsaJgt8NwxPecqHeNtUzncinc15Td/D8L5H+bm0Oqrn86rw1jupqfPaTlcqyomympwXY4pqfUfeW9Zrx49G71fLzUCcxc8c1HXnmuNZ3GE84z6nblYI/r9V7UD/5IpqYRZ/GTC1JR8VBamKicUgKklb0GdGj3JYUIM1LbqVjcvQihB3fGILAW5Ve6NKhMzn3kBrezCROUE4uXX0ZSm38rBg/dlGYzHjpTWJocN7GLImfHxQCng1LC6UMDpOtFb+4ViRspAeu59JhDdrm8XRCneB5FnvqN7g3RdQqikLbsvdce5Xy21imyHV5L7X9KWw9m+QYb5QophYUidplGEbx5cBZMRy9eGNVEu1CMqIWyk4SNaGNcE5s1emw45QyKWlBSoqWwZDaukXL5q2vhg5U78h6tODek57BOOCblsClX/UdEUkEe9Xutg3oVn3M+BY95UQ4pSocSzseubiTXCugjcqZtOQPUSeipI7TVzjOJjuG8L9sbt/o4KV8vi5EgMZxVUbvQoTpJpR63Cq0pfcW+8AenWFUdhzj9aDil7fyub5HS7TM9XPPBQYFLNaR0w==</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r8omPE1jxzFJ2mofQ2ADqrJCr8yKWdPBq2j8nlH44T0=</DigestValue>
                </xd:DigestAlgAndValue>
                <xd:CRLIdentifier>
                  <xd:Issuer>SERIALNUMBER=CPJ-2-100-098311,C=CR,O=MICITT,OU=DCFD,CN=CA POLITICA PERSONA FISICA - COSTA RICA v2</xd:Issuer>
                  <xd:IssueTime>2025-02-28T18:55:01Z</xd:IssueTime>
                  <xd:Number>63</xd:Number>
                </xd:CRLIdentifier>
              </xd:CRLRef>
              <xd:CRLRef>
                <xd:DigestAlgAndValue>
                  <DigestMethod Algorithm="http://www.w3.org/2001/04/xmlenc#sha256"/>
                  <DigestValue>XfJJsnf7gsMVHvql882LP2iiDZ0wkSzCd/Rf8pQeVlA=</DigestValue>
                </xd:DigestAlgAndValue>
                <xd:CRLIdentifier>
                  <xd:Issuer>SERIALNUMBER=CPJ-2-100-098311,OU=DCFD,O=MICITT,C=CR,CN=CA RAIZ NACIONAL - COSTA RICA v2</xd:Issuer>
                  <xd:IssueTime>2025-01-08T16:47:56Z</xd:IssueTime>
                  <xd:Number>35</xd:Number>
                </xd:CRLIdentifier>
              </xd:CRLRef>
            </xd:CRLRefs>
            <xd:OCSPRefs>
              <xd:OCSPRef>
                <xd:OCSPIdentifier>
                  <xd:ResponderID>
                    <xd:ByKey>ky7DJ3EoOGxYFpGPOo76CAJsiDw=</xd:ByKey>
                  </xd:ResponderID>
                  <xd:ProducedAt>2025-03-06T17:02:22Z</xd:ProducedAt>
                </xd:OCSPIdentifier>
                <xd:DigestAlgAndValue>
                  <DigestMethod Algorithm="http://www.w3.org/2001/04/xmlenc#sha256"/>
                  <DigestValue>kLYm6db4PvxPagYIwGM6QyarmeK7lDgRthJdxCRkUHs=</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AyMjgxODU1MDFaFw0yNTA0MjkwNzE1MDFaoF8wXTAfBgNVHSMEGDAWgBRonWk2y4Rue+qTYRn/WDAd1f9cyzAQBgkrBgEEAYI3FQEEAwIBADAKBgNVHRQEAwIBPzAcBgkrBgEEAYI3FQQEDxcNMjUwNDI4MTkwNTAxWjANBgkqhkiG9w0BAQ0FAAOCAgEAP4mvSFteswTLcbQb08u5JBeHwXWb4TYta+0AZ1EKVoTbyzYVlPeKbAX56p1Z5tqBOY0LFh98gepa73/3dUqojY9P+sHQx6gfagW/WfXhZGa1NqBkV07Os0drMV2nxXzWvaikMmqN0ArgXVOXpk0pRxS5tQqp9FbVB/2IvH/d9KVi+EgoJT5LkrZf0Fgh+YBzRhD9zxipLUV2MnIi7EqG6zMZdgic5BT9poeFRzdK7pQ41pTfqMYW2mulxEZmV8RfG90Cit8cAVO31SODmIBbUtXvDfcKuzBwD6ympYaMPOZufGGNhk02aPxP7MPlqbS7v1DNcK7Wn54JKCbFiYun4aJEijhsZOR7kWQaIUfc2bmzHrqA5EZ7KWYdY548uqGTT3BBPE4LqWo2V3RXk8oDujnwi3BDPHD7BxpRo7Xsc+uRUiLtKSfmwZMWBwyFMwFnAe5EndeUO9Rjkvjx8egGsxCsfFyTY7QUrgFW1bsKO0zjum9k91EyvVAxVQZbkP9XTZThEph0rlFCTR6vOJApPHakBoNuacxHuwV+21EOBsHy7oI5ejpyznWOSBd2J7iRQ8Uk/GLEATBXUdNtBaBsiArEqihcSAqZzuRp0SXTcHaM3G+9zE4V3fhe0+hA4LMDy3P0VBewv7yV5oKj6xBzVQkXX4S8cWZezOaTLE5EE7c=</xd:EncapsulatedCRLValue>
              <xd:EncapsulatedCRLValue>MIIDHjCCAQYCAQEwDQYJKoZIhvcNAQENBQAwczEZMBcGA1UEBRMQQ1BKLTItMTAwLTA5ODMxMTENMAsGA1UECxMERENGRDEPMA0GA1UEChMGTUlDSVRUMQswCQYDVQQGEwJDUjEpMCcGA1UEAxMgQ0EgUkFJWiBOQUNJT05BTCAtIENPU1RBIFJJQ0EgdjIXDTI1MDEwODE2NDc1NloXDTI1MDUwOTA1MDc1NlqgXzBdMB8GA1UdIwQYMBaAFODy/n3ERE5Q5DX9CImPToQZRDNAMBAGCSsGAQQBgjcVAQQDAgEAMAoGA1UdFAQDAgEjMBwGCSsGAQQBgjcVBAQPFw0yNTA1MDgxNjU3NTZaMA0GCSqGSIb3DQEBDQUAA4ICAQA5jHRx4rKQAshHd6sGv48RtrrNbMI99NHIeUi7sTW3pDl31X7wPa6ZghTT7Et36OpqzlubL6J+L83Z3Plnv97kYw42wb3Z5B6JZ01m/m+H9QSEPsaJgt8NwxPecqHeNtUzncinc15Td/D8L5H+bm0Oqrn86rw1jupqfPaTlcqyomympwXY4pqfUfeW9Zrx49G71fLzUCcxc8c1HXnmuNZ3GE84z6nblYI/r9V7UD/5IpqYRZ/GTC1JR8VBamKicUgKklb0GdGj3JYUIM1LbqVjcvQihB3fGILAW5Ve6NKhMzn3kBrezCROUE4uXX0ZSm38rBg/dlGYzHjpTWJocN7GLImfHxQCng1LC6UMDpOtFb+4ViRspAeu59JhDdrm8XRCneB5FnvqN7g3RdQqikLbsvdce5Xy21imyHV5L7X9KWw9m+QYb5QophYUidplGEbx5cBZMRy9eGNVEu1CMqIWyk4SNaGNcE5s1emw45QyKWlBSoqWwZDaukXL5q2vhg5U78h6tODek57BOOCblsClX/UdEUkEe9Xutg3oVn3M+BY95UQ4pSocSzseubiTXCugjcqZtOQPUSeipI7TVzjOJjuG8L9sbt/o4KV8vi5EgMZxVUbvQoTpJpR63Cq0pfcW+8AenWFUdhzj9aDil7fyub5HS7TM9XPPBQYFLNaR0w==</xd:EncapsulatedCRLValue>
            </xd:CRLValues>
            <xd:OCSPValues>
              <xd:EncapsulatedOCSPValue>MIIGiwoBAKCCBoQwggaABgkrBgEFBQcwAQEEggZxMIIGbTCBxaIWBBSTLsMncSg4bFgWkY86jvoIAmyIPBgPMjAyNTAzMDYxNzAyMjJaMIGZMIGWMEwwCQYFKw4DAhoFAAQUzgxHzN03kqP+e9oD7BphnZQwSGIEFAlI/5tUAjbdMKRvs+Ivif5fd8qZAhMUABG51YcT84UN5yfLAAIAEbnVgAAYDzIwMjUwMzA2MTY0MjU0WqARGA8yMDI1MDMwODA1MDI1NFqhIDAeMBwGCSsGAQQBgjcVBAQPFw0yNTAzMDcxNjUyNTRaMA0GCSqGSIb3DQEBCwUAA4IBAQBUtwURs8GRZWbc0BGWet/naiOdzEwsnq8CTtN6h3jLkt+we3BitCsjAFkAE4z88ZAqKvVtwEoahpzO2THjN1W7X385tMOU5Kn6KPExZR6Oudr6kVnx77EQlhsY6zZ0NlD78QmvKtm9dgMrac0bpBsQDJadms1sX1tF/uiRrj3XTxz+29qClLu9AsoDfOcu+7U/WUQ2aHIwdVMWFd9QBLhaL4B7+nroPY//BuPyZxHys0+55PN1f2bJrweT1Am1cxUDHyWu4UKLHXhTPjI8tay4EL2tuRELCCsqWZjxHyDH910SaXYI1eUw5/BfpvDjJ81kwc+zHVUhQ58ftfhgKx3ooIIEjTCCBIkwggSFMIIDbaADAgECAhMUABe08nU1cPG3CvQBAAIAF7TyMA0GCSqGSIb3DQEBCwUAMIGZMRkwFwYDVQQFExBDUEotNC0wMDAtMDA0MDE3MQswCQYDVQQGEwJDUjEkMCIGA1UEChMbQkFOQ08gQ0VOVFJBTCBERSBDT1NUQSBSSUNBMSIwIAYDVQQLExlESVZJU0lPTiBTSVNURU1BUyBERSBQQUdPMSUwIwYDVQQDExxDQSBTSU5QRSAtIFBFUlNPTkEgRklTSUNBIHYyMB4XDTI1MDIyMjE5NDMzNVoXDTI1MDMwODE5NDMzNVowGjEYMBYGA1UEAxMPUE9SVkVOSVIuZmRpLmNyMIIBIjANBgkqhkiG9w0BAQEFAAOCAQ8AMIIBCgKCAQEAikyQmCGuncRhWLXti5kV7+HFiuwEGF6+Z2JMZtd7wY2PchT5sr0l8KamrRfBtQTGydr563ZBpWV4m77bu0NtdaZibwEXYOHKoV6xI7Y7TdCFMaAk8wMc2eij5m2c7o1ogZSfROa7EUsU3q464fLm/2ymzxsupP5kfl/sb6N0mX2x6b2EzMHJySGWf18eFCXYWsu47yDiS4hPo29y1QtUIHzv3nlKWDvTWpSW2B9Wm27ZTw00WMLKlUABFHMIV91BI2at8m/zeIFJd1Yw5+okB3itbNMaBOb5e9s1yOCRh/IDGLV/FHICLYUQJkW6RqXYuq2zikZXqglizIZITL+QGQIDAQABo4IBQjCCAT4wPQYJKwYBBAGCNxUHBDAwLgYmKwYBBAGCNxUIhcTqW4LR4zWVkRuC+ZcYhqXLa4F/g/b8d4G48TMCAWQCAQcwEwYDVR0lBAwwCgYIKwYBBQUHAwkwDgYDVR0PAQH/BAQDAgeAMBsGCSsGAQQBgjcVCgQOMAwwCgYIKwYBBQUHAwkwDwYJKwYBBQUHMAEFBAIFADAfBgNVHSMEGDAWgBQJSP+bVAI23TCkb7PiL4n+X3fKmTAdBgNVHQ4EFgQUky7DJ3EoOGxYFpGPOo76CAJsiDwwGgYDVR0RBBMwEYIPUE9SVkVOSVIuZmRpLmNyME4GCSsGAQQBgjcZAgRBMD+gPQYKKwYBBAGCNxkCAaAvBC1TLTEtNS0yMS0zMjM5NTUwODc4LTc1Mzc5OTczOS0xNzU2NjAxNTAzLTExMDcwDQYJKoZIhvcNAQELBQADggEBADS9QX9QbU8xs4EtFO0w6PP5jMPFkDXo0mO80bFzR5cahoe1db2SoGBc6sqkfLfD39/F6HzvrSdhkc2y5XwR5ykQOwkznY8zu+c1/WNx1IhZTxddkzJuam0xoaUYxHqd4UZpul2tHE13yhMU1DiEspu/bepBi9l8zNeWOaEkV+YoKbQsfVpwe4zCU4qAAd/fx5aEzsi65MTDYQ5+tebzQlXtdRCYEZzqdtVmr3KFXIlupiHU5QTfFfRqESKAdwWkOvEuIJgMZ7Xeq2oWJgyNkhxeG64/mOtfAbvW9usn1FeDIpIdwE8iUyWhGmnu33lAPA/mMeRwAy5AR7uqW39s25k=</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BKBkBGIwYAIBAQYIYIE8AQEBAQUwMTANBglghkgBZQMEAgEFAAQgnfnJl3JRpkZNeCXcFgbU23Xm
beq8eL3xLKLkzI3gb1wCBCFC6coYDzIwMjUwMzA2MTcwMjIyWjAEgAIB9AEB/6CCB8Iwgge+MIIF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CSqGSIb3DQEJAzENBgsqhkiG9w0BCRABBDAcBgkqhkiG9w0BCQUxDxcNMjUwMzA2MTcwMjIyWjAv
BgkqhkiG9w0BCQQxIgQgh5xG6s4WbNxn7QIon75WgslKDlzntGpraErOEhtILSEwNwYLKoZIhvcN
AQkQAi8xKDAmMCQwIgQgrKszXYj6Q2nTJpWV/NZakemXG2IrBO983WoSsYOW808wDQYJKoZIhvcN
AQEBBQAEggEANKH16WUMJGG6JOMk5UA4a+cP8rghD0oEb8z119E4eJ1Dj4qdeLW69r6N5CNVxr2f
1ukrjEQfWidrNKTemE+4iRMqmKNZ2yc+RrHW7KY8NSasDUGMT0UYXB2mrm7T51VwCgzPSQ14Sufv
7ZI48dPFX7y1pGwmQNU1RGNVbh4hVBSiNdDcdBKsOxXlRG1jabSF/vK6nW0C1m36SMMa1FSjBGcV
+VO0Tn0ZlU1EWN3XmfuAxAVEGxNtg3NtEJVlVBQwKnCOri+YnW166LMDfp+kqgOjlxGOe9NYFh1E
u8QisGGSiTH6Q4HpB+YBqyfhMwi1qAmpLazXeKXj2U8W1PEZaw==</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documentManagement/>
</p:properties>
</file>

<file path=customXml/item2.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FormTemplates xmlns="http://schemas.microsoft.com/sharepoint/v3/contenttype/form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83BF82E-1A70-4392-8CF2-7DEAFF1953AE}">
  <ds:schemaRefs>
    <ds:schemaRef ds:uri="http://www.w3.org/XML/1998/namespace"/>
    <ds:schemaRef ds:uri="http://schemas.microsoft.com/office/2006/documentManagement/types"/>
    <ds:schemaRef ds:uri="http://purl.org/dc/terms/"/>
    <ds:schemaRef ds:uri="http://schemas.microsoft.com/office/2006/metadata/properties"/>
    <ds:schemaRef ds:uri="b875e23b-67d9-4b2e-bdec-edacbf90b326"/>
    <ds:schemaRef ds:uri="http://schemas.microsoft.com/sharepoint/v3"/>
    <ds:schemaRef ds:uri="http://purl.org/dc/dcmitype/"/>
    <ds:schemaRef ds:uri="http://purl.org/dc/elements/1.1/"/>
    <ds:schemaRef ds:uri="http://schemas.microsoft.com/office/infopath/2007/PartnerControls"/>
    <ds:schemaRef ds:uri="http://schemas.openxmlformats.org/package/2006/metadata/core-properties"/>
    <ds:schemaRef ds:uri="62db5286-48a0-4e17-a672-7c89f7b8ca75"/>
  </ds:schemaRefs>
</ds:datastoreItem>
</file>

<file path=customXml/itemProps2.xml><?xml version="1.0" encoding="utf-8"?>
<ds:datastoreItem xmlns:ds="http://schemas.openxmlformats.org/officeDocument/2006/customXml" ds:itemID="{CED4C7F5-3E91-4925-8BC4-7EE713CAE506}"/>
</file>

<file path=customXml/itemProps3.xml><?xml version="1.0" encoding="utf-8"?>
<ds:datastoreItem xmlns:ds="http://schemas.openxmlformats.org/officeDocument/2006/customXml" ds:itemID="{818DBE82-99AF-4AB3-80AB-EE1823A2B2AE}"/>
</file>

<file path=customXml/itemProps4.xml><?xml version="1.0" encoding="utf-8"?>
<ds:datastoreItem xmlns:ds="http://schemas.openxmlformats.org/officeDocument/2006/customXml" ds:itemID="{BCC3AB96-7E7F-4079-9BF9-18821D9D8EAF}">
  <ds:schemaRefs>
    <ds:schemaRef ds:uri="office.server.policy"/>
  </ds:schemaRefs>
</ds:datastoreItem>
</file>

<file path=customXml/itemProps5.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6.xml><?xml version="1.0" encoding="utf-8"?>
<ds:datastoreItem xmlns:ds="http://schemas.openxmlformats.org/officeDocument/2006/customXml" ds:itemID="{043E338A-DC1A-49E2-BFF4-A8C558BA239F}"/>
</file>

<file path=customXml/itemProps7.xml><?xml version="1.0" encoding="utf-8"?>
<ds:datastoreItem xmlns:ds="http://schemas.openxmlformats.org/officeDocument/2006/customXml" ds:itemID="{4ECD0118-2DE9-4C3C-841D-CFFFD3472FDA}"/>
</file>

<file path=docProps/app.xml><?xml version="1.0" encoding="utf-8"?>
<Properties xmlns="http://schemas.openxmlformats.org/officeDocument/2006/extended-properties" xmlns:vt="http://schemas.openxmlformats.org/officeDocument/2006/docPropsVTypes">
  <Template>plantilla-DAI</Template>
  <TotalTime>5</TotalTime>
  <Pages>2</Pages>
  <Words>340</Words>
  <Characters>1876</Characters>
  <Application>Microsoft Office Word</Application>
  <DocSecurity>0</DocSecurity>
  <Lines>15</Lines>
  <Paragraphs>4</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2212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del Banco Central de Costa Rica AI-0046-2025</dc:title>
  <dc:subject/>
  <dc:creator>BERROCAL MEZA MELISSA</dc:creator>
  <cp:keywords/>
  <dc:description/>
  <cp:lastModifiedBy>BERROCAL MEZA MELISSA</cp:lastModifiedBy>
  <cp:revision>2</cp:revision>
  <cp:lastPrinted>2011-05-05T20:16:00Z</cp:lastPrinted>
  <dcterms:created xsi:type="dcterms:W3CDTF">2025-03-06T16:22:00Z</dcterms:created>
  <dcterms:modified xsi:type="dcterms:W3CDTF">2025-03-06T16:38:00Z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Gerencia|7f4773cf-2cb9-48b6-88d2-9e4750a72616;#103;#DSP - División Sistemas de Pago|9cb48ad8-abad-4fb4-90bb-bb8fa9b4aaaf;#74;#DST - División de Servicios Tecnológicos|adffd8fa-f5e1-40d6-917f-7a20c51b5b7e</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1130;#Uso Interno|b84ab4da-351c-48b8-b2fd-466e6594f406</vt:lpwstr>
  </property>
  <property fmtid="{D5CDD505-2E9C-101B-9397-08002B2CF9AE}" pid="16" name="ClassificationContentMarkingFooterShapeIds">
    <vt:lpwstr>2efd49a7,49fd3621,305e4b30</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2025-03-06T16:30:58Z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6d84d276-c9f9-4247-b0c6-5461d9c987f9</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8" name="oe70cbf463ba4d19a6203d9e6cd457e4">
    <vt:lpwstr/>
  </property>
  <property fmtid="{D5CDD505-2E9C-101B-9397-08002B2CF9AE}" pid="29" name="Dirigido a (entidad externa)">
    <vt:lpwstr/>
  </property>
  <property fmtid="{D5CDD505-2E9C-101B-9397-08002B2CF9AE}" pid="30" name="WorkflowChangePath">
    <vt:lpwstr>9673832d-94bf-4c19-8792-832784cbd250,11;b06cfa97-83cd-4c8b-8abb-c4fadbe40145,14;cf7072bc-9575-4d0b-b529-251f6b43b02b,15;cf7072bc-9575-4d0b-b529-251f6b43b02b,15;</vt:lpwstr>
  </property>
  <property fmtid="{D5CDD505-2E9C-101B-9397-08002B2CF9AE}" pid="32" name="Order">
    <vt:r8>185400</vt:r8>
  </property>
  <property fmtid="{D5CDD505-2E9C-101B-9397-08002B2CF9AE}" pid="33" name="ecm_ItemDeleteBlockHolders">
    <vt:lpwstr/>
  </property>
  <property fmtid="{D5CDD505-2E9C-101B-9397-08002B2CF9AE}" pid="34" name="_vti_ItemDeclaredRecord">
    <vt:filetime>2025-03-23T05:16:10Z</vt:filetime>
  </property>
  <property fmtid="{D5CDD505-2E9C-101B-9397-08002B2CF9AE}" pid="35" name="_vti_ItemHoldRecordStatus">
    <vt:i4>273</vt:i4>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03/22/2025 23:16:10</vt:lpwstr>
  </property>
  <property fmtid="{D5CDD505-2E9C-101B-9397-08002B2CF9AE}" pid="40" name="_dlc_ItemStageId">
    <vt:lpwstr>1</vt:lpwstr>
  </property>
  <property fmtid="{D5CDD505-2E9C-101B-9397-08002B2CF9AE}" pid="41" name="Unidad_x0020_Remitente">
    <vt:lpwstr>180;#AI - Auditoría Interna|3edbdf7a-605f-4e12-831a-35c707ff21f7</vt:lpwstr>
  </property>
  <property fmtid="{D5CDD505-2E9C-101B-9397-08002B2CF9AE}" pid="42" name="Dirigido_x0020_a_x0020__x0028_entidad_x0020_externa_x0029_">
    <vt:lpwstr/>
  </property>
  <property fmtid="{D5CDD505-2E9C-101B-9397-08002B2CF9AE}" pid="43" name="RemitenteOriginal">
    <vt:lpwstr/>
  </property>
  <property fmtid="{D5CDD505-2E9C-101B-9397-08002B2CF9AE}" pid="44" name="NoReferencia">
    <vt:lpwstr/>
  </property>
  <property fmtid="{D5CDD505-2E9C-101B-9397-08002B2CF9AE}" pid="45" name="Tipo_x0020_Documental">
    <vt:lpwstr>2;#Oficio|417b7e3a-1426-4267-afb3-20be5f4d6412</vt:lpwstr>
  </property>
  <property fmtid="{D5CDD505-2E9C-101B-9397-08002B2CF9AE}" pid="46" name="Expediente">
    <vt:lpwstr/>
  </property>
  <property fmtid="{D5CDD505-2E9C-101B-9397-08002B2CF9AE}" pid="47" name="Entrante relacionado">
    <vt:lpwstr/>
  </property>
  <property fmtid="{D5CDD505-2E9C-101B-9397-08002B2CF9AE}" pid="48" name="Secretaria">
    <vt:lpwstr/>
  </property>
  <property fmtid="{D5CDD505-2E9C-101B-9397-08002B2CF9AE}" pid="49" name="Unidad_x0020_de_x0020_Destino">
    <vt:lpwstr>72;#GER - Gerencia|7f4773cf-2cb9-48b6-88d2-9e4750a72616;#103;#DSP - División Sistemas de Pago|9cb48ad8-abad-4fb4-90bb-bb8fa9b4aaaf;#74;#DST - División de Servicios Tecnológicos|adffd8fa-f5e1-40d6-917f-7a20c51b5b7e</vt:lpwstr>
  </property>
</Properties>
</file>