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E207E06" w14:textId="36708E5E" w:rsidR="003554C5" w:rsidRPr="00CD2703" w:rsidRDefault="00D238FE" w:rsidP="003554C5">
      <w:pPr>
        <w:pStyle w:val="Texto0"/>
        <w:rPr>
          <w:rFonts w:ascii="Arial" w:hAnsi="Arial" w:cs="Arial"/>
          <w:sz w:val="24"/>
        </w:rPr>
      </w:pPr>
      <w:r w:rsidRPr="00CD2703">
        <w:rPr>
          <w:rFonts w:ascii="Arial" w:hAnsi="Arial" w:cs="Arial"/>
          <w:sz w:val="24"/>
        </w:rPr>
        <w:t>10</w:t>
      </w:r>
      <w:r w:rsidR="00707095" w:rsidRPr="00CD2703">
        <w:rPr>
          <w:rFonts w:ascii="Arial" w:hAnsi="Arial" w:cs="Arial"/>
          <w:sz w:val="24"/>
        </w:rPr>
        <w:t xml:space="preserve"> de </w:t>
      </w:r>
      <w:r w:rsidRPr="00CD2703">
        <w:rPr>
          <w:rFonts w:ascii="Arial" w:hAnsi="Arial" w:cs="Arial"/>
          <w:sz w:val="24"/>
        </w:rPr>
        <w:t>febrero</w:t>
      </w:r>
      <w:r w:rsidR="00CD2703" w:rsidRPr="00CD2703">
        <w:rPr>
          <w:rFonts w:ascii="Arial" w:hAnsi="Arial" w:cs="Arial"/>
          <w:sz w:val="24"/>
        </w:rPr>
        <w:t xml:space="preserve"> de</w:t>
      </w:r>
      <w:r w:rsidR="00707095" w:rsidRPr="00CD2703">
        <w:rPr>
          <w:rFonts w:ascii="Arial" w:hAnsi="Arial" w:cs="Arial"/>
          <w:sz w:val="24"/>
        </w:rPr>
        <w:t xml:space="preserve"> </w:t>
      </w:r>
      <w:r w:rsidRPr="00CD2703">
        <w:rPr>
          <w:rFonts w:ascii="Arial" w:hAnsi="Arial" w:cs="Arial"/>
          <w:sz w:val="24"/>
        </w:rPr>
        <w:t>2026</w:t>
      </w:r>
    </w:p>
    <w:sdt>
      <w:sdtPr>
        <w:rPr>
          <w:rFonts w:ascii="Arial" w:hAnsi="Arial" w:cs="Arial"/>
          <w:sz w:val="24"/>
        </w:rPr>
        <w:alias w:val="Consecutivo"/>
        <w:tag w:val="Consecutivo"/>
        <w:id w:val="867724263"/>
        <w:placeholder>
          <w:docPart w:val="32157FEC82BD4926B4B5F885B974FBBF"/>
        </w:placeholder>
        <w:text/>
      </w:sdtPr>
      <w:sdtEndPr/>
      <w:sdtContent>
        <w:p w14:paraId="3F8FAAE2" w14:textId="77777777" w:rsidR="003554C5" w:rsidRPr="00CD2703" w:rsidRDefault="00BF4EBD" w:rsidP="0085692C">
          <w:pPr>
            <w:rPr>
              <w:rFonts w:ascii="Arial" w:hAnsi="Arial" w:cs="Arial"/>
              <w:sz w:val="24"/>
            </w:rPr>
          </w:pPr>
          <w:r w:rsidRPr="00CD2703">
            <w:rPr>
              <w:rStyle w:val="Textodelmarcadordeposicin"/>
              <w:rFonts w:ascii="Arial" w:eastAsia="Calibri" w:hAnsi="Arial" w:cs="Arial"/>
              <w:sz w:val="24"/>
            </w:rPr>
            <w:t>AI-0042-2026</w:t>
          </w:r>
        </w:p>
      </w:sdtContent>
    </w:sdt>
    <w:p w14:paraId="059B7FF0" w14:textId="77777777" w:rsidR="00BF4EBD" w:rsidRPr="00CD2703" w:rsidRDefault="00BF4EBD" w:rsidP="0085692C">
      <w:pPr>
        <w:rPr>
          <w:rFonts w:ascii="Arial" w:hAnsi="Arial" w:cs="Arial"/>
          <w:sz w:val="24"/>
        </w:rPr>
      </w:pPr>
    </w:p>
    <w:p w14:paraId="1295284D" w14:textId="77777777" w:rsidR="00CD2703" w:rsidRDefault="00CD2703" w:rsidP="00D238FE">
      <w:pPr>
        <w:rPr>
          <w:rFonts w:ascii="Arial" w:hAnsi="Arial" w:cs="Arial"/>
          <w:sz w:val="24"/>
        </w:rPr>
      </w:pPr>
    </w:p>
    <w:p w14:paraId="78944AEF" w14:textId="35477D0D" w:rsidR="00D238FE" w:rsidRPr="00CD2703" w:rsidRDefault="00D238FE" w:rsidP="00D238FE">
      <w:pPr>
        <w:rPr>
          <w:rFonts w:ascii="Arial" w:hAnsi="Arial" w:cs="Arial"/>
          <w:sz w:val="24"/>
        </w:rPr>
      </w:pPr>
      <w:r w:rsidRPr="00CD2703">
        <w:rPr>
          <w:rFonts w:ascii="Arial" w:hAnsi="Arial" w:cs="Arial"/>
          <w:sz w:val="24"/>
        </w:rPr>
        <w:t>Señor</w:t>
      </w:r>
    </w:p>
    <w:p w14:paraId="6C0B9BA6" w14:textId="77777777" w:rsidR="00D238FE" w:rsidRPr="00CD2703" w:rsidRDefault="00D238FE" w:rsidP="00D238FE">
      <w:pPr>
        <w:rPr>
          <w:rFonts w:ascii="Arial" w:hAnsi="Arial" w:cs="Arial"/>
          <w:sz w:val="24"/>
        </w:rPr>
      </w:pPr>
      <w:r w:rsidRPr="00CD2703">
        <w:rPr>
          <w:rFonts w:ascii="Arial" w:hAnsi="Arial" w:cs="Arial"/>
          <w:sz w:val="24"/>
        </w:rPr>
        <w:t>Pablo Villalobos González, Gerente</w:t>
      </w:r>
    </w:p>
    <w:p w14:paraId="145F0DA4" w14:textId="77777777" w:rsidR="00D238FE" w:rsidRPr="00CD2703" w:rsidRDefault="00D238FE" w:rsidP="00D238FE">
      <w:pPr>
        <w:rPr>
          <w:rFonts w:ascii="Arial" w:hAnsi="Arial" w:cs="Arial"/>
          <w:b/>
          <w:color w:val="1C4063" w:themeColor="accent1" w:themeShade="80"/>
          <w:sz w:val="24"/>
        </w:rPr>
      </w:pPr>
      <w:r w:rsidRPr="00CD2703">
        <w:rPr>
          <w:rFonts w:ascii="Arial" w:hAnsi="Arial" w:cs="Arial"/>
          <w:b/>
          <w:color w:val="1C4063" w:themeColor="accent1" w:themeShade="80"/>
          <w:sz w:val="24"/>
        </w:rPr>
        <w:t>BANCO CENTRAL DE COSTA RICA</w:t>
      </w:r>
    </w:p>
    <w:p w14:paraId="1D9B1A6E" w14:textId="77777777" w:rsidR="00D238FE" w:rsidRPr="00CD2703" w:rsidRDefault="00D238FE" w:rsidP="00D238FE">
      <w:pPr>
        <w:rPr>
          <w:rFonts w:ascii="Arial" w:hAnsi="Arial" w:cs="Arial"/>
          <w:sz w:val="24"/>
        </w:rPr>
      </w:pPr>
    </w:p>
    <w:p w14:paraId="6251BD3C" w14:textId="77777777" w:rsidR="00D238FE" w:rsidRPr="00CD2703" w:rsidRDefault="00D238FE" w:rsidP="00D238FE">
      <w:pPr>
        <w:rPr>
          <w:rFonts w:ascii="Arial" w:hAnsi="Arial" w:cs="Arial"/>
          <w:b/>
          <w:bCs/>
          <w:sz w:val="24"/>
        </w:rPr>
      </w:pPr>
      <w:r w:rsidRPr="00CD2703">
        <w:rPr>
          <w:rFonts w:ascii="Arial" w:hAnsi="Arial" w:cs="Arial"/>
          <w:b/>
          <w:sz w:val="24"/>
        </w:rPr>
        <w:t xml:space="preserve">Ref. Comunicación del informe </w:t>
      </w:r>
      <w:r w:rsidRPr="00CD2703">
        <w:rPr>
          <w:rFonts w:ascii="Arial" w:hAnsi="Arial" w:cs="Arial"/>
          <w:b/>
          <w:bCs/>
          <w:sz w:val="24"/>
        </w:rPr>
        <w:t>de auditoría del cálculo del tipo de cambio de referencia</w:t>
      </w:r>
    </w:p>
    <w:p w14:paraId="74D58760" w14:textId="77777777" w:rsidR="00D238FE" w:rsidRPr="00CD2703" w:rsidRDefault="00D238FE" w:rsidP="00D238FE">
      <w:pPr>
        <w:rPr>
          <w:rFonts w:ascii="Arial" w:hAnsi="Arial" w:cs="Arial"/>
          <w:sz w:val="24"/>
        </w:rPr>
      </w:pPr>
    </w:p>
    <w:p w14:paraId="3EB7733F" w14:textId="77777777" w:rsidR="00D238FE" w:rsidRPr="00CD2703" w:rsidRDefault="00D238FE" w:rsidP="00D238FE">
      <w:pPr>
        <w:rPr>
          <w:rFonts w:ascii="Arial" w:hAnsi="Arial" w:cs="Arial"/>
          <w:sz w:val="24"/>
        </w:rPr>
      </w:pPr>
    </w:p>
    <w:p w14:paraId="1D47B44B" w14:textId="77777777" w:rsidR="00CD2703" w:rsidRDefault="00CD2703" w:rsidP="00D238FE">
      <w:pPr>
        <w:rPr>
          <w:rFonts w:ascii="Arial" w:hAnsi="Arial" w:cs="Arial"/>
          <w:sz w:val="24"/>
        </w:rPr>
      </w:pPr>
    </w:p>
    <w:p w14:paraId="1ECD1E04" w14:textId="7F37DDDF" w:rsidR="00D238FE" w:rsidRPr="00CD2703" w:rsidRDefault="00D238FE" w:rsidP="00D238FE">
      <w:pPr>
        <w:rPr>
          <w:rFonts w:ascii="Arial" w:hAnsi="Arial" w:cs="Arial"/>
          <w:sz w:val="24"/>
        </w:rPr>
      </w:pPr>
      <w:r w:rsidRPr="00CD2703">
        <w:rPr>
          <w:rFonts w:ascii="Arial" w:hAnsi="Arial" w:cs="Arial"/>
          <w:sz w:val="24"/>
        </w:rPr>
        <w:t>Estimado señor:</w:t>
      </w:r>
    </w:p>
    <w:p w14:paraId="3E054908" w14:textId="77777777" w:rsidR="00D238FE" w:rsidRPr="00CD2703" w:rsidRDefault="00D238FE" w:rsidP="00D238FE">
      <w:pPr>
        <w:rPr>
          <w:rFonts w:ascii="Arial" w:hAnsi="Arial" w:cs="Arial"/>
          <w:sz w:val="24"/>
        </w:rPr>
      </w:pPr>
    </w:p>
    <w:p w14:paraId="6BCF9FFB" w14:textId="77777777" w:rsidR="00D238FE" w:rsidRPr="00CD2703" w:rsidRDefault="00D238FE" w:rsidP="00D238FE">
      <w:pPr>
        <w:rPr>
          <w:rFonts w:ascii="Arial" w:hAnsi="Arial" w:cs="Arial"/>
          <w:sz w:val="24"/>
        </w:rPr>
      </w:pPr>
      <w:r w:rsidRPr="00CD2703">
        <w:rPr>
          <w:rFonts w:ascii="Arial" w:hAnsi="Arial" w:cs="Arial"/>
          <w:sz w:val="24"/>
        </w:rPr>
        <w:t xml:space="preserve">El informe adjunto contiene los resultados correspondientes al estudio </w:t>
      </w:r>
      <w:bookmarkStart w:id="0" w:name="_Hlk175132658"/>
      <w:r w:rsidRPr="00CD2703">
        <w:rPr>
          <w:rFonts w:ascii="Arial" w:hAnsi="Arial" w:cs="Arial"/>
          <w:sz w:val="24"/>
        </w:rPr>
        <w:t xml:space="preserve">de carácter especial, </w:t>
      </w:r>
      <w:bookmarkEnd w:id="0"/>
      <w:r w:rsidRPr="00CD2703">
        <w:rPr>
          <w:rFonts w:ascii="Arial" w:hAnsi="Arial" w:cs="Arial"/>
          <w:sz w:val="24"/>
        </w:rPr>
        <w:t>mediante el cual esta Auditoría evaluó el cálculo del tipo de cambio de referencia, que está bajo la responsabilidad de la División Análisis de Datos y Estadísticas del Banco Central de Costa Rica.</w:t>
      </w:r>
    </w:p>
    <w:p w14:paraId="1739457D" w14:textId="77777777" w:rsidR="00D238FE" w:rsidRPr="00CD2703" w:rsidRDefault="00D238FE" w:rsidP="00D238FE">
      <w:pPr>
        <w:tabs>
          <w:tab w:val="left" w:pos="5505"/>
        </w:tabs>
        <w:rPr>
          <w:rFonts w:ascii="Arial" w:hAnsi="Arial" w:cs="Arial"/>
          <w:sz w:val="24"/>
        </w:rPr>
      </w:pPr>
    </w:p>
    <w:p w14:paraId="0B2B9611" w14:textId="77777777" w:rsidR="00D238FE" w:rsidRPr="00CD2703" w:rsidRDefault="00D238FE" w:rsidP="00D238FE">
      <w:pPr>
        <w:pStyle w:val="Negrita"/>
        <w:rPr>
          <w:rFonts w:ascii="Arial" w:hAnsi="Arial" w:cs="Arial"/>
          <w:sz w:val="24"/>
        </w:rPr>
      </w:pPr>
      <w:r w:rsidRPr="00CD2703">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2228D2DC" w14:textId="77777777" w:rsidR="00D238FE" w:rsidRPr="00EB39A1" w:rsidRDefault="00D238FE" w:rsidP="00D238FE">
      <w:pPr>
        <w:pStyle w:val="NormalWeb"/>
        <w:jc w:val="both"/>
        <w:rPr>
          <w:rFonts w:ascii="Arial" w:hAnsi="Arial" w:cs="Arial"/>
        </w:rPr>
      </w:pPr>
      <w:r w:rsidRPr="00EB39A1">
        <w:rPr>
          <w:rFonts w:ascii="Arial" w:hAnsi="Arial" w:cs="Arial"/>
        </w:rPr>
        <w:t>La Auditoría Interna realizó la conferencia</w:t>
      </w:r>
      <w:r>
        <w:rPr>
          <w:rFonts w:ascii="Arial" w:hAnsi="Arial" w:cs="Arial"/>
        </w:rPr>
        <w:t xml:space="preserve"> </w:t>
      </w:r>
      <w:r w:rsidRPr="00EB39A1">
        <w:rPr>
          <w:rFonts w:ascii="Arial" w:hAnsi="Arial" w:cs="Arial"/>
        </w:rPr>
        <w:t xml:space="preserve">técnica de este informe con la </w:t>
      </w:r>
      <w:r w:rsidRPr="00A547A6">
        <w:rPr>
          <w:rFonts w:ascii="Arial" w:hAnsi="Arial" w:cs="Arial"/>
        </w:rPr>
        <w:t>División Análisis de Datos y Estadísticas</w:t>
      </w:r>
      <w:r>
        <w:rPr>
          <w:rFonts w:ascii="Arial" w:hAnsi="Arial" w:cs="Arial"/>
        </w:rPr>
        <w:t xml:space="preserve"> y la </w:t>
      </w:r>
      <w:r w:rsidRPr="007013D9">
        <w:rPr>
          <w:rFonts w:ascii="Arial" w:hAnsi="Arial" w:cs="Arial"/>
        </w:rPr>
        <w:t xml:space="preserve">División </w:t>
      </w:r>
      <w:r w:rsidRPr="00F9353B">
        <w:rPr>
          <w:rFonts w:ascii="Arial" w:hAnsi="Arial" w:cs="Arial"/>
        </w:rPr>
        <w:t>Gestión de Activos y Pasivos</w:t>
      </w:r>
      <w:r>
        <w:rPr>
          <w:rFonts w:ascii="Arial" w:hAnsi="Arial" w:cs="Arial"/>
        </w:rPr>
        <w:t>;</w:t>
      </w:r>
      <w:r w:rsidRPr="00EB39A1">
        <w:rPr>
          <w:rFonts w:ascii="Arial" w:hAnsi="Arial" w:cs="Arial"/>
        </w:rPr>
        <w:t xml:space="preserve"> y</w:t>
      </w:r>
      <w:r>
        <w:rPr>
          <w:rFonts w:ascii="Arial" w:hAnsi="Arial" w:cs="Arial"/>
        </w:rPr>
        <w:t xml:space="preserve"> la conferencia final con</w:t>
      </w:r>
      <w:r w:rsidRPr="00EB39A1">
        <w:rPr>
          <w:rFonts w:ascii="Arial" w:hAnsi="Arial" w:cs="Arial"/>
        </w:rPr>
        <w:t xml:space="preserve"> la Gerencia, como parte de la comunicación preliminar de los resultados.</w:t>
      </w:r>
      <w:r>
        <w:rPr>
          <w:rFonts w:ascii="Arial" w:hAnsi="Arial" w:cs="Arial"/>
        </w:rPr>
        <w:t xml:space="preserve"> </w:t>
      </w:r>
    </w:p>
    <w:p w14:paraId="132DFCBE" w14:textId="77777777" w:rsidR="00D238FE" w:rsidRPr="00CD2703" w:rsidRDefault="00D238FE" w:rsidP="00CD2703">
      <w:pPr>
        <w:pStyle w:val="NormalWeb"/>
        <w:jc w:val="both"/>
        <w:rPr>
          <w:rFonts w:ascii="Arial" w:hAnsi="Arial" w:cs="Arial"/>
        </w:rPr>
      </w:pPr>
      <w:r w:rsidRPr="00CD2703">
        <w:rPr>
          <w:rFonts w:ascii="Arial" w:hAnsi="Arial" w:cs="Arial"/>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1F25113F" w14:textId="77777777" w:rsidR="00D238FE" w:rsidRDefault="00D238FE" w:rsidP="00CD2703">
      <w:pPr>
        <w:pStyle w:val="NormalWeb"/>
        <w:jc w:val="both"/>
        <w:rPr>
          <w:rFonts w:ascii="Arial" w:hAnsi="Arial" w:cs="Arial"/>
        </w:rPr>
      </w:pPr>
      <w:r w:rsidRPr="00EB39A1">
        <w:rPr>
          <w:rFonts w:ascii="Arial" w:hAnsi="Arial" w:cs="Arial"/>
        </w:rPr>
        <w:t>Las recomendaciones de auditoría deben tratarse con arreglo a las disposiciones de los artículos 36, 37, 38 y 39, según la Ley General de Control Interno No. 8292 publicada en el periódico oficial La Gaceta 169 del 4 de setiembre del 2002</w:t>
      </w:r>
      <w:r>
        <w:rPr>
          <w:rFonts w:ascii="Arial" w:hAnsi="Arial" w:cs="Arial"/>
        </w:rPr>
        <w:t>.</w:t>
      </w:r>
    </w:p>
    <w:p w14:paraId="3FE82322" w14:textId="77777777" w:rsidR="00D238FE" w:rsidRPr="00EB39A1" w:rsidRDefault="00D238FE" w:rsidP="00CD2703">
      <w:pPr>
        <w:pStyle w:val="NormalWeb"/>
        <w:jc w:val="both"/>
        <w:rPr>
          <w:rFonts w:ascii="Arial" w:hAnsi="Arial" w:cs="Arial"/>
        </w:rPr>
      </w:pPr>
      <w:r w:rsidRPr="00D04436">
        <w:rPr>
          <w:rFonts w:ascii="Arial" w:hAnsi="Arial" w:cs="Arial"/>
        </w:rPr>
        <w:t xml:space="preserve">Agradecemos la colaboración brindada por las personas involucradas en la atención de nuestras actividades en el presente estudio, la cual fue fundamental </w:t>
      </w:r>
      <w:r w:rsidRPr="00D04436">
        <w:rPr>
          <w:rFonts w:ascii="Arial" w:hAnsi="Arial" w:cs="Arial"/>
        </w:rPr>
        <w:lastRenderedPageBreak/>
        <w:t>para facilitar el acceso oportuno a la información requerida, brindar aclaraciones y validar los resultados obtenidos. Esta disposición contribuyó significativamente al cumplimiento exitoso de nuestra labor.</w:t>
      </w:r>
    </w:p>
    <w:p w14:paraId="4798A957" w14:textId="77777777" w:rsidR="00D238FE" w:rsidRPr="00EB39A1" w:rsidRDefault="00D238FE" w:rsidP="00D238FE">
      <w:pPr>
        <w:widowControl w:val="0"/>
        <w:rPr>
          <w:rFonts w:ascii="Arial" w:hAnsi="Arial" w:cs="Arial"/>
        </w:rPr>
      </w:pPr>
    </w:p>
    <w:p w14:paraId="46A54E37" w14:textId="77777777" w:rsidR="00D238FE" w:rsidRPr="00F25F3D" w:rsidRDefault="00D238FE" w:rsidP="00D238FE">
      <w:pPr>
        <w:rPr>
          <w:rFonts w:ascii="Arial" w:hAnsi="Arial" w:cs="Arial"/>
        </w:rPr>
      </w:pPr>
    </w:p>
    <w:p w14:paraId="4EB66521" w14:textId="77777777" w:rsidR="00D238FE" w:rsidRPr="00CD2703" w:rsidRDefault="00D238FE" w:rsidP="00D238FE">
      <w:pPr>
        <w:rPr>
          <w:rFonts w:ascii="Arial" w:hAnsi="Arial" w:cs="Arial"/>
          <w:sz w:val="24"/>
          <w:lang w:val="pt-BR"/>
        </w:rPr>
      </w:pPr>
      <w:r w:rsidRPr="00CD2703">
        <w:rPr>
          <w:rFonts w:ascii="Arial" w:hAnsi="Arial" w:cs="Arial"/>
          <w:sz w:val="24"/>
          <w:lang w:val="pt-BR"/>
        </w:rPr>
        <w:t>Atentamente,</w:t>
      </w:r>
    </w:p>
    <w:p w14:paraId="465271F6" w14:textId="77777777" w:rsidR="00D238FE" w:rsidRPr="00CD2703" w:rsidRDefault="00D238FE" w:rsidP="00D238FE">
      <w:pPr>
        <w:tabs>
          <w:tab w:val="left" w:pos="3120"/>
        </w:tabs>
        <w:rPr>
          <w:rFonts w:ascii="Arial" w:hAnsi="Arial" w:cs="Arial"/>
          <w:sz w:val="24"/>
          <w:lang w:val="pt-BR"/>
        </w:rPr>
      </w:pPr>
      <w:r w:rsidRPr="00CD2703">
        <w:rPr>
          <w:noProof/>
          <w:sz w:val="24"/>
        </w:rPr>
        <w:drawing>
          <wp:anchor distT="0" distB="0" distL="114300" distR="114300" simplePos="0" relativeHeight="251659264" behindDoc="1" locked="0" layoutInCell="1" allowOverlap="1" wp14:anchorId="76C60FA3" wp14:editId="07A26E81">
            <wp:simplePos x="0" y="0"/>
            <wp:positionH relativeFrom="column">
              <wp:posOffset>-137795</wp:posOffset>
            </wp:positionH>
            <wp:positionV relativeFrom="paragraph">
              <wp:posOffset>87630</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CD2703">
        <w:rPr>
          <w:rFonts w:ascii="Arial" w:hAnsi="Arial" w:cs="Arial"/>
          <w:sz w:val="24"/>
          <w:lang w:val="pt-BR"/>
        </w:rPr>
        <w:tab/>
      </w:r>
    </w:p>
    <w:p w14:paraId="63EAD570" w14:textId="77777777" w:rsidR="00D238FE" w:rsidRPr="00CD2703" w:rsidRDefault="00D238FE" w:rsidP="00D238FE">
      <w:pPr>
        <w:rPr>
          <w:rFonts w:ascii="Arial" w:hAnsi="Arial" w:cs="Arial"/>
          <w:sz w:val="24"/>
          <w:lang w:val="pt-BR"/>
        </w:rPr>
      </w:pPr>
    </w:p>
    <w:p w14:paraId="430B192E" w14:textId="77777777" w:rsidR="00D238FE" w:rsidRPr="00CD2703" w:rsidRDefault="00D238FE" w:rsidP="00D238FE">
      <w:pPr>
        <w:rPr>
          <w:rFonts w:ascii="Arial" w:hAnsi="Arial" w:cs="Arial"/>
          <w:sz w:val="24"/>
          <w:lang w:val="pt-BR"/>
        </w:rPr>
      </w:pPr>
    </w:p>
    <w:p w14:paraId="1BD1DE58" w14:textId="77777777" w:rsidR="00D238FE" w:rsidRPr="00CD2703" w:rsidRDefault="00D238FE" w:rsidP="00D238FE">
      <w:pPr>
        <w:rPr>
          <w:rFonts w:ascii="Arial" w:hAnsi="Arial" w:cs="Arial"/>
          <w:sz w:val="24"/>
          <w:lang w:val="pt-BR"/>
        </w:rPr>
      </w:pPr>
      <w:r w:rsidRPr="00CD2703">
        <w:rPr>
          <w:rFonts w:ascii="Arial" w:hAnsi="Arial" w:cs="Arial"/>
          <w:sz w:val="24"/>
          <w:lang w:val="pt-BR"/>
        </w:rPr>
        <w:t>Joaquín Vargas Guerrero</w:t>
      </w:r>
    </w:p>
    <w:p w14:paraId="5D4B8745" w14:textId="77777777" w:rsidR="00D238FE" w:rsidRPr="00CD2703" w:rsidRDefault="00D238FE" w:rsidP="00D238FE">
      <w:pPr>
        <w:rPr>
          <w:rFonts w:ascii="Arial" w:hAnsi="Arial" w:cs="Arial"/>
          <w:b/>
          <w:bCs/>
          <w:sz w:val="24"/>
          <w:lang w:val="pt-BR"/>
        </w:rPr>
      </w:pPr>
      <w:r w:rsidRPr="00CD2703">
        <w:rPr>
          <w:rFonts w:ascii="Arial" w:hAnsi="Arial" w:cs="Arial"/>
          <w:b/>
          <w:bCs/>
          <w:sz w:val="24"/>
          <w:lang w:val="pt-BR"/>
        </w:rPr>
        <w:t>Auditor Interno</w:t>
      </w:r>
    </w:p>
    <w:p w14:paraId="35914FD6" w14:textId="77777777" w:rsidR="00D238FE" w:rsidRDefault="00D238FE" w:rsidP="00D238FE">
      <w:pPr>
        <w:rPr>
          <w:rFonts w:ascii="Arial" w:hAnsi="Arial" w:cs="Arial"/>
          <w:b/>
          <w:bCs/>
          <w:lang w:val="pt-BR"/>
        </w:rPr>
      </w:pPr>
    </w:p>
    <w:p w14:paraId="22B0A28E" w14:textId="77777777" w:rsidR="00D238FE" w:rsidRPr="0073191B" w:rsidRDefault="00D238FE" w:rsidP="00D238FE">
      <w:pPr>
        <w:rPr>
          <w:rFonts w:ascii="Arial" w:hAnsi="Arial" w:cs="Arial"/>
          <w:b/>
          <w:bCs/>
          <w:lang w:val="pt-BR"/>
        </w:rPr>
      </w:pPr>
    </w:p>
    <w:p w14:paraId="6D58E4F2" w14:textId="77777777" w:rsidR="00D238FE" w:rsidRDefault="00D238FE" w:rsidP="00D238FE">
      <w:pPr>
        <w:pStyle w:val="CC"/>
        <w:rPr>
          <w:rFonts w:ascii="Arial" w:hAnsi="Arial" w:cs="Arial"/>
        </w:rPr>
      </w:pPr>
      <w:r w:rsidRPr="006329ED">
        <w:rPr>
          <w:rFonts w:ascii="Arial" w:hAnsi="Arial" w:cs="Arial"/>
        </w:rPr>
        <w:t>C.</w:t>
      </w:r>
      <w:r w:rsidRPr="006329ED">
        <w:rPr>
          <w:rFonts w:ascii="Arial" w:hAnsi="Arial" w:cs="Arial"/>
        </w:rPr>
        <w:tab/>
      </w:r>
      <w:bookmarkStart w:id="1" w:name="_Hlk221557429"/>
      <w:r w:rsidRPr="00A547A6">
        <w:rPr>
          <w:rFonts w:ascii="Arial" w:hAnsi="Arial" w:cs="Arial"/>
        </w:rPr>
        <w:t>División Análisis de Datos y Estadísticas</w:t>
      </w:r>
    </w:p>
    <w:p w14:paraId="0653FD12" w14:textId="77777777" w:rsidR="00D238FE" w:rsidRDefault="00D238FE" w:rsidP="00D238FE">
      <w:pPr>
        <w:pStyle w:val="CC"/>
        <w:ind w:firstLine="709"/>
        <w:rPr>
          <w:rFonts w:ascii="Arial" w:hAnsi="Arial" w:cs="Arial"/>
        </w:rPr>
      </w:pPr>
      <w:r w:rsidRPr="00A547A6">
        <w:rPr>
          <w:rFonts w:ascii="Arial" w:hAnsi="Arial" w:cs="Arial"/>
        </w:rPr>
        <w:t>División Gestión de Activos y Pasivos</w:t>
      </w:r>
    </w:p>
    <w:p w14:paraId="5F205768" w14:textId="77777777" w:rsidR="00D238FE" w:rsidRDefault="00D238FE" w:rsidP="00D238FE">
      <w:pPr>
        <w:pStyle w:val="CC"/>
      </w:pPr>
      <w:r>
        <w:rPr>
          <w:rFonts w:ascii="Arial" w:hAnsi="Arial" w:cs="Arial"/>
        </w:rPr>
        <w:tab/>
      </w:r>
      <w:r w:rsidRPr="006329ED">
        <w:rPr>
          <w:rFonts w:ascii="Arial" w:hAnsi="Arial" w:cs="Arial"/>
        </w:rPr>
        <w:t>Divisi</w:t>
      </w:r>
      <w:r>
        <w:rPr>
          <w:rFonts w:ascii="Arial" w:hAnsi="Arial" w:cs="Arial"/>
        </w:rPr>
        <w:t>ón Servicios Compartidos</w:t>
      </w:r>
      <w:bookmarkEnd w:id="1"/>
    </w:p>
    <w:p w14:paraId="2F53D513" w14:textId="77777777" w:rsidR="002307FE" w:rsidRDefault="002307FE" w:rsidP="002307FE"/>
    <w:p w14:paraId="3365F8DF" w14:textId="77777777" w:rsidR="00D238FE" w:rsidRDefault="00D238FE" w:rsidP="002307FE"/>
    <w:p w14:paraId="0447685B" w14:textId="5F80E71A" w:rsidR="00D238FE" w:rsidRPr="002307FE" w:rsidRDefault="00D238FE" w:rsidP="002307FE">
      <w:r>
        <w:tab/>
      </w:r>
      <w:r>
        <w:tab/>
      </w:r>
      <w:r>
        <w:tab/>
      </w:r>
      <w:r>
        <w:tab/>
      </w:r>
      <w:r>
        <w:tab/>
      </w:r>
      <w:r>
        <w:tab/>
      </w:r>
      <w:bookmarkStart w:id="2" w:name="_MON_1832244945"/>
      <w:bookmarkEnd w:id="2"/>
      <w:r>
        <w:object w:dxaOrig="1508" w:dyaOrig="984" w14:anchorId="6F2EC8D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32247136" r:id="rId16">
            <o:FieldCodes>\s</o:FieldCodes>
          </o:OLEObject>
        </w:object>
      </w:r>
    </w:p>
    <w:p w14:paraId="3E2205E2" w14:textId="77777777" w:rsidR="002307FE" w:rsidRDefault="002307FE" w:rsidP="002307FE"/>
    <w:p w14:paraId="3A4880A0" w14:textId="77777777" w:rsidR="002307FE" w:rsidRDefault="002307FE" w:rsidP="002307FE"/>
    <w:p w14:paraId="0A7B4595" w14:textId="77777777" w:rsidR="00A26E9E" w:rsidRPr="002307FE" w:rsidRDefault="00A26E9E" w:rsidP="002307FE"/>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CD4169" w14:textId="77777777" w:rsidR="00D238FE" w:rsidRDefault="00D238FE" w:rsidP="00D43D57">
      <w:r>
        <w:separator/>
      </w:r>
    </w:p>
  </w:endnote>
  <w:endnote w:type="continuationSeparator" w:id="0">
    <w:p w14:paraId="2BA763F3" w14:textId="77777777" w:rsidR="00D238FE" w:rsidRDefault="00D238FE"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D4862D" w14:textId="019E6173" w:rsidR="00EC7A70" w:rsidRDefault="00D238FE">
    <w:pPr>
      <w:pStyle w:val="Piedepgina"/>
    </w:pPr>
    <w:r>
      <w:rPr>
        <w:noProof/>
      </w:rPr>
      <mc:AlternateContent>
        <mc:Choice Requires="wps">
          <w:drawing>
            <wp:anchor distT="0" distB="0" distL="0" distR="0" simplePos="0" relativeHeight="251698176" behindDoc="0" locked="0" layoutInCell="1" allowOverlap="1" wp14:anchorId="340D3B2A" wp14:editId="77207B0A">
              <wp:simplePos x="635" y="635"/>
              <wp:positionH relativeFrom="page">
                <wp:align>center</wp:align>
              </wp:positionH>
              <wp:positionV relativeFrom="page">
                <wp:align>bottom</wp:align>
              </wp:positionV>
              <wp:extent cx="1083945" cy="345440"/>
              <wp:effectExtent l="0" t="0" r="1905" b="0"/>
              <wp:wrapNone/>
              <wp:docPr id="1264876671"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3CA07568" w14:textId="72C4EF6B" w:rsidR="00D238FE" w:rsidRPr="00D238FE" w:rsidRDefault="00D238FE" w:rsidP="00D238FE">
                          <w:pPr>
                            <w:rPr>
                              <w:rFonts w:ascii="Aptos" w:eastAsia="Aptos" w:hAnsi="Aptos" w:cs="Aptos"/>
                              <w:noProof/>
                              <w:color w:val="000000"/>
                              <w:sz w:val="20"/>
                              <w:szCs w:val="20"/>
                            </w:rPr>
                          </w:pPr>
                          <w:r w:rsidRPr="00D238FE">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40D3B2A" id="_x0000_t202" coordsize="21600,21600" o:spt="202" path="m,l,21600r21600,l21600,xe">
              <v:stroke joinstyle="miter"/>
              <v:path gradientshapeok="t" o:connecttype="rect"/>
            </v:shapetype>
            <v:shape id="Cuadro de texto 2" o:spid="_x0000_s1026" type="#_x0000_t202" alt="Uso Interno estricto"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OFpCwIAABYEAAAOAAAAZHJzL2Uyb0RvYy54bWysU01v2zAMvQ/YfxB0X+y0ydAacYqsRYYB&#10;QVsgHXpWZDk2IIkCpcTOfv0oxW62bqdhF/mZpPjx+LS4641mR4W+BVvy6STnTFkJVWv3Jf/+sv50&#10;w5kPwlZCg1UlPynP75YfPyw6V6graEBXChklsb7oXMmbEFyRZV42ygg/AacsOWtAIwL94j6rUHSU&#10;3ejsKs8/Zx1g5RCk8p6sD2cnX6b8da1keKprrwLTJafeQjoxnbt4ZsuFKPYoXNPKoQ3xD10Y0Voq&#10;+pbqQQTBDtj+kcq0EsFDHSYSTAZ13UqVZqBppvm7abaNcCrNQuR490aT/39p5eNx656Rhf4L9LTA&#10;SEjnfOHJGOfpazTxS50y8hOFpzfaVB+YjJfym+vb2ZwzSb7r2Xw2S7xml9sOffiqwLAISo60lsSW&#10;OG58oIoUOobEYhbWrdZpNdr+ZqDAaMkuLUYU+l0/9L2D6kTjIJw37Z1ct1RzI3x4FkirpQlIruGJ&#10;jlpDV3IYEGcN4I+/2WM8MU5ezjqSSsktaZkz/c3SJqKqRoAj2CUwvc3nOfntwdwDCXBKb8HJBMmK&#10;QY+wRjCvJORVLEQuYSWVK/luhPfhrFl6CFKtVimIBORE2NitkzF15CmS+NK/CnQD04F29AijjkTx&#10;jvBzbLzp3eoQiPa0jcjpmciBahJfWtLwUKK6f/1PUZfnvPwJAAD//wMAUEsDBBQABgAIAAAAIQBK&#10;DpMZ2gAAAAQBAAAPAAAAZHJzL2Rvd25yZXYueG1sTI/BTsMwDIbvSLxDZCRuLGUbDJWmE5rEaQhp&#10;GxduXuK1hcapGnfr3p6MC1wsWf+vz5+L5ehbdaQ+NoEN3E8yUMQ2uIYrAx+717snUFGQHbaBycCZ&#10;IizL66sCcxdOvKHjViqVIBxzNFCLdLnW0dbkMU5CR5yyQ+g9Slr7SrseTwnuWz3NskftseF0ocaO&#10;VjXZ7+3gDTxs5G14593sc5yev9bdys4Oa2vM7c348gxKaJS/Mlz0kzqUyWkfBnZRtQbSI/I7L9ki&#10;W4DaJ/B8Dros9H/58gcAAP//AwBQSwECLQAUAAYACAAAACEAtoM4kv4AAADhAQAAEwAAAAAAAAAA&#10;AAAAAAAAAAAAW0NvbnRlbnRfVHlwZXNdLnhtbFBLAQItABQABgAIAAAAIQA4/SH/1gAAAJQBAAAL&#10;AAAAAAAAAAAAAAAAAC8BAABfcmVscy8ucmVsc1BLAQItABQABgAIAAAAIQBywOFpCwIAABYEAAAO&#10;AAAAAAAAAAAAAAAAAC4CAABkcnMvZTJvRG9jLnhtbFBLAQItABQABgAIAAAAIQBKDpMZ2gAAAAQB&#10;AAAPAAAAAAAAAAAAAAAAAGUEAABkcnMvZG93bnJldi54bWxQSwUGAAAAAAQABADzAAAAbAUAAAAA&#10;" filled="f" stroked="f">
              <v:textbox style="mso-fit-shape-to-text:t" inset="0,0,0,15pt">
                <w:txbxContent>
                  <w:p w14:paraId="3CA07568" w14:textId="72C4EF6B" w:rsidR="00D238FE" w:rsidRPr="00D238FE" w:rsidRDefault="00D238FE" w:rsidP="00D238FE">
                    <w:pPr>
                      <w:rPr>
                        <w:rFonts w:ascii="Aptos" w:eastAsia="Aptos" w:hAnsi="Aptos" w:cs="Aptos"/>
                        <w:noProof/>
                        <w:color w:val="000000"/>
                        <w:sz w:val="20"/>
                        <w:szCs w:val="20"/>
                      </w:rPr>
                    </w:pPr>
                    <w:r w:rsidRPr="00D238FE">
                      <w:rPr>
                        <w:rFonts w:ascii="Aptos" w:eastAsia="Aptos" w:hAnsi="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AF9889" w14:textId="5DFF6079" w:rsidR="002307FE" w:rsidRDefault="00D238FE"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2924DAAD" wp14:editId="491A7ED2">
              <wp:simplePos x="1409700" y="9258300"/>
              <wp:positionH relativeFrom="page">
                <wp:align>center</wp:align>
              </wp:positionH>
              <wp:positionV relativeFrom="page">
                <wp:align>bottom</wp:align>
              </wp:positionV>
              <wp:extent cx="1083945" cy="345440"/>
              <wp:effectExtent l="0" t="0" r="1905" b="0"/>
              <wp:wrapNone/>
              <wp:docPr id="179114422"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7748338A" w14:textId="27EE35B6" w:rsidR="00D238FE" w:rsidRPr="00D238FE" w:rsidRDefault="00D238FE" w:rsidP="00D238FE">
                          <w:pPr>
                            <w:rPr>
                              <w:rFonts w:ascii="Aptos" w:eastAsia="Aptos" w:hAnsi="Aptos" w:cs="Aptos"/>
                              <w:noProof/>
                              <w:color w:val="000000"/>
                              <w:sz w:val="20"/>
                              <w:szCs w:val="20"/>
                            </w:rPr>
                          </w:pPr>
                          <w:r w:rsidRPr="00D238FE">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924DAAD" id="_x0000_t202" coordsize="21600,21600" o:spt="202" path="m,l,21600r21600,l21600,xe">
              <v:stroke joinstyle="miter"/>
              <v:path gradientshapeok="t" o:connecttype="rect"/>
            </v:shapetype>
            <v:shape id="Cuadro de texto 3" o:spid="_x0000_s1027" type="#_x0000_t202" alt="Uso Interno estricto"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filled="f" stroked="f">
              <v:textbox style="mso-fit-shape-to-text:t" inset="0,0,0,15pt">
                <w:txbxContent>
                  <w:p w14:paraId="7748338A" w14:textId="27EE35B6" w:rsidR="00D238FE" w:rsidRPr="00D238FE" w:rsidRDefault="00D238FE" w:rsidP="00D238FE">
                    <w:pPr>
                      <w:rPr>
                        <w:rFonts w:ascii="Aptos" w:eastAsia="Aptos" w:hAnsi="Aptos" w:cs="Aptos"/>
                        <w:noProof/>
                        <w:color w:val="000000"/>
                        <w:sz w:val="20"/>
                        <w:szCs w:val="20"/>
                      </w:rPr>
                    </w:pPr>
                    <w:r w:rsidRPr="00D238FE">
                      <w:rPr>
                        <w:rFonts w:ascii="Aptos" w:eastAsia="Aptos" w:hAnsi="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32157FEC82BD4926B4B5F885B974FBBF"/>
        </w:placeholder>
        <w:text/>
      </w:sdtPr>
      <w:sdtEndPr/>
      <w:sdtContent>
        <w:r>
          <w:rPr>
            <w:color w:val="004990"/>
            <w:sz w:val="16"/>
            <w:szCs w:val="16"/>
          </w:rPr>
          <w:t>AI-0042-2026</w:t>
        </w:r>
      </w:sdtContent>
    </w:sdt>
  </w:p>
  <w:p w14:paraId="3D7BAFCA" w14:textId="11FD1925"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D238FE">
          <w:rPr>
            <w:color w:val="004990"/>
            <w:sz w:val="16"/>
            <w:szCs w:val="16"/>
          </w:rPr>
          <w:t>Uso Interno</w:t>
        </w:r>
      </w:sdtContent>
    </w:sdt>
  </w:p>
  <w:p w14:paraId="4D13A123"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19A8A707" wp14:editId="761C6D90">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BEA6F0"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64170A45"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2F1E509" w14:textId="77777777" w:rsidR="00D2424F" w:rsidRDefault="00D2424F" w:rsidP="00FA54DF">
                          <w:pPr>
                            <w:rPr>
                              <w:color w:val="003A68"/>
                              <w:sz w:val="14"/>
                              <w:szCs w:val="14"/>
                            </w:rPr>
                          </w:pPr>
                          <w:r w:rsidRPr="00FA54DF">
                            <w:rPr>
                              <w:color w:val="003A68"/>
                              <w:sz w:val="14"/>
                              <w:szCs w:val="14"/>
                            </w:rPr>
                            <w:t>Apdo. 10058-1000</w:t>
                          </w:r>
                        </w:p>
                        <w:p w14:paraId="74EC80A7" w14:textId="77777777" w:rsidR="00D2424F" w:rsidRDefault="00D2424F" w:rsidP="00FA54DF">
                          <w:pPr>
                            <w:rPr>
                              <w:color w:val="003A68"/>
                              <w:sz w:val="14"/>
                              <w:szCs w:val="14"/>
                            </w:rPr>
                          </w:pPr>
                          <w:r w:rsidRPr="00FA54DF">
                            <w:rPr>
                              <w:color w:val="003A68"/>
                              <w:sz w:val="14"/>
                              <w:szCs w:val="14"/>
                            </w:rPr>
                            <w:t>Av. 1 y Central, Calles 2 y 4</w:t>
                          </w:r>
                        </w:p>
                        <w:p w14:paraId="30108692"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9A8A707"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23BEA6F0"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64170A45"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2F1E509" w14:textId="77777777" w:rsidR="00D2424F" w:rsidRDefault="00D2424F" w:rsidP="00FA54DF">
                    <w:pPr>
                      <w:rPr>
                        <w:color w:val="003A68"/>
                        <w:sz w:val="14"/>
                        <w:szCs w:val="14"/>
                      </w:rPr>
                    </w:pPr>
                    <w:r w:rsidRPr="00FA54DF">
                      <w:rPr>
                        <w:color w:val="003A68"/>
                        <w:sz w:val="14"/>
                        <w:szCs w:val="14"/>
                      </w:rPr>
                      <w:t>Apdo. 10058-1000</w:t>
                    </w:r>
                  </w:p>
                  <w:p w14:paraId="74EC80A7" w14:textId="77777777" w:rsidR="00D2424F" w:rsidRDefault="00D2424F" w:rsidP="00FA54DF">
                    <w:pPr>
                      <w:rPr>
                        <w:color w:val="003A68"/>
                        <w:sz w:val="14"/>
                        <w:szCs w:val="14"/>
                      </w:rPr>
                    </w:pPr>
                    <w:r w:rsidRPr="00FA54DF">
                      <w:rPr>
                        <w:color w:val="003A68"/>
                        <w:sz w:val="14"/>
                        <w:szCs w:val="14"/>
                      </w:rPr>
                      <w:t>Av. 1 y Central, Calles 2 y 4</w:t>
                    </w:r>
                  </w:p>
                  <w:p w14:paraId="30108692"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3BA42C17" wp14:editId="243C5516">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7DEE1A" w14:textId="7B50458A" w:rsidR="00F64992" w:rsidRDefault="00D238FE"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5188B37F" wp14:editId="10D9AE82">
              <wp:simplePos x="635" y="635"/>
              <wp:positionH relativeFrom="page">
                <wp:align>center</wp:align>
              </wp:positionH>
              <wp:positionV relativeFrom="page">
                <wp:align>bottom</wp:align>
              </wp:positionV>
              <wp:extent cx="1083945" cy="345440"/>
              <wp:effectExtent l="0" t="0" r="1905" b="0"/>
              <wp:wrapNone/>
              <wp:docPr id="374168375"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64631222" w14:textId="47BB81CF" w:rsidR="00D238FE" w:rsidRPr="00D238FE" w:rsidRDefault="00D238FE" w:rsidP="00D238FE">
                          <w:pPr>
                            <w:rPr>
                              <w:rFonts w:ascii="Aptos" w:eastAsia="Aptos" w:hAnsi="Aptos" w:cs="Aptos"/>
                              <w:noProof/>
                              <w:color w:val="000000"/>
                              <w:sz w:val="20"/>
                              <w:szCs w:val="20"/>
                            </w:rPr>
                          </w:pPr>
                          <w:r w:rsidRPr="00D238FE">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188B37F" id="_x0000_t202" coordsize="21600,21600" o:spt="202" path="m,l,21600r21600,l21600,xe">
              <v:stroke joinstyle="miter"/>
              <v:path gradientshapeok="t" o:connecttype="rect"/>
            </v:shapetype>
            <v:shape id="Cuadro de texto 1" o:spid="_x0000_s1029" type="#_x0000_t202" alt="Uso Interno estricto"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filled="f" stroked="f">
              <v:textbox style="mso-fit-shape-to-text:t" inset="0,0,0,15pt">
                <w:txbxContent>
                  <w:p w14:paraId="64631222" w14:textId="47BB81CF" w:rsidR="00D238FE" w:rsidRPr="00D238FE" w:rsidRDefault="00D238FE" w:rsidP="00D238FE">
                    <w:pPr>
                      <w:rPr>
                        <w:rFonts w:ascii="Aptos" w:eastAsia="Aptos" w:hAnsi="Aptos" w:cs="Aptos"/>
                        <w:noProof/>
                        <w:color w:val="000000"/>
                        <w:sz w:val="20"/>
                        <w:szCs w:val="20"/>
                      </w:rPr>
                    </w:pPr>
                    <w:r w:rsidRPr="00D238FE">
                      <w:rPr>
                        <w:rFonts w:ascii="Aptos" w:eastAsia="Aptos" w:hAnsi="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16E07734" wp14:editId="3C49CFB2">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AB4D47"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EC03F09"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203F167C" w14:textId="77777777" w:rsidR="00D2424F" w:rsidRDefault="00D2424F">
                          <w:pPr>
                            <w:rPr>
                              <w:color w:val="003A68"/>
                              <w:sz w:val="14"/>
                              <w:szCs w:val="14"/>
                            </w:rPr>
                          </w:pPr>
                          <w:r w:rsidRPr="00FA54DF">
                            <w:rPr>
                              <w:color w:val="003A68"/>
                              <w:sz w:val="14"/>
                              <w:szCs w:val="14"/>
                            </w:rPr>
                            <w:t>Apdo. 10058-1000</w:t>
                          </w:r>
                        </w:p>
                        <w:p w14:paraId="2F4E6133" w14:textId="77777777" w:rsidR="00B65442" w:rsidRDefault="00B65442" w:rsidP="00B65442">
                          <w:pPr>
                            <w:rPr>
                              <w:color w:val="003A68"/>
                              <w:sz w:val="14"/>
                              <w:szCs w:val="14"/>
                            </w:rPr>
                          </w:pPr>
                          <w:r w:rsidRPr="00FA54DF">
                            <w:rPr>
                              <w:color w:val="003A68"/>
                              <w:sz w:val="14"/>
                              <w:szCs w:val="14"/>
                            </w:rPr>
                            <w:t>Av. 1 y Central, Calles 2 y 4</w:t>
                          </w:r>
                        </w:p>
                        <w:p w14:paraId="6CF3A64F"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6E07734"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08AB4D47"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EC03F09"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203F167C" w14:textId="77777777" w:rsidR="00D2424F" w:rsidRDefault="00D2424F">
                    <w:pPr>
                      <w:rPr>
                        <w:color w:val="003A68"/>
                        <w:sz w:val="14"/>
                        <w:szCs w:val="14"/>
                      </w:rPr>
                    </w:pPr>
                    <w:r w:rsidRPr="00FA54DF">
                      <w:rPr>
                        <w:color w:val="003A68"/>
                        <w:sz w:val="14"/>
                        <w:szCs w:val="14"/>
                      </w:rPr>
                      <w:t>Apdo. 10058-1000</w:t>
                    </w:r>
                  </w:p>
                  <w:p w14:paraId="2F4E6133" w14:textId="77777777" w:rsidR="00B65442" w:rsidRDefault="00B65442" w:rsidP="00B65442">
                    <w:pPr>
                      <w:rPr>
                        <w:color w:val="003A68"/>
                        <w:sz w:val="14"/>
                        <w:szCs w:val="14"/>
                      </w:rPr>
                    </w:pPr>
                    <w:r w:rsidRPr="00FA54DF">
                      <w:rPr>
                        <w:color w:val="003A68"/>
                        <w:sz w:val="14"/>
                        <w:szCs w:val="14"/>
                      </w:rPr>
                      <w:t>Av. 1 y Central, Calles 2 y 4</w:t>
                    </w:r>
                  </w:p>
                  <w:p w14:paraId="6CF3A64F"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76B1B647" wp14:editId="1AAAC119">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024391B" w14:textId="21FEAB9D"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D238FE">
          <w:rPr>
            <w:color w:val="004990"/>
            <w:sz w:val="16"/>
            <w:szCs w:val="16"/>
          </w:rPr>
          <w:t>Uso Interno</w:t>
        </w:r>
      </w:sdtContent>
    </w:sdt>
  </w:p>
  <w:p w14:paraId="18AF9C99"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61E6A3" w14:textId="77777777" w:rsidR="00D238FE" w:rsidRDefault="00D238FE" w:rsidP="00D43D57">
      <w:r>
        <w:separator/>
      </w:r>
    </w:p>
  </w:footnote>
  <w:footnote w:type="continuationSeparator" w:id="0">
    <w:p w14:paraId="03BB582D" w14:textId="77777777" w:rsidR="00D238FE" w:rsidRDefault="00D238FE"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AD20F1"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A8FEDF"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16FF161E" wp14:editId="530039D0">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4AB6D440" wp14:editId="62F98678">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B0418E"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3998E198" wp14:editId="39134B54">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343D9774" wp14:editId="39E810FC">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64168752">
    <w:abstractNumId w:val="10"/>
  </w:num>
  <w:num w:numId="2" w16cid:durableId="154346075">
    <w:abstractNumId w:val="11"/>
  </w:num>
  <w:num w:numId="3" w16cid:durableId="1606383671">
    <w:abstractNumId w:val="9"/>
  </w:num>
  <w:num w:numId="4" w16cid:durableId="262422941">
    <w:abstractNumId w:val="7"/>
  </w:num>
  <w:num w:numId="5" w16cid:durableId="1010715316">
    <w:abstractNumId w:val="6"/>
  </w:num>
  <w:num w:numId="6" w16cid:durableId="1358775552">
    <w:abstractNumId w:val="5"/>
  </w:num>
  <w:num w:numId="7" w16cid:durableId="1838688953">
    <w:abstractNumId w:val="4"/>
  </w:num>
  <w:num w:numId="8" w16cid:durableId="2138603136">
    <w:abstractNumId w:val="8"/>
  </w:num>
  <w:num w:numId="9" w16cid:durableId="168495766">
    <w:abstractNumId w:val="3"/>
  </w:num>
  <w:num w:numId="10" w16cid:durableId="388069412">
    <w:abstractNumId w:val="2"/>
  </w:num>
  <w:num w:numId="11" w16cid:durableId="573249240">
    <w:abstractNumId w:val="1"/>
  </w:num>
  <w:num w:numId="12" w16cid:durableId="76765304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238FE"/>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C6AFF"/>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13146"/>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CD2703"/>
    <w:rsid w:val="00D03728"/>
    <w:rsid w:val="00D06E99"/>
    <w:rsid w:val="00D102F8"/>
    <w:rsid w:val="00D10AD8"/>
    <w:rsid w:val="00D13CED"/>
    <w:rsid w:val="00D238FE"/>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048CA065"/>
  <w15:docId w15:val="{CC8079E7-297D-4584-B135-78842ABD4FC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D238FE"/>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25" Type="http://schemas.openxmlformats.org/officeDocument/2006/relationships/theme" Target="theme/theme1.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2157FEC82BD4926B4B5F885B974FBBF"/>
        <w:category>
          <w:name w:val="General"/>
          <w:gallery w:val="placeholder"/>
        </w:category>
        <w:types>
          <w:type w:val="bbPlcHdr"/>
        </w:types>
        <w:behaviors>
          <w:behavior w:val="content"/>
        </w:behaviors>
        <w:guid w:val="{EF244008-7C35-44C9-B818-EBF1CF00D942}"/>
      </w:docPartPr>
      <w:docPartBody>
        <w:p w:rsidR="00D904EA" w:rsidRDefault="00D904EA">
          <w:pPr>
            <w:pStyle w:val="32157FEC82BD4926B4B5F885B974FBBF"/>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04EA"/>
    <w:rsid w:val="002C6AFF"/>
    <w:rsid w:val="00513146"/>
    <w:rsid w:val="00D904EA"/>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32157FEC82BD4926B4B5F885B974FBBF">
    <w:name w:val="32157FEC82BD4926B4B5F885B974FBB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uFNb+lxA5Z0FKVQJD4pmeeL6SK6MpVohjdtvkLPmMT8=</DigestValue>
    </Reference>
    <Reference Type="http://uri.etsi.org/01903#SignedProperties" URI="#idSignedProperties">
      <Transforms>
        <Transform Algorithm="http://www.w3.org/TR/2001/REC-xml-c14n-20010315"/>
      </Transforms>
      <DigestMethod Algorithm="http://www.w3.org/2001/04/xmlenc#sha256"/>
      <DigestValue>H6UtQJURXHs8B/wMO3H8EBd26NDiRgzkJWr6zrk0RPU=</DigestValue>
    </Reference>
  </SignedInfo>
  <SignatureValue>R3nLdmohuSe6ld0lVs7UhxZkZorU959vucQCSiqI4UCm8mIy7lgkXRSyG5nC6fSLJX1DYLQCzz2BVTx1mmDnie4oXrLiedw9cpOZPo0lNd6VcV+ppcEP6Wph+OTnZYz6Iq8/kEl0XVGGHk42k6wq3XlGRKq7XEMMVJyv8RHzhFv/xokpHIjG25g/mNnjC/lieg20a8+1UhMsblBHTgUgelJ/5CqdZaT39wUWA1DMvppT2vp3Vdn1NU0fHrrs3+OO/WTzy6zPoBUWzTnFCB69o2HK9/t8tb7Hxj9/xrucbq5BqCI4xsHTRwuzuzINxYjnNMFOywasT5gWumHMzNlMbg==</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/8bQO2uVP9rKlfFFWUvtfqUPdLXdcsJm4nxjNvAQV+4=</DigestValue>
      </Reference>
      <Reference URI="/word/numbering.xml?ContentType=application/vnd.openxmlformats-officedocument.wordprocessingml.numbering+xml">
        <DigestMethod Algorithm="http://www.w3.org/2001/04/xmlenc#sha256"/>
        <DigestValue>qRFgxR+s5Ny3sUdIE6yPheJema0wH6yHyR87MUTvrP4=</DigestValue>
      </Reference>
      <Reference URI="/word/endnotes.xml?ContentType=application/vnd.openxmlformats-officedocument.wordprocessingml.endnotes+xml">
        <DigestMethod Algorithm="http://www.w3.org/2001/04/xmlenc#sha256"/>
        <DigestValue>PXKNe/w+/aPTakphqk4f8dyddm/TSqJS6E9d1pgAujQ=</DigestValue>
      </Reference>
      <Reference URI="/word/header2.xml?ContentType=application/vnd.openxmlformats-officedocument.wordprocessingml.header+xml">
        <DigestMethod Algorithm="http://www.w3.org/2001/04/xmlenc#sha256"/>
        <DigestValue>k0fXn47rjhe3Jgr5foyFIlnYGAX87Zg92DAntQ573Qc=</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vSb/5MEb9y3nkAaoN+y++laipJyWQuI/y2Ac93/CRvk=</DigestValue>
      </Reference>
      <Reference URI="/word/footnotes.xml?ContentType=application/vnd.openxmlformats-officedocument.wordprocessingml.footnotes+xml">
        <DigestMethod Algorithm="http://www.w3.org/2001/04/xmlenc#sha256"/>
        <DigestValue>hkibmgQJsBWVWA8m816hiDwLe0DRTL/8ZcrH9+TeFBs=</DigestValue>
      </Reference>
      <Reference URI="/word/header1.xml?ContentType=application/vnd.openxmlformats-officedocument.wordprocessingml.header+xml">
        <DigestMethod Algorithm="http://www.w3.org/2001/04/xmlenc#sha256"/>
        <DigestValue>9sBJ+0j+G7hPe1laAKTeplEtTnHhV+DJv6UcHLUsbjU=</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bnT77H1sFyWxzs754/QF/y8UB7kCbW5H8kXeDgFBsxw=</DigestValue>
      </Reference>
      <Reference URI="/word/footer2.xml?ContentType=application/vnd.openxmlformats-officedocument.wordprocessingml.footer+xml">
        <DigestMethod Algorithm="http://www.w3.org/2001/04/xmlenc#sha256"/>
        <DigestValue>DpzOphATx+fNxD2HVXnA1s60Q1vjEqN09h45XjoCiqE=</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FDGRwtWfoouwCtxv4UMP+bMPyoBoB9aIivNR7UElhCU=</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rup93jZIVkQO73NVLIfdRpy574BhulauxzWqm7tcfEE=</DigestValue>
      </Reference>
      <Reference URI="/word/glossary/styles.xml?ContentType=application/vnd.openxmlformats-officedocument.wordprocessingml.styles+xml">
        <DigestMethod Algorithm="http://www.w3.org/2001/04/xmlenc#sha256"/>
        <DigestValue>WdHvWQ2HvY1hlliI/9anK0hvp4nRx+gxgQm4uNW3eKA=</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VkcbZ9fOhbrd1HSGa8QP0+oGNiVacwOGf70xRaR4ZYA=</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nvQq9JgnGumJWebqPp3y21Dnf6i5gYCmCHSfg2qKWzM=</DigestValue>
      </Reference>
      <Reference URI="/word/footer1.xml?ContentType=application/vnd.openxmlformats-officedocument.wordprocessingml.footer+xml">
        <DigestMethod Algorithm="http://www.w3.org/2001/04/xmlenc#sha256"/>
        <DigestValue>rk2uXBlloKs/VB8QRZJiArOLMH9OX2bXQz+g0JpHOTY=</DigestValue>
      </Reference>
      <Reference URI="/word/styles.xml?ContentType=application/vnd.openxmlformats-officedocument.wordprocessingml.styles+xml">
        <DigestMethod Algorithm="http://www.w3.org/2001/04/xmlenc#sha256"/>
        <DigestValue>mDed0kU7r+Ydbf577MKDZaliFcLOFBwOUh0kTz8sa7c=</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w5sfJleuhYU2IyEJDdYvU+nFpOPFMuDP7kCY4kKglaQ=</DigestValue>
      </Reference>
    </Manifest>
    <SignatureProperties>
      <SignatureProperty Id="idSignatureTime" Target="#idPackageSignature">
        <mdssi:SignatureTime xmlns:mdssi="http://schemas.openxmlformats.org/package/2006/digital-signature">
          <mdssi:Format>YYYY-MM-DDThh:mm:ssTZD</mdssi:Format>
          <mdssi:Value>2026-02-10T22:47:18Z</mdssi:Value>
        </mdssi:SignatureTime>
      </SignatureProperty>
    </SignatureProperties>
  </Object>
  <Object>
    <xd:QualifyingProperties xmlns:xd="http://uri.etsi.org/01903/v1.3.2#" Target="#idPackageSignature">
      <xd:SignedProperties Id="idSignedProperties">
        <xd:SignedSignatureProperties>
          <xd:SigningTime>2026-02-10T22:47:18Z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PxBSYoutCNjfr/58j140Mh12u/yYAq8AUgMcBshzfgICBCqqAdUYDzIwMjYwMjEwMjI0NzI2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jEwMjI0NzI2WjAvBgkqhkiG9w0BCQQxIgQgq+0FpVG1fdaPu1zFMT3HGGhsmlkMbutx3ei7l8d6lwQwNwYLKoZIhvcNAQkQAi8xKDAmMCQwIgQgrKszXYj6Q2nTJpWV/NZakemXG2IrBO983WoSsYOW808wDQYJKoZIhvcNAQEBBQAEggEAfwRPLZYHnbfKMOOKs/hG1977mARyAZ4xI+6uFWpD/ihd1dEfZ96gplHbyINNtW4zuNkE89QfxB2uQLkDSY1TQ/CLloOsrWLAGDXdgb1H+XyIdKS6KWLYcS342ENhnKx/bDI0k6cfhRNXeQ/cortBAWxV8Jl+LVF0yfjjno0rNaMV0s9PlTxsE5rBmyijmvmhsCxbySimZ4svyiS4o3dyGzTvA60WxuP/d5o8fGIo3ff1AYcsSHhCoDudME6vXWcCMEVskRIqXtu2/RB51S1UW7sw2sbySO7US2cpuCySM7VrDXF4YvFehyRxhrmOHYl5O0a8Qqc3IA51jffYQNdOGw==</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TA3MTUxMTIxWhcNMjYwMzA4MDMzMTIxWqBfMF0wHwYDVR0jBBgwFoAUsLvgCC5LE2jw0IBEA2ekP/8lY/YwEAYJKwYBBAGCNxUBBAMCAQAwCgYDVR0UBAMCAUIwHAYJKwYBBAGCNxUEBA8XDTI2MDMwNzE1MjEyMVowDQYJKoZIhvcNAQENBQADggIBAC42dMea9psbwFu+fvhLa65O6GH7vZeQlsCGlCYOylHp715Eoue6E2cuIICy+McFZ/JkGH7ebaKE/Kd7UK7EMO8YYYiLMod/ygphGL5NNRdy8a3fVZZ3EVRPUWnmMoOEcbEcijyJkRu8FnxzoOz5JDrAF/Fs4sesvNMW1cSCfdKc6As8goxqvdmiz4YJ0EaQVvSrbTe/1ujqYthsEypiPY9/RwS+pxrAhxnlM2r/HU850jwdN+0pRsE+BdTa4wK0WOSkhVHTTfucyqniJ2anE8xml9/5xEDdNPrrPOCAAQELSy/02S02OyvItDKhHwKzz21a2GDxisLqVwZSP36ZFDemeh+20XgbxRhzHjxOJZqwYI/Qii/hi+OhGTk0DwdKLepDOh2kqV6Hxko9K+TLQ6arQ61wnPiCJ9Nrx9dub+TPQXtMmu6kqOuLrWHuBRJw8AbCvFHLNkFAdXHHY6OvZHlNrgixY7qNqRHqurEVM5ptCUDr/WhTEGEsppVpDZaNbbP559KXikWZBig8ElAdVWAB30+WTi1WqXnXRa2pTFli4IaJ62iohXRC39Ubte+FOcxdbYVMf5+covsfTv9N16ZHLKVjWPnOFgLBUIfrjtlnXH0wrLINpCCT+zGSORkF1bpUy5xlE+pw96RJ1N9+CTleX94WTulqdfBuJF0wGsZL</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j7KE82dlXyOXc3WbCtZElyLuxHuclKDT26cixojVVf8=</DigestValue>
                </xd:DigestAlgAndValue>
                <xd:CRLIdentifier>
                  <xd:Issuer>SERIALNUMBER=CPJ-2-100-098311,C=CR,O=MICITT,OU=DCFD,CN=CA POLITICA PERSONA FISICA - COSTA RICA v2</xd:Issuer>
                  <xd:IssueTime>2026-01-07T14:45:59Z</xd:IssueTime>
                  <xd:Number>67</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WzVLlHTX/VhcaRQZcrA1TPmRaGA=</xd:ByKey>
                  </xd:ResponderID>
                  <xd:ProducedAt>2026-02-10T22:47:26Z</xd:ProducedAt>
                </xd:OCSPIdentifier>
                <xd:DigestAlgAndValue>
                  <DigestMethod Algorithm="http://www.w3.org/2001/04/xmlenc#sha256"/>
                  <DigestValue>DEKi3R/3D4cAqmzNs9/ENxgbU9vD98rSxdygfIovb7U=</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xMDcxNDQ1NTlaFw0yNjAzMDgwMzA1NTlaoF8wXTAfBgNVHSMEGDAWgBRonWk2y4Rue+qTYRn/WDAd1f9cyzAQBgkrBgEEAYI3FQEEAwIBADAKBgNVHRQEAwIBQzAcBgkrBgEEAYI3FQQEDxcNMjYwMzA3MTQ1NTU5WjANBgkqhkiG9w0BAQ0FAAOCAgEAKqlBOG2rJkIQO0CcOMe+D9vxYPOrUhGaEkVXJQzi0CfmGx5a/dlcE6+CSnuFw1fFU3RSwC4rhlvTSsksVsddlcTkKSFcLtp75zGs7CgKskHIvCtPOhwhEohDzbdwCgVhVzw6fqL5BeBCXg5wOF7BmCVasR6ypUP2HA5HTdV6NWMF/PGmQ/XhnYnojfJmeyGtC1ByZrUir0Y0AeqTBoib6mnYEKCO+vm+r7hiyQkN7Yc3jo8eb/3Tyo/2dMaBuN/SWUdOdhjZWPFbLKXTnzVCWc7yxKuZb+jgW+yMhPvRf0Z0rEBGt6BZM4tc9aud/xwZHNmGIYnkvjB3rhNMEJ4aw9XNfHiDlQszkRKOma1UM3aHjf/SGo2I7FVfnzsMe+sA1zCHxfq9QLHCU/mpNQ/XNQ1k8Kda/sMMaYEsbRXKLs3m5fM8LJN9Icu9YKMME/qBMcLAmePupADF7BihnT1Duk6xuWrzAd61AirensQYd0Jm3dbEPYy3UQNge+XiFjzUwlbGYEpArFAiSbz3uKOOQglPjKI1B3oeM5l2FaGK7BpoDiuocVZzD18M6mEaEfMn0rqBEpjWkHfDv9Bs8+EV8yfDfS/MM++QPZk3k1QBE6EPAdF/J0bBCNMqFkhUgja9JVxj2oO+DeU2mZFEkcuSbUdwWCwYX7ZpNSeg+mQ5AWs=</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bNUuUdNf9WFxpFBlysDVM+ZFoYBgPMjAyNjAyMTAyMjQ3MjZaMIGZMIGWMEwwCQYFKw4DAhoFAAQUzgxHzN03kqP+e9oD7BphnZQwSGIEFAlI/5tUAjbdMKRvs+Ivif5fd8qZAhMUABV0Nqfvh5tHOOJrAAIAFXQ2gAAYDzIwMjYwMjEwMjEzMjI3WqARGA8yMDI2MDIxMjA5NTIyN1qhIDAeMBwGCSsGAQQBgjcVBAQPFw0yNjAyMTEyMTQyMjdaMA0GCSqGSIb3DQEBCwUAA4IBAQABsFsSDaVF6tcrGDJ2btQ7pK75m35Mom2TgI7z4Vfjfw5jhkFWthwD7yqCI9ubjtWLNTdn34WLLwnj95iDMWemBtz2r36nTYjiHfe0GY9FLeiUmezybdN7rOXQvtqHOM606+DwJvVnUgQRCE6UVfZ7M8+xNSs3l2YykOctzwQFTTYrNI3iwmLMRu90AtdASky6D2+atbKhHkFrsFNb0SnodqHMKchD7fJTgdx/aG8T3do7Dkrady9nal0/0SWn3heAIUkOX1eBzBX0pRVytUeKtLnY3Ce1NReEJLRmhPgAqcW+El77GZa5Ie7ssQ+QRHBEtI5rfMfpjpL2HZAsb1I+oIIElzCCBJMwggSPMIIDd6ADAgECAhMUABvSsYw+TouFFbt7AAIAG9KxMA0GCSqGSIb3DQEBCwUAMIGZMRkwFwYDVQQFExBDUEotNC0wMDAtMDA0MDE3MQswCQYDVQQGEwJDUjEkMCIGA1UEChMbQkFOQ08gQ0VOVFJBTCBERSBDT1NUQSBSSUNBMSIwIAYDVQQLExlESVZJU0lPTiBTSVNURU1BUyBERSBQQUdPMSUwIwYDVQQDExxDQSBTSU5QRSAtIFBFUlNPTkEgRklTSUNBIHYyMB4XDTI2MDIwNTE2NDI1NVoXDTI2MDIxOTE2NDI1NVowHjEcMBoGA1UEAxMTU0ktQVBPQ1MtMTAxLmZkaS5jcjCCASIwDQYJKoZIhvcNAQEBBQADggEPADCCAQoCggEBAJlM7n+RF+j8eRIAyiNvpymvuSnzKsSLZ2QMtAl4fXW4xpTfT0vBmrtytFyVs6v1slUJB9wxCjnDKfa3PraFQEGL692CASj3p/sQA1qMIw3oqqDE9oz62i2daIMJXQbhNP1LiykcvO6wjBudQSvLKyPfkg6dguk2hOkmJjhY4dWJboJgcXOlp6xBdWVh5WHYc4JJ/OwjYJfynwTW6/UaViNC4vUXKn7OwIC2dZ+B3mU5Ha5I0KqkeCK+QeSmaYWb2qozPU4cEkR5SBsLmEY4xmw9ARDO8V3XhlEgaH+jxR2tItR+vPuEXHGjw8YMGdT6i3pryRsqqXUZ6ZsKnM41fYECAwEAAaOCAUgwggFEMD0GCSsGAQQBgjcVBwQwMC4GJisGAQQBgjcVCIXE6luC0eM1lZEbgvmXGIaly2uBf4P2/HeBuPEzAgFkAgEHMBMGA1UdJQQMMAoGCCsGAQUFBwMJMA4GA1UdDwEB/wQEAwIHgDAbBgkrBgEEAYI3FQoEDjAMMAoGCCsGAQUFBwMJMA8GCSsGAQUFBzABBQQCBQAwHwYDVR0jBBgwFoAUCUj/m1QCNt0wpG+z4i+J/l93ypkwHQYDVR0OBBYEFFs1S5R01/1YXGkUGXKwNUz5kWhgMB4GA1UdEQQXMBWCE1NJLUFQT0NTLTEwMS5mZGkuY3IwUAYJKwYBBAGCNxkCBEMwQaA/BgorBgEEAYI3GQIBoDEEL1MtMS01LTIxLTMyMzk1NTA4NzgtNzUzNzk5NzM5LTE3NTY2MDE1MDMtMTA3MTMzMA0GCSqGSIb3DQEBCwUAA4IBAQCNPxabZGCqr8+5Vytx0E444CLbnfrDn7+SDZ0QGpH+02RhQwvpqoHdY2OXfa6zzoJ517ZVSIH1XvhUQm5VhLmOCx+wLi8gBVSj4plFSA0UlXGfcfxYs7w5/lHY00bP/zepYXxZabOR9MtR4WKaNtlrifjCCesNicwDEFQakXOONGGeNDX9ZqdYBJSGNNP22T12H9RzJFJsEjK4lZODqREGcLQUtS21cr7KXjqmaTrsSvg4YhYetCu8tSPBLFgcjCxa6R+Rq+9z9EdEZZYy55KPTb5SijqGB2saim0WL0L7ukOYbuFJ7v7pwPq93qNpdiJPGfet5qTcnASfAsLAMaSW</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BKBkBGIwYAIBAQYIYIE8AQEBAQUwMTANBglghkgBZQMEAgEFAAQgcgu8OtfRjOvLMgwvOUlG5Rty
t3Ek7xiU8PbXofol9dECBCqqAdYYDzIwMjYwMjEwMjI0NzI2WjAEgAIB9AEB/6CCB8Iwgge+MIIF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CSqGSIb3DQEJAzENBgsqhkiG9w0BCRABBDAcBgkqhkiG9w0BCQUxDxcNMjYwMjEwMjI0NzI2WjAv
BgkqhkiG9w0BCQQxIgQgYFISaNgY8EZvRXejjM/y8pbi/2ggBoxoWr2i9Z6aNGAwNwYLKoZIhvcN
AQkQAi8xKDAmMCQwIgQgrKszXYj6Q2nTJpWV/NZakemXG2IrBO983WoSsYOW808wDQYJKoZIhvcN
AQEBBQAEggEAUpONWCpNGo3VZW1AsPytMycyKmRDxk9A4n5quC5lLmMG5EDqv8KfUGHrP2o1jZgT
7kA8T9aA4yBy75aDB/e3+p9BbeYmly67XNliC6ppQO0xl2XFZgLpzy+Am3yr+W7P2n3To+zPLc8p
sKgjudHzeHW9R/eC1KNDnv/CzSX7MXZnRs/BBznJclJeAbwLCLFmu6aYtjJkvUfEEPryw7TpowUL
36P54ASsjO8C1rUMwaV9vvn41M0fDoWDw6V9S+vFZ3VkcOwlm0Z8nAwZJcZnVAJ21mJ9NSsssOqJ
R0rc11CULWSnYRyTLEttDdZdyPGG6Ve4398VRUSyLpr29orlSg==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documentManagement/>
</p:properties>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Props1.xml><?xml version="1.0" encoding="utf-8"?>
<ds:datastoreItem xmlns:ds="http://schemas.openxmlformats.org/officeDocument/2006/customXml" ds:itemID="{17EA1422-F9B6-4CB2-9C45-0D5459CC5DC9}"/>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989BE423-CD9E-417C-AAD9-57ECFCB3F1A8}"/>
</file>

<file path=customXml/itemProps4.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5.xml><?xml version="1.0" encoding="utf-8"?>
<ds:datastoreItem xmlns:ds="http://schemas.openxmlformats.org/officeDocument/2006/customXml" ds:itemID="{283BF82E-1A70-4392-8CF2-7DEAFF1953AE}">
  <ds:schemaRefs>
    <ds:schemaRef ds:uri="http://schemas.openxmlformats.org/package/2006/metadata/core-properties"/>
    <ds:schemaRef ds:uri="http://purl.org/dc/elements/1.1/"/>
    <ds:schemaRef ds:uri="http://purl.org/dc/dcmitype/"/>
    <ds:schemaRef ds:uri="http://schemas.microsoft.com/office/2006/documentManagement/types"/>
    <ds:schemaRef ds:uri="b875e23b-67d9-4b2e-bdec-edacbf90b326"/>
    <ds:schemaRef ds:uri="http://schemas.microsoft.com/office/2006/metadata/properties"/>
    <ds:schemaRef ds:uri="http://www.w3.org/XML/1998/namespace"/>
    <ds:schemaRef ds:uri="http://schemas.microsoft.com/sharepoint/v3"/>
    <ds:schemaRef ds:uri="62db5286-48a0-4e17-a672-7c89f7b8ca75"/>
    <ds:schemaRef ds:uri="http://schemas.microsoft.com/office/infopath/2007/PartnerControls"/>
    <ds:schemaRef ds:uri="http://purl.org/dc/terms/"/>
  </ds:schemaRefs>
</ds:datastoreItem>
</file>

<file path=customXml/itemProps6.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7.xml><?xml version="1.0" encoding="utf-8"?>
<ds:datastoreItem xmlns:ds="http://schemas.openxmlformats.org/officeDocument/2006/customXml" ds:itemID="{EE973829-9418-4595-BC53-0B85C9E76DEF}"/>
</file>

<file path=docProps/app.xml><?xml version="1.0" encoding="utf-8"?>
<Properties xmlns="http://schemas.openxmlformats.org/officeDocument/2006/extended-properties" xmlns:vt="http://schemas.openxmlformats.org/officeDocument/2006/docPropsVTypes">
  <Template>plantilla-DAI</Template>
  <TotalTime>5</TotalTime>
  <Pages>2</Pages>
  <Words>342</Words>
  <Characters>1854</Characters>
  <Application>Microsoft Office Word</Application>
  <DocSecurity>0</DocSecurity>
  <Lines>59</Lines>
  <Paragraphs>23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2173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AI-0042-2026</dc:title>
  <dc:subject/>
  <dc:creator>LIZANO BARAHONA MARIBEL</dc:creator>
  <cp:keywords/>
  <dc:description/>
  <cp:lastModifiedBy>VARGAS GUERRERO JOSE JOAQUIN</cp:lastModifiedBy>
  <cp:revision>2</cp:revision>
  <cp:lastPrinted>2011-05-05T20:16:00Z</cp:lastPrinted>
  <dcterms:created xsi:type="dcterms:W3CDTF">2026-02-10T22:07:00Z</dcterms:created>
  <dcterms:modified xsi:type="dcterms:W3CDTF">2026-02-10T22:46:00Z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Gerencia|7f4773cf-2cb9-48b6-88d2-9e4750a72616;#1149;#DDE - División de Análisis de Datos y Estadísticas|f991b0f7-b393-432e-85aa-fd46893d9434;#88;#DGAP - División Gestión Activos y Pasivos|e5e58ded-9fa6-4fc5-8d69-304036a9a722;#1026;#DSC - División Servicios Compartidos|39bf63db-793f-4ef3-91b9-d7ea899416c1</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164d5b37,4b647c7f,aad11b6</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2026-02-10T22:12:16Z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ee92c2b1-e3d9-4b1b-9e87-3f1fc9309c78</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WorkflowChangePath">
    <vt:lpwstr>3598ac08-66e4-4258-9916-e672c2905e74,4;1afe6994-8faf-447a-9c55-27a860d20fdf,8;cf7072bc-9575-4d0b-b529-251f6b43b02b,9;cf7072bc-9575-4d0b-b529-251f6b43b02b,9;</vt:lpwstr>
  </property>
  <property fmtid="{D5CDD505-2E9C-101B-9397-08002B2CF9AE}" pid="30" name="Order">
    <vt:r8>100</vt:r8>
  </property>
  <property fmtid="{D5CDD505-2E9C-101B-9397-08002B2CF9AE}" pid="31" name="ecm_ItemDeleteBlockHolders">
    <vt:lpwstr/>
  </property>
  <property fmtid="{D5CDD505-2E9C-101B-9397-08002B2CF9AE}" pid="33" name="_vti_ItemHoldRecordStatus">
    <vt:i4>0</vt:i4>
  </property>
  <property fmtid="{D5CDD505-2E9C-101B-9397-08002B2CF9AE}" pid="34" name="IconOverlay">
    <vt:lpwstr/>
  </property>
  <property fmtid="{D5CDD505-2E9C-101B-9397-08002B2CF9AE}" pid="35" name="ecm_RecordRestrictions">
    <vt:lpwstr/>
  </property>
  <property fmtid="{D5CDD505-2E9C-101B-9397-08002B2CF9AE}" pid="36" name="ecm_ItemLockHolders">
    <vt:lpwstr/>
  </property>
  <property fmtid="{D5CDD505-2E9C-101B-9397-08002B2CF9AE}" pid="37" name="_dlc_LastRun">
    <vt:lpwstr>02/28/2026 23:48:46</vt:lpwstr>
  </property>
  <property fmtid="{D5CDD505-2E9C-101B-9397-08002B2CF9AE}" pid="38" name="_dlc_ItemStageId">
    <vt:lpwstr>1</vt:lpwstr>
  </property>
  <property fmtid="{D5CDD505-2E9C-101B-9397-08002B2CF9AE}" pid="39" name="gecAcuseEnvioPara">
    <vt:lpwstr/>
  </property>
  <property fmtid="{D5CDD505-2E9C-101B-9397-08002B2CF9AE}" pid="40" name="_ExtendedDescription">
    <vt:lpwstr/>
  </property>
</Properties>
</file>