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180A7D" w14:textId="43FD57D3" w:rsidR="003554C5" w:rsidRPr="009C3655" w:rsidRDefault="00790496" w:rsidP="003554C5">
      <w:pPr>
        <w:pStyle w:val="Texto0"/>
        <w:rPr>
          <w:rFonts w:ascii="Arial" w:hAnsi="Arial" w:cs="Arial"/>
          <w:sz w:val="24"/>
        </w:rPr>
      </w:pPr>
      <w:r w:rsidRPr="009C3655">
        <w:rPr>
          <w:rFonts w:ascii="Arial" w:hAnsi="Arial" w:cs="Arial"/>
          <w:sz w:val="24"/>
        </w:rPr>
        <w:t>10</w:t>
      </w:r>
      <w:r w:rsidR="00707095" w:rsidRPr="009C3655">
        <w:rPr>
          <w:rFonts w:ascii="Arial" w:hAnsi="Arial" w:cs="Arial"/>
          <w:sz w:val="24"/>
        </w:rPr>
        <w:t xml:space="preserve"> de </w:t>
      </w:r>
      <w:r w:rsidRPr="009C3655">
        <w:rPr>
          <w:rFonts w:ascii="Arial" w:hAnsi="Arial" w:cs="Arial"/>
          <w:sz w:val="24"/>
        </w:rPr>
        <w:t>febrero</w:t>
      </w:r>
      <w:r w:rsidR="009C3655" w:rsidRPr="009C3655">
        <w:rPr>
          <w:rFonts w:ascii="Arial" w:hAnsi="Arial" w:cs="Arial"/>
          <w:sz w:val="24"/>
        </w:rPr>
        <w:t xml:space="preserve"> de</w:t>
      </w:r>
      <w:r w:rsidR="00707095" w:rsidRPr="009C3655">
        <w:rPr>
          <w:rFonts w:ascii="Arial" w:hAnsi="Arial" w:cs="Arial"/>
          <w:sz w:val="24"/>
        </w:rPr>
        <w:t xml:space="preserve"> </w:t>
      </w:r>
      <w:r w:rsidRPr="009C3655">
        <w:rPr>
          <w:rFonts w:ascii="Arial" w:hAnsi="Arial" w:cs="Arial"/>
          <w:sz w:val="24"/>
        </w:rPr>
        <w:t>2026</w:t>
      </w:r>
    </w:p>
    <w:sdt>
      <w:sdtPr>
        <w:rPr>
          <w:rFonts w:ascii="Arial" w:hAnsi="Arial" w:cs="Arial"/>
          <w:sz w:val="24"/>
        </w:rPr>
        <w:alias w:val="Consecutivo"/>
        <w:tag w:val="Consecutivo"/>
        <w:id w:val="867724263"/>
        <w:placeholder>
          <w:docPart w:val="4E9C66E3D4944A64B2DB10440041C52E"/>
        </w:placeholder>
        <w:text/>
      </w:sdtPr>
      <w:sdtEndPr/>
      <w:sdtContent>
        <w:p w14:paraId="4E575B4A" w14:textId="77777777" w:rsidR="003554C5" w:rsidRPr="009C3655" w:rsidRDefault="00BF4EBD" w:rsidP="0085692C">
          <w:pPr>
            <w:rPr>
              <w:rFonts w:ascii="Arial" w:hAnsi="Arial" w:cs="Arial"/>
              <w:sz w:val="24"/>
            </w:rPr>
          </w:pPr>
          <w:r w:rsidRPr="009C3655">
            <w:rPr>
              <w:rStyle w:val="Textodelmarcadordeposicin"/>
              <w:rFonts w:ascii="Arial" w:eastAsia="Calibri" w:hAnsi="Arial" w:cs="Arial"/>
              <w:sz w:val="24"/>
            </w:rPr>
            <w:t>AI-0041-2026</w:t>
          </w:r>
        </w:p>
      </w:sdtContent>
    </w:sdt>
    <w:p w14:paraId="085605B8" w14:textId="77777777" w:rsidR="00BF4EBD" w:rsidRPr="009C3655" w:rsidRDefault="00BF4EBD" w:rsidP="0085692C">
      <w:pPr>
        <w:rPr>
          <w:rFonts w:ascii="Arial" w:hAnsi="Arial" w:cs="Arial"/>
          <w:sz w:val="24"/>
        </w:rPr>
      </w:pPr>
    </w:p>
    <w:p w14:paraId="1D5C5969" w14:textId="77777777" w:rsidR="00790496" w:rsidRPr="009C3655" w:rsidRDefault="00790496" w:rsidP="00790496">
      <w:pPr>
        <w:rPr>
          <w:rFonts w:ascii="Arial" w:hAnsi="Arial" w:cs="Arial"/>
          <w:sz w:val="24"/>
        </w:rPr>
      </w:pPr>
    </w:p>
    <w:p w14:paraId="5322AFAD" w14:textId="18EB7E63" w:rsidR="00790496" w:rsidRPr="009C3655" w:rsidRDefault="00790496" w:rsidP="00790496">
      <w:pPr>
        <w:rPr>
          <w:rFonts w:ascii="Arial" w:hAnsi="Arial" w:cs="Arial"/>
          <w:sz w:val="24"/>
        </w:rPr>
      </w:pPr>
      <w:r w:rsidRPr="009C3655">
        <w:rPr>
          <w:rFonts w:ascii="Arial" w:hAnsi="Arial" w:cs="Arial"/>
          <w:sz w:val="24"/>
        </w:rPr>
        <w:t>Señor</w:t>
      </w:r>
    </w:p>
    <w:p w14:paraId="74BA65D2" w14:textId="77777777" w:rsidR="00790496" w:rsidRPr="009C3655" w:rsidRDefault="00790496" w:rsidP="00790496">
      <w:pPr>
        <w:rPr>
          <w:rFonts w:ascii="Arial" w:hAnsi="Arial" w:cs="Arial"/>
          <w:sz w:val="24"/>
        </w:rPr>
      </w:pPr>
      <w:r w:rsidRPr="009C3655">
        <w:rPr>
          <w:rFonts w:ascii="Arial" w:hAnsi="Arial" w:cs="Arial"/>
          <w:sz w:val="24"/>
        </w:rPr>
        <w:t>Pablo Villalobos González, Gerente</w:t>
      </w:r>
    </w:p>
    <w:p w14:paraId="2DE131A9" w14:textId="77777777" w:rsidR="00790496" w:rsidRPr="009C3655" w:rsidRDefault="00790496" w:rsidP="00790496">
      <w:pPr>
        <w:rPr>
          <w:rFonts w:ascii="Arial" w:hAnsi="Arial" w:cs="Arial"/>
          <w:b/>
          <w:color w:val="1C4063" w:themeColor="accent1" w:themeShade="80"/>
          <w:sz w:val="24"/>
        </w:rPr>
      </w:pPr>
      <w:r w:rsidRPr="009C3655">
        <w:rPr>
          <w:rFonts w:ascii="Arial" w:hAnsi="Arial" w:cs="Arial"/>
          <w:b/>
          <w:color w:val="1C4063" w:themeColor="accent1" w:themeShade="80"/>
          <w:sz w:val="24"/>
        </w:rPr>
        <w:t>BANCO CENTRAL DE COSTA RICA</w:t>
      </w:r>
    </w:p>
    <w:p w14:paraId="333AEA5A" w14:textId="77777777" w:rsidR="00790496" w:rsidRPr="009C3655" w:rsidRDefault="00790496" w:rsidP="00790496">
      <w:pPr>
        <w:rPr>
          <w:rFonts w:ascii="Arial" w:hAnsi="Arial" w:cs="Arial"/>
          <w:sz w:val="24"/>
        </w:rPr>
      </w:pPr>
    </w:p>
    <w:p w14:paraId="69AD2D5D" w14:textId="77777777" w:rsidR="00790496" w:rsidRPr="009C3655" w:rsidRDefault="00790496" w:rsidP="00790496">
      <w:pPr>
        <w:rPr>
          <w:rFonts w:ascii="Arial" w:hAnsi="Arial" w:cs="Arial"/>
          <w:b/>
          <w:bCs/>
          <w:sz w:val="24"/>
        </w:rPr>
      </w:pPr>
      <w:r w:rsidRPr="009C3655">
        <w:rPr>
          <w:rFonts w:ascii="Arial" w:hAnsi="Arial" w:cs="Arial"/>
          <w:b/>
          <w:sz w:val="24"/>
        </w:rPr>
        <w:t xml:space="preserve">Ref. Comunicación del informe </w:t>
      </w:r>
      <w:r w:rsidRPr="009C3655">
        <w:rPr>
          <w:rFonts w:ascii="Arial" w:hAnsi="Arial" w:cs="Arial"/>
          <w:b/>
          <w:bCs/>
          <w:sz w:val="24"/>
        </w:rPr>
        <w:t>de auditoría del cobro por participación en mercado cambiario</w:t>
      </w:r>
    </w:p>
    <w:p w14:paraId="2655A12A" w14:textId="33B22A1E" w:rsidR="00790496" w:rsidRPr="009C3655" w:rsidRDefault="00790496" w:rsidP="00790496">
      <w:pPr>
        <w:rPr>
          <w:rFonts w:ascii="Arial" w:hAnsi="Arial" w:cs="Arial"/>
          <w:sz w:val="24"/>
        </w:rPr>
      </w:pPr>
    </w:p>
    <w:p w14:paraId="3E1493DC" w14:textId="77777777" w:rsidR="00790496" w:rsidRPr="009C3655" w:rsidRDefault="00790496" w:rsidP="00790496">
      <w:pPr>
        <w:rPr>
          <w:rFonts w:ascii="Arial" w:hAnsi="Arial" w:cs="Arial"/>
          <w:sz w:val="24"/>
        </w:rPr>
      </w:pPr>
    </w:p>
    <w:p w14:paraId="36794354" w14:textId="77777777" w:rsidR="00790496" w:rsidRPr="009C3655" w:rsidRDefault="00790496" w:rsidP="00790496">
      <w:pPr>
        <w:rPr>
          <w:rFonts w:ascii="Arial" w:hAnsi="Arial" w:cs="Arial"/>
          <w:sz w:val="24"/>
        </w:rPr>
      </w:pPr>
      <w:r w:rsidRPr="009C3655">
        <w:rPr>
          <w:rFonts w:ascii="Arial" w:hAnsi="Arial" w:cs="Arial"/>
          <w:sz w:val="24"/>
        </w:rPr>
        <w:t>Estimado señor:</w:t>
      </w:r>
    </w:p>
    <w:p w14:paraId="6518B046" w14:textId="77777777" w:rsidR="00790496" w:rsidRPr="009C3655" w:rsidRDefault="00790496" w:rsidP="00790496">
      <w:pPr>
        <w:rPr>
          <w:rFonts w:ascii="Arial" w:hAnsi="Arial" w:cs="Arial"/>
          <w:sz w:val="24"/>
        </w:rPr>
      </w:pPr>
    </w:p>
    <w:p w14:paraId="7F2F678F" w14:textId="77777777" w:rsidR="00790496" w:rsidRPr="009C3655" w:rsidRDefault="00790496" w:rsidP="00790496">
      <w:pPr>
        <w:rPr>
          <w:rFonts w:ascii="Arial" w:hAnsi="Arial" w:cs="Arial"/>
          <w:sz w:val="24"/>
        </w:rPr>
      </w:pPr>
      <w:r w:rsidRPr="009C3655">
        <w:rPr>
          <w:rFonts w:ascii="Arial" w:hAnsi="Arial" w:cs="Arial"/>
          <w:sz w:val="24"/>
        </w:rPr>
        <w:t xml:space="preserve">El informe adjunto contiene los resultados correspondientes al estudio </w:t>
      </w:r>
      <w:bookmarkStart w:id="0" w:name="_Hlk175132658"/>
      <w:r w:rsidRPr="009C3655">
        <w:rPr>
          <w:rFonts w:ascii="Arial" w:hAnsi="Arial" w:cs="Arial"/>
          <w:sz w:val="24"/>
        </w:rPr>
        <w:t xml:space="preserve">de carácter especial, </w:t>
      </w:r>
      <w:bookmarkEnd w:id="0"/>
      <w:r w:rsidRPr="009C3655">
        <w:rPr>
          <w:rFonts w:ascii="Arial" w:hAnsi="Arial" w:cs="Arial"/>
          <w:sz w:val="24"/>
        </w:rPr>
        <w:t>mediante el cual esta Auditoría evaluó el cobro por participación en el mercado cambiario, que está bajo la responsabilidad de la División Servicios Compartidos del Banco Central de Costa Rica.</w:t>
      </w:r>
    </w:p>
    <w:p w14:paraId="58A4DBFF" w14:textId="77777777" w:rsidR="00790496" w:rsidRPr="009C3655" w:rsidRDefault="00790496" w:rsidP="00790496">
      <w:pPr>
        <w:tabs>
          <w:tab w:val="left" w:pos="5505"/>
        </w:tabs>
        <w:rPr>
          <w:rFonts w:ascii="Arial" w:hAnsi="Arial" w:cs="Arial"/>
          <w:sz w:val="24"/>
        </w:rPr>
      </w:pPr>
    </w:p>
    <w:p w14:paraId="4798BA00" w14:textId="77777777" w:rsidR="00790496" w:rsidRPr="009C3655" w:rsidRDefault="00790496" w:rsidP="00790496">
      <w:pPr>
        <w:pStyle w:val="Negrita"/>
        <w:rPr>
          <w:rFonts w:ascii="Arial" w:hAnsi="Arial" w:cs="Arial"/>
          <w:sz w:val="24"/>
        </w:rPr>
      </w:pPr>
      <w:r w:rsidRPr="009C3655">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49246F36" w14:textId="77777777" w:rsidR="00790496" w:rsidRPr="00EB39A1" w:rsidRDefault="00790496" w:rsidP="00790496">
      <w:pPr>
        <w:pStyle w:val="NormalWeb"/>
        <w:jc w:val="both"/>
        <w:rPr>
          <w:rFonts w:ascii="Arial" w:hAnsi="Arial" w:cs="Arial"/>
        </w:rPr>
      </w:pPr>
      <w:r w:rsidRPr="00EB39A1">
        <w:rPr>
          <w:rFonts w:ascii="Arial" w:hAnsi="Arial" w:cs="Arial"/>
        </w:rPr>
        <w:t>La Auditoría Interna realizó la conferencia</w:t>
      </w:r>
      <w:r>
        <w:rPr>
          <w:rFonts w:ascii="Arial" w:hAnsi="Arial" w:cs="Arial"/>
        </w:rPr>
        <w:t xml:space="preserve"> </w:t>
      </w:r>
      <w:r w:rsidRPr="00EB39A1">
        <w:rPr>
          <w:rFonts w:ascii="Arial" w:hAnsi="Arial" w:cs="Arial"/>
        </w:rPr>
        <w:t xml:space="preserve">técnica de este informe con la </w:t>
      </w:r>
      <w:r w:rsidRPr="007013D9">
        <w:rPr>
          <w:rFonts w:ascii="Arial" w:hAnsi="Arial" w:cs="Arial"/>
        </w:rPr>
        <w:t xml:space="preserve">División </w:t>
      </w:r>
      <w:r w:rsidRPr="00A44D50">
        <w:rPr>
          <w:rFonts w:ascii="Arial" w:hAnsi="Arial" w:cs="Arial"/>
        </w:rPr>
        <w:t>Servicios Compartidos</w:t>
      </w:r>
      <w:r>
        <w:rPr>
          <w:rFonts w:ascii="Arial" w:hAnsi="Arial" w:cs="Arial"/>
        </w:rPr>
        <w:t xml:space="preserve">, la </w:t>
      </w:r>
      <w:r w:rsidRPr="007013D9">
        <w:rPr>
          <w:rFonts w:ascii="Arial" w:hAnsi="Arial" w:cs="Arial"/>
        </w:rPr>
        <w:t xml:space="preserve">División </w:t>
      </w:r>
      <w:r w:rsidRPr="00F9353B">
        <w:rPr>
          <w:rFonts w:ascii="Arial" w:hAnsi="Arial" w:cs="Arial"/>
        </w:rPr>
        <w:t>Gestión de Activos y Pasivos</w:t>
      </w:r>
      <w:r>
        <w:rPr>
          <w:rFonts w:ascii="Arial" w:hAnsi="Arial" w:cs="Arial"/>
        </w:rPr>
        <w:t xml:space="preserve">, la </w:t>
      </w:r>
      <w:r w:rsidRPr="00A547A6">
        <w:rPr>
          <w:rFonts w:ascii="Arial" w:hAnsi="Arial" w:cs="Arial"/>
        </w:rPr>
        <w:t>División Análisis de Datos y Estadísticas</w:t>
      </w:r>
      <w:r>
        <w:rPr>
          <w:rFonts w:ascii="Arial" w:hAnsi="Arial" w:cs="Arial"/>
        </w:rPr>
        <w:t xml:space="preserve"> y la División Servicios Tecnológicos; </w:t>
      </w:r>
      <w:r w:rsidRPr="00EB39A1">
        <w:rPr>
          <w:rFonts w:ascii="Arial" w:hAnsi="Arial" w:cs="Arial"/>
        </w:rPr>
        <w:t>y</w:t>
      </w:r>
      <w:r>
        <w:rPr>
          <w:rFonts w:ascii="Arial" w:hAnsi="Arial" w:cs="Arial"/>
        </w:rPr>
        <w:t xml:space="preserve"> la conferencia final con</w:t>
      </w:r>
      <w:r w:rsidRPr="00EB39A1">
        <w:rPr>
          <w:rFonts w:ascii="Arial" w:hAnsi="Arial" w:cs="Arial"/>
        </w:rPr>
        <w:t xml:space="preserve"> la Gerencia, como parte de la comunicación preliminar de los resultados.</w:t>
      </w:r>
      <w:r>
        <w:rPr>
          <w:rFonts w:ascii="Arial" w:hAnsi="Arial" w:cs="Arial"/>
        </w:rPr>
        <w:t xml:space="preserve"> </w:t>
      </w:r>
    </w:p>
    <w:p w14:paraId="15CB42F6" w14:textId="77777777" w:rsidR="00790496" w:rsidRPr="009C3655" w:rsidRDefault="00790496" w:rsidP="009C3655">
      <w:pPr>
        <w:pStyle w:val="NormalWeb"/>
        <w:jc w:val="both"/>
        <w:rPr>
          <w:rFonts w:ascii="Arial" w:hAnsi="Arial" w:cs="Arial"/>
        </w:rPr>
      </w:pPr>
      <w:r w:rsidRPr="009C3655">
        <w:rPr>
          <w:rFonts w:ascii="Arial" w:hAnsi="Arial" w:cs="Arial"/>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31D490C3" w14:textId="77777777" w:rsidR="00790496" w:rsidRPr="00EB39A1" w:rsidRDefault="00790496" w:rsidP="009C3655">
      <w:pPr>
        <w:pStyle w:val="NormalWeb"/>
        <w:jc w:val="both"/>
        <w:rPr>
          <w:rFonts w:ascii="Arial" w:hAnsi="Arial" w:cs="Arial"/>
        </w:rPr>
      </w:pPr>
    </w:p>
    <w:p w14:paraId="42C267ED" w14:textId="77777777" w:rsidR="00790496" w:rsidRDefault="00790496" w:rsidP="009C3655">
      <w:pPr>
        <w:pStyle w:val="NormalWeb"/>
        <w:jc w:val="both"/>
        <w:rPr>
          <w:rFonts w:ascii="Arial" w:hAnsi="Arial" w:cs="Arial"/>
        </w:rPr>
      </w:pPr>
      <w:r w:rsidRPr="00EB39A1">
        <w:rPr>
          <w:rFonts w:ascii="Arial" w:hAnsi="Arial" w:cs="Arial"/>
        </w:rPr>
        <w:t>Las recomendaciones de auditoría deben tratarse con arreglo a las disposiciones de los artículos 36, 37, 38 y 39, según la Ley General de Control Interno No. 8292 publicada en el periódico oficial La Gaceta 169 del 4 de setiembre del 2002</w:t>
      </w:r>
      <w:r>
        <w:rPr>
          <w:rFonts w:ascii="Arial" w:hAnsi="Arial" w:cs="Arial"/>
        </w:rPr>
        <w:t>.</w:t>
      </w:r>
    </w:p>
    <w:p w14:paraId="3719B5D5" w14:textId="77777777" w:rsidR="00790496" w:rsidRDefault="00790496" w:rsidP="009C3655">
      <w:pPr>
        <w:pStyle w:val="NormalWeb"/>
        <w:jc w:val="both"/>
        <w:rPr>
          <w:rFonts w:ascii="Arial" w:hAnsi="Arial" w:cs="Arial"/>
        </w:rPr>
      </w:pPr>
    </w:p>
    <w:p w14:paraId="706171D6" w14:textId="77777777" w:rsidR="00790496" w:rsidRPr="00EB39A1" w:rsidRDefault="00790496" w:rsidP="009C3655">
      <w:pPr>
        <w:pStyle w:val="NormalWeb"/>
        <w:jc w:val="both"/>
        <w:rPr>
          <w:rFonts w:ascii="Arial" w:hAnsi="Arial" w:cs="Arial"/>
        </w:rPr>
      </w:pPr>
      <w:r w:rsidRPr="00D04436">
        <w:rPr>
          <w:rFonts w:ascii="Arial" w:hAnsi="Arial" w:cs="Arial"/>
        </w:rPr>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p>
    <w:p w14:paraId="65590731" w14:textId="77777777" w:rsidR="00790496" w:rsidRPr="00EB39A1" w:rsidRDefault="00790496" w:rsidP="00790496">
      <w:pPr>
        <w:widowControl w:val="0"/>
        <w:rPr>
          <w:rFonts w:ascii="Arial" w:hAnsi="Arial" w:cs="Arial"/>
        </w:rPr>
      </w:pPr>
    </w:p>
    <w:p w14:paraId="2375C4BC" w14:textId="77777777" w:rsidR="00790496" w:rsidRPr="00F25F3D" w:rsidRDefault="00790496" w:rsidP="00790496">
      <w:pPr>
        <w:rPr>
          <w:rFonts w:ascii="Arial" w:hAnsi="Arial" w:cs="Arial"/>
        </w:rPr>
      </w:pPr>
    </w:p>
    <w:p w14:paraId="78092348" w14:textId="77777777" w:rsidR="00790496" w:rsidRPr="00504A49" w:rsidRDefault="00790496" w:rsidP="00790496">
      <w:pPr>
        <w:rPr>
          <w:rFonts w:ascii="Arial" w:hAnsi="Arial" w:cs="Arial"/>
          <w:lang w:val="pt-BR"/>
        </w:rPr>
      </w:pPr>
      <w:r>
        <w:rPr>
          <w:noProof/>
        </w:rPr>
        <w:drawing>
          <wp:anchor distT="0" distB="0" distL="114300" distR="114300" simplePos="0" relativeHeight="251659264" behindDoc="1" locked="0" layoutInCell="1" allowOverlap="1" wp14:anchorId="63B5E223" wp14:editId="5A278843">
            <wp:simplePos x="0" y="0"/>
            <wp:positionH relativeFrom="column">
              <wp:posOffset>-175895</wp:posOffset>
            </wp:positionH>
            <wp:positionV relativeFrom="paragraph">
              <wp:posOffset>186690</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14:paraId="119B69D6" w14:textId="77777777" w:rsidR="00790496" w:rsidRPr="00504A49" w:rsidRDefault="00790496" w:rsidP="00790496">
      <w:pPr>
        <w:tabs>
          <w:tab w:val="left" w:pos="3120"/>
        </w:tabs>
        <w:rPr>
          <w:rFonts w:ascii="Arial" w:hAnsi="Arial" w:cs="Arial"/>
          <w:lang w:val="pt-BR"/>
        </w:rPr>
      </w:pPr>
      <w:r w:rsidRPr="00504A49">
        <w:rPr>
          <w:rFonts w:ascii="Arial" w:hAnsi="Arial" w:cs="Arial"/>
          <w:lang w:val="pt-BR"/>
        </w:rPr>
        <w:tab/>
      </w:r>
    </w:p>
    <w:p w14:paraId="1237E0C8" w14:textId="77777777" w:rsidR="00790496" w:rsidRPr="00504A49" w:rsidRDefault="00790496" w:rsidP="00790496">
      <w:pPr>
        <w:rPr>
          <w:rFonts w:ascii="Arial" w:hAnsi="Arial" w:cs="Arial"/>
          <w:lang w:val="pt-BR"/>
        </w:rPr>
      </w:pPr>
    </w:p>
    <w:p w14:paraId="04B70851" w14:textId="77777777" w:rsidR="00790496" w:rsidRDefault="00790496" w:rsidP="00790496">
      <w:pPr>
        <w:rPr>
          <w:rFonts w:ascii="Arial" w:hAnsi="Arial" w:cs="Arial"/>
          <w:lang w:val="pt-BR"/>
        </w:rPr>
      </w:pPr>
    </w:p>
    <w:p w14:paraId="7CC6AC9E" w14:textId="77777777" w:rsidR="00790496" w:rsidRPr="009C3655" w:rsidRDefault="00790496" w:rsidP="00790496">
      <w:pPr>
        <w:rPr>
          <w:rFonts w:ascii="Arial" w:hAnsi="Arial" w:cs="Arial"/>
          <w:sz w:val="24"/>
          <w:szCs w:val="28"/>
          <w:lang w:val="pt-BR"/>
        </w:rPr>
      </w:pPr>
      <w:r w:rsidRPr="009C3655">
        <w:rPr>
          <w:rFonts w:ascii="Arial" w:hAnsi="Arial" w:cs="Arial"/>
          <w:sz w:val="24"/>
          <w:szCs w:val="28"/>
          <w:lang w:val="pt-BR"/>
        </w:rPr>
        <w:t>Joaquín Vargas Guerrero</w:t>
      </w:r>
    </w:p>
    <w:p w14:paraId="6CD91525" w14:textId="77777777" w:rsidR="00790496" w:rsidRPr="009C3655" w:rsidRDefault="00790496" w:rsidP="00790496">
      <w:pPr>
        <w:rPr>
          <w:rFonts w:ascii="Arial" w:hAnsi="Arial" w:cs="Arial"/>
          <w:b/>
          <w:bCs/>
          <w:sz w:val="24"/>
          <w:szCs w:val="28"/>
          <w:lang w:val="pt-BR"/>
        </w:rPr>
      </w:pPr>
      <w:r w:rsidRPr="009C3655">
        <w:rPr>
          <w:rFonts w:ascii="Arial" w:hAnsi="Arial" w:cs="Arial"/>
          <w:b/>
          <w:bCs/>
          <w:sz w:val="24"/>
          <w:szCs w:val="28"/>
          <w:lang w:val="pt-BR"/>
        </w:rPr>
        <w:t>Auditor Interno</w:t>
      </w:r>
    </w:p>
    <w:p w14:paraId="5F0D0E12" w14:textId="77777777" w:rsidR="00790496" w:rsidRDefault="00790496" w:rsidP="00790496">
      <w:pPr>
        <w:rPr>
          <w:rFonts w:ascii="Arial" w:hAnsi="Arial" w:cs="Arial"/>
          <w:b/>
          <w:bCs/>
          <w:lang w:val="pt-BR"/>
        </w:rPr>
      </w:pPr>
    </w:p>
    <w:p w14:paraId="12E1BC75" w14:textId="77777777" w:rsidR="00790496" w:rsidRPr="0073191B" w:rsidRDefault="00790496" w:rsidP="00790496">
      <w:pPr>
        <w:rPr>
          <w:rFonts w:ascii="Arial" w:hAnsi="Arial" w:cs="Arial"/>
          <w:b/>
          <w:bCs/>
          <w:lang w:val="pt-BR"/>
        </w:rPr>
      </w:pPr>
    </w:p>
    <w:p w14:paraId="790787E7" w14:textId="77777777" w:rsidR="00790496" w:rsidRDefault="00790496" w:rsidP="00790496">
      <w:pPr>
        <w:pStyle w:val="CC"/>
        <w:rPr>
          <w:rFonts w:ascii="Arial" w:hAnsi="Arial" w:cs="Arial"/>
        </w:rPr>
      </w:pPr>
      <w:r w:rsidRPr="006329ED">
        <w:rPr>
          <w:rFonts w:ascii="Arial" w:hAnsi="Arial" w:cs="Arial"/>
        </w:rPr>
        <w:t>C.</w:t>
      </w:r>
      <w:r w:rsidRPr="006329ED">
        <w:rPr>
          <w:rFonts w:ascii="Arial" w:hAnsi="Arial" w:cs="Arial"/>
        </w:rPr>
        <w:tab/>
      </w:r>
      <w:bookmarkStart w:id="1" w:name="_Hlk221557429"/>
      <w:r w:rsidRPr="006329ED">
        <w:rPr>
          <w:rFonts w:ascii="Arial" w:hAnsi="Arial" w:cs="Arial"/>
        </w:rPr>
        <w:t>Divisi</w:t>
      </w:r>
      <w:r>
        <w:rPr>
          <w:rFonts w:ascii="Arial" w:hAnsi="Arial" w:cs="Arial"/>
        </w:rPr>
        <w:t>ón Servicios Compartidos</w:t>
      </w:r>
    </w:p>
    <w:p w14:paraId="30F599FC" w14:textId="77777777" w:rsidR="00790496" w:rsidRDefault="00790496" w:rsidP="00790496">
      <w:pPr>
        <w:pStyle w:val="CC"/>
        <w:ind w:firstLine="709"/>
        <w:rPr>
          <w:rFonts w:ascii="Arial" w:hAnsi="Arial" w:cs="Arial"/>
        </w:rPr>
      </w:pPr>
      <w:r w:rsidRPr="00A547A6">
        <w:rPr>
          <w:rFonts w:ascii="Arial" w:hAnsi="Arial" w:cs="Arial"/>
        </w:rPr>
        <w:t>División Gestión de Activos y Pasivos</w:t>
      </w:r>
    </w:p>
    <w:p w14:paraId="59213622" w14:textId="77777777" w:rsidR="00790496" w:rsidRDefault="00790496" w:rsidP="00790496">
      <w:pPr>
        <w:pStyle w:val="CC"/>
        <w:ind w:firstLine="709"/>
        <w:rPr>
          <w:rFonts w:ascii="Arial" w:hAnsi="Arial" w:cs="Arial"/>
        </w:rPr>
      </w:pPr>
      <w:r w:rsidRPr="00A547A6">
        <w:rPr>
          <w:rFonts w:ascii="Arial" w:hAnsi="Arial" w:cs="Arial"/>
        </w:rPr>
        <w:t>División Análisis de Datos y Estadísticas</w:t>
      </w:r>
    </w:p>
    <w:p w14:paraId="6A268B2B" w14:textId="77777777" w:rsidR="00790496" w:rsidRDefault="00790496" w:rsidP="00790496">
      <w:pPr>
        <w:pStyle w:val="CC"/>
      </w:pPr>
      <w:r>
        <w:rPr>
          <w:rFonts w:ascii="Arial" w:hAnsi="Arial" w:cs="Arial"/>
        </w:rPr>
        <w:tab/>
      </w:r>
      <w:bookmarkEnd w:id="1"/>
      <w:r w:rsidRPr="00CD7A71">
        <w:rPr>
          <w:rFonts w:ascii="Arial" w:hAnsi="Arial" w:cs="Arial"/>
        </w:rPr>
        <w:t>División Servicios Tecnológicos</w:t>
      </w:r>
    </w:p>
    <w:p w14:paraId="1F1B7090" w14:textId="77777777" w:rsidR="002307FE" w:rsidRPr="002307FE" w:rsidRDefault="002307FE" w:rsidP="002307FE"/>
    <w:p w14:paraId="7ABA0665" w14:textId="0C7814C3" w:rsidR="002307FE" w:rsidRPr="002307FE" w:rsidRDefault="00790496" w:rsidP="002307FE">
      <w:r>
        <w:tab/>
      </w:r>
      <w:r>
        <w:tab/>
      </w:r>
      <w:r>
        <w:tab/>
      </w:r>
      <w:r>
        <w:tab/>
      </w:r>
      <w:r>
        <w:tab/>
      </w:r>
      <w:r>
        <w:tab/>
      </w:r>
      <w:r>
        <w:tab/>
      </w:r>
      <w:bookmarkStart w:id="2" w:name="_MON_1832244529"/>
      <w:bookmarkEnd w:id="2"/>
      <w:r>
        <w:object w:dxaOrig="1508" w:dyaOrig="984" w14:anchorId="75C1314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32245975" r:id="rId16">
            <o:FieldCodes>\s</o:FieldCodes>
          </o:OLEObject>
        </w:object>
      </w:r>
    </w:p>
    <w:p w14:paraId="4D9458D6" w14:textId="77777777" w:rsidR="002307FE" w:rsidRDefault="002307FE" w:rsidP="002307FE"/>
    <w:p w14:paraId="4F20E53B" w14:textId="77777777" w:rsidR="002307FE" w:rsidRPr="002307FE" w:rsidRDefault="002307FE" w:rsidP="002307FE"/>
    <w:p w14:paraId="3C06D9F5" w14:textId="77777777" w:rsidR="002307FE" w:rsidRDefault="002307FE" w:rsidP="002307FE"/>
    <w:p w14:paraId="6DE45774" w14:textId="77777777" w:rsidR="002307FE" w:rsidRDefault="002307FE" w:rsidP="002307FE"/>
    <w:p w14:paraId="6BFBF9F8" w14:textId="77777777" w:rsidR="00A26E9E" w:rsidRPr="002307FE" w:rsidRDefault="00A26E9E" w:rsidP="002307FE"/>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1EBA2D" w14:textId="77777777" w:rsidR="00790496" w:rsidRDefault="00790496" w:rsidP="00D43D57">
      <w:r>
        <w:separator/>
      </w:r>
    </w:p>
  </w:endnote>
  <w:endnote w:type="continuationSeparator" w:id="0">
    <w:p w14:paraId="4A81E19E" w14:textId="77777777" w:rsidR="00790496" w:rsidRDefault="00790496"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D2F32C" w14:textId="2708E0D3" w:rsidR="00EC7A70" w:rsidRDefault="00790496">
    <w:pPr>
      <w:pStyle w:val="Piedepgina"/>
    </w:pPr>
    <w:r>
      <w:rPr>
        <w:noProof/>
      </w:rPr>
      <mc:AlternateContent>
        <mc:Choice Requires="wps">
          <w:drawing>
            <wp:anchor distT="0" distB="0" distL="0" distR="0" simplePos="0" relativeHeight="251698176" behindDoc="0" locked="0" layoutInCell="1" allowOverlap="1" wp14:anchorId="1AA5D1FA" wp14:editId="0826485B">
              <wp:simplePos x="635" y="635"/>
              <wp:positionH relativeFrom="page">
                <wp:align>center</wp:align>
              </wp:positionH>
              <wp:positionV relativeFrom="page">
                <wp:align>bottom</wp:align>
              </wp:positionV>
              <wp:extent cx="1083945" cy="345440"/>
              <wp:effectExtent l="0" t="0" r="1905" b="0"/>
              <wp:wrapNone/>
              <wp:docPr id="1091444996"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2577A46C" w14:textId="79EB8E76"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A5D1FA"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2577A46C" w14:textId="79EB8E76"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82ABF2" w14:textId="3CAD4AF4" w:rsidR="002307FE" w:rsidRDefault="00790496"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5F213B2B" wp14:editId="739719DD">
              <wp:simplePos x="1409700" y="9258300"/>
              <wp:positionH relativeFrom="page">
                <wp:align>center</wp:align>
              </wp:positionH>
              <wp:positionV relativeFrom="page">
                <wp:align>bottom</wp:align>
              </wp:positionV>
              <wp:extent cx="1083945" cy="345440"/>
              <wp:effectExtent l="0" t="0" r="1905" b="0"/>
              <wp:wrapNone/>
              <wp:docPr id="1753771137"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0918732B" w14:textId="0A06E5E2"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F213B2B"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0918732B" w14:textId="0A06E5E2"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4E9C66E3D4944A64B2DB10440041C52E"/>
        </w:placeholder>
        <w:text/>
      </w:sdtPr>
      <w:sdtEndPr/>
      <w:sdtContent>
        <w:r>
          <w:rPr>
            <w:color w:val="004990"/>
            <w:sz w:val="16"/>
            <w:szCs w:val="16"/>
          </w:rPr>
          <w:t>AI-0041-2026</w:t>
        </w:r>
      </w:sdtContent>
    </w:sdt>
  </w:p>
  <w:p w14:paraId="040B515D" w14:textId="03775EFD"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790496">
          <w:rPr>
            <w:color w:val="004990"/>
            <w:sz w:val="16"/>
            <w:szCs w:val="16"/>
          </w:rPr>
          <w:t>Uso Interno</w:t>
        </w:r>
      </w:sdtContent>
    </w:sdt>
  </w:p>
  <w:p w14:paraId="413D0639"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30FF7803" wp14:editId="53ABE620">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56C8D3"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E632C2F"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DA2BF45" w14:textId="77777777" w:rsidR="00D2424F" w:rsidRDefault="00D2424F" w:rsidP="00FA54DF">
                          <w:pPr>
                            <w:rPr>
                              <w:color w:val="003A68"/>
                              <w:sz w:val="14"/>
                              <w:szCs w:val="14"/>
                            </w:rPr>
                          </w:pPr>
                          <w:r w:rsidRPr="00FA54DF">
                            <w:rPr>
                              <w:color w:val="003A68"/>
                              <w:sz w:val="14"/>
                              <w:szCs w:val="14"/>
                            </w:rPr>
                            <w:t>Apdo. 10058-1000</w:t>
                          </w:r>
                        </w:p>
                        <w:p w14:paraId="47909CBF" w14:textId="77777777" w:rsidR="00D2424F" w:rsidRDefault="00D2424F" w:rsidP="00FA54DF">
                          <w:pPr>
                            <w:rPr>
                              <w:color w:val="003A68"/>
                              <w:sz w:val="14"/>
                              <w:szCs w:val="14"/>
                            </w:rPr>
                          </w:pPr>
                          <w:r w:rsidRPr="00FA54DF">
                            <w:rPr>
                              <w:color w:val="003A68"/>
                              <w:sz w:val="14"/>
                              <w:szCs w:val="14"/>
                            </w:rPr>
                            <w:t>Av. 1 y Central, Calles 2 y 4</w:t>
                          </w:r>
                        </w:p>
                        <w:p w14:paraId="11DA2DB2"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0FF7803"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6A56C8D3"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E632C2F"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DA2BF45" w14:textId="77777777" w:rsidR="00D2424F" w:rsidRDefault="00D2424F" w:rsidP="00FA54DF">
                    <w:pPr>
                      <w:rPr>
                        <w:color w:val="003A68"/>
                        <w:sz w:val="14"/>
                        <w:szCs w:val="14"/>
                      </w:rPr>
                    </w:pPr>
                    <w:r w:rsidRPr="00FA54DF">
                      <w:rPr>
                        <w:color w:val="003A68"/>
                        <w:sz w:val="14"/>
                        <w:szCs w:val="14"/>
                      </w:rPr>
                      <w:t>Apdo. 10058-1000</w:t>
                    </w:r>
                  </w:p>
                  <w:p w14:paraId="47909CBF" w14:textId="77777777" w:rsidR="00D2424F" w:rsidRDefault="00D2424F" w:rsidP="00FA54DF">
                    <w:pPr>
                      <w:rPr>
                        <w:color w:val="003A68"/>
                        <w:sz w:val="14"/>
                        <w:szCs w:val="14"/>
                      </w:rPr>
                    </w:pPr>
                    <w:r w:rsidRPr="00FA54DF">
                      <w:rPr>
                        <w:color w:val="003A68"/>
                        <w:sz w:val="14"/>
                        <w:szCs w:val="14"/>
                      </w:rPr>
                      <w:t>Av. 1 y Central, Calles 2 y 4</w:t>
                    </w:r>
                  </w:p>
                  <w:p w14:paraId="11DA2DB2"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04A84E11" wp14:editId="47C79FFE">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8CEF3" w14:textId="0C8EB185" w:rsidR="00F64992" w:rsidRDefault="00790496"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593CE1FA" wp14:editId="053F4544">
              <wp:simplePos x="635" y="635"/>
              <wp:positionH relativeFrom="page">
                <wp:align>center</wp:align>
              </wp:positionH>
              <wp:positionV relativeFrom="page">
                <wp:align>bottom</wp:align>
              </wp:positionV>
              <wp:extent cx="1083945" cy="345440"/>
              <wp:effectExtent l="0" t="0" r="1905" b="0"/>
              <wp:wrapNone/>
              <wp:docPr id="287719889"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043EAE4" w14:textId="58971354"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93CE1FA"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5043EAE4" w14:textId="58971354" w:rsidR="00790496" w:rsidRPr="00790496" w:rsidRDefault="00790496" w:rsidP="00790496">
                    <w:pPr>
                      <w:rPr>
                        <w:rFonts w:ascii="Aptos" w:eastAsia="Aptos" w:hAnsi="Aptos" w:cs="Aptos"/>
                        <w:noProof/>
                        <w:color w:val="000000"/>
                        <w:sz w:val="20"/>
                        <w:szCs w:val="20"/>
                      </w:rPr>
                    </w:pPr>
                    <w:r w:rsidRPr="00790496">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08AA35B4" wp14:editId="04DAEAE0">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F2570E"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802ACCB"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9ABD991" w14:textId="77777777" w:rsidR="00D2424F" w:rsidRDefault="00D2424F">
                          <w:pPr>
                            <w:rPr>
                              <w:color w:val="003A68"/>
                              <w:sz w:val="14"/>
                              <w:szCs w:val="14"/>
                            </w:rPr>
                          </w:pPr>
                          <w:r w:rsidRPr="00FA54DF">
                            <w:rPr>
                              <w:color w:val="003A68"/>
                              <w:sz w:val="14"/>
                              <w:szCs w:val="14"/>
                            </w:rPr>
                            <w:t>Apdo. 10058-1000</w:t>
                          </w:r>
                        </w:p>
                        <w:p w14:paraId="70C63FDA" w14:textId="77777777" w:rsidR="00B65442" w:rsidRDefault="00B65442" w:rsidP="00B65442">
                          <w:pPr>
                            <w:rPr>
                              <w:color w:val="003A68"/>
                              <w:sz w:val="14"/>
                              <w:szCs w:val="14"/>
                            </w:rPr>
                          </w:pPr>
                          <w:r w:rsidRPr="00FA54DF">
                            <w:rPr>
                              <w:color w:val="003A68"/>
                              <w:sz w:val="14"/>
                              <w:szCs w:val="14"/>
                            </w:rPr>
                            <w:t>Av. 1 y Central, Calles 2 y 4</w:t>
                          </w:r>
                        </w:p>
                        <w:p w14:paraId="008C8689"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08AA35B4"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7CF2570E"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802ACCB"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9ABD991" w14:textId="77777777" w:rsidR="00D2424F" w:rsidRDefault="00D2424F">
                    <w:pPr>
                      <w:rPr>
                        <w:color w:val="003A68"/>
                        <w:sz w:val="14"/>
                        <w:szCs w:val="14"/>
                      </w:rPr>
                    </w:pPr>
                    <w:r w:rsidRPr="00FA54DF">
                      <w:rPr>
                        <w:color w:val="003A68"/>
                        <w:sz w:val="14"/>
                        <w:szCs w:val="14"/>
                      </w:rPr>
                      <w:t>Apdo. 10058-1000</w:t>
                    </w:r>
                  </w:p>
                  <w:p w14:paraId="70C63FDA" w14:textId="77777777" w:rsidR="00B65442" w:rsidRDefault="00B65442" w:rsidP="00B65442">
                    <w:pPr>
                      <w:rPr>
                        <w:color w:val="003A68"/>
                        <w:sz w:val="14"/>
                        <w:szCs w:val="14"/>
                      </w:rPr>
                    </w:pPr>
                    <w:r w:rsidRPr="00FA54DF">
                      <w:rPr>
                        <w:color w:val="003A68"/>
                        <w:sz w:val="14"/>
                        <w:szCs w:val="14"/>
                      </w:rPr>
                      <w:t>Av. 1 y Central, Calles 2 y 4</w:t>
                    </w:r>
                  </w:p>
                  <w:p w14:paraId="008C8689"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5D71347E" wp14:editId="5AF7AA8D">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5D83192" w14:textId="1583B0F5"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790496">
          <w:rPr>
            <w:color w:val="004990"/>
            <w:sz w:val="16"/>
            <w:szCs w:val="16"/>
          </w:rPr>
          <w:t>Uso Interno</w:t>
        </w:r>
      </w:sdtContent>
    </w:sdt>
  </w:p>
  <w:p w14:paraId="11F27A18"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16729E" w14:textId="77777777" w:rsidR="00790496" w:rsidRDefault="00790496" w:rsidP="00D43D57">
      <w:r>
        <w:separator/>
      </w:r>
    </w:p>
  </w:footnote>
  <w:footnote w:type="continuationSeparator" w:id="0">
    <w:p w14:paraId="7A410684" w14:textId="77777777" w:rsidR="00790496" w:rsidRDefault="00790496"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FFE3E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8A21F"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55AB05AF" wp14:editId="1D05F87F">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091AE586" wp14:editId="67E400CC">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E95B21"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5051A77E" wp14:editId="67936CE8">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1DC5DBD9" wp14:editId="4A8FC5F5">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012173634">
    <w:abstractNumId w:val="10"/>
  </w:num>
  <w:num w:numId="2" w16cid:durableId="1596789618">
    <w:abstractNumId w:val="11"/>
  </w:num>
  <w:num w:numId="3" w16cid:durableId="1661806413">
    <w:abstractNumId w:val="9"/>
  </w:num>
  <w:num w:numId="4" w16cid:durableId="1758282581">
    <w:abstractNumId w:val="7"/>
  </w:num>
  <w:num w:numId="5" w16cid:durableId="1402096733">
    <w:abstractNumId w:val="6"/>
  </w:num>
  <w:num w:numId="6" w16cid:durableId="611790200">
    <w:abstractNumId w:val="5"/>
  </w:num>
  <w:num w:numId="7" w16cid:durableId="512570212">
    <w:abstractNumId w:val="4"/>
  </w:num>
  <w:num w:numId="8" w16cid:durableId="1077942308">
    <w:abstractNumId w:val="8"/>
  </w:num>
  <w:num w:numId="9" w16cid:durableId="1964731105">
    <w:abstractNumId w:val="3"/>
  </w:num>
  <w:num w:numId="10" w16cid:durableId="768891187">
    <w:abstractNumId w:val="2"/>
  </w:num>
  <w:num w:numId="11" w16cid:durableId="1712264130">
    <w:abstractNumId w:val="1"/>
  </w:num>
  <w:num w:numId="12" w16cid:durableId="82536333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0496"/>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13146"/>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04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B6110"/>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3655"/>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7FC82CFD"/>
  <w15:docId w15:val="{16E3BED5-E027-4FF9-B5F5-7726BC58A7A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790496"/>
    <w:pPr>
      <w:spacing w:before="100" w:beforeAutospacing="1" w:after="100" w:afterAutospacing="1"/>
      <w:jc w:val="left"/>
    </w:pPr>
    <w:rPr>
      <w:rFonts w:ascii="Times New Roman" w:hAnsi="Times New Roman"/>
      <w:sz w:val="24"/>
      <w:lang w:val="es-MX" w:eastAsia="es-MX"/>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E9C66E3D4944A64B2DB10440041C52E"/>
        <w:category>
          <w:name w:val="General"/>
          <w:gallery w:val="placeholder"/>
        </w:category>
        <w:types>
          <w:type w:val="bbPlcHdr"/>
        </w:types>
        <w:behaviors>
          <w:behavior w:val="content"/>
        </w:behaviors>
        <w:guid w:val="{6AC77BDF-3C44-4DA0-B5A0-416CB753F7C9}"/>
      </w:docPartPr>
      <w:docPartBody>
        <w:p w:rsidR="00BF03DB" w:rsidRDefault="00BF03DB">
          <w:pPr>
            <w:pStyle w:val="4E9C66E3D4944A64B2DB10440041C52E"/>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F03DB"/>
    <w:rsid w:val="00513146"/>
    <w:rsid w:val="008B6110"/>
    <w:rsid w:val="00BF03D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4E9C66E3D4944A64B2DB10440041C52E">
    <w:name w:val="4E9C66E3D4944A64B2DB10440041C52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Baw9KNdZ2PkCP0m8peNtVldEmb8EZM//AazGRO+MwwU=</DigestValue>
    </Reference>
    <Reference Type="http://uri.etsi.org/01903#SignedProperties" URI="#idSignedProperties">
      <Transforms>
        <Transform Algorithm="http://www.w3.org/TR/2001/REC-xml-c14n-20010315"/>
      </Transforms>
      <DigestMethod Algorithm="http://www.w3.org/2001/04/xmlenc#sha256"/>
      <DigestValue>bKtwWxvNjGmLWqbMfc3VdRAFHj6JaFE/sj+ynwoyxBw=</DigestValue>
    </Reference>
  </SignedInfo>
  <SignatureValue>FWUDGp0I13WGGXIriWhoWvKmvs1I/mXeZGIzGI9XbegqnLZXvzEUeit/IVkCvDISiX9EqykEgjAbf0bgVqIYKUDbqbvRbtmaDTXgXmBK6H8Z3x4L882aRsCCj9pn6gI9P8GZvwxGPkTM9CZTyyjB+3z/b0oHls8FBdoBeY9Jjds7EmCZ13aCfW4j7ZnK612JN9x08yC6uh7vaiPUFW+fxFldpldG8jE09JPzrKmSy1wD7efpmh1Hbqi5Hm2S+Lrw+pcIKkd8CL7frCOidGRIOSQ7x8JOHgqtRX/KZ88jViCgAm15mBu1zIUISUJsYFHY69otpZK7HOMD5/Iz2zFV+Q==</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P9ZNcTE3a92Z3yNPzTm5SiR6B06em0+5oUrK79GJhBo=</DigestValue>
      </Reference>
      <Reference URI="/word/numbering.xml?ContentType=application/vnd.openxmlformats-officedocument.wordprocessingml.numbering+xml">
        <DigestMethod Algorithm="http://www.w3.org/2001/04/xmlenc#sha256"/>
        <DigestValue>gb2QYDFU6Vjm2+41os8jIC6jaTQNWBadkdb2tIfLloA=</DigestValue>
      </Reference>
      <Reference URI="/word/endnotes.xml?ContentType=application/vnd.openxmlformats-officedocument.wordprocessingml.endnotes+xml">
        <DigestMethod Algorithm="http://www.w3.org/2001/04/xmlenc#sha256"/>
        <DigestValue>LdEX94toBo9r8boIcAW+93vWNhgbrmamDRA9WpifpUY=</DigestValue>
      </Reference>
      <Reference URI="/word/header2.xml?ContentType=application/vnd.openxmlformats-officedocument.wordprocessingml.header+xml">
        <DigestMethod Algorithm="http://www.w3.org/2001/04/xmlenc#sha256"/>
        <DigestValue>U0B1kLvRgFcHgztd8jqYBL8OyIKnAG3z9Y9X6N2R/TE=</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42iPVxCtRR/uqOZ26wfZ0A5rf8goSXPVAEk/i4L3rJs=</DigestValue>
      </Reference>
      <Reference URI="/word/footnotes.xml?ContentType=application/vnd.openxmlformats-officedocument.wordprocessingml.footnotes+xml">
        <DigestMethod Algorithm="http://www.w3.org/2001/04/xmlenc#sha256"/>
        <DigestValue>e4hW3wocEFl2ZHV9eFWUq2kmPvKmCFvNf6UytXsil3w=</DigestValue>
      </Reference>
      <Reference URI="/word/header1.xml?ContentType=application/vnd.openxmlformats-officedocument.wordprocessingml.header+xml">
        <DigestMethod Algorithm="http://www.w3.org/2001/04/xmlenc#sha256"/>
        <DigestValue>gkl1+TL1IKKp9fNYanNObg9869J8x526hkiJzix/dRE=</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gaQzuIqLVJWExH/ZU6XB/odPdP5CxL/yGfJ91Nj5ui8=</DigestValue>
      </Reference>
      <Reference URI="/word/footer2.xml?ContentType=application/vnd.openxmlformats-officedocument.wordprocessingml.footer+xml">
        <DigestMethod Algorithm="http://www.w3.org/2001/04/xmlenc#sha256"/>
        <DigestValue>cADCWrnfdNaUzfqKEJBp6f05XeyyE6jjnSk/ID7yo4s=</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0L3mfcZ1hAmz1mDjHCi3lDKNN6A70Kwegaz2jyvgDUY=</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Q+XEgEWRYisAmFXO1nx/m4QI5s1H5x9QBnGt8IKRAQQ=</DigestValue>
      </Reference>
      <Reference URI="/word/glossary/styles.xml?ContentType=application/vnd.openxmlformats-officedocument.wordprocessingml.styles+xml">
        <DigestMethod Algorithm="http://www.w3.org/2001/04/xmlenc#sha256"/>
        <DigestValue>EFCtkJqe/iiGetlZkI/+Oj11wXLSmCkAyCPkUU8oFa4=</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GpWyDczIICe7zK0VuxiRRknTME/NK4ZMNTrLrWD5TUA=</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idv2N8ymVkNNijoC617r3Cz7Xw3xXtib0jGzzjQX57w=</DigestValue>
      </Reference>
      <Reference URI="/word/footer1.xml?ContentType=application/vnd.openxmlformats-officedocument.wordprocessingml.footer+xml">
        <DigestMethod Algorithm="http://www.w3.org/2001/04/xmlenc#sha256"/>
        <DigestValue>K+HDtTQoUYn2BCDUiPKR9XHunsuE1zGdz1NqyvyjYcY=</DigestValue>
      </Reference>
      <Reference URI="/word/styles.xml?ContentType=application/vnd.openxmlformats-officedocument.wordprocessingml.styles+xml">
        <DigestMethod Algorithm="http://www.w3.org/2001/04/xmlenc#sha256"/>
        <DigestValue>0cRA8c5xx297JZuVe8QaP6ZB98n64ZxkWRTTZkLJ7+o=</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RWeAbb8bJi0iSvywmakDBpVMtBRD48xGqbZ1V2FGQGg=</DigestValue>
      </Reference>
    </Manifest>
    <SignatureProperties>
      <SignatureProperty Id="idSignatureTime" Target="#idPackageSignature">
        <mdssi:SignatureTime xmlns:mdssi="http://schemas.openxmlformats.org/package/2006/digital-signature">
          <mdssi:Format>YYYY-MM-DDThh:mm:ssTZD</mdssi:Format>
          <mdssi:Value>2026-02-10T22:44:19Z</mdssi:Value>
        </mdssi:SignatureTime>
      </SignatureProperty>
    </SignatureProperties>
  </Object>
  <Object>
    <xd:QualifyingProperties xmlns:xd="http://uri.etsi.org/01903/v1.3.2#" Target="#idPackageSignature">
      <xd:SignedProperties Id="idSignedProperties">
        <xd:SignedSignatureProperties>
          <xd:SigningTime>2026-02-10T22:44:19Z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Phi+3ElEIaFd4bkyDjeteYCrVyYzY66NzDDlNX6eGvwCBCqp+S8YDzIwMjYwMjEwMjI0NDM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EwMjI0NDM0WjAvBgkqhkiG9w0BCQQxIgQgjtkU7O5l2Cw9vgDBHK96DRCCKGYUW7BSdkRwU62exRIwNwYLKoZIhvcNAQkQAi8xKDAmMCQwIgQgrKszXYj6Q2nTJpWV/NZakemXG2IrBO983WoSsYOW808wDQYJKoZIhvcNAQEBBQAEggEAKxHJCVjwQK0ko9EDP4E6oxMs5WqNI54F+O/DooWSvJ9UDMha4WumWF2y2bacyTP/XPJTeO+IBIXSs4d9v7cscdGma0Xo3MGxAnzeMjjEgk3NtIORndEdCc8W1PrEY2nJXUbERggbjhmnLdjCtteK6f4MikTm+anh7YxAiEf8a4bFQ4J+poZnUpIIojR3dein681tY6h0le4ThO/05nKmk64kDdHAGiAKkdXaGOS5RN9V4JoKMrN/r9EqsziMklXxnZcdbwboTue1wDUOkdWKDkmpOxYZ1ZEXT1v50B8DyzdJcinzaYTZ1llOFNwXVEZRvP6+9aislOMoRbfnhaWJO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WzVLlHTX/VhcaRQZcrA1TPmRaGA=</xd:ByKey>
                  </xd:ResponderID>
                  <xd:ProducedAt>2026-02-10T22:44:34Z</xd:ProducedAt>
                </xd:OCSPIdentifier>
                <xd:DigestAlgAndValue>
                  <DigestMethod Algorithm="http://www.w3.org/2001/04/xmlenc#sha256"/>
                  <DigestValue>VdyKvsv4NotOdPf7vmhnTnTs9pBkCYpmopy1WE56ZK8=</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bNUuUdNf9WFxpFBlysDVM+ZFoYBgPMjAyNjAyMTAyMjQ0MzRaMIGZMIGWMEwwCQYFKw4DAhoFAAQUzgxHzN03kqP+e9oD7BphnZQwSGIEFAlI/5tUAjbdMKRvs+Ivif5fd8qZAhMUABV0Nqfvh5tHOOJrAAIAFXQ2gAAYDzIwMjYwMjEwMjEzMjI3WqARGA8yMDI2MDIxMjA5NTIyN1qhIDAeMBwGCSsGAQQBgjcVBAQPFw0yNjAyMTEyMTQyMjdaMA0GCSqGSIb3DQEBCwUAA4IBAQCXCM1oi65KkSKHSjCQkEUKzpNoD+WF/Q9mxuNCVoGPHmEgcd3h1FjHeB5UfRspLpQESgo3f+MNOgx8Hj7+FWB9xsb0RqMglLJGNr8T67I2I1/AgovSkWGs3TC3D/Mlwz9tEpHIoSVUUBOHo+FosUcsO8+dRi087q+xgWADsb5m3HqQRW+I+ZMekD2OBxPdHDhtdJbt29F8OzMGz7DuV8PQzlKXGYj8mz8Pg6UU88BMb7Vm/d3swvpd0F3LHJWNrJO5OIGFdIZ5dS7wHCEO4d7p6FPwZd/fOL7RaiQZsaG2JdRvbxJE3Jr8Np3c7tzrPT9FK4FhhYIsOoz6iyEpsIjyoIIElzCCBJMwggSPMIIDd6ADAgECAhMUABvSsYw+TouFFbt7AAIAG9KxMA0GCSqGSIb3DQEBCwUAMIGZMRkwFwYDVQQFExBDUEotNC0wMDAtMDA0MDE3MQswCQYDVQQGEwJDUjEkMCIGA1UEChMbQkFOQ08gQ0VOVFJBTCBERSBDT1NUQSBSSUNBMSIwIAYDVQQLExlESVZJU0lPTiBTSVNURU1BUyBERSBQQUdPMSUwIwYDVQQDExxDQSBTSU5QRSAtIFBFUlNPTkEgRklTSUNBIHYyMB4XDTI2MDIwNTE2NDI1NVoXDTI2MDIxOTE2NDI1NVowHjEcMBoGA1UEAxMTU0ktQVBPQ1MtMTAxLmZkaS5jcjCCASIwDQYJKoZIhvcNAQEBBQADggEPADCCAQoCggEBAJlM7n+RF+j8eRIAyiNvpymvuSnzKsSLZ2QMtAl4fXW4xpTfT0vBmrtytFyVs6v1slUJB9wxCjnDKfa3PraFQEGL692CASj3p/sQA1qMIw3oqqDE9oz62i2daIMJXQbhNP1LiykcvO6wjBudQSvLKyPfkg6dguk2hOkmJjhY4dWJboJgcXOlp6xBdWVh5WHYc4JJ/OwjYJfynwTW6/UaViNC4vUXKn7OwIC2dZ+B3mU5Ha5I0KqkeCK+QeSmaYWb2qozPU4cEkR5SBsLmEY4xmw9ARDO8V3XhlEgaH+jxR2tItR+vPuEXHGjw8YMGdT6i3pryRsqqXUZ6ZsKnM41fYECAwEAAaOCAUgwggFEMD0GCSsGAQQBgjcVBwQwMC4GJisGAQQBgjcVCIXE6luC0eM1lZEbgvmXGIaly2uBf4P2/HeBuPEzAgFkAgEHMBMGA1UdJQQMMAoGCCsGAQUFBwMJMA4GA1UdDwEB/wQEAwIHgDAbBgkrBgEEAYI3FQoEDjAMMAoGCCsGAQUFBwMJMA8GCSsGAQUFBzABBQQCBQAwHwYDVR0jBBgwFoAUCUj/m1QCNt0wpG+z4i+J/l93ypkwHQYDVR0OBBYEFFs1S5R01/1YXGkUGXKwNUz5kWhgMB4GA1UdEQQXMBWCE1NJLUFQT0NTLTEwMS5mZGkuY3IwUAYJKwYBBAGCNxkCBEMwQaA/BgorBgEEAYI3GQIBoDEEL1MtMS01LTIxLTMyMzk1NTA4NzgtNzUzNzk5NzM5LTE3NTY2MDE1MDMtMTA3MTMzMA0GCSqGSIb3DQEBCwUAA4IBAQCNPxabZGCqr8+5Vytx0E444CLbnfrDn7+SDZ0QGpH+02RhQwvpqoHdY2OXfa6zzoJ517ZVSIH1XvhUQm5VhLmOCx+wLi8gBVSj4plFSA0UlXGfcfxYs7w5/lHY00bP/zepYXxZabOR9MtR4WKaNtlrifjCCesNicwDEFQakXOONGGeNDX9ZqdYBJSGNNP22T12H9RzJFJsEjK4lZODqREGcLQUtS21cr7KXjqmaTrsSvg4YhYetCu8tSPBLFgcjCxa6R+Rq+9z9EdEZZYy55KPTb5SijqGB2saim0WL0L7ukOYbuFJ7v7pwPq93qNpdiJPGfet5qTcnASfAsLAMaSW</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BKBkBGIwYAIBAQYIYIE8AQEBAQUwMTANBglghkgBZQMEAgEFAAQgILvlf0vtDX8jjSNXwFuUb3vE
iLqH9GnSN9D9urqv5RECBCqp+TAYDzIwMjYwMjEwMjI0NDM0WjAEgAIB9AEB/6CCB8Iwgge+MIIF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CSqGSIb3DQEJAzENBgsqhkiG9w0BCRABBDAcBgkqhkiG9w0BCQUxDxcNMjYwMjEwMjI0NDM0WjAv
BgkqhkiG9w0BCQQxIgQg1PfWrnk2fjzx0MqMixtkH974iYHH8SwvgH9vlkoIRRYwNwYLKoZIhvcN
AQkQAi8xKDAmMCQwIgQgrKszXYj6Q2nTJpWV/NZakemXG2IrBO983WoSsYOW808wDQYJKoZIhvcN
AQEBBQAEggEA0MB1E053w7wmyzEtKFYWbI7XkuYv3scgj9UfCAp5uSj9gAbmnhbHkZgXEdqeiCz7
GZ0N2/oEnd65j4P6nSOUXvnpUzwZvQ58/56PKfa97DJmnqGDXfldlOsRQLPgrq7eCBLgoNm0+nUy
oGqIzzJ+OXmybB789guoZMCxvXxyKZ9lsVdbZDk0/bQ5bVbbRHSpodyZY2v4u7DlFFHF1NyjobGZ
x4WbljDfwGfSgyd1f/AKWodpfwe3xjvXt/WX2B9kXiu9oC/XoowBT4fuTQVJIMyjKxtHNPBhl/JT
QbkbdlD8lKmixyc+4PLpV2Ld1wMxTpU63RitiKHxSiAQ9q3jYg==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8D0D1E32-AAA9-4F94-9C13-98A2703E570A}"/>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EF5E3B2D-EB7F-42C3-8B3B-F9353842BB7D}"/>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 ds:uri="62db5286-48a0-4e17-a672-7c89f7b8ca75"/>
    <ds:schemaRef ds:uri="http://purl.org/dc/terms/"/>
    <ds:schemaRef ds:uri="b875e23b-67d9-4b2e-bdec-edacbf90b326"/>
    <ds:schemaRef ds:uri="http://schemas.microsoft.com/sharepoint/v3"/>
    <ds:schemaRef ds:uri="http://schemas.microsoft.com/office/2006/metadata/properties"/>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0D8FCCBF-634D-4F83-A4A5-6A04A2538AF4}"/>
</file>

<file path=docProps/app.xml><?xml version="1.0" encoding="utf-8"?>
<Properties xmlns="http://schemas.openxmlformats.org/officeDocument/2006/extended-properties" xmlns:vt="http://schemas.openxmlformats.org/officeDocument/2006/docPropsVTypes">
  <Template>plantilla-DAI</Template>
  <TotalTime>11</TotalTime>
  <Pages>2</Pages>
  <Words>348</Words>
  <Characters>1954</Characters>
  <Application>Microsoft Office Word</Application>
  <DocSecurity>0</DocSecurity>
  <Lines>65</Lines>
  <Paragraphs>24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AI-0041-2026</dc:title>
  <dc:subject/>
  <dc:creator>LIZANO BARAHONA MARIBEL</dc:creator>
  <cp:keywords/>
  <dc:description/>
  <cp:lastModifiedBy>VARGAS GUERRERO JOSE JOAQUIN</cp:lastModifiedBy>
  <cp:revision>2</cp:revision>
  <cp:lastPrinted>2011-05-05T20:16:00Z</cp:lastPrinted>
  <dcterms:created xsi:type="dcterms:W3CDTF">2026-02-10T21:56:00Z</dcterms:created>
  <dcterms:modified xsi:type="dcterms:W3CDTF">2026-02-10T22:27:00Z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Gerencia|7f4773cf-2cb9-48b6-88d2-9e4750a72616;#1026;#DSC - División Servicios Compartidos|39bf63db-793f-4ef3-91b9-d7ea899416c1;#88;#DGAP - División Gestión Activos y Pasivos|e5e58ded-9fa6-4fc5-8d69-304036a9a722;#1149;#DDE - División de Análisis de Datos y Estadísticas|f991b0f7-b393-432e-85aa-fd46893d9434;#92;#DST - División de Servicios Tecnológicos|adffd8fa-f5e1-40d6-917f-7a20c51b5b7e</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112641d1,410e2104,68886c81</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2026-02-10T22:03:22Z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47f22699-6283-436b-9dc3-b6a29409174d</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Uso Interno|b84ab4da-351c-48b8-b2fd-466e6594f406</vt:lpwstr>
  </property>
  <property fmtid="{D5CDD505-2E9C-101B-9397-08002B2CF9AE}" pid="28" name="WorkflowChangePath">
    <vt:lpwstr>3598ac08-66e4-4258-9916-e672c2905e74,4;1afe6994-8faf-447a-9c55-27a860d20fdf,8;cf7072bc-9575-4d0b-b529-251f6b43b02b,9;cf7072bc-9575-4d0b-b529-251f6b43b02b,9;</vt:lpwstr>
  </property>
  <property fmtid="{D5CDD505-2E9C-101B-9397-08002B2CF9AE}" pid="30" name="Order">
    <vt:r8>100</vt:r8>
  </property>
  <property fmtid="{D5CDD505-2E9C-101B-9397-08002B2CF9AE}" pid="31" name="ecm_ItemDeleteBlockHolders">
    <vt:lpwstr/>
  </property>
  <property fmtid="{D5CDD505-2E9C-101B-9397-08002B2CF9AE}" pid="33" name="_vti_ItemHoldRecordStatus">
    <vt:i4>0</vt:i4>
  </property>
  <property fmtid="{D5CDD505-2E9C-101B-9397-08002B2CF9AE}" pid="34" name="IconOverlay">
    <vt:lpwstr/>
  </property>
  <property fmtid="{D5CDD505-2E9C-101B-9397-08002B2CF9AE}" pid="35" name="ecm_RecordRestrictions">
    <vt:lpwstr/>
  </property>
  <property fmtid="{D5CDD505-2E9C-101B-9397-08002B2CF9AE}" pid="36" name="ecm_ItemLockHolders">
    <vt:lpwstr/>
  </property>
  <property fmtid="{D5CDD505-2E9C-101B-9397-08002B2CF9AE}" pid="37" name="_dlc_LastRun">
    <vt:lpwstr>02/28/2026 23:48:48</vt:lpwstr>
  </property>
  <property fmtid="{D5CDD505-2E9C-101B-9397-08002B2CF9AE}" pid="38" name="_dlc_ItemStageId">
    <vt:lpwstr>1</vt:lpwstr>
  </property>
  <property fmtid="{D5CDD505-2E9C-101B-9397-08002B2CF9AE}" pid="39" name="gecAcuseEnvioPara">
    <vt:lpwstr/>
  </property>
  <property fmtid="{D5CDD505-2E9C-101B-9397-08002B2CF9AE}" pid="40" name="_ExtendedDescription">
    <vt:lpwstr/>
  </property>
</Properties>
</file>