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FCC61CB" w14:textId="412FE25D" w:rsidR="003554C5" w:rsidRPr="00FA377E" w:rsidRDefault="00024950" w:rsidP="00024950">
      <w:pPr>
        <w:rPr>
          <w:rFonts w:ascii="Arial" w:hAnsi="Arial" w:cs="Arial"/>
          <w:sz w:val="24"/>
        </w:rPr>
      </w:pPr>
      <w:r w:rsidRPr="00FA377E">
        <w:rPr>
          <w:rFonts w:ascii="Arial" w:hAnsi="Arial" w:cs="Arial"/>
          <w:sz w:val="24"/>
        </w:rPr>
        <w:t xml:space="preserve">10 </w:t>
      </w:r>
      <w:r w:rsidR="00707095" w:rsidRPr="00FA377E">
        <w:rPr>
          <w:rFonts w:ascii="Arial" w:hAnsi="Arial" w:cs="Arial"/>
          <w:sz w:val="24"/>
        </w:rPr>
        <w:t>de</w:t>
      </w:r>
      <w:r w:rsidRPr="00FA377E">
        <w:rPr>
          <w:rFonts w:ascii="Arial" w:hAnsi="Arial" w:cs="Arial"/>
          <w:sz w:val="24"/>
        </w:rPr>
        <w:t xml:space="preserve"> febrero</w:t>
      </w:r>
      <w:r w:rsidR="00FA377E">
        <w:rPr>
          <w:rFonts w:ascii="Arial" w:hAnsi="Arial" w:cs="Arial"/>
          <w:sz w:val="24"/>
        </w:rPr>
        <w:t xml:space="preserve"> de</w:t>
      </w:r>
      <w:r w:rsidR="00707095" w:rsidRPr="00FA377E">
        <w:rPr>
          <w:rFonts w:ascii="Arial" w:hAnsi="Arial" w:cs="Arial"/>
          <w:sz w:val="24"/>
        </w:rPr>
        <w:t xml:space="preserve"> </w:t>
      </w:r>
      <w:r w:rsidRPr="00FA377E">
        <w:rPr>
          <w:rFonts w:ascii="Arial" w:hAnsi="Arial" w:cs="Arial"/>
          <w:sz w:val="24"/>
        </w:rPr>
        <w:t>2026</w:t>
      </w:r>
    </w:p>
    <w:sdt>
      <w:sdtPr>
        <w:rPr>
          <w:rFonts w:ascii="Arial" w:hAnsi="Arial" w:cs="Arial"/>
          <w:sz w:val="24"/>
        </w:rPr>
        <w:alias w:val="Consecutivo"/>
        <w:tag w:val="Consecutivo"/>
        <w:id w:val="867724263"/>
        <w:placeholder>
          <w:docPart w:val="D8BC3AEC68604712A6A9BAA8639C5FCD"/>
        </w:placeholder>
        <w:text/>
      </w:sdtPr>
      <w:sdtEndPr/>
      <w:sdtContent>
        <w:p w14:paraId="6ED08ECC" w14:textId="77777777" w:rsidR="003554C5" w:rsidRPr="00FA377E" w:rsidRDefault="00BF4EBD" w:rsidP="0085692C">
          <w:pPr>
            <w:rPr>
              <w:rFonts w:ascii="Arial" w:hAnsi="Arial" w:cs="Arial"/>
              <w:sz w:val="24"/>
            </w:rPr>
          </w:pPr>
          <w:r w:rsidRPr="00FA377E">
            <w:rPr>
              <w:rStyle w:val="Textodelmarcadordeposicin"/>
              <w:rFonts w:ascii="Arial" w:eastAsia="Calibri" w:hAnsi="Arial" w:cs="Arial"/>
              <w:sz w:val="24"/>
            </w:rPr>
            <w:t>AI-0040-2026</w:t>
          </w:r>
        </w:p>
      </w:sdtContent>
    </w:sdt>
    <w:p w14:paraId="52031115" w14:textId="77777777" w:rsidR="00BF4EBD" w:rsidRPr="00FA377E" w:rsidRDefault="00BF4EBD" w:rsidP="0085692C">
      <w:pPr>
        <w:rPr>
          <w:rFonts w:ascii="Arial" w:hAnsi="Arial" w:cs="Arial"/>
          <w:sz w:val="24"/>
        </w:rPr>
      </w:pPr>
    </w:p>
    <w:p w14:paraId="0519DF55" w14:textId="77777777" w:rsidR="00024950" w:rsidRPr="00FA377E" w:rsidRDefault="00024950" w:rsidP="0085692C">
      <w:pPr>
        <w:rPr>
          <w:rFonts w:ascii="Arial" w:hAnsi="Arial" w:cs="Arial"/>
          <w:sz w:val="24"/>
        </w:rPr>
      </w:pPr>
    </w:p>
    <w:p w14:paraId="4D75FC75" w14:textId="77777777" w:rsidR="00024950" w:rsidRPr="00FA377E" w:rsidRDefault="00024950" w:rsidP="00024950">
      <w:pPr>
        <w:rPr>
          <w:rFonts w:ascii="Arial" w:hAnsi="Arial" w:cs="Arial"/>
          <w:sz w:val="24"/>
        </w:rPr>
      </w:pPr>
      <w:r w:rsidRPr="00FA377E">
        <w:rPr>
          <w:rFonts w:ascii="Arial" w:hAnsi="Arial" w:cs="Arial"/>
          <w:sz w:val="24"/>
        </w:rPr>
        <w:t>Señor</w:t>
      </w:r>
    </w:p>
    <w:p w14:paraId="426302CC" w14:textId="77777777" w:rsidR="00024950" w:rsidRPr="00FA377E" w:rsidRDefault="00024950" w:rsidP="00024950">
      <w:pPr>
        <w:rPr>
          <w:rFonts w:ascii="Arial" w:hAnsi="Arial" w:cs="Arial"/>
          <w:sz w:val="24"/>
        </w:rPr>
      </w:pPr>
      <w:r w:rsidRPr="00FA377E">
        <w:rPr>
          <w:rFonts w:ascii="Arial" w:hAnsi="Arial" w:cs="Arial"/>
          <w:sz w:val="24"/>
        </w:rPr>
        <w:t>Pablo Villalobos González, Gerente</w:t>
      </w:r>
    </w:p>
    <w:p w14:paraId="6B6F3455" w14:textId="77777777" w:rsidR="00024950" w:rsidRPr="00FA377E" w:rsidRDefault="00024950" w:rsidP="00024950">
      <w:pPr>
        <w:rPr>
          <w:rFonts w:ascii="Arial" w:hAnsi="Arial" w:cs="Arial"/>
          <w:b/>
          <w:color w:val="1C4063" w:themeColor="accent1" w:themeShade="80"/>
          <w:sz w:val="24"/>
        </w:rPr>
      </w:pPr>
      <w:r w:rsidRPr="00FA377E">
        <w:rPr>
          <w:rFonts w:ascii="Arial" w:hAnsi="Arial" w:cs="Arial"/>
          <w:b/>
          <w:color w:val="1C4063" w:themeColor="accent1" w:themeShade="80"/>
          <w:sz w:val="24"/>
        </w:rPr>
        <w:t>BANCO CENTRAL DE COSTA RICA</w:t>
      </w:r>
    </w:p>
    <w:p w14:paraId="2437941F" w14:textId="77777777" w:rsidR="00024950" w:rsidRPr="00FA377E" w:rsidRDefault="00024950" w:rsidP="00024950">
      <w:pPr>
        <w:rPr>
          <w:rFonts w:ascii="Arial" w:hAnsi="Arial" w:cs="Arial"/>
          <w:b/>
          <w:sz w:val="24"/>
        </w:rPr>
      </w:pPr>
    </w:p>
    <w:p w14:paraId="033A2AD4" w14:textId="4279EF8E" w:rsidR="00024950" w:rsidRPr="00FA377E" w:rsidRDefault="00024950" w:rsidP="00024950">
      <w:pPr>
        <w:rPr>
          <w:rFonts w:ascii="Arial" w:hAnsi="Arial" w:cs="Arial"/>
          <w:b/>
          <w:bCs/>
          <w:sz w:val="24"/>
        </w:rPr>
      </w:pPr>
      <w:r w:rsidRPr="00FA377E">
        <w:rPr>
          <w:rFonts w:ascii="Arial" w:hAnsi="Arial" w:cs="Arial"/>
          <w:b/>
          <w:sz w:val="24"/>
        </w:rPr>
        <w:t xml:space="preserve">Ref. Comunicación del informe </w:t>
      </w:r>
      <w:r w:rsidRPr="00FA377E">
        <w:rPr>
          <w:rFonts w:ascii="Arial" w:hAnsi="Arial" w:cs="Arial"/>
          <w:b/>
          <w:bCs/>
          <w:sz w:val="24"/>
        </w:rPr>
        <w:t>de auditoría de operaciones cambiarias</w:t>
      </w:r>
    </w:p>
    <w:p w14:paraId="6989B804" w14:textId="77777777" w:rsidR="00024950" w:rsidRPr="00FA377E" w:rsidRDefault="00024950" w:rsidP="00024950">
      <w:pPr>
        <w:rPr>
          <w:rFonts w:ascii="Arial" w:hAnsi="Arial" w:cs="Arial"/>
          <w:sz w:val="24"/>
        </w:rPr>
      </w:pPr>
    </w:p>
    <w:p w14:paraId="636569B7" w14:textId="77777777" w:rsidR="00024950" w:rsidRPr="00FA377E" w:rsidRDefault="00024950" w:rsidP="00024950">
      <w:pPr>
        <w:rPr>
          <w:rFonts w:ascii="Arial" w:hAnsi="Arial" w:cs="Arial"/>
          <w:sz w:val="24"/>
        </w:rPr>
      </w:pPr>
    </w:p>
    <w:p w14:paraId="4495706A" w14:textId="77777777" w:rsidR="00024950" w:rsidRPr="00FA377E" w:rsidRDefault="00024950" w:rsidP="00024950">
      <w:pPr>
        <w:rPr>
          <w:rFonts w:ascii="Arial" w:hAnsi="Arial" w:cs="Arial"/>
          <w:sz w:val="24"/>
        </w:rPr>
      </w:pPr>
      <w:r w:rsidRPr="00FA377E">
        <w:rPr>
          <w:rFonts w:ascii="Arial" w:hAnsi="Arial" w:cs="Arial"/>
          <w:sz w:val="24"/>
        </w:rPr>
        <w:t>Estimado señor:</w:t>
      </w:r>
    </w:p>
    <w:p w14:paraId="340671AB" w14:textId="77777777" w:rsidR="00024950" w:rsidRPr="00FA377E" w:rsidRDefault="00024950" w:rsidP="00024950">
      <w:pPr>
        <w:rPr>
          <w:rFonts w:ascii="Arial" w:hAnsi="Arial" w:cs="Arial"/>
          <w:sz w:val="24"/>
        </w:rPr>
      </w:pPr>
    </w:p>
    <w:p w14:paraId="19FE0BB9" w14:textId="77777777" w:rsidR="00FA377E" w:rsidRDefault="00FA377E" w:rsidP="00024950">
      <w:pPr>
        <w:tabs>
          <w:tab w:val="left" w:pos="5505"/>
        </w:tabs>
        <w:rPr>
          <w:rFonts w:ascii="Arial" w:hAnsi="Arial" w:cs="Arial"/>
          <w:sz w:val="24"/>
        </w:rPr>
      </w:pPr>
    </w:p>
    <w:p w14:paraId="76437AD2" w14:textId="7A4DE95A" w:rsidR="00024950" w:rsidRPr="00FA377E" w:rsidRDefault="00024950" w:rsidP="00024950">
      <w:pPr>
        <w:tabs>
          <w:tab w:val="left" w:pos="5505"/>
        </w:tabs>
        <w:rPr>
          <w:rFonts w:ascii="Arial" w:hAnsi="Arial" w:cs="Arial"/>
          <w:sz w:val="24"/>
        </w:rPr>
      </w:pPr>
      <w:r w:rsidRPr="00FA377E">
        <w:rPr>
          <w:rFonts w:ascii="Arial" w:hAnsi="Arial" w:cs="Arial"/>
          <w:sz w:val="24"/>
        </w:rPr>
        <w:t xml:space="preserve">El informe adjunto contiene los resultados correspondientes al estudio </w:t>
      </w:r>
      <w:bookmarkStart w:id="0" w:name="_Hlk175132658"/>
      <w:r w:rsidRPr="00FA377E">
        <w:rPr>
          <w:rFonts w:ascii="Arial" w:hAnsi="Arial" w:cs="Arial"/>
          <w:sz w:val="24"/>
        </w:rPr>
        <w:t xml:space="preserve">de carácter especial, </w:t>
      </w:r>
      <w:bookmarkEnd w:id="0"/>
      <w:r w:rsidRPr="00FA377E">
        <w:rPr>
          <w:rFonts w:ascii="Arial" w:hAnsi="Arial" w:cs="Arial"/>
          <w:sz w:val="24"/>
        </w:rPr>
        <w:t>mediante el cual esta Auditoría evaluó las operaciones cambiarias en el servicio MONEX, que están bajo la responsabilidad del Departamento Administración de Operaciones Nacionales, de la División Gestión de Activos y Pasivos del Banco Central de Costa Rica.</w:t>
      </w:r>
    </w:p>
    <w:p w14:paraId="15CBB1FE" w14:textId="77777777" w:rsidR="00024950" w:rsidRPr="00FA377E" w:rsidRDefault="00024950" w:rsidP="00024950">
      <w:pPr>
        <w:tabs>
          <w:tab w:val="left" w:pos="5505"/>
        </w:tabs>
        <w:rPr>
          <w:rFonts w:ascii="Arial" w:hAnsi="Arial" w:cs="Arial"/>
          <w:sz w:val="24"/>
        </w:rPr>
      </w:pPr>
    </w:p>
    <w:p w14:paraId="42781FBC" w14:textId="77777777" w:rsidR="00024950" w:rsidRPr="00FA377E" w:rsidRDefault="00024950" w:rsidP="00024950">
      <w:pPr>
        <w:pStyle w:val="Negrita"/>
        <w:rPr>
          <w:rFonts w:ascii="Arial" w:hAnsi="Arial" w:cs="Arial"/>
          <w:sz w:val="24"/>
        </w:rPr>
      </w:pPr>
      <w:r w:rsidRPr="00FA377E">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15664D8F" w14:textId="77777777" w:rsidR="00024950" w:rsidRPr="006329ED" w:rsidRDefault="00024950" w:rsidP="00024950">
      <w:pPr>
        <w:contextualSpacing/>
        <w:rPr>
          <w:rFonts w:ascii="Arial" w:hAnsi="Arial" w:cs="Arial"/>
        </w:rPr>
      </w:pPr>
    </w:p>
    <w:p w14:paraId="10BA2DC2" w14:textId="77777777" w:rsidR="00024950" w:rsidRPr="00EB39A1" w:rsidRDefault="00024950" w:rsidP="00024950">
      <w:pPr>
        <w:pStyle w:val="NormalWeb"/>
        <w:spacing w:before="0" w:beforeAutospacing="0" w:after="0" w:afterAutospacing="0"/>
        <w:jc w:val="both"/>
        <w:rPr>
          <w:rFonts w:ascii="Arial" w:hAnsi="Arial" w:cs="Arial"/>
        </w:rPr>
      </w:pPr>
      <w:r w:rsidRPr="00EB39A1">
        <w:rPr>
          <w:rFonts w:ascii="Arial" w:hAnsi="Arial" w:cs="Arial"/>
        </w:rPr>
        <w:t xml:space="preserve">La Auditoría Interna realizó la conferencia técnica de este informe con la </w:t>
      </w:r>
      <w:r w:rsidRPr="007909B4">
        <w:rPr>
          <w:rFonts w:ascii="Arial" w:hAnsi="Arial" w:cs="Arial"/>
        </w:rPr>
        <w:t xml:space="preserve">División Gestión de Activos y Pasivos </w:t>
      </w:r>
      <w:r>
        <w:rPr>
          <w:rFonts w:ascii="Arial" w:hAnsi="Arial" w:cs="Arial"/>
        </w:rPr>
        <w:t xml:space="preserve">y la </w:t>
      </w:r>
      <w:r w:rsidRPr="006329ED">
        <w:rPr>
          <w:rFonts w:ascii="Arial" w:hAnsi="Arial" w:cs="Arial"/>
        </w:rPr>
        <w:t>Divisi</w:t>
      </w:r>
      <w:r>
        <w:rPr>
          <w:rFonts w:ascii="Arial" w:hAnsi="Arial" w:cs="Arial"/>
        </w:rPr>
        <w:t>ón Servicios Compartidos,</w:t>
      </w:r>
      <w:r w:rsidRPr="007909B4">
        <w:rPr>
          <w:rFonts w:ascii="Arial" w:hAnsi="Arial" w:cs="Arial"/>
        </w:rPr>
        <w:t xml:space="preserve"> y la conferencia final con la Gerencia</w:t>
      </w:r>
      <w:r w:rsidRPr="00EB39A1">
        <w:rPr>
          <w:rFonts w:ascii="Arial" w:hAnsi="Arial" w:cs="Arial"/>
        </w:rPr>
        <w:t>, como parte de la comunicación preliminar de los resultados.</w:t>
      </w:r>
    </w:p>
    <w:p w14:paraId="517A37E7" w14:textId="77777777" w:rsidR="00024950" w:rsidRPr="00EB39A1" w:rsidRDefault="00024950" w:rsidP="00024950">
      <w:pPr>
        <w:pStyle w:val="NormalWeb"/>
        <w:spacing w:before="0" w:beforeAutospacing="0" w:after="0" w:afterAutospacing="0"/>
        <w:jc w:val="both"/>
        <w:rPr>
          <w:rFonts w:ascii="Arial" w:hAnsi="Arial" w:cs="Arial"/>
        </w:rPr>
      </w:pPr>
    </w:p>
    <w:p w14:paraId="58BF7D3F" w14:textId="77777777" w:rsidR="00024950" w:rsidRPr="00EB39A1" w:rsidRDefault="00024950" w:rsidP="00024950">
      <w:pPr>
        <w:pStyle w:val="NormalWeb"/>
        <w:spacing w:before="0" w:beforeAutospacing="0" w:after="0" w:afterAutospacing="0"/>
        <w:jc w:val="both"/>
        <w:rPr>
          <w:rFonts w:ascii="Arial" w:hAnsi="Arial" w:cs="Arial"/>
          <w:lang w:val="es-CR"/>
        </w:rPr>
      </w:pPr>
      <w:r w:rsidRPr="00EB39A1">
        <w:rPr>
          <w:rFonts w:ascii="Arial" w:hAnsi="Arial" w:cs="Arial"/>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4534BC0B" w14:textId="77777777" w:rsidR="00024950" w:rsidRPr="00EB39A1" w:rsidRDefault="00024950" w:rsidP="00024950">
      <w:pPr>
        <w:widowControl w:val="0"/>
        <w:rPr>
          <w:rFonts w:ascii="Arial" w:hAnsi="Arial" w:cs="Arial"/>
        </w:rPr>
      </w:pPr>
    </w:p>
    <w:p w14:paraId="131EC9E4" w14:textId="77777777" w:rsidR="00024950" w:rsidRPr="00FA377E" w:rsidRDefault="00024950" w:rsidP="00FA377E">
      <w:pPr>
        <w:pStyle w:val="NormalWeb"/>
        <w:spacing w:before="0" w:beforeAutospacing="0" w:after="0" w:afterAutospacing="0"/>
        <w:jc w:val="both"/>
        <w:rPr>
          <w:rFonts w:ascii="Arial" w:hAnsi="Arial" w:cs="Arial"/>
          <w:lang w:val="es-CR"/>
        </w:rPr>
      </w:pPr>
      <w:r w:rsidRPr="00FA377E">
        <w:rPr>
          <w:rFonts w:ascii="Arial" w:hAnsi="Arial" w:cs="Arial"/>
          <w:lang w:val="es-CR"/>
        </w:rPr>
        <w:t>Las recomendaciones de auditoría deben tratarse con arreglo a las disposiciones de los artículos 36, 37, 38 y 39, según la Ley General de Control Interno No. 8292 publicada en el periódico oficial La Gaceta 169 del 4 de setiembre del 2002.</w:t>
      </w:r>
    </w:p>
    <w:p w14:paraId="1F33E5C7" w14:textId="77777777" w:rsidR="00024950" w:rsidRPr="00FA377E" w:rsidRDefault="00024950" w:rsidP="00FA377E">
      <w:pPr>
        <w:pStyle w:val="NormalWeb"/>
        <w:spacing w:before="0" w:beforeAutospacing="0" w:after="0" w:afterAutospacing="0"/>
        <w:jc w:val="both"/>
        <w:rPr>
          <w:rFonts w:ascii="Arial" w:hAnsi="Arial" w:cs="Arial"/>
          <w:lang w:val="es-CR"/>
        </w:rPr>
      </w:pPr>
    </w:p>
    <w:p w14:paraId="2502D4BE" w14:textId="77777777" w:rsidR="00024950" w:rsidRPr="00FA377E" w:rsidRDefault="00024950" w:rsidP="00FA377E">
      <w:pPr>
        <w:pStyle w:val="NormalWeb"/>
        <w:spacing w:before="0" w:beforeAutospacing="0" w:after="0" w:afterAutospacing="0"/>
        <w:jc w:val="both"/>
        <w:rPr>
          <w:rFonts w:ascii="Arial" w:hAnsi="Arial" w:cs="Arial"/>
          <w:lang w:val="es-CR"/>
        </w:rPr>
      </w:pPr>
      <w:r w:rsidRPr="00FA377E">
        <w:rPr>
          <w:rFonts w:ascii="Arial" w:hAnsi="Arial" w:cs="Arial"/>
          <w:lang w:val="es-CR"/>
        </w:rPr>
        <w:t xml:space="preserve">Agradecemos la colaboración brindada por las personas involucradas en la atención de nuestras actividades en el presente estudio, la cual fue fundamental para facilitar el acceso oportuno a la información requerida, brindar aclaraciones </w:t>
      </w:r>
      <w:r w:rsidRPr="00FA377E">
        <w:rPr>
          <w:rFonts w:ascii="Arial" w:hAnsi="Arial" w:cs="Arial"/>
          <w:lang w:val="es-CR"/>
        </w:rPr>
        <w:lastRenderedPageBreak/>
        <w:t>y validar los resultados obtenidos. Esta disposición contribuyó significativamente al cumplimiento exitoso de nuestra labor.</w:t>
      </w:r>
    </w:p>
    <w:p w14:paraId="78A84181" w14:textId="77777777" w:rsidR="00024950" w:rsidRPr="00FA377E" w:rsidRDefault="00024950" w:rsidP="00FA377E">
      <w:pPr>
        <w:pStyle w:val="NormalWeb"/>
        <w:spacing w:before="0" w:beforeAutospacing="0" w:after="0" w:afterAutospacing="0"/>
        <w:jc w:val="both"/>
        <w:rPr>
          <w:rFonts w:ascii="Arial" w:hAnsi="Arial" w:cs="Arial"/>
          <w:lang w:val="es-CR"/>
        </w:rPr>
      </w:pPr>
    </w:p>
    <w:p w14:paraId="69E5F2D0" w14:textId="77777777" w:rsidR="00024950" w:rsidRPr="00F25F3D" w:rsidRDefault="00024950" w:rsidP="00024950">
      <w:pPr>
        <w:rPr>
          <w:rFonts w:ascii="Arial" w:hAnsi="Arial" w:cs="Arial"/>
        </w:rPr>
      </w:pPr>
    </w:p>
    <w:p w14:paraId="22B26388" w14:textId="77777777" w:rsidR="00024950" w:rsidRDefault="00024950" w:rsidP="00024950">
      <w:pPr>
        <w:rPr>
          <w:rFonts w:ascii="Arial" w:hAnsi="Arial" w:cs="Arial"/>
          <w:lang w:val="pt-BR"/>
        </w:rPr>
      </w:pPr>
    </w:p>
    <w:p w14:paraId="2DC78979" w14:textId="77777777" w:rsidR="00024950" w:rsidRDefault="00024950" w:rsidP="00024950">
      <w:pPr>
        <w:rPr>
          <w:rFonts w:ascii="Arial" w:hAnsi="Arial" w:cs="Arial"/>
          <w:lang w:val="pt-BR"/>
        </w:rPr>
      </w:pPr>
    </w:p>
    <w:p w14:paraId="35A106A1" w14:textId="30A10EF5" w:rsidR="00024950" w:rsidRPr="00FA377E" w:rsidRDefault="00024950" w:rsidP="00024950">
      <w:pPr>
        <w:rPr>
          <w:rFonts w:ascii="Arial" w:hAnsi="Arial" w:cs="Arial"/>
          <w:sz w:val="24"/>
          <w:lang w:val="pt-BR"/>
        </w:rPr>
      </w:pPr>
      <w:r w:rsidRPr="00FA377E">
        <w:rPr>
          <w:rFonts w:ascii="Arial" w:hAnsi="Arial" w:cs="Arial"/>
          <w:sz w:val="24"/>
          <w:lang w:val="pt-BR"/>
        </w:rPr>
        <w:t>Atentamente,</w:t>
      </w:r>
    </w:p>
    <w:p w14:paraId="7D882BFF" w14:textId="77777777" w:rsidR="00024950" w:rsidRPr="00FA377E" w:rsidRDefault="00024950" w:rsidP="00024950">
      <w:pPr>
        <w:rPr>
          <w:rFonts w:ascii="Arial" w:hAnsi="Arial" w:cs="Arial"/>
          <w:sz w:val="24"/>
          <w:lang w:val="pt-BR"/>
        </w:rPr>
      </w:pPr>
      <w:r w:rsidRPr="00FA377E">
        <w:rPr>
          <w:noProof/>
          <w:sz w:val="24"/>
        </w:rPr>
        <w:drawing>
          <wp:anchor distT="0" distB="0" distL="114300" distR="114300" simplePos="0" relativeHeight="251659264" behindDoc="1" locked="0" layoutInCell="1" allowOverlap="1" wp14:anchorId="0AB0B321" wp14:editId="75D16C44">
            <wp:simplePos x="0" y="0"/>
            <wp:positionH relativeFrom="column">
              <wp:posOffset>-213995</wp:posOffset>
            </wp:positionH>
            <wp:positionV relativeFrom="paragraph">
              <wp:posOffset>97155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C0CC9D9" w14:textId="77777777" w:rsidR="00024950" w:rsidRPr="00FA377E" w:rsidRDefault="00024950" w:rsidP="00024950">
      <w:pPr>
        <w:tabs>
          <w:tab w:val="left" w:pos="3120"/>
        </w:tabs>
        <w:rPr>
          <w:rFonts w:ascii="Arial" w:hAnsi="Arial" w:cs="Arial"/>
          <w:sz w:val="24"/>
          <w:lang w:val="pt-BR"/>
        </w:rPr>
      </w:pPr>
      <w:r w:rsidRPr="00FA377E">
        <w:rPr>
          <w:rFonts w:ascii="Arial" w:hAnsi="Arial" w:cs="Arial"/>
          <w:sz w:val="24"/>
          <w:lang w:val="pt-BR"/>
        </w:rPr>
        <w:tab/>
      </w:r>
    </w:p>
    <w:p w14:paraId="41A87F8B" w14:textId="77777777" w:rsidR="00024950" w:rsidRPr="00FA377E" w:rsidRDefault="00024950" w:rsidP="00024950">
      <w:pPr>
        <w:rPr>
          <w:rFonts w:ascii="Arial" w:hAnsi="Arial" w:cs="Arial"/>
          <w:sz w:val="24"/>
          <w:lang w:val="pt-BR"/>
        </w:rPr>
      </w:pPr>
    </w:p>
    <w:p w14:paraId="7831DF1E" w14:textId="77777777" w:rsidR="00024950" w:rsidRPr="00FA377E" w:rsidRDefault="00024950" w:rsidP="00024950">
      <w:pPr>
        <w:rPr>
          <w:rFonts w:ascii="Arial" w:hAnsi="Arial" w:cs="Arial"/>
          <w:sz w:val="24"/>
          <w:lang w:val="pt-BR"/>
        </w:rPr>
      </w:pPr>
      <w:r w:rsidRPr="00FA377E">
        <w:rPr>
          <w:rFonts w:ascii="Arial" w:hAnsi="Arial" w:cs="Arial"/>
          <w:sz w:val="24"/>
          <w:lang w:val="pt-BR"/>
        </w:rPr>
        <w:t>Joaquín Vargas Guerrero</w:t>
      </w:r>
    </w:p>
    <w:p w14:paraId="2C498A1F" w14:textId="77777777" w:rsidR="00024950" w:rsidRPr="00FA377E" w:rsidRDefault="00024950" w:rsidP="00024950">
      <w:pPr>
        <w:rPr>
          <w:rFonts w:ascii="Arial" w:hAnsi="Arial" w:cs="Arial"/>
          <w:b/>
          <w:bCs/>
          <w:sz w:val="24"/>
          <w:lang w:val="pt-BR"/>
        </w:rPr>
      </w:pPr>
      <w:r w:rsidRPr="00FA377E">
        <w:rPr>
          <w:rFonts w:ascii="Arial" w:hAnsi="Arial" w:cs="Arial"/>
          <w:b/>
          <w:bCs/>
          <w:sz w:val="24"/>
          <w:lang w:val="pt-BR"/>
        </w:rPr>
        <w:t>Auditor Interno</w:t>
      </w:r>
    </w:p>
    <w:p w14:paraId="1C44836F" w14:textId="77777777" w:rsidR="00024950" w:rsidRDefault="00024950" w:rsidP="00024950">
      <w:pPr>
        <w:rPr>
          <w:rFonts w:ascii="Arial" w:hAnsi="Arial" w:cs="Arial"/>
          <w:b/>
          <w:bCs/>
          <w:lang w:val="pt-BR"/>
        </w:rPr>
      </w:pPr>
    </w:p>
    <w:p w14:paraId="0B72E755" w14:textId="77777777" w:rsidR="00024950" w:rsidRDefault="00024950" w:rsidP="00024950">
      <w:pPr>
        <w:rPr>
          <w:rFonts w:ascii="Arial" w:hAnsi="Arial" w:cs="Arial"/>
          <w:b/>
          <w:bCs/>
          <w:lang w:val="pt-BR"/>
        </w:rPr>
      </w:pPr>
    </w:p>
    <w:p w14:paraId="52216F96" w14:textId="77777777" w:rsidR="00024950" w:rsidRDefault="00024950" w:rsidP="00024950">
      <w:pPr>
        <w:pStyle w:val="CC"/>
        <w:rPr>
          <w:rFonts w:ascii="Arial" w:hAnsi="Arial" w:cs="Arial"/>
        </w:rPr>
      </w:pPr>
      <w:r w:rsidRPr="006329ED">
        <w:rPr>
          <w:rFonts w:ascii="Arial" w:hAnsi="Arial" w:cs="Arial"/>
        </w:rPr>
        <w:t>C.</w:t>
      </w:r>
      <w:r w:rsidRPr="006329ED">
        <w:rPr>
          <w:rFonts w:ascii="Arial" w:hAnsi="Arial" w:cs="Arial"/>
        </w:rPr>
        <w:tab/>
      </w:r>
      <w:bookmarkStart w:id="1" w:name="_Hlk221557429"/>
      <w:r w:rsidRPr="00A547A6">
        <w:rPr>
          <w:rFonts w:ascii="Arial" w:hAnsi="Arial" w:cs="Arial"/>
        </w:rPr>
        <w:t>División Gestión de Activos y Pasivos</w:t>
      </w:r>
    </w:p>
    <w:p w14:paraId="67C2A0CF" w14:textId="77777777" w:rsidR="00024950" w:rsidRDefault="00024950" w:rsidP="00024950">
      <w:pPr>
        <w:pStyle w:val="CC"/>
      </w:pPr>
      <w:r>
        <w:rPr>
          <w:rFonts w:ascii="Arial" w:hAnsi="Arial" w:cs="Arial"/>
        </w:rPr>
        <w:tab/>
      </w:r>
      <w:r w:rsidRPr="006329ED">
        <w:rPr>
          <w:rFonts w:ascii="Arial" w:hAnsi="Arial" w:cs="Arial"/>
        </w:rPr>
        <w:t>Divisi</w:t>
      </w:r>
      <w:r>
        <w:rPr>
          <w:rFonts w:ascii="Arial" w:hAnsi="Arial" w:cs="Arial"/>
        </w:rPr>
        <w:t>ón Servicios Compartidos</w:t>
      </w:r>
      <w:bookmarkEnd w:id="1"/>
    </w:p>
    <w:p w14:paraId="30A024CE" w14:textId="77777777" w:rsidR="00024950" w:rsidRDefault="00024950" w:rsidP="00024950">
      <w:pPr>
        <w:pStyle w:val="CC"/>
      </w:pPr>
    </w:p>
    <w:p w14:paraId="1EEB64EA" w14:textId="77777777" w:rsidR="002307FE" w:rsidRPr="002307FE" w:rsidRDefault="002307FE" w:rsidP="002307FE"/>
    <w:p w14:paraId="2C12376A" w14:textId="1DA7006D" w:rsidR="002307FE" w:rsidRPr="002307FE" w:rsidRDefault="00C3614C" w:rsidP="002307FE">
      <w:r>
        <w:tab/>
      </w:r>
      <w:r>
        <w:tab/>
      </w:r>
      <w:r>
        <w:tab/>
      </w:r>
      <w:r>
        <w:tab/>
      </w:r>
      <w:r>
        <w:tab/>
      </w:r>
      <w:r>
        <w:tab/>
      </w:r>
      <w:bookmarkStart w:id="2" w:name="_MON_1832243399"/>
      <w:bookmarkEnd w:id="2"/>
      <w:r>
        <w:object w:dxaOrig="1508" w:dyaOrig="984" w14:anchorId="2AC817F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32245754" r:id="rId16">
            <o:FieldCodes>\s</o:FieldCodes>
          </o:OLEObject>
        </w:object>
      </w:r>
    </w:p>
    <w:p w14:paraId="51E4B40D" w14:textId="77777777" w:rsidR="002307FE" w:rsidRDefault="002307FE" w:rsidP="002307FE"/>
    <w:p w14:paraId="4DDC28B2" w14:textId="77777777" w:rsidR="002307FE" w:rsidRDefault="002307FE" w:rsidP="002307FE"/>
    <w:p w14:paraId="12120391"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7C6441" w14:textId="77777777" w:rsidR="00024950" w:rsidRDefault="00024950" w:rsidP="00D43D57">
      <w:r>
        <w:separator/>
      </w:r>
    </w:p>
  </w:endnote>
  <w:endnote w:type="continuationSeparator" w:id="0">
    <w:p w14:paraId="5B0A071F" w14:textId="77777777" w:rsidR="00024950" w:rsidRDefault="00024950"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0DDE2B" w14:textId="063F9B9C" w:rsidR="00EC7A70" w:rsidRDefault="00C3614C">
    <w:pPr>
      <w:pStyle w:val="Piedepgina"/>
    </w:pPr>
    <w:r>
      <w:rPr>
        <w:noProof/>
      </w:rPr>
      <mc:AlternateContent>
        <mc:Choice Requires="wps">
          <w:drawing>
            <wp:anchor distT="0" distB="0" distL="0" distR="0" simplePos="0" relativeHeight="251698176" behindDoc="0" locked="0" layoutInCell="1" allowOverlap="1" wp14:anchorId="51415BF4" wp14:editId="1A2CF70A">
              <wp:simplePos x="635" y="635"/>
              <wp:positionH relativeFrom="page">
                <wp:align>center</wp:align>
              </wp:positionH>
              <wp:positionV relativeFrom="page">
                <wp:align>bottom</wp:align>
              </wp:positionV>
              <wp:extent cx="1083945" cy="345440"/>
              <wp:effectExtent l="0" t="0" r="1905" b="0"/>
              <wp:wrapNone/>
              <wp:docPr id="211394998"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459DC7E0" w14:textId="5109C74C" w:rsidR="00C3614C" w:rsidRPr="00C3614C" w:rsidRDefault="00C3614C" w:rsidP="00C3614C">
                          <w:pPr>
                            <w:rPr>
                              <w:rFonts w:ascii="Aptos" w:eastAsia="Aptos" w:hAnsi="Aptos" w:cs="Aptos"/>
                              <w:noProof/>
                              <w:color w:val="000000"/>
                              <w:sz w:val="20"/>
                              <w:szCs w:val="20"/>
                            </w:rPr>
                          </w:pPr>
                          <w:r w:rsidRPr="00C3614C">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1415BF4"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459DC7E0" w14:textId="5109C74C" w:rsidR="00C3614C" w:rsidRPr="00C3614C" w:rsidRDefault="00C3614C" w:rsidP="00C3614C">
                    <w:pPr>
                      <w:rPr>
                        <w:rFonts w:ascii="Aptos" w:eastAsia="Aptos" w:hAnsi="Aptos" w:cs="Aptos"/>
                        <w:noProof/>
                        <w:color w:val="000000"/>
                        <w:sz w:val="20"/>
                        <w:szCs w:val="20"/>
                      </w:rPr>
                    </w:pPr>
                    <w:r w:rsidRPr="00C3614C">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3AB982" w14:textId="1426B1D4" w:rsidR="002307FE" w:rsidRDefault="00C3614C"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2B80D215" wp14:editId="01B99EC1">
              <wp:simplePos x="1409700" y="9258300"/>
              <wp:positionH relativeFrom="page">
                <wp:align>center</wp:align>
              </wp:positionH>
              <wp:positionV relativeFrom="page">
                <wp:align>bottom</wp:align>
              </wp:positionV>
              <wp:extent cx="1083945" cy="345440"/>
              <wp:effectExtent l="0" t="0" r="1905" b="0"/>
              <wp:wrapNone/>
              <wp:docPr id="88294603"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22EA2921" w14:textId="0C38928F" w:rsidR="00C3614C" w:rsidRPr="00C3614C" w:rsidRDefault="00C3614C" w:rsidP="00C3614C">
                          <w:pPr>
                            <w:rPr>
                              <w:rFonts w:ascii="Aptos" w:eastAsia="Aptos" w:hAnsi="Aptos" w:cs="Aptos"/>
                              <w:noProof/>
                              <w:color w:val="000000"/>
                              <w:sz w:val="20"/>
                              <w:szCs w:val="20"/>
                            </w:rPr>
                          </w:pPr>
                          <w:r w:rsidRPr="00C3614C">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B80D215"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22EA2921" w14:textId="0C38928F" w:rsidR="00C3614C" w:rsidRPr="00C3614C" w:rsidRDefault="00C3614C" w:rsidP="00C3614C">
                    <w:pPr>
                      <w:rPr>
                        <w:rFonts w:ascii="Aptos" w:eastAsia="Aptos" w:hAnsi="Aptos" w:cs="Aptos"/>
                        <w:noProof/>
                        <w:color w:val="000000"/>
                        <w:sz w:val="20"/>
                        <w:szCs w:val="20"/>
                      </w:rPr>
                    </w:pPr>
                    <w:r w:rsidRPr="00C3614C">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D8BC3AEC68604712A6A9BAA8639C5FCD"/>
        </w:placeholder>
        <w:text/>
      </w:sdtPr>
      <w:sdtEndPr/>
      <w:sdtContent>
        <w:r>
          <w:rPr>
            <w:color w:val="004990"/>
            <w:sz w:val="16"/>
            <w:szCs w:val="16"/>
          </w:rPr>
          <w:t>AI-0040-2026</w:t>
        </w:r>
      </w:sdtContent>
    </w:sdt>
  </w:p>
  <w:p w14:paraId="52EB9DD9" w14:textId="69944975"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024950">
          <w:rPr>
            <w:color w:val="004990"/>
            <w:sz w:val="16"/>
            <w:szCs w:val="16"/>
          </w:rPr>
          <w:t>Uso Interno</w:t>
        </w:r>
      </w:sdtContent>
    </w:sdt>
  </w:p>
  <w:p w14:paraId="34135DB5"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365BEAB6" wp14:editId="7F48276C">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F8414B"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2ED7E5D"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C157E64" w14:textId="77777777" w:rsidR="00D2424F" w:rsidRDefault="00D2424F" w:rsidP="00FA54DF">
                          <w:pPr>
                            <w:rPr>
                              <w:color w:val="003A68"/>
                              <w:sz w:val="14"/>
                              <w:szCs w:val="14"/>
                            </w:rPr>
                          </w:pPr>
                          <w:r w:rsidRPr="00FA54DF">
                            <w:rPr>
                              <w:color w:val="003A68"/>
                              <w:sz w:val="14"/>
                              <w:szCs w:val="14"/>
                            </w:rPr>
                            <w:t>Apdo. 10058-1000</w:t>
                          </w:r>
                        </w:p>
                        <w:p w14:paraId="4F9E9C8B" w14:textId="77777777" w:rsidR="00D2424F" w:rsidRDefault="00D2424F" w:rsidP="00FA54DF">
                          <w:pPr>
                            <w:rPr>
                              <w:color w:val="003A68"/>
                              <w:sz w:val="14"/>
                              <w:szCs w:val="14"/>
                            </w:rPr>
                          </w:pPr>
                          <w:r w:rsidRPr="00FA54DF">
                            <w:rPr>
                              <w:color w:val="003A68"/>
                              <w:sz w:val="14"/>
                              <w:szCs w:val="14"/>
                            </w:rPr>
                            <w:t>Av. 1 y Central, Calles 2 y 4</w:t>
                          </w:r>
                        </w:p>
                        <w:p w14:paraId="12E84EA6"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65BEAB6"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04F8414B"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2ED7E5D"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C157E64" w14:textId="77777777" w:rsidR="00D2424F" w:rsidRDefault="00D2424F" w:rsidP="00FA54DF">
                    <w:pPr>
                      <w:rPr>
                        <w:color w:val="003A68"/>
                        <w:sz w:val="14"/>
                        <w:szCs w:val="14"/>
                      </w:rPr>
                    </w:pPr>
                    <w:r w:rsidRPr="00FA54DF">
                      <w:rPr>
                        <w:color w:val="003A68"/>
                        <w:sz w:val="14"/>
                        <w:szCs w:val="14"/>
                      </w:rPr>
                      <w:t>Apdo. 10058-1000</w:t>
                    </w:r>
                  </w:p>
                  <w:p w14:paraId="4F9E9C8B" w14:textId="77777777" w:rsidR="00D2424F" w:rsidRDefault="00D2424F" w:rsidP="00FA54DF">
                    <w:pPr>
                      <w:rPr>
                        <w:color w:val="003A68"/>
                        <w:sz w:val="14"/>
                        <w:szCs w:val="14"/>
                      </w:rPr>
                    </w:pPr>
                    <w:r w:rsidRPr="00FA54DF">
                      <w:rPr>
                        <w:color w:val="003A68"/>
                        <w:sz w:val="14"/>
                        <w:szCs w:val="14"/>
                      </w:rPr>
                      <w:t>Av. 1 y Central, Calles 2 y 4</w:t>
                    </w:r>
                  </w:p>
                  <w:p w14:paraId="12E84EA6"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0E1D5C3D" wp14:editId="17684955">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D2421E" w14:textId="2431C6B7" w:rsidR="00F64992" w:rsidRDefault="00C3614C"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24A131D9" wp14:editId="0F1DF4A4">
              <wp:simplePos x="635" y="635"/>
              <wp:positionH relativeFrom="page">
                <wp:align>center</wp:align>
              </wp:positionH>
              <wp:positionV relativeFrom="page">
                <wp:align>bottom</wp:align>
              </wp:positionV>
              <wp:extent cx="1083945" cy="345440"/>
              <wp:effectExtent l="0" t="0" r="1905" b="0"/>
              <wp:wrapNone/>
              <wp:docPr id="632815895"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08F2FA84" w14:textId="6C814077" w:rsidR="00C3614C" w:rsidRPr="00C3614C" w:rsidRDefault="00C3614C" w:rsidP="00C3614C">
                          <w:pPr>
                            <w:rPr>
                              <w:rFonts w:ascii="Aptos" w:eastAsia="Aptos" w:hAnsi="Aptos" w:cs="Aptos"/>
                              <w:noProof/>
                              <w:color w:val="000000"/>
                              <w:sz w:val="20"/>
                              <w:szCs w:val="20"/>
                            </w:rPr>
                          </w:pPr>
                          <w:r w:rsidRPr="00C3614C">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4A131D9"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08F2FA84" w14:textId="6C814077" w:rsidR="00C3614C" w:rsidRPr="00C3614C" w:rsidRDefault="00C3614C" w:rsidP="00C3614C">
                    <w:pPr>
                      <w:rPr>
                        <w:rFonts w:ascii="Aptos" w:eastAsia="Aptos" w:hAnsi="Aptos" w:cs="Aptos"/>
                        <w:noProof/>
                        <w:color w:val="000000"/>
                        <w:sz w:val="20"/>
                        <w:szCs w:val="20"/>
                      </w:rPr>
                    </w:pPr>
                    <w:r w:rsidRPr="00C3614C">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74B423CB" wp14:editId="3DCE1EE7">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367175"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35AB4FB9"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081E4B38" w14:textId="77777777" w:rsidR="00D2424F" w:rsidRDefault="00D2424F">
                          <w:pPr>
                            <w:rPr>
                              <w:color w:val="003A68"/>
                              <w:sz w:val="14"/>
                              <w:szCs w:val="14"/>
                            </w:rPr>
                          </w:pPr>
                          <w:r w:rsidRPr="00FA54DF">
                            <w:rPr>
                              <w:color w:val="003A68"/>
                              <w:sz w:val="14"/>
                              <w:szCs w:val="14"/>
                            </w:rPr>
                            <w:t>Apdo. 10058-1000</w:t>
                          </w:r>
                        </w:p>
                        <w:p w14:paraId="0D38631C" w14:textId="77777777" w:rsidR="00B65442" w:rsidRDefault="00B65442" w:rsidP="00B65442">
                          <w:pPr>
                            <w:rPr>
                              <w:color w:val="003A68"/>
                              <w:sz w:val="14"/>
                              <w:szCs w:val="14"/>
                            </w:rPr>
                          </w:pPr>
                          <w:r w:rsidRPr="00FA54DF">
                            <w:rPr>
                              <w:color w:val="003A68"/>
                              <w:sz w:val="14"/>
                              <w:szCs w:val="14"/>
                            </w:rPr>
                            <w:t>Av. 1 y Central, Calles 2 y 4</w:t>
                          </w:r>
                        </w:p>
                        <w:p w14:paraId="473EF2C0"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4B423CB"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1A367175"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35AB4FB9"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081E4B38" w14:textId="77777777" w:rsidR="00D2424F" w:rsidRDefault="00D2424F">
                    <w:pPr>
                      <w:rPr>
                        <w:color w:val="003A68"/>
                        <w:sz w:val="14"/>
                        <w:szCs w:val="14"/>
                      </w:rPr>
                    </w:pPr>
                    <w:r w:rsidRPr="00FA54DF">
                      <w:rPr>
                        <w:color w:val="003A68"/>
                        <w:sz w:val="14"/>
                        <w:szCs w:val="14"/>
                      </w:rPr>
                      <w:t>Apdo. 10058-1000</w:t>
                    </w:r>
                  </w:p>
                  <w:p w14:paraId="0D38631C" w14:textId="77777777" w:rsidR="00B65442" w:rsidRDefault="00B65442" w:rsidP="00B65442">
                    <w:pPr>
                      <w:rPr>
                        <w:color w:val="003A68"/>
                        <w:sz w:val="14"/>
                        <w:szCs w:val="14"/>
                      </w:rPr>
                    </w:pPr>
                    <w:r w:rsidRPr="00FA54DF">
                      <w:rPr>
                        <w:color w:val="003A68"/>
                        <w:sz w:val="14"/>
                        <w:szCs w:val="14"/>
                      </w:rPr>
                      <w:t>Av. 1 y Central, Calles 2 y 4</w:t>
                    </w:r>
                  </w:p>
                  <w:p w14:paraId="473EF2C0"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27845D02" wp14:editId="1BF0EE72">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93F5C8D" w14:textId="40A1E8F9"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024950">
          <w:rPr>
            <w:color w:val="004990"/>
            <w:sz w:val="16"/>
            <w:szCs w:val="16"/>
          </w:rPr>
          <w:t>Uso Interno</w:t>
        </w:r>
      </w:sdtContent>
    </w:sdt>
  </w:p>
  <w:p w14:paraId="6ECE7D8A"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15F617" w14:textId="77777777" w:rsidR="00024950" w:rsidRDefault="00024950" w:rsidP="00D43D57">
      <w:r>
        <w:separator/>
      </w:r>
    </w:p>
  </w:footnote>
  <w:footnote w:type="continuationSeparator" w:id="0">
    <w:p w14:paraId="02748E38" w14:textId="77777777" w:rsidR="00024950" w:rsidRDefault="00024950"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F17D63"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69676A"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505D7B7C" wp14:editId="2D57303F">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04E29F75" wp14:editId="050BF252">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59EB76"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16D20C10" wp14:editId="13256E8C">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1E0EB532" wp14:editId="354A0BD1">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829246708">
    <w:abstractNumId w:val="10"/>
  </w:num>
  <w:num w:numId="2" w16cid:durableId="1262226733">
    <w:abstractNumId w:val="11"/>
  </w:num>
  <w:num w:numId="3" w16cid:durableId="90440057">
    <w:abstractNumId w:val="9"/>
  </w:num>
  <w:num w:numId="4" w16cid:durableId="474833302">
    <w:abstractNumId w:val="7"/>
  </w:num>
  <w:num w:numId="5" w16cid:durableId="1028070216">
    <w:abstractNumId w:val="6"/>
  </w:num>
  <w:num w:numId="6" w16cid:durableId="491062313">
    <w:abstractNumId w:val="5"/>
  </w:num>
  <w:num w:numId="7" w16cid:durableId="313291500">
    <w:abstractNumId w:val="4"/>
  </w:num>
  <w:num w:numId="8" w16cid:durableId="842285435">
    <w:abstractNumId w:val="8"/>
  </w:num>
  <w:num w:numId="9" w16cid:durableId="1030574228">
    <w:abstractNumId w:val="3"/>
  </w:num>
  <w:num w:numId="10" w16cid:durableId="711467026">
    <w:abstractNumId w:val="2"/>
  </w:num>
  <w:num w:numId="11" w16cid:durableId="2132822827">
    <w:abstractNumId w:val="1"/>
  </w:num>
  <w:num w:numId="12" w16cid:durableId="160622949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4950"/>
    <w:rsid w:val="000064A4"/>
    <w:rsid w:val="000235B5"/>
    <w:rsid w:val="00024950"/>
    <w:rsid w:val="00026C85"/>
    <w:rsid w:val="000439A6"/>
    <w:rsid w:val="00060C03"/>
    <w:rsid w:val="000646DD"/>
    <w:rsid w:val="00081865"/>
    <w:rsid w:val="00082968"/>
    <w:rsid w:val="000A4501"/>
    <w:rsid w:val="000E0AC6"/>
    <w:rsid w:val="001322B4"/>
    <w:rsid w:val="00132F78"/>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84755"/>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3614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377E"/>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7364E205"/>
  <w15:docId w15:val="{18288EB9-DF93-4831-81AF-46E2FFCC8D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024950"/>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0" Type="http://schemas.openxmlformats.org/officeDocument/2006/relationships/footer" Target="footer2.xml"/><Relationship Id="rId16" Type="http://schemas.openxmlformats.org/officeDocument/2006/relationships/package" Target="embeddings/Microsoft_Word_Document.docx"/><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8BC3AEC68604712A6A9BAA8639C5FCD"/>
        <w:category>
          <w:name w:val="General"/>
          <w:gallery w:val="placeholder"/>
        </w:category>
        <w:types>
          <w:type w:val="bbPlcHdr"/>
        </w:types>
        <w:behaviors>
          <w:behavior w:val="content"/>
        </w:behaviors>
        <w:guid w:val="{26B5CCFF-DDEC-406E-A8E6-288B69C6FC96}"/>
      </w:docPartPr>
      <w:docPartBody>
        <w:p w:rsidR="00495F48" w:rsidRDefault="00495F48">
          <w:pPr>
            <w:pStyle w:val="D8BC3AEC68604712A6A9BAA8639C5FCD"/>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95F48"/>
    <w:rsid w:val="00132F78"/>
    <w:rsid w:val="00484755"/>
    <w:rsid w:val="00495F48"/>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D8BC3AEC68604712A6A9BAA8639C5FCD">
    <w:name w:val="D8BC3AEC68604712A6A9BAA8639C5FC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Hxs01Rx8UT4fFfnkr55bDuZ0REs6ydsAZZcVMMv8CMc=</DigestValue>
    </Reference>
    <Reference Type="http://uri.etsi.org/01903#SignedProperties" URI="#idSignedProperties">
      <Transforms>
        <Transform Algorithm="http://www.w3.org/TR/2001/REC-xml-c14n-20010315"/>
      </Transforms>
      <DigestMethod Algorithm="http://www.w3.org/2001/04/xmlenc#sha256"/>
      <DigestValue>UaV1pJGqWKDLhvBX/EgyKv0PUPnE8TTeCcqjVrO7hgQ=</DigestValue>
    </Reference>
  </SignedInfo>
  <SignatureValue>rkcarypbQWGd94vzlxpkCme0FxO/mSBGnYLCS9BFlJ+HdH1Mbz9J+A0Y1ZBFuN2wQZbvI6taAD+SO7i9n5iTOHig2Nnm8AuyshViLvgmsk1PE1/hFBOrXMg7vpCOFYm2XWFA3PYUf9e0WY3yVUTkD3en2upvkdmVeHS0P4M9vdLM9ZuwDLVeggl7aaXD2BD//BxDnNPGsYv0OAj8FAjpzFbTZjv5MT2BN24tkVH04Q4PkbktdL5Tj0HXlL67K2dCOuUFTRECYuXe2sKPf6z2vwRoxbBaQWaATRF5RWpN+DU5stQ4tF5/dIRVfyCloweNE65dMoVtcY2IJ5Ge7xr3e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5NKTLpV/OfAOEi8GMiAdTwwEiTHSmD2Xdhh2urj8B3w=</DigestValue>
      </Reference>
      <Reference URI="/word/numbering.xml?ContentType=application/vnd.openxmlformats-officedocument.wordprocessingml.numbering+xml">
        <DigestMethod Algorithm="http://www.w3.org/2001/04/xmlenc#sha256"/>
        <DigestValue>k82mmFYgXfK4FdKulhFgZLMgE0qcdLNg4hDlkMoclsY=</DigestValue>
      </Reference>
      <Reference URI="/word/endnotes.xml?ContentType=application/vnd.openxmlformats-officedocument.wordprocessingml.endnotes+xml">
        <DigestMethod Algorithm="http://www.w3.org/2001/04/xmlenc#sha256"/>
        <DigestValue>eUFhRiYTCptA3QhFTWRFpikwMpgR4rp/IKX+P72rl+M=</DigestValue>
      </Reference>
      <Reference URI="/word/header2.xml?ContentType=application/vnd.openxmlformats-officedocument.wordprocessingml.header+xml">
        <DigestMethod Algorithm="http://www.w3.org/2001/04/xmlenc#sha256"/>
        <DigestValue>lD4nn8vOnbFucglY8k6KavvY3EIw1m4yE0/sICqR9kQ=</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3DG/sAzfETw7D36tv5S8hU0Oy4hHVgfgQe6jw7WTJx4=</DigestValue>
      </Reference>
      <Reference URI="/word/footnotes.xml?ContentType=application/vnd.openxmlformats-officedocument.wordprocessingml.footnotes+xml">
        <DigestMethod Algorithm="http://www.w3.org/2001/04/xmlenc#sha256"/>
        <DigestValue>PPFsLcPx4+XefghmF1udqHCvtuyu1Tba1atilvoC0zE=</DigestValue>
      </Reference>
      <Reference URI="/word/header1.xml?ContentType=application/vnd.openxmlformats-officedocument.wordprocessingml.header+xml">
        <DigestMethod Algorithm="http://www.w3.org/2001/04/xmlenc#sha256"/>
        <DigestValue>5M9IRoJ0B/LPyFBlA2u5XWgXmYNG1vQqpDztKNmhpTs=</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/7wuwfakXYsgaA3mUxD01nw339W1Xq2ntw9L4wBFpCw=</DigestValue>
      </Reference>
      <Reference URI="/word/footer2.xml?ContentType=application/vnd.openxmlformats-officedocument.wordprocessingml.footer+xml">
        <DigestMethod Algorithm="http://www.w3.org/2001/04/xmlenc#sha256"/>
        <DigestValue>aZ/gD8bhShPX+2K+TRre+anwJgU0sCtLUncR+Oi7TPY=</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xFvDyLLYAXrZuh+gVGNE4EdWOp5DA3wUOEKSWqrQFss=</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iJFDjORD8bGst3IH8RFAXTlGr5TSo1N0N/SkRByTu+w=</DigestValue>
      </Reference>
      <Reference URI="/word/glossary/styles.xml?ContentType=application/vnd.openxmlformats-officedocument.wordprocessingml.styles+xml">
        <DigestMethod Algorithm="http://www.w3.org/2001/04/xmlenc#sha256"/>
        <DigestValue>qQ4Mxmc448rkppa3+2dofYUhBu5pM9ffTsdd2TlBkGU=</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3SmG1d4gj3EAjgPYZvwzeaVFBNwveya3VvwxCoA4+Yc=</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kCJgyfxnaMG9qtHuc7azgiQ1QOdngtGbUkH3AOcmoxo=</DigestValue>
      </Reference>
      <Reference URI="/word/footer1.xml?ContentType=application/vnd.openxmlformats-officedocument.wordprocessingml.footer+xml">
        <DigestMethod Algorithm="http://www.w3.org/2001/04/xmlenc#sha256"/>
        <DigestValue>MyLqZBpeJRPBCsaaJEpEMnmVyx21RSni6ecnr+JsxsM=</DigestValue>
      </Reference>
      <Reference URI="/word/styles.xml?ContentType=application/vnd.openxmlformats-officedocument.wordprocessingml.styles+xml">
        <DigestMethod Algorithm="http://www.w3.org/2001/04/xmlenc#sha256"/>
        <DigestValue>vsCYMUIdafW+eCvuSfxSGIaKzNJ+kt+XUvsneYeugr4=</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6xW9ZAzS8R4tCusTNQOWiaPUto1umeGJohnUwYy2j5M=</DigestValue>
      </Reference>
    </Manifest>
    <SignatureProperties>
      <SignatureProperty Id="idSignatureTime" Target="#idPackageSignature">
        <mdssi:SignatureTime xmlns:mdssi="http://schemas.openxmlformats.org/package/2006/digital-signature">
          <mdssi:Format>YYYY-MM-DDThh:mm:ssTZD</mdssi:Format>
          <mdssi:Value>2026-02-10T22:24:52Z</mdssi:Value>
        </mdssi:SignatureTime>
      </SignatureProperty>
    </SignatureProperties>
  </Object>
  <Object>
    <xd:QualifyingProperties xmlns:xd="http://uri.etsi.org/01903/v1.3.2#" Target="#idPackageSignature">
      <xd:SignedProperties Id="idSignedProperties">
        <xd:SignedSignatureProperties>
          <xd:SigningTime>2026-02-10T22:24:52Z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JZDSPKPQHOk2th638ZwgPFRyB0/Lq9RwTFKE256rfEECBCqptjQYDzIwMjYwMjEwMjIyNTA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jEwMjIyNTA0WjAvBgkqhkiG9w0BCQQxIgQgGIITDJlrn6OwYV5cT5ViW0Fu5LwfBXnHtaAHqRXjmikwNwYLKoZIhvcNAQkQAi8xKDAmMCQwIgQgrKszXYj6Q2nTJpWV/NZakemXG2IrBO983WoSsYOW808wDQYJKoZIhvcNAQEBBQAEggEAW36ve+ExzWvzmGMwJA0b0TWrOuBxOJ2Yc6RdlB/P37TOULL4xW2Qe2Ctm5NX18wMuD7NQBt2Q1NQ49ovawahdlunadehnlEA6NTf1as++rvw5qqj5zV0PHBLT+E+JckpuCHfEHfTH3yu9ut8tKd/gYvY7+n/j8TLJ9S+kJxv2qbNoa7XS1ZN1tz8aNFc8hMPJqaQxERsSuoVVoJgW8lZF5PH0l+SVCb+ICF+DgopwoS3KL0w5d4IC8xPRzgnaKEBzQoFSby3bGQ8naLteuMAOnsliuSHu3IS2IwdWmhC1xJ+MB02uYa5k9WTiNzZNPaZxLM2d6hiOkRaUIvZyXnqi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8lY/YwEAYJKwYBBAGCNxUBBAMCAQAwCgYDVR0UBAMCAUIwHAYJKwYBBAGCNxUEBA8XDTI2MDMwNzE1MjEyMVowDQYJKoZIhvcNAQENBQADggIBAC42dMea9psbwFu+fvhLa65O6GH7vZeQlsCGlCYOylHp715Eoue6E2cuIICy+McFZ/JkGH7ebaKE/Kd7UK7EMO8YYYiLMod/ygphGL5NNRdy8a3fVZZ3EVRPUWnmMoOEcbEcijyJkRu8FnxzoOz5JDrAF/Fs4sesvNMW1cSCfdKc6As8goxqvdmiz4YJ0EaQVvSrbTe/1ujqYthsEypiPY9/RwS+pxrAhxnlM2r/HU850jwdN+0pRsE+BdTa4wK0WOSkhVHTTfucyqniJ2anE8xml9/5xEDdNPrrPOCAAQELSy/02S02OyvItDKhHwKzz21a2GDxisLqVwZSP36ZFDemeh+20XgbxRhzHjxOJZqwYI/Qii/hi+OhGTk0DwdKLepDOh2kqV6Hxko9K+TLQ6arQ61wnPiCJ9Nrx9dub+TPQXtMmu6kqOuLrWHuBRJw8AbCvFHLNkFAdXHHY6OvZHlNrgixY7qNqRHqurEVM5ptCUDr/WhTEGEsppVpDZaNbbP559KXikWZBig8ElAdVWAB30+WTi1WqXnXRa2pTFli4IaJ62iohXRC39Ubte+FOcxdbYVMf5+covsfTv9N16ZHLKVjWPnOFgLBUIfrjtlnXH0wrLINpCCT+zGSORkF1bpUy5xlE+pw96RJ1N9+CTleX94WTulqdfBuJF0wGsZL</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j7KE82dlXyOXc3WbCtZElyLuxHuclKDT26cixojVVf8=</DigestValue>
                </xd:DigestAlgAndValue>
                <xd:CRLIdentifier>
                  <xd:Issuer>SERIALNUMBER=CPJ-2-100-098311,C=CR,O=MICITT,OU=DCFD,CN=CA POLITICA PERSONA FISICA - COSTA RICA v2</xd:Issuer>
                  <xd:IssueTime>2026-01-07T14:45:59Z</xd:IssueTime>
                  <xd:Number>67</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WzVLlHTX/VhcaRQZcrA1TPmRaGA=</xd:ByKey>
                  </xd:ResponderID>
                  <xd:ProducedAt>2026-02-10T22:25:04Z</xd:ProducedAt>
                </xd:OCSPIdentifier>
                <xd:DigestAlgAndValue>
                  <DigestMethod Algorithm="http://www.w3.org/2001/04/xmlenc#sha256"/>
                  <DigestValue>840S7s8Lt79NTrjHeJQREhFS6yQT2Q9Vbx+BRY22q3U=</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xMDcxNDQ1NTlaFw0yNjAzMDgwMzA1NTlaoF8wXTAfBgNVHSMEGDAWgBRonWk2y4Rue+qTYRn/WDAd1f9cyzAQBgkrBgEEAYI3FQEEAwIBADAKBgNVHRQEAwIBQzAcBgkrBgEEAYI3FQQEDxcNMjYwMzA3MTQ1NTU5WjANBgkqhkiG9w0BAQ0FAAOCAgEAKqlBOG2rJkIQO0CcOMe+D9vxYPOrUhGaEkVXJQzi0CfmGx5a/dlcE6+CSnuFw1fFU3RSwC4rhlvTSsksVsddlcTkKSFcLtp75zGs7CgKskHIvCtPOhwhEohDzbdwCgVhVzw6fqL5BeBCXg5wOF7BmCVasR6ypUP2HA5HTdV6NWMF/PGmQ/XhnYnojfJmeyGtC1ByZrUir0Y0AeqTBoib6mnYEKCO+vm+r7hiyQkN7Yc3jo8eb/3Tyo/2dMaBuN/SWUdOdhjZWPFbLKXTnzVCWc7yxKuZb+jgW+yMhPvRf0Z0rEBGt6BZM4tc9aud/xwZHNmGIYnkvjB3rhNMEJ4aw9XNfHiDlQszkRKOma1UM3aHjf/SGo2I7FVfnzsMe+sA1zCHxfq9QLHCU/mpNQ/XNQ1k8Kda/sMMaYEsbRXKLs3m5fM8LJN9Icu9YKMME/qBMcLAmePupADF7BihnT1Duk6xuWrzAd61AirensQYd0Jm3dbEPYy3UQNge+XiFjzUwlbGYEpArFAiSbz3uKOOQglPjKI1B3oeM5l2FaGK7BpoDiuocVZzD18M6mEaEfMn0rqBEpjWkHfDv9Bs8+EV8yfDfS/MM++QPZk3k1QBE6EPAdF/J0bBCNMqFkhUgja9JVxj2oO+DeU2mZFEkcuSbUdwWCwYX7ZpNSeg+mQ5AWs=</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bNUuUdNf9WFxpFBlysDVM+ZFoYBgPMjAyNjAyMTAyMjI1MDRaMIGZMIGWMEwwCQYFKw4DAhoFAAQUzgxHzN03kqP+e9oD7BphnZQwSGIEFAlI/5tUAjbdMKRvs+Ivif5fd8qZAhMUABV0Nqfvh5tHOOJrAAIAFXQ2gAAYDzIwMjYwMjEwMjEzMjI3WqARGA8yMDI2MDIxMjA5NTIyN1qhIDAeMBwGCSsGAQQBgjcVBAQPFw0yNjAyMTEyMTQyMjdaMA0GCSqGSIb3DQEBCwUAA4IBAQACuVJavyfEWTW+AfI9SqlWdX79pfuudIBORk0KBiDLXBkZ817+2xc6YEXfI2z75ANPFqCfAeSdRCGYOfDMBuJK/8rHkIehLKJ/JYxKYyenlmaHjNRmRuw85djE8RRzbuET+IcnZkLyGYp8f8IbL9HKd8cF49H9s8Zf2b60LD8Fgs4B01FTgTs5LEICD40ZSqLTpe68CZUXk5uWXuMI29wYdqPtTKruvziHShaxNH1rB9abUYtaStdgEzVszHJuthbJZuAx7b9UZxP88s6mVLGnPZ/QtCnC4Xwz5RR9z91bRawg/zoKFwMk6PUl2HvWi2XvbonRSwSqG8/EmsJDcwg5oIIElzCCBJMwggSPMIIDd6ADAgECAhMUABvSsYw+TouFFbt7AAIAG9KxMA0GCSqGSIb3DQEBCwUAMIGZMRkwFwYDVQQFExBDUEotNC0wMDAtMDA0MDE3MQswCQYDVQQGEwJDUjEkMCIGA1UEChMbQkFOQ08gQ0VOVFJBTCBERSBDT1NUQSBSSUNBMSIwIAYDVQQLExlESVZJU0lPTiBTSVNURU1BUyBERSBQQUdPMSUwIwYDVQQDExxDQSBTSU5QRSAtIFBFUlNPTkEgRklTSUNBIHYyMB4XDTI2MDIwNTE2NDI1NVoXDTI2MDIxOTE2NDI1NVowHjEcMBoGA1UEAxMTU0ktQVBPQ1MtMTAxLmZkaS5jcjCCASIwDQYJKoZIhvcNAQEBBQADggEPADCCAQoCggEBAJlM7n+RF+j8eRIAyiNvpymvuSnzKsSLZ2QMtAl4fXW4xpTfT0vBmrtytFyVs6v1slUJB9wxCjnDKfa3PraFQEGL692CASj3p/sQA1qMIw3oqqDE9oz62i2daIMJXQbhNP1LiykcvO6wjBudQSvLKyPfkg6dguk2hOkmJjhY4dWJboJgcXOlp6xBdWVh5WHYc4JJ/OwjYJfynwTW6/UaViNC4vUXKn7OwIC2dZ+B3mU5Ha5I0KqkeCK+QeSmaYWb2qozPU4cEkR5SBsLmEY4xmw9ARDO8V3XhlEgaH+jxR2tItR+vPuEXHGjw8YMGdT6i3pryRsqqXUZ6ZsKnM41fYECAwEAAaOCAUgwggFEMD0GCSsGAQQBgjcVBwQwMC4GJisGAQQBgjcVCIXE6luC0eM1lZEbgvmXGIaly2uBf4P2/HeBuPEzAgFkAgEHMBMGA1UdJQQMMAoGCCsGAQUFBwMJMA4GA1UdDwEB/wQEAwIHgDAbBgkrBgEEAYI3FQoEDjAMMAoGCCsGAQUFBwMJMA8GCSsGAQUFBzABBQQCBQAwHwYDVR0jBBgwFoAUCUj/m1QCNt0wpG+z4i+J/l93ypkwHQYDVR0OBBYEFFs1S5R01/1YXGkUGXKwNUz5kWhgMB4GA1UdEQQXMBWCE1NJLUFQT0NTLTEwMS5mZGkuY3IwUAYJKwYBBAGCNxkCBEMwQaA/BgorBgEEAYI3GQIBoDEEL1MtMS01LTIxLTMyMzk1NTA4NzgtNzUzNzk5NzM5LTE3NTY2MDE1MDMtMTA3MTMzMA0GCSqGSIb3DQEBCwUAA4IBAQCNPxabZGCqr8+5Vytx0E444CLbnfrDn7+SDZ0QGpH+02RhQwvpqoHdY2OXfa6zzoJ517ZVSIH1XvhUQm5VhLmOCx+wLi8gBVSj4plFSA0UlXGfcfxYs7w5/lHY00bP/zepYXxZabOR9MtR4WKaNtlrifjCCesNicwDEFQakXOONGGeNDX9ZqdYBJSGNNP22T12H9RzJFJsEjK4lZODqREGcLQUtS21cr7KXjqmaTrsSvg4YhYetCu8tSPBLFgcjCxa6R+Rq+9z9EdEZZYy55KPTb5SijqGB2saim0WL0L7ukOYbuFJ7v7pwPq93qNpdiJPGfet5qTcnASfAsLAMaSW</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BKBkBGIwYAIBAQYIYIE8AQEBAQUwMTANBglghkgBZQMEAgEFAAQgfvh0+qQdbAorDCx3p1SG+ci7
UxVcafErWk8YlQ2j47sCBCqptjYYDzIwMjYwMjEwMjIyNTA0WjAEgAIB9AEB/6CCB8Iwgge+MIIF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CSqGSIb3DQEJAzENBgsqhkiG9w0BCRABBDAcBgkqhkiG9w0BCQUxDxcNMjYwMjEwMjIyNTA0WjAv
BgkqhkiG9w0BCQQxIgQg0p/z4mRKUQ8RVJYYe+b/0g3kaK09x+X3XBjwyZ79rvgwNwYLKoZIhvcN
AQkQAi8xKDAmMCQwIgQgrKszXYj6Q2nTJpWV/NZakemXG2IrBO983WoSsYOW808wDQYJKoZIhvcN
AQEBBQAEggEAfro8BVEXgSMI/Pk9D9mTPZ0He/pxZ9TGXi6zk4sbcYdrsYxUFcVd6/f5eMWRbdx5
N0LcjX/ThiRHz0rtOzdT0vZjNcoG7wSiQA+7ziHC3EMtwuKmVcZMnHZC68YK1D8yfoPP0DDeHDH0
6OFWwKzd3Nty0p+7XikYsD8vPmjHOvG0EuMmKlW4PAZA/Krz4wpq129kl4UCwZNWUxs9I+FLKye1
Ij5vbP6Glv0HKv+onXnMXunTvGyGbLZMJQQoENkeKGzFrwmgciyFWeZZpR9AQY6TNIJWbkBE+xZT
MHCgutiIDadPPYqTJu0bNmFCSe4X7hNzHbT4lHaBZ0hLLGnm9Q==</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031b4bb2-0db7-40b3-a341-fc1511e9642d" ContentTypeId="0x010100E97154E09FCE6A4E8EAEBD5C54DD1AE401" PreviousValue="false"/>
</file>

<file path=customXml/item5.xml><?xml version="1.0" encoding="utf-8"?>
<?mso-contentType ?>
<FormTemplates xmlns="http://schemas.microsoft.com/sharepoint/v3/contenttype/forms"/>
</file>

<file path=customXml/item6.xml><?xml version="1.0" encoding="utf-8"?>
<p:properties xmlns:p="http://schemas.microsoft.com/office/2006/metadata/properties" xmlns:xsi="http://www.w3.org/2001/XMLSchema-instance">
  <documentManagement/>
</p:properties>
</file>

<file path=customXml/item7.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4F1DEA-C109-471E-B83B-8BFD08B5EC54}"/>
</file>

<file path=customXml/itemProps2.xml><?xml version="1.0" encoding="utf-8"?>
<ds:datastoreItem xmlns:ds="http://schemas.openxmlformats.org/officeDocument/2006/customXml" ds:itemID="{DEE7D2CA-F424-4F19-9557-91D12EA0E48F}"/>
</file>

<file path=customXml/itemProps3.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4.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5.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6.xml><?xml version="1.0" encoding="utf-8"?>
<ds:datastoreItem xmlns:ds="http://schemas.openxmlformats.org/officeDocument/2006/customXml" ds:itemID="{283BF82E-1A70-4392-8CF2-7DEAFF1953AE}">
  <ds:schemaRefs>
    <ds:schemaRef ds:uri="http://purl.org/dc/elements/1.1/"/>
    <ds:schemaRef ds:uri="http://schemas.microsoft.com/office/2006/documentManagement/types"/>
    <ds:schemaRef ds:uri="http://schemas.microsoft.com/office/2006/metadata/properties"/>
    <ds:schemaRef ds:uri="http://purl.org/dc/dcmitype/"/>
    <ds:schemaRef ds:uri="http://schemas.openxmlformats.org/package/2006/metadata/core-properties"/>
    <ds:schemaRef ds:uri="http://schemas.microsoft.com/office/infopath/2007/PartnerControls"/>
    <ds:schemaRef ds:uri="62db5286-48a0-4e17-a672-7c89f7b8ca75"/>
    <ds:schemaRef ds:uri="http://www.w3.org/XML/1998/namespace"/>
    <ds:schemaRef ds:uri="b875e23b-67d9-4b2e-bdec-edacbf90b326"/>
    <ds:schemaRef ds:uri="http://schemas.microsoft.com/sharepoint/v3"/>
    <ds:schemaRef ds:uri="http://purl.org/dc/terms/"/>
  </ds:schemaRefs>
</ds:datastoreItem>
</file>

<file path=customXml/itemProps7.xml><?xml version="1.0" encoding="utf-8"?>
<ds:datastoreItem xmlns:ds="http://schemas.openxmlformats.org/officeDocument/2006/customXml" ds:itemID="{A312CD14-C025-4696-93C5-E0415ABFDB55}"/>
</file>

<file path=docProps/app.xml><?xml version="1.0" encoding="utf-8"?>
<Properties xmlns="http://schemas.openxmlformats.org/officeDocument/2006/extended-properties" xmlns:vt="http://schemas.openxmlformats.org/officeDocument/2006/docPropsVTypes">
  <Template>plantilla-DAI</Template>
  <TotalTime>17</TotalTime>
  <Pages>2</Pages>
  <Words>348</Words>
  <Characters>1840</Characters>
  <Application>Microsoft Office Word</Application>
  <DocSecurity>0</DocSecurity>
  <Lines>39</Lines>
  <Paragraphs>24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2164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AI-0040-2026</dc:title>
  <dc:subject/>
  <dc:creator>LIZANO BARAHONA MARIBEL</dc:creator>
  <cp:keywords/>
  <dc:description/>
  <cp:lastModifiedBy>VARGAS GUERRERO JOSE JOAQUIN</cp:lastModifiedBy>
  <cp:revision>2</cp:revision>
  <cp:lastPrinted>2011-05-05T20:16:00Z</cp:lastPrinted>
  <dcterms:created xsi:type="dcterms:W3CDTF">2026-02-10T21:32:00Z</dcterms:created>
  <dcterms:modified xsi:type="dcterms:W3CDTF">2026-02-10T22:23:00Z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Gerencia|7f4773cf-2cb9-48b6-88d2-9e4750a72616;#88;#DGAP - División Gestión Activos y Pasivos|e5e58ded-9fa6-4fc5-8d69-304036a9a722;#1026;#DSC - División Servicios Compartidos|39bf63db-793f-4ef3-91b9-d7ea899416c1</vt:lpwstr>
  </property>
  <property fmtid="{D5CDD505-2E9C-101B-9397-08002B2CF9AE}" pid="11" name="Disponibilidad">
    <vt:lpwstr>129;#Muy Alta|07d704e5-b190-4d9b-871e-17dc62ecebde</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25b80117,c99a1b6,54344cb</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2026-02-10T21:44:25Z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0439a31e-65cc-4715-b7ae-c3a950e5769a</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WorkflowChangePath">
    <vt:lpwstr>3598ac08-66e4-4258-9916-e672c2905e74,4;1afe6994-8faf-447a-9c55-27a860d20fdf,8;cf7072bc-9575-4d0b-b529-251f6b43b02b,9;cf7072bc-9575-4d0b-b529-251f6b43b02b,9;</vt:lpwstr>
  </property>
  <property fmtid="{D5CDD505-2E9C-101B-9397-08002B2CF9AE}" pid="30" name="Order">
    <vt:r8>100</vt:r8>
  </property>
  <property fmtid="{D5CDD505-2E9C-101B-9397-08002B2CF9AE}" pid="31" name="ecm_ItemDeleteBlockHolders">
    <vt:lpwstr/>
  </property>
  <property fmtid="{D5CDD505-2E9C-101B-9397-08002B2CF9AE}" pid="33" name="_vti_ItemHoldRecordStatus">
    <vt:i4>0</vt:i4>
  </property>
  <property fmtid="{D5CDD505-2E9C-101B-9397-08002B2CF9AE}" pid="34" name="IconOverlay">
    <vt:lpwstr/>
  </property>
  <property fmtid="{D5CDD505-2E9C-101B-9397-08002B2CF9AE}" pid="35" name="ecm_RecordRestrictions">
    <vt:lpwstr/>
  </property>
  <property fmtid="{D5CDD505-2E9C-101B-9397-08002B2CF9AE}" pid="36" name="ecm_ItemLockHolders">
    <vt:lpwstr/>
  </property>
  <property fmtid="{D5CDD505-2E9C-101B-9397-08002B2CF9AE}" pid="37" name="_dlc_LastRun">
    <vt:lpwstr>02/28/2026 23:48:49</vt:lpwstr>
  </property>
  <property fmtid="{D5CDD505-2E9C-101B-9397-08002B2CF9AE}" pid="38" name="_dlc_ItemStageId">
    <vt:lpwstr>1</vt:lpwstr>
  </property>
  <property fmtid="{D5CDD505-2E9C-101B-9397-08002B2CF9AE}" pid="39" name="gecAcuseEnvioPara">
    <vt:lpwstr/>
  </property>
  <property fmtid="{D5CDD505-2E9C-101B-9397-08002B2CF9AE}" pid="40" name="_ExtendedDescription">
    <vt:lpwstr/>
  </property>
</Properties>
</file>