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399EA52" w14:textId="5530BA05" w:rsidR="003554C5" w:rsidRPr="0005665B" w:rsidRDefault="0005665B" w:rsidP="0005665B">
      <w:pPr>
        <w:jc w:val="left"/>
        <w:rPr>
          <w:rFonts w:ascii="Arial" w:hAnsi="Arial" w:cs="Arial"/>
          <w:sz w:val="24"/>
          <w:lang w:val="es-CR" w:eastAsia="es-CR"/>
        </w:rPr>
      </w:pPr>
      <w:r w:rsidRPr="0005665B">
        <w:rPr>
          <w:rFonts w:ascii="Arial" w:hAnsi="Arial" w:cs="Arial"/>
          <w:sz w:val="24"/>
          <w:lang w:val="es-CR" w:eastAsia="es-CR"/>
        </w:rPr>
        <w:t>9 de febrero del 2026</w:t>
      </w:r>
    </w:p>
    <w:sdt>
      <w:sdtPr>
        <w:alias w:val="Consecutivo"/>
        <w:tag w:val="Consecutivo"/>
        <w:id w:val="867724263"/>
        <w:placeholder>
          <w:docPart w:val="2156BB5A3654492C90FCA42ACEAF15ED"/>
        </w:placeholder>
        <w:text/>
      </w:sdtPr>
      <w:sdtEndPr/>
      <w:sdtContent>
        <w:p w14:paraId="22BF4327" w14:textId="77777777" w:rsidR="003554C5" w:rsidRDefault="00BF4EBD" w:rsidP="0085692C">
          <w:r>
            <w:rPr>
              <w:rStyle w:val="Textodelmarcadordeposicin"/>
              <w:rFonts w:eastAsia="Calibri"/>
            </w:rPr>
            <w:t>AI-0038-2026</w:t>
          </w:r>
        </w:p>
      </w:sdtContent>
    </w:sdt>
    <w:p w14:paraId="1E7FF035" w14:textId="77777777" w:rsidR="00BF4EBD" w:rsidRPr="00F835F3" w:rsidRDefault="00BF4EBD" w:rsidP="0085692C"/>
    <w:p w14:paraId="09F95543" w14:textId="77777777" w:rsidR="0005665B" w:rsidRPr="0005665B" w:rsidRDefault="0005665B" w:rsidP="0005665B">
      <w:pPr>
        <w:jc w:val="left"/>
        <w:rPr>
          <w:rFonts w:ascii="Arial" w:hAnsi="Arial" w:cs="Arial"/>
          <w:sz w:val="24"/>
          <w:lang w:val="es-CR" w:eastAsia="es-CR"/>
        </w:rPr>
      </w:pPr>
      <w:r w:rsidRPr="0005665B">
        <w:rPr>
          <w:rFonts w:ascii="Arial" w:hAnsi="Arial" w:cs="Arial"/>
          <w:sz w:val="24"/>
          <w:lang w:val="es-CR" w:eastAsia="es-CR"/>
        </w:rPr>
        <w:t>Señor</w:t>
      </w:r>
    </w:p>
    <w:p w14:paraId="3D489167" w14:textId="77777777" w:rsidR="0005665B" w:rsidRPr="0005665B" w:rsidRDefault="0005665B" w:rsidP="0005665B">
      <w:pPr>
        <w:jc w:val="left"/>
        <w:rPr>
          <w:rFonts w:ascii="Arial" w:hAnsi="Arial" w:cs="Arial"/>
          <w:sz w:val="24"/>
          <w:lang w:val="es-CR" w:eastAsia="es-CR"/>
        </w:rPr>
      </w:pPr>
      <w:r w:rsidRPr="0005665B">
        <w:rPr>
          <w:rFonts w:ascii="Arial" w:hAnsi="Arial" w:cs="Arial"/>
          <w:sz w:val="24"/>
          <w:lang w:val="es-CR" w:eastAsia="es-CR"/>
        </w:rPr>
        <w:t xml:space="preserve">Carlos Mora Gómez, </w:t>
      </w:r>
      <w:proofErr w:type="gramStart"/>
      <w:r w:rsidRPr="0005665B">
        <w:rPr>
          <w:rFonts w:ascii="Arial" w:hAnsi="Arial" w:cs="Arial"/>
          <w:sz w:val="24"/>
          <w:lang w:val="es-CR" w:eastAsia="es-CR"/>
        </w:rPr>
        <w:t>Director</w:t>
      </w:r>
      <w:proofErr w:type="gramEnd"/>
      <w:r w:rsidRPr="0005665B">
        <w:rPr>
          <w:rFonts w:ascii="Arial" w:hAnsi="Arial" w:cs="Arial"/>
          <w:sz w:val="24"/>
          <w:lang w:val="es-CR" w:eastAsia="es-CR"/>
        </w:rPr>
        <w:t xml:space="preserve"> </w:t>
      </w:r>
      <w:proofErr w:type="spellStart"/>
      <w:r w:rsidRPr="0005665B">
        <w:rPr>
          <w:rFonts w:ascii="Arial" w:hAnsi="Arial" w:cs="Arial"/>
          <w:sz w:val="24"/>
          <w:lang w:val="es-CR" w:eastAsia="es-CR"/>
        </w:rPr>
        <w:t>a.i.</w:t>
      </w:r>
      <w:proofErr w:type="spellEnd"/>
    </w:p>
    <w:p w14:paraId="23FF00C0" w14:textId="77777777" w:rsidR="0005665B" w:rsidRPr="0005665B" w:rsidRDefault="0005665B" w:rsidP="0005665B">
      <w:pPr>
        <w:jc w:val="left"/>
        <w:rPr>
          <w:rFonts w:ascii="Arial" w:hAnsi="Arial" w:cs="Arial"/>
          <w:b/>
          <w:color w:val="1F4E79"/>
          <w:sz w:val="24"/>
          <w:lang w:val="es-CR" w:eastAsia="es-CR"/>
        </w:rPr>
      </w:pPr>
      <w:r w:rsidRPr="0005665B">
        <w:rPr>
          <w:rFonts w:ascii="Arial" w:hAnsi="Arial" w:cs="Arial"/>
          <w:b/>
          <w:color w:val="1F4E79"/>
          <w:sz w:val="24"/>
          <w:lang w:val="es-CR" w:eastAsia="es-CR"/>
        </w:rPr>
        <w:t>DEPARTAMENTO GESTIÓN DE RIESGOS Y CUMPLIMIENTO</w:t>
      </w:r>
    </w:p>
    <w:p w14:paraId="08CC818C" w14:textId="77777777" w:rsidR="0005665B" w:rsidRPr="0005665B" w:rsidRDefault="0005665B" w:rsidP="0005665B">
      <w:pPr>
        <w:jc w:val="left"/>
        <w:rPr>
          <w:rFonts w:ascii="Arial" w:hAnsi="Arial" w:cs="Arial"/>
          <w:sz w:val="24"/>
          <w:lang w:val="es-CR" w:eastAsia="es-CR"/>
        </w:rPr>
      </w:pPr>
    </w:p>
    <w:p w14:paraId="28928964" w14:textId="77777777" w:rsidR="0005665B" w:rsidRPr="0005665B" w:rsidRDefault="0005665B" w:rsidP="0005665B">
      <w:pPr>
        <w:rPr>
          <w:rFonts w:ascii="Arial" w:hAnsi="Arial" w:cs="Arial"/>
          <w:b/>
          <w:sz w:val="24"/>
          <w:lang w:val="es-CR" w:eastAsia="es-CR"/>
        </w:rPr>
      </w:pPr>
    </w:p>
    <w:p w14:paraId="18AD7747" w14:textId="77777777" w:rsidR="0005665B" w:rsidRPr="0005665B" w:rsidRDefault="0005665B" w:rsidP="0005665B">
      <w:pPr>
        <w:rPr>
          <w:rFonts w:ascii="Arial" w:hAnsi="Arial" w:cs="Arial"/>
          <w:b/>
          <w:bCs/>
          <w:sz w:val="24"/>
          <w:lang w:val="es-CR" w:eastAsia="es-CR"/>
        </w:rPr>
      </w:pPr>
      <w:r w:rsidRPr="0005665B">
        <w:rPr>
          <w:rFonts w:ascii="Arial" w:hAnsi="Arial" w:cs="Arial"/>
          <w:b/>
          <w:sz w:val="24"/>
          <w:lang w:val="es-CR" w:eastAsia="es-CR"/>
        </w:rPr>
        <w:t xml:space="preserve">Ref. Comunicación del Informe </w:t>
      </w:r>
      <w:r w:rsidRPr="0005665B">
        <w:rPr>
          <w:rFonts w:ascii="Arial" w:hAnsi="Arial" w:cs="Arial"/>
          <w:b/>
          <w:bCs/>
          <w:sz w:val="24"/>
          <w:lang w:val="es-CR" w:eastAsia="es-CR"/>
        </w:rPr>
        <w:t>de auditoría de indicadores financieros de riesgo de liquidez</w:t>
      </w:r>
    </w:p>
    <w:p w14:paraId="51C5B03D" w14:textId="77777777" w:rsidR="0005665B" w:rsidRPr="0005665B" w:rsidRDefault="0005665B" w:rsidP="0005665B">
      <w:pPr>
        <w:jc w:val="left"/>
        <w:rPr>
          <w:rFonts w:ascii="Arial" w:hAnsi="Arial" w:cs="Arial"/>
          <w:sz w:val="24"/>
          <w:lang w:val="es-CR" w:eastAsia="es-CR"/>
        </w:rPr>
      </w:pPr>
    </w:p>
    <w:p w14:paraId="2806FF02" w14:textId="6994C746" w:rsidR="0005665B" w:rsidRPr="0005665B" w:rsidRDefault="0005665B" w:rsidP="0005665B">
      <w:pPr>
        <w:jc w:val="left"/>
        <w:rPr>
          <w:rFonts w:ascii="Arial" w:hAnsi="Arial" w:cs="Arial"/>
          <w:sz w:val="24"/>
          <w:lang w:val="es-CR" w:eastAsia="es-CR"/>
        </w:rPr>
      </w:pPr>
      <w:r w:rsidRPr="0005665B">
        <w:rPr>
          <w:rFonts w:ascii="Arial" w:hAnsi="Arial" w:cs="Arial"/>
          <w:sz w:val="24"/>
          <w:lang w:val="es-CR" w:eastAsia="es-CR"/>
        </w:rPr>
        <w:t>Estimado señor:</w:t>
      </w:r>
    </w:p>
    <w:p w14:paraId="2F71CA51" w14:textId="77777777" w:rsidR="0005665B" w:rsidRPr="0005665B" w:rsidRDefault="0005665B" w:rsidP="0005665B">
      <w:pPr>
        <w:jc w:val="left"/>
        <w:rPr>
          <w:rFonts w:ascii="Arial" w:hAnsi="Arial" w:cs="Arial"/>
          <w:sz w:val="24"/>
          <w:lang w:val="es-CR" w:eastAsia="es-CR"/>
        </w:rPr>
      </w:pPr>
    </w:p>
    <w:p w14:paraId="3B6B500E" w14:textId="77777777" w:rsidR="0005665B" w:rsidRPr="0005665B" w:rsidRDefault="0005665B" w:rsidP="0005665B">
      <w:pPr>
        <w:tabs>
          <w:tab w:val="left" w:pos="5505"/>
        </w:tabs>
        <w:rPr>
          <w:rFonts w:ascii="Arial" w:hAnsi="Arial" w:cs="Arial"/>
          <w:sz w:val="24"/>
          <w:lang w:val="es-CR" w:eastAsia="es-CR"/>
        </w:rPr>
      </w:pPr>
      <w:r w:rsidRPr="0005665B">
        <w:rPr>
          <w:rFonts w:ascii="Arial" w:hAnsi="Arial" w:cs="Arial"/>
          <w:sz w:val="24"/>
          <w:lang w:val="es-CR" w:eastAsia="es-CR"/>
        </w:rPr>
        <w:t xml:space="preserve">El informe adjunto contiene los resultados correspondientes al estudio </w:t>
      </w:r>
      <w:bookmarkStart w:id="0" w:name="_Hlk175132658"/>
      <w:r w:rsidRPr="0005665B">
        <w:rPr>
          <w:rFonts w:ascii="Arial" w:hAnsi="Arial" w:cs="Arial"/>
          <w:sz w:val="24"/>
          <w:lang w:val="es-CR" w:eastAsia="es-CR"/>
        </w:rPr>
        <w:t>de carácter especial</w:t>
      </w:r>
      <w:r w:rsidRPr="0005665B">
        <w:rPr>
          <w:rFonts w:ascii="Arial" w:hAnsi="Arial" w:cs="Arial"/>
          <w:sz w:val="24"/>
          <w:vertAlign w:val="superscript"/>
          <w:lang w:val="es-CR" w:eastAsia="es-CR"/>
        </w:rPr>
        <w:footnoteReference w:id="1"/>
      </w:r>
      <w:r w:rsidRPr="0005665B">
        <w:rPr>
          <w:rFonts w:ascii="Arial" w:hAnsi="Arial" w:cs="Arial"/>
          <w:sz w:val="24"/>
          <w:lang w:val="es-CR" w:eastAsia="es-CR"/>
        </w:rPr>
        <w:t xml:space="preserve">, </w:t>
      </w:r>
      <w:bookmarkEnd w:id="0"/>
      <w:r w:rsidRPr="0005665B">
        <w:rPr>
          <w:rFonts w:ascii="Arial" w:hAnsi="Arial" w:cs="Arial"/>
          <w:sz w:val="24"/>
          <w:lang w:val="es-CR" w:eastAsia="es-CR"/>
        </w:rPr>
        <w:t>mediante el cual esta Auditoría evaluó los indicadores financieros de riesgo de liquidez, cuya medición está bajo la responsabilidad del Departamento Gestión de Riesgos y Cumplimiento del Banco Central de Costa Rica.</w:t>
      </w:r>
    </w:p>
    <w:p w14:paraId="1EEAFFA1" w14:textId="77777777" w:rsidR="0005665B" w:rsidRPr="0005665B" w:rsidRDefault="0005665B" w:rsidP="0005665B">
      <w:pPr>
        <w:tabs>
          <w:tab w:val="left" w:pos="5505"/>
        </w:tabs>
        <w:rPr>
          <w:rFonts w:ascii="Arial" w:hAnsi="Arial" w:cs="Arial"/>
          <w:sz w:val="24"/>
          <w:lang w:val="es-CR" w:eastAsia="es-CR"/>
        </w:rPr>
      </w:pPr>
    </w:p>
    <w:p w14:paraId="385D9576" w14:textId="77777777" w:rsidR="0005665B" w:rsidRPr="0005665B" w:rsidRDefault="0005665B" w:rsidP="0005665B">
      <w:pPr>
        <w:rPr>
          <w:rFonts w:ascii="Arial" w:hAnsi="Arial" w:cs="Arial"/>
          <w:sz w:val="24"/>
        </w:rPr>
      </w:pPr>
      <w:r w:rsidRPr="0005665B">
        <w:rPr>
          <w:rFonts w:ascii="Arial" w:hAnsi="Arial" w:cs="Arial"/>
          <w:sz w:val="24"/>
        </w:rPr>
        <w:t>La actividad de auditoría interna en el Banco Central de Costa Rica se realiza de acuerdo con las Normas para el Ejercicio de la Auditoría Interna en el Sector Público y las Normas Generales de Auditoría para el Sector Público, ambas emitidas por la Contraloría General de la República.</w:t>
      </w:r>
    </w:p>
    <w:p w14:paraId="793B9EC3" w14:textId="77777777" w:rsidR="0005665B" w:rsidRPr="0005665B" w:rsidRDefault="0005665B" w:rsidP="0005665B">
      <w:pPr>
        <w:contextualSpacing/>
        <w:jc w:val="left"/>
        <w:rPr>
          <w:rFonts w:ascii="Arial" w:hAnsi="Arial" w:cs="Arial"/>
          <w:sz w:val="24"/>
          <w:lang w:val="es-CR" w:eastAsia="es-CR"/>
        </w:rPr>
      </w:pPr>
    </w:p>
    <w:p w14:paraId="7F46A94E" w14:textId="5DC02577" w:rsidR="0005665B" w:rsidRPr="0005665B" w:rsidRDefault="0005665B" w:rsidP="0005665B">
      <w:pPr>
        <w:rPr>
          <w:rFonts w:ascii="Arial" w:hAnsi="Arial" w:cs="Arial"/>
          <w:sz w:val="24"/>
          <w:lang w:val="es-MX" w:eastAsia="es-MX"/>
        </w:rPr>
      </w:pPr>
      <w:r w:rsidRPr="0005665B">
        <w:rPr>
          <w:rFonts w:ascii="Arial" w:hAnsi="Arial" w:cs="Arial"/>
          <w:sz w:val="24"/>
          <w:lang w:val="es-MX" w:eastAsia="es-MX"/>
        </w:rPr>
        <w:t xml:space="preserve">La Auditoría Interna realizó la conferencia de este informe con el Departamento Gestión de Riesgos y Cumplimiento, y </w:t>
      </w:r>
      <w:r w:rsidR="004230E1">
        <w:rPr>
          <w:rFonts w:ascii="Arial" w:hAnsi="Arial" w:cs="Arial"/>
          <w:sz w:val="24"/>
          <w:lang w:val="es-MX" w:eastAsia="es-MX"/>
        </w:rPr>
        <w:t xml:space="preserve">fue conocido por </w:t>
      </w:r>
      <w:r w:rsidRPr="0005665B">
        <w:rPr>
          <w:rFonts w:ascii="Arial" w:hAnsi="Arial" w:cs="Arial"/>
          <w:sz w:val="24"/>
          <w:lang w:val="es-MX" w:eastAsia="es-MX"/>
        </w:rPr>
        <w:t xml:space="preserve">la Gerencia, como parte de la comunicación preliminar de los resultados. </w:t>
      </w:r>
    </w:p>
    <w:p w14:paraId="54DA08F3" w14:textId="77777777" w:rsidR="0005665B" w:rsidRPr="0005665B" w:rsidRDefault="0005665B" w:rsidP="0005665B">
      <w:pPr>
        <w:rPr>
          <w:rFonts w:ascii="Arial" w:hAnsi="Arial" w:cs="Arial"/>
          <w:sz w:val="24"/>
          <w:lang w:val="es-MX" w:eastAsia="es-MX"/>
        </w:rPr>
      </w:pPr>
    </w:p>
    <w:p w14:paraId="4B96369B" w14:textId="77777777" w:rsidR="0005665B" w:rsidRPr="0005665B" w:rsidRDefault="0005665B" w:rsidP="0005665B">
      <w:pPr>
        <w:rPr>
          <w:rFonts w:ascii="Arial" w:hAnsi="Arial" w:cs="Arial"/>
          <w:sz w:val="24"/>
          <w:lang w:val="es-CR" w:eastAsia="es-MX"/>
        </w:rPr>
      </w:pPr>
      <w:r w:rsidRPr="0005665B">
        <w:rPr>
          <w:rFonts w:ascii="Arial" w:hAnsi="Arial" w:cs="Arial"/>
          <w:sz w:val="24"/>
          <w:lang w:val="es-CR" w:eastAsia="es-MX"/>
        </w:rPr>
        <w:t>Le solicito disponer que en el plazo de los próximos diez días se registre en el Sistema de la Auditoría Interna ubicado en el Portal Central el nombre de los funcionarios responsables de atender las recomendaciones y sus fechas de implantación establecidas por el Departamento Gestión de Riesgos y Cumplimiento, las cuales se incluyen en este informe.</w:t>
      </w:r>
    </w:p>
    <w:p w14:paraId="5CB9BA77" w14:textId="77777777" w:rsidR="0005665B" w:rsidRPr="0005665B" w:rsidRDefault="0005665B" w:rsidP="0005665B">
      <w:pPr>
        <w:widowControl w:val="0"/>
        <w:rPr>
          <w:rFonts w:ascii="Arial" w:hAnsi="Arial" w:cs="Arial"/>
          <w:sz w:val="24"/>
          <w:lang w:val="es-CR" w:eastAsia="es-CR"/>
        </w:rPr>
      </w:pPr>
    </w:p>
    <w:p w14:paraId="5C333F1F" w14:textId="77777777" w:rsidR="0005665B" w:rsidRPr="0005665B" w:rsidRDefault="0005665B" w:rsidP="0005665B">
      <w:pPr>
        <w:widowControl w:val="0"/>
        <w:rPr>
          <w:rFonts w:ascii="Arial" w:hAnsi="Arial" w:cs="Arial"/>
          <w:sz w:val="24"/>
          <w:lang w:val="es-CR" w:eastAsia="es-CR"/>
        </w:rPr>
      </w:pPr>
      <w:r w:rsidRPr="0005665B">
        <w:rPr>
          <w:rFonts w:ascii="Arial" w:hAnsi="Arial" w:cs="Arial"/>
          <w:sz w:val="24"/>
          <w:lang w:val="es-CR" w:eastAsia="es-CR"/>
        </w:rPr>
        <w:t>Las recomendaciones de auditoría deben tratarse con arreglo a las disposiciones de los artículos 36, 37, 38 y 39, según la Ley General de Control Interno No. 8292 publicada en el periódico oficial La Gaceta 169 del 4 de setiembre del 2002.</w:t>
      </w:r>
    </w:p>
    <w:p w14:paraId="35096493" w14:textId="77777777" w:rsidR="0005665B" w:rsidRPr="0005665B" w:rsidRDefault="0005665B" w:rsidP="0005665B">
      <w:pPr>
        <w:widowControl w:val="0"/>
        <w:rPr>
          <w:rFonts w:ascii="Arial" w:hAnsi="Arial" w:cs="Arial"/>
          <w:sz w:val="24"/>
          <w:lang w:val="es-CR" w:eastAsia="es-CR"/>
        </w:rPr>
      </w:pPr>
    </w:p>
    <w:p w14:paraId="44642CD9" w14:textId="77777777" w:rsidR="0005665B" w:rsidRPr="0005665B" w:rsidRDefault="0005665B" w:rsidP="0005665B">
      <w:pPr>
        <w:widowControl w:val="0"/>
        <w:rPr>
          <w:rFonts w:ascii="Arial" w:hAnsi="Arial" w:cs="Arial"/>
          <w:sz w:val="24"/>
          <w:lang w:val="es-CR" w:eastAsia="es-CR"/>
        </w:rPr>
      </w:pPr>
      <w:r w:rsidRPr="0005665B">
        <w:rPr>
          <w:rFonts w:ascii="Arial" w:hAnsi="Arial" w:cs="Arial"/>
          <w:sz w:val="24"/>
          <w:lang w:val="es-MX" w:eastAsia="es-MX"/>
        </w:rPr>
        <w:t xml:space="preserve">Agradecemos la colaboración brindada por las personas involucradas en la atención de nuestras actividades en el presente estudio, la cual fue fundamental para facilitar el acceso oportuno a la información requerida, brindar aclaraciones </w:t>
      </w:r>
      <w:r w:rsidRPr="0005665B">
        <w:rPr>
          <w:rFonts w:ascii="Arial" w:hAnsi="Arial" w:cs="Arial"/>
          <w:sz w:val="24"/>
          <w:lang w:val="es-MX" w:eastAsia="es-MX"/>
        </w:rPr>
        <w:lastRenderedPageBreak/>
        <w:t>y validar los resultados obtenidos. Esta disposición contribuyó significativamente al cumplimiento exitoso de nuestra labor</w:t>
      </w:r>
      <w:r w:rsidRPr="0005665B">
        <w:rPr>
          <w:rFonts w:ascii="Arial" w:hAnsi="Arial" w:cs="Arial"/>
          <w:sz w:val="24"/>
          <w:lang w:val="es-CR" w:eastAsia="es-CR"/>
        </w:rPr>
        <w:t>.</w:t>
      </w:r>
    </w:p>
    <w:p w14:paraId="52196BAE" w14:textId="77777777" w:rsidR="0005665B" w:rsidRPr="0005665B" w:rsidRDefault="0005665B" w:rsidP="0005665B">
      <w:pPr>
        <w:widowControl w:val="0"/>
        <w:rPr>
          <w:rFonts w:ascii="Arial" w:hAnsi="Arial" w:cs="Arial"/>
          <w:sz w:val="24"/>
          <w:lang w:val="es-CR" w:eastAsia="es-CR"/>
        </w:rPr>
      </w:pPr>
    </w:p>
    <w:p w14:paraId="7266677B" w14:textId="77777777" w:rsidR="004230E1" w:rsidRDefault="004230E1" w:rsidP="0005665B">
      <w:pPr>
        <w:jc w:val="left"/>
        <w:rPr>
          <w:rFonts w:ascii="Arial" w:hAnsi="Arial" w:cs="Arial"/>
          <w:sz w:val="24"/>
          <w:lang w:val="pt-BR" w:eastAsia="es-CR"/>
        </w:rPr>
      </w:pPr>
    </w:p>
    <w:p w14:paraId="3444CCCD" w14:textId="6EC40E53" w:rsidR="0005665B" w:rsidRPr="0005665B" w:rsidRDefault="0005665B" w:rsidP="0005665B">
      <w:pPr>
        <w:jc w:val="left"/>
        <w:rPr>
          <w:rFonts w:ascii="Arial" w:hAnsi="Arial" w:cs="Arial"/>
          <w:sz w:val="24"/>
          <w:lang w:val="pt-BR" w:eastAsia="es-CR"/>
        </w:rPr>
      </w:pPr>
      <w:r w:rsidRPr="0005665B">
        <w:rPr>
          <w:rFonts w:ascii="Times New Roman" w:hAnsi="Times New Roman"/>
          <w:noProof/>
          <w:sz w:val="24"/>
          <w:lang w:val="es-CR" w:eastAsia="es-CR"/>
        </w:rPr>
        <w:drawing>
          <wp:anchor distT="0" distB="0" distL="114300" distR="114300" simplePos="0" relativeHeight="251659264" behindDoc="1" locked="0" layoutInCell="1" allowOverlap="1" wp14:anchorId="18C0C5D9" wp14:editId="5672B6E1">
            <wp:simplePos x="0" y="0"/>
            <wp:positionH relativeFrom="column">
              <wp:posOffset>-131445</wp:posOffset>
            </wp:positionH>
            <wp:positionV relativeFrom="paragraph">
              <wp:posOffset>177165</wp:posOffset>
            </wp:positionV>
            <wp:extent cx="2506980" cy="388620"/>
            <wp:effectExtent l="0" t="0" r="7620" b="0"/>
            <wp:wrapNone/>
            <wp:docPr id="37"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Imagen 10"/>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r w:rsidRPr="0005665B">
        <w:rPr>
          <w:rFonts w:ascii="Arial" w:hAnsi="Arial" w:cs="Arial"/>
          <w:sz w:val="24"/>
          <w:lang w:val="pt-BR" w:eastAsia="es-CR"/>
        </w:rPr>
        <w:t>Atentamente,</w:t>
      </w:r>
    </w:p>
    <w:p w14:paraId="4E719F1A" w14:textId="77777777" w:rsidR="0005665B" w:rsidRPr="0005665B" w:rsidRDefault="0005665B" w:rsidP="0005665B">
      <w:pPr>
        <w:tabs>
          <w:tab w:val="left" w:pos="3120"/>
        </w:tabs>
        <w:jc w:val="left"/>
        <w:rPr>
          <w:rFonts w:ascii="Arial" w:hAnsi="Arial" w:cs="Arial"/>
          <w:sz w:val="24"/>
          <w:lang w:val="pt-BR" w:eastAsia="es-CR"/>
        </w:rPr>
      </w:pPr>
      <w:r w:rsidRPr="0005665B">
        <w:rPr>
          <w:rFonts w:ascii="Arial" w:hAnsi="Arial" w:cs="Arial"/>
          <w:sz w:val="24"/>
          <w:lang w:val="pt-BR" w:eastAsia="es-CR"/>
        </w:rPr>
        <w:tab/>
      </w:r>
    </w:p>
    <w:p w14:paraId="77F17EFC" w14:textId="77777777" w:rsidR="0005665B" w:rsidRPr="0005665B" w:rsidRDefault="0005665B" w:rsidP="0005665B">
      <w:pPr>
        <w:jc w:val="left"/>
        <w:rPr>
          <w:rFonts w:ascii="Arial" w:hAnsi="Arial" w:cs="Arial"/>
          <w:sz w:val="24"/>
          <w:lang w:val="pt-BR" w:eastAsia="es-CR"/>
        </w:rPr>
      </w:pPr>
    </w:p>
    <w:p w14:paraId="06A181E3" w14:textId="77777777" w:rsidR="0005665B" w:rsidRPr="0005665B" w:rsidRDefault="0005665B" w:rsidP="0005665B">
      <w:pPr>
        <w:jc w:val="left"/>
        <w:rPr>
          <w:rFonts w:ascii="Arial" w:hAnsi="Arial" w:cs="Arial"/>
          <w:sz w:val="24"/>
          <w:lang w:val="pt-BR" w:eastAsia="es-CR"/>
        </w:rPr>
      </w:pPr>
      <w:r w:rsidRPr="0005665B">
        <w:rPr>
          <w:rFonts w:ascii="Arial" w:hAnsi="Arial" w:cs="Arial"/>
          <w:sz w:val="24"/>
          <w:lang w:val="pt-BR" w:eastAsia="es-CR"/>
        </w:rPr>
        <w:t>Joaquín Vargas Guerrero</w:t>
      </w:r>
    </w:p>
    <w:p w14:paraId="7D008A26" w14:textId="77777777" w:rsidR="0005665B" w:rsidRPr="0005665B" w:rsidRDefault="0005665B" w:rsidP="0005665B">
      <w:pPr>
        <w:jc w:val="left"/>
        <w:rPr>
          <w:rFonts w:ascii="Arial" w:hAnsi="Arial" w:cs="Arial"/>
          <w:b/>
          <w:bCs/>
          <w:sz w:val="24"/>
          <w:lang w:val="pt-BR" w:eastAsia="es-CR"/>
        </w:rPr>
      </w:pPr>
      <w:r w:rsidRPr="0005665B">
        <w:rPr>
          <w:rFonts w:ascii="Arial" w:hAnsi="Arial" w:cs="Arial"/>
          <w:b/>
          <w:bCs/>
          <w:sz w:val="24"/>
          <w:lang w:val="pt-BR" w:eastAsia="es-CR"/>
        </w:rPr>
        <w:t>Auditor Interno</w:t>
      </w:r>
    </w:p>
    <w:p w14:paraId="0105124D" w14:textId="77777777" w:rsidR="00A26E9E" w:rsidRDefault="00A26E9E" w:rsidP="0005665B">
      <w:pPr>
        <w:pStyle w:val="encabezado0"/>
        <w:rPr>
          <w:lang w:val="pt-BR"/>
        </w:rPr>
      </w:pPr>
    </w:p>
    <w:p w14:paraId="50DDF9C6" w14:textId="77777777" w:rsidR="004230E1" w:rsidRDefault="004230E1" w:rsidP="0005665B">
      <w:pPr>
        <w:pStyle w:val="encabezado0"/>
        <w:rPr>
          <w:lang w:val="pt-BR"/>
        </w:rPr>
      </w:pPr>
    </w:p>
    <w:p w14:paraId="17B314C7" w14:textId="6A621C20" w:rsidR="004230E1" w:rsidRDefault="004230E1" w:rsidP="0005665B">
      <w:pPr>
        <w:pStyle w:val="encabezado0"/>
        <w:rPr>
          <w:lang w:val="pt-BR"/>
        </w:rPr>
      </w:pPr>
      <w:r>
        <w:rPr>
          <w:lang w:val="pt-BR"/>
        </w:rPr>
        <w:t>Cc.</w:t>
      </w:r>
      <w:r>
        <w:rPr>
          <w:lang w:val="pt-BR"/>
        </w:rPr>
        <w:tab/>
        <w:t>Gerencia</w:t>
      </w:r>
    </w:p>
    <w:p w14:paraId="4E92E6D1" w14:textId="46F32EED" w:rsidR="004230E1" w:rsidRDefault="004230E1" w:rsidP="0005665B">
      <w:pPr>
        <w:pStyle w:val="encabezado0"/>
        <w:rPr>
          <w:lang w:val="pt-BR"/>
        </w:rPr>
      </w:pPr>
    </w:p>
    <w:p w14:paraId="54AB050E" w14:textId="77777777" w:rsidR="0005665B" w:rsidRDefault="0005665B" w:rsidP="0005665B">
      <w:pPr>
        <w:pStyle w:val="encabezado0"/>
        <w:rPr>
          <w:lang w:val="pt-BR"/>
        </w:rPr>
      </w:pPr>
    </w:p>
    <w:bookmarkStart w:id="1" w:name="_MON_1832142547"/>
    <w:bookmarkEnd w:id="1"/>
    <w:p w14:paraId="2131595F" w14:textId="7D433589" w:rsidR="0005665B" w:rsidRPr="0005665B" w:rsidRDefault="0005665B" w:rsidP="0005665B">
      <w:pPr>
        <w:pStyle w:val="encabezado0"/>
        <w:jc w:val="center"/>
        <w:rPr>
          <w:lang w:val="pt-BR"/>
        </w:rPr>
      </w:pPr>
      <w:r>
        <w:rPr>
          <w:lang w:val="pt-BR"/>
        </w:rPr>
        <w:object w:dxaOrig="1508" w:dyaOrig="984" w14:anchorId="1669BB6A">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5.4pt;height:49.2pt" o:ole="">
            <v:imagedata r:id="rId15" o:title=""/>
          </v:shape>
          <o:OLEObject Type="Embed" ProgID="Word.Document.12" ShapeID="_x0000_i1025" DrawAspect="Icon" ObjectID="_1832150006" r:id="rId16">
            <o:FieldCodes>\s</o:FieldCodes>
          </o:OLEObject>
        </w:object>
      </w:r>
    </w:p>
    <w:sectPr w:rsidR="0005665B" w:rsidRPr="0005665B" w:rsidSect="00060C03">
      <w:headerReference w:type="even" r:id="rId17"/>
      <w:headerReference w:type="default" r:id="rId18"/>
      <w:footerReference w:type="even" r:id="rId19"/>
      <w:footerReference w:type="default" r:id="rId20"/>
      <w:headerReference w:type="first" r:id="rId21"/>
      <w:footerReference w:type="first" r:id="rId22"/>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8DFFEFA" w14:textId="77777777" w:rsidR="0005665B" w:rsidRDefault="0005665B" w:rsidP="00D43D57">
      <w:r>
        <w:separator/>
      </w:r>
    </w:p>
  </w:endnote>
  <w:endnote w:type="continuationSeparator" w:id="0">
    <w:p w14:paraId="1F9461D5" w14:textId="77777777" w:rsidR="0005665B" w:rsidRDefault="0005665B"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D604983" w14:textId="63F2323F" w:rsidR="00EC7A70" w:rsidRDefault="0005665B">
    <w:pPr>
      <w:pStyle w:val="Piedepgina"/>
    </w:pPr>
    <w:r>
      <w:rPr>
        <w:noProof/>
      </w:rPr>
      <mc:AlternateContent>
        <mc:Choice Requires="wps">
          <w:drawing>
            <wp:anchor distT="0" distB="0" distL="0" distR="0" simplePos="0" relativeHeight="251698176" behindDoc="0" locked="0" layoutInCell="1" allowOverlap="1" wp14:anchorId="5D7E940B" wp14:editId="04950DB2">
              <wp:simplePos x="635" y="635"/>
              <wp:positionH relativeFrom="page">
                <wp:align>center</wp:align>
              </wp:positionH>
              <wp:positionV relativeFrom="page">
                <wp:align>bottom</wp:align>
              </wp:positionV>
              <wp:extent cx="1083945" cy="345440"/>
              <wp:effectExtent l="0" t="0" r="1905" b="0"/>
              <wp:wrapNone/>
              <wp:docPr id="1275746344" name="Cuadro de texto 2"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44BFC7FD" w14:textId="0C6818CB" w:rsidR="0005665B" w:rsidRPr="0005665B" w:rsidRDefault="0005665B" w:rsidP="0005665B">
                          <w:pPr>
                            <w:rPr>
                              <w:rFonts w:ascii="Aptos" w:eastAsia="Aptos" w:hAnsi="Aptos" w:cs="Aptos"/>
                              <w:noProof/>
                              <w:color w:val="000000"/>
                              <w:sz w:val="20"/>
                              <w:szCs w:val="20"/>
                            </w:rPr>
                          </w:pPr>
                          <w:r w:rsidRPr="0005665B">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5D7E940B" id="_x0000_t202" coordsize="21600,21600" o:spt="202" path="m,l,21600r21600,l21600,xe">
              <v:stroke joinstyle="miter"/>
              <v:path gradientshapeok="t" o:connecttype="rect"/>
            </v:shapetype>
            <v:shape id="Cuadro de texto 2" o:spid="_x0000_s1026" type="#_x0000_t202" alt="Uso Interno estricto" style="position:absolute;left:0;text-align:left;margin-left:0;margin-top:0;width:85.35pt;height:27.2pt;z-index:2516981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wOFpCwIAABYEAAAOAAAAZHJzL2Uyb0RvYy54bWysU01v2zAMvQ/YfxB0X+y0ydAacYqsRYYB&#10;QVsgHXpWZDk2IIkCpcTOfv0oxW62bqdhF/mZpPjx+LS4641mR4W+BVvy6STnTFkJVWv3Jf/+sv50&#10;w5kPwlZCg1UlPynP75YfPyw6V6graEBXChklsb7oXMmbEFyRZV42ygg/AacsOWtAIwL94j6rUHSU&#10;3ejsKs8/Zx1g5RCk8p6sD2cnX6b8da1keKprrwLTJafeQjoxnbt4ZsuFKPYoXNPKoQ3xD10Y0Voq&#10;+pbqQQTBDtj+kcq0EsFDHSYSTAZ13UqVZqBppvm7abaNcCrNQuR490aT/39p5eNx656Rhf4L9LTA&#10;SEjnfOHJGOfpazTxS50y8hOFpzfaVB+YjJfym+vb2ZwzSb7r2Xw2S7xml9sOffiqwLAISo60lsSW&#10;OG58oIoUOobEYhbWrdZpNdr+ZqDAaMkuLUYU+l0/9L2D6kTjIJw37Z1ct1RzI3x4FkirpQlIruGJ&#10;jlpDV3IYEGcN4I+/2WM8MU5ezjqSSsktaZkz/c3SJqKqRoAj2CUwvc3nOfntwdwDCXBKb8HJBMmK&#10;QY+wRjCvJORVLEQuYSWVK/luhPfhrFl6CFKtVimIBORE2NitkzF15CmS+NK/CnQD04F29AijjkTx&#10;jvBzbLzp3eoQiPa0jcjpmciBahJfWtLwUKK6f/1PUZfnvPwJAAD//wMAUEsDBBQABgAIAAAAIQBK&#10;DpMZ2gAAAAQBAAAPAAAAZHJzL2Rvd25yZXYueG1sTI/BTsMwDIbvSLxDZCRuLGUbDJWmE5rEaQhp&#10;GxduXuK1hcapGnfr3p6MC1wsWf+vz5+L5ehbdaQ+NoEN3E8yUMQ2uIYrAx+717snUFGQHbaBycCZ&#10;IizL66sCcxdOvKHjViqVIBxzNFCLdLnW0dbkMU5CR5yyQ+g9Slr7SrseTwnuWz3NskftseF0ocaO&#10;VjXZ7+3gDTxs5G14593sc5yev9bdys4Oa2vM7c348gxKaJS/Mlz0kzqUyWkfBnZRtQbSI/I7L9ki&#10;W4DaJ/B8Dros9H/58gcAAP//AwBQSwECLQAUAAYACAAAACEAtoM4kv4AAADhAQAAEwAAAAAAAAAA&#10;AAAAAAAAAAAAW0NvbnRlbnRfVHlwZXNdLnhtbFBLAQItABQABgAIAAAAIQA4/SH/1gAAAJQBAAAL&#10;AAAAAAAAAAAAAAAAAC8BAABfcmVscy8ucmVsc1BLAQItABQABgAIAAAAIQBywOFpCwIAABYEAAAO&#10;AAAAAAAAAAAAAAAAAC4CAABkcnMvZTJvRG9jLnhtbFBLAQItABQABgAIAAAAIQBKDpMZ2gAAAAQB&#10;AAAPAAAAAAAAAAAAAAAAAGUEAABkcnMvZG93bnJldi54bWxQSwUGAAAAAAQABADzAAAAbAUAAAAA&#10;" filled="f" stroked="f">
              <v:textbox style="mso-fit-shape-to-text:t" inset="0,0,0,15pt">
                <w:txbxContent>
                  <w:p w14:paraId="44BFC7FD" w14:textId="0C6818CB" w:rsidR="0005665B" w:rsidRPr="0005665B" w:rsidRDefault="0005665B" w:rsidP="0005665B">
                    <w:pPr>
                      <w:rPr>
                        <w:rFonts w:ascii="Aptos" w:eastAsia="Aptos" w:hAnsi="Aptos" w:cs="Aptos"/>
                        <w:noProof/>
                        <w:color w:val="000000"/>
                        <w:sz w:val="20"/>
                        <w:szCs w:val="20"/>
                      </w:rPr>
                    </w:pPr>
                    <w:r w:rsidRPr="0005665B">
                      <w:rPr>
                        <w:rFonts w:ascii="Aptos" w:eastAsia="Aptos" w:hAnsi="Aptos" w:cs="Aptos"/>
                        <w:noProof/>
                        <w:color w:val="000000"/>
                        <w:sz w:val="20"/>
                        <w:szCs w:val="20"/>
                      </w:rPr>
                      <w:t>Uso Interno estricto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E388360" w14:textId="295133F5" w:rsidR="002307FE" w:rsidRDefault="0005665B"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2B42FA06" wp14:editId="693899DB">
              <wp:simplePos x="635" y="635"/>
              <wp:positionH relativeFrom="page">
                <wp:align>center</wp:align>
              </wp:positionH>
              <wp:positionV relativeFrom="page">
                <wp:align>bottom</wp:align>
              </wp:positionV>
              <wp:extent cx="1083945" cy="345440"/>
              <wp:effectExtent l="0" t="0" r="1905" b="0"/>
              <wp:wrapNone/>
              <wp:docPr id="1010413425" name="Cuadro de texto 3"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3F80C21E" w14:textId="49A3D92E" w:rsidR="0005665B" w:rsidRPr="0005665B" w:rsidRDefault="0005665B" w:rsidP="0005665B">
                          <w:pPr>
                            <w:rPr>
                              <w:rFonts w:ascii="Aptos" w:eastAsia="Aptos" w:hAnsi="Aptos" w:cs="Aptos"/>
                              <w:noProof/>
                              <w:color w:val="000000"/>
                              <w:sz w:val="20"/>
                              <w:szCs w:val="20"/>
                            </w:rPr>
                          </w:pPr>
                          <w:r w:rsidRPr="0005665B">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B42FA06" id="_x0000_t202" coordsize="21600,21600" o:spt="202" path="m,l,21600r21600,l21600,xe">
              <v:stroke joinstyle="miter"/>
              <v:path gradientshapeok="t" o:connecttype="rect"/>
            </v:shapetype>
            <v:shape id="Cuadro de texto 3" o:spid="_x0000_s1027" type="#_x0000_t202" alt="Uso Interno estricto" style="position:absolute;margin-left:0;margin-top:0;width:85.35pt;height:27.2pt;z-index:2516992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99ZDgIAAB0EAAAOAAAAZHJzL2Uyb0RvYy54bWysU01v2zAMvQ/YfxB0X+y0ydAacYqsRYYB&#10;QVsgHXpWZCk2YIkCpcTOfv0oJU7abqdhF/mZpPjx+DS7603L9gp9A7bk41HOmbISqsZuS/7zZfnl&#10;hjMfhK1EC1aV/KA8v5t//jTrXKGuoIa2UsgoifVF50peh+CKLPOyVkb4EThlyakBjQj0i9usQtFR&#10;dtNmV3n+NesAK4cglfdkfTg6+Tzl11rJ8KS1V4G1JafeQjoxnZt4ZvOZKLYoXN3IUxviH7oworFU&#10;9JzqQQTBdtj8kco0EsGDDiMJJgOtG6nSDDTNOP8wzboWTqVZiBzvzjT5/5dWPu7X7hlZ6L9BTwuM&#10;hHTOF56McZ5eo4lf6pSRnyg8nGlTfWAyXspvrm8nU84k+a4n08kk8Zpdbjv04bsCwyIoOdJaElti&#10;v/KBKlLoEBKLWVg2bZtW09p3BgqMluzSYkSh3/Ssqd60v4HqQFMhHBfunVw2VHolfHgWSBumQUi1&#10;4YkO3UJXcjghzmrAX3+zx3ginrycdaSYkluSNGftD0sLieIaAA5gk8D4Np/m5Lc7cw+kwzE9CScT&#10;JCuGdoAawbySnhexELmElVSu5JsB3oejdOk9SLVYpCDSkRNhZddOxtSRrsjlS/8q0J0ID7SqRxjk&#10;JIoPvB9j403vFrtA7KelRGqPRJ4YJw2mXZ3eSxT52/8UdXnV898AAAD//wMAUEsDBBQABgAIAAAA&#10;IQBKDpMZ2gAAAAQBAAAPAAAAZHJzL2Rvd25yZXYueG1sTI/BTsMwDIbvSLxDZCRuLGUbDJWmE5rE&#10;aQhpGxduXuK1hcapGnfr3p6MC1wsWf+vz5+L5ehbdaQ+NoEN3E8yUMQ2uIYrAx+717snUFGQHbaB&#10;ycCZIizL66sCcxdOvKHjViqVIBxzNFCLdLnW0dbkMU5CR5yyQ+g9Slr7SrseTwnuWz3NskftseF0&#10;ocaOVjXZ7+3gDTxs5G14593sc5yev9bdys4Oa2vM7c348gxKaJS/Mlz0kzqUyWkfBnZRtQbSI/I7&#10;L9kiW4DaJ/B8Dros9H/58gcAAP//AwBQSwECLQAUAAYACAAAACEAtoM4kv4AAADhAQAAEwAAAAAA&#10;AAAAAAAAAAAAAAAAW0NvbnRlbnRfVHlwZXNdLnhtbFBLAQItABQABgAIAAAAIQA4/SH/1gAAAJQB&#10;AAALAAAAAAAAAAAAAAAAAC8BAABfcmVscy8ucmVsc1BLAQItABQABgAIAAAAIQD/E99ZDgIAAB0E&#10;AAAOAAAAAAAAAAAAAAAAAC4CAABkcnMvZTJvRG9jLnhtbFBLAQItABQABgAIAAAAIQBKDpMZ2gAA&#10;AAQBAAAPAAAAAAAAAAAAAAAAAGgEAABkcnMvZG93bnJldi54bWxQSwUGAAAAAAQABADzAAAAbwUA&#10;AAAA&#10;" filled="f" stroked="f">
              <v:textbox style="mso-fit-shape-to-text:t" inset="0,0,0,15pt">
                <w:txbxContent>
                  <w:p w14:paraId="3F80C21E" w14:textId="49A3D92E" w:rsidR="0005665B" w:rsidRPr="0005665B" w:rsidRDefault="0005665B" w:rsidP="0005665B">
                    <w:pPr>
                      <w:rPr>
                        <w:rFonts w:ascii="Aptos" w:eastAsia="Aptos" w:hAnsi="Aptos" w:cs="Aptos"/>
                        <w:noProof/>
                        <w:color w:val="000000"/>
                        <w:sz w:val="20"/>
                        <w:szCs w:val="20"/>
                      </w:rPr>
                    </w:pPr>
                    <w:r w:rsidRPr="0005665B">
                      <w:rPr>
                        <w:rFonts w:ascii="Aptos" w:eastAsia="Aptos" w:hAnsi="Aptos" w:cs="Aptos"/>
                        <w:noProof/>
                        <w:color w:val="000000"/>
                        <w:sz w:val="20"/>
                        <w:szCs w:val="20"/>
                      </w:rPr>
                      <w:t>Uso Interno estricto</w:t>
                    </w:r>
                  </w:p>
                </w:txbxContent>
              </v:textbox>
              <w10:wrap anchorx="page" anchory="page"/>
            </v:shape>
          </w:pict>
        </mc:Fallback>
      </mc:AlternateContent>
    </w:r>
    <w:sdt>
      <w:sdtPr>
        <w:rPr>
          <w:color w:val="004990"/>
          <w:sz w:val="16"/>
          <w:szCs w:val="16"/>
        </w:rPr>
        <w:alias w:val="Consecutivo"/>
        <w:tag w:val="Consecutivo"/>
        <w:id w:val="-1370214818"/>
        <w:placeholder>
          <w:docPart w:val="2156BB5A3654492C90FCA42ACEAF15ED"/>
        </w:placeholder>
        <w:text/>
      </w:sdtPr>
      <w:sdtEndPr/>
      <w:sdtContent>
        <w:r>
          <w:rPr>
            <w:color w:val="004990"/>
            <w:sz w:val="16"/>
            <w:szCs w:val="16"/>
          </w:rPr>
          <w:t>AI-0038-2026</w:t>
        </w:r>
      </w:sdtContent>
    </w:sdt>
  </w:p>
  <w:p w14:paraId="6914DBBB"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603E7750"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185789F3" wp14:editId="7153FF00">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529BA954"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38BBEF95"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CE2E878" w14:textId="77777777" w:rsidR="00D2424F" w:rsidRDefault="00D2424F" w:rsidP="00FA54DF">
                          <w:pPr>
                            <w:rPr>
                              <w:color w:val="003A68"/>
                              <w:sz w:val="14"/>
                              <w:szCs w:val="14"/>
                            </w:rPr>
                          </w:pPr>
                          <w:r w:rsidRPr="00FA54DF">
                            <w:rPr>
                              <w:color w:val="003A68"/>
                              <w:sz w:val="14"/>
                              <w:szCs w:val="14"/>
                            </w:rPr>
                            <w:t>Apdo. 10058-1000</w:t>
                          </w:r>
                        </w:p>
                        <w:p w14:paraId="47FD060E" w14:textId="77777777" w:rsidR="00D2424F" w:rsidRDefault="00D2424F" w:rsidP="00FA54DF">
                          <w:pPr>
                            <w:rPr>
                              <w:color w:val="003A68"/>
                              <w:sz w:val="14"/>
                              <w:szCs w:val="14"/>
                            </w:rPr>
                          </w:pPr>
                          <w:r w:rsidRPr="00FA54DF">
                            <w:rPr>
                              <w:color w:val="003A68"/>
                              <w:sz w:val="14"/>
                              <w:szCs w:val="14"/>
                            </w:rPr>
                            <w:t>Av. 1 y Central, Calles 2 y 4</w:t>
                          </w:r>
                        </w:p>
                        <w:p w14:paraId="50DE2558"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185789F3" id="Text Box 4" o:spid="_x0000_s1028" type="#_x0000_t202"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vO+W5AEAAKgDAAAOAAAAZHJzL2Uyb0RvYy54bWysU8tu2zAQvBfoPxC817IFK04Fy0GaIEWB&#10;9AGk/QCKIiWiEpdd0pbcr++Schy3vRW9ECSXmp2ZHW1vpqFnB4XegK34arHkTFkJjbFtxb99fXhz&#10;zZkPwjaiB6sqflSe3+xev9qOrlQ5dNA3ChmBWF+OruJdCK7MMi87NQi/AKcsFTXgIAIdsc0aFCOh&#10;D32WL5dX2QjYOASpvKfb+7nIdwlfayXDZ629CqyvOHELacW01nHNdltRtihcZ+SJhvgHFoMwlpqe&#10;oe5FEGyP5i+owUgEDzosJAwZaG2kShpIzWr5h5qnTjiVtJA53p1t8v8PVn46PLkvyML0DiYaYBLh&#10;3SPI755ZuOuEbdUtIoydEg01XkXLstH58vRptNqXPoLU40doaMhiHyABTRqH6ArpZIROAzieTVdT&#10;YDK23OT5pig4k1QrrorNdZFaiPL5a4c+vFcwsLipONJQE7o4PPoQ2Yjy+UlsZuHB9H0abG9/u6CH&#10;8Saxj4Rn6mGqJ2aaiuexbxRTQ3MkOQhzXCjetOkAf3I2UlQq7n/sBSrO+g+WLHm7Wq9jttJhXWxy&#10;OuBlpb6sCCsJquKBs3l7F+Y87h2atqNO8xAs3JKN2iSFL6xO9CkOSfgpujFvl+f06uUH2/0CAAD/&#10;/wMAUEsDBBQABgAIAAAAIQCyq2uz3wAAAAoBAAAPAAAAZHJzL2Rvd25yZXYueG1sTI/NTsMwEITv&#10;SLyDtUjcWrtpoDhkUyEQVxDlR+LmxtskIl5HsduEt8ec4Dia0cw35XZ2vTjRGDrPCKulAkFce9tx&#10;g/D2+ri4ARGiYWt6z4TwTQG21flZaQrrJ36h0y42IpVwKAxCG+NQSBnqlpwJSz8QJ+/gR2dikmMj&#10;7WimVO56mSl1LZ3pOC20ZqD7luqv3dEhvD8dPj9y9dw8uKth8rOS7LREvLyY725BRJrjXxh+8RM6&#10;VIlp749sg+gRNtkqfYkIi7XOQaSE1tkaxB4h1xuQVSn/X6h+AAAA//8DAFBLAQItABQABgAIAAAA&#10;IQC2gziS/gAAAOEBAAATAAAAAAAAAAAAAAAAAAAAAABbQ29udGVudF9UeXBlc10ueG1sUEsBAi0A&#10;FAAGAAgAAAAhADj9If/WAAAAlAEAAAsAAAAAAAAAAAAAAAAALwEAAF9yZWxzLy5yZWxzUEsBAi0A&#10;FAAGAAgAAAAhAOq875bkAQAAqAMAAA4AAAAAAAAAAAAAAAAALgIAAGRycy9lMm9Eb2MueG1sUEsB&#10;Ai0AFAAGAAgAAAAhALKra7PfAAAACgEAAA8AAAAAAAAAAAAAAAAAPgQAAGRycy9kb3ducmV2Lnht&#10;bFBLBQYAAAAABAAEAPMAAABKBQAAAAA=&#10;" filled="f" stroked="f">
              <v:textbox>
                <w:txbxContent>
                  <w:p w14:paraId="529BA954"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38BBEF95"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1CE2E878" w14:textId="77777777" w:rsidR="00D2424F" w:rsidRDefault="00D2424F" w:rsidP="00FA54DF">
                    <w:pPr>
                      <w:rPr>
                        <w:color w:val="003A68"/>
                        <w:sz w:val="14"/>
                        <w:szCs w:val="14"/>
                      </w:rPr>
                    </w:pPr>
                    <w:r w:rsidRPr="00FA54DF">
                      <w:rPr>
                        <w:color w:val="003A68"/>
                        <w:sz w:val="14"/>
                        <w:szCs w:val="14"/>
                      </w:rPr>
                      <w:t>Apdo. 10058-1000</w:t>
                    </w:r>
                  </w:p>
                  <w:p w14:paraId="47FD060E" w14:textId="77777777" w:rsidR="00D2424F" w:rsidRDefault="00D2424F" w:rsidP="00FA54DF">
                    <w:pPr>
                      <w:rPr>
                        <w:color w:val="003A68"/>
                        <w:sz w:val="14"/>
                        <w:szCs w:val="14"/>
                      </w:rPr>
                    </w:pPr>
                    <w:r w:rsidRPr="00FA54DF">
                      <w:rPr>
                        <w:color w:val="003A68"/>
                        <w:sz w:val="14"/>
                        <w:szCs w:val="14"/>
                      </w:rPr>
                      <w:t>Av. 1 y Central, Calles 2 y 4</w:t>
                    </w:r>
                  </w:p>
                  <w:p w14:paraId="50DE2558" w14:textId="77777777" w:rsidR="00D2424F" w:rsidRPr="00FA54DF" w:rsidRDefault="00D2424F" w:rsidP="00FA54DF">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3E6A8708" wp14:editId="17CB0444">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13E506A" w14:textId="71C8D7D9" w:rsidR="00F64992" w:rsidRDefault="0005665B"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410D9060" wp14:editId="238CD216">
              <wp:simplePos x="1409700" y="9283700"/>
              <wp:positionH relativeFrom="page">
                <wp:align>center</wp:align>
              </wp:positionH>
              <wp:positionV relativeFrom="page">
                <wp:align>bottom</wp:align>
              </wp:positionV>
              <wp:extent cx="1083945" cy="345440"/>
              <wp:effectExtent l="0" t="0" r="1905" b="0"/>
              <wp:wrapNone/>
              <wp:docPr id="1141700422" name="Cuadro de texto 1" descr="Uso Interno estrict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1083945" cy="345440"/>
                      </a:xfrm>
                      <a:prstGeom prst="rect">
                        <a:avLst/>
                      </a:prstGeom>
                      <a:noFill/>
                      <a:ln>
                        <a:noFill/>
                      </a:ln>
                    </wps:spPr>
                    <wps:txbx>
                      <w:txbxContent>
                        <w:p w14:paraId="3F22BD2E" w14:textId="32C06155" w:rsidR="0005665B" w:rsidRPr="0005665B" w:rsidRDefault="0005665B" w:rsidP="0005665B">
                          <w:pPr>
                            <w:rPr>
                              <w:rFonts w:ascii="Aptos" w:eastAsia="Aptos" w:hAnsi="Aptos" w:cs="Aptos"/>
                              <w:noProof/>
                              <w:color w:val="000000"/>
                              <w:sz w:val="20"/>
                              <w:szCs w:val="20"/>
                            </w:rPr>
                          </w:pPr>
                          <w:r w:rsidRPr="0005665B">
                            <w:rPr>
                              <w:rFonts w:ascii="Aptos" w:eastAsia="Aptos" w:hAnsi="Aptos" w:cs="Aptos"/>
                              <w:noProof/>
                              <w:color w:val="000000"/>
                              <w:sz w:val="20"/>
                              <w:szCs w:val="20"/>
                            </w:rPr>
                            <w:t>Uso Interno estricto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410D9060" id="_x0000_t202" coordsize="21600,21600" o:spt="202" path="m,l,21600r21600,l21600,xe">
              <v:stroke joinstyle="miter"/>
              <v:path gradientshapeok="t" o:connecttype="rect"/>
            </v:shapetype>
            <v:shape id="Cuadro de texto 1" o:spid="_x0000_s1029" type="#_x0000_t202" alt="Uso Interno estricto" style="position:absolute;margin-left:0;margin-top:0;width:85.35pt;height:27.2pt;z-index:2516971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boiDwIAAB0EAAAOAAAAZHJzL2Uyb0RvYy54bWysU01v2zAMvQ/YfxB0X+y0ydAacYqsRYYB&#10;QVsgHXpWZCk2YIkCpcTOfv0oJU62rqdiF/mZpPjx+DS7603L9gp9A7bk41HOmbISqsZuS/7zZfnl&#10;hjMfhK1EC1aV/KA8v5t//jTrXKGuoIa2UsgoifVF50peh+CKLPOyVkb4EThlyakBjQj0i9usQtFR&#10;dtNmV3n+NesAK4cglfdkfTg6+Tzl11rJ8KS1V4G1JafeQjoxnZt4ZvOZKLYoXN3IUxviA10Y0Vgq&#10;ek71IIJgO2z+SWUaieBBh5EEk4HWjVRpBppmnL+ZZl0Lp9IsRI53Z5r8/0srH/dr94ws9N+gpwVG&#10;QjrnC0/GOE+v0cQvdcrITxQezrSpPjAZL+U317eTKWeSfNeT6WSSeM0utx368F2BYRGUHGktiS2x&#10;X/lAFSl0CInFLCybtk2rae1fBgqMluzSYkSh3/Ssqaj40P4GqgNNhXBcuHdy2VDplfDhWSBtmAYh&#10;1YYnOnQLXcnhhDirAX+9Z4/xRDx5OetIMSW3JGnO2h+WFhLFNQAcwCaB8W0+zclvd+YeSIdjehJO&#10;JkhWDO0ANYJ5JT0vYiFyCSupXMk3A7wPR+nSe5BqsUhBpCMnwsqunYypI12Ry5f+VaA7ER5oVY8w&#10;yEkUb3g/xsab3i12gdhPS4nUHok8MU4aTLs6vZco8j//U9TlVc9/AwAA//8DAFBLAwQUAAYACAAA&#10;ACEASg6TGdoAAAAEAQAADwAAAGRycy9kb3ducmV2LnhtbEyPwU7DMAyG70i8Q2QkbixlGwyVphOa&#10;xGkIaRsXbl7itYXGqRp3696ejAtcLFn/r8+fi+XoW3WkPjaBDdxPMlDENriGKwMfu9e7J1BRkB22&#10;gcnAmSIsy+urAnMXTryh41YqlSAcczRQi3S51tHW5DFOQkecskPoPUpa+0q7Hk8J7ls9zbJH7bHh&#10;dKHGjlY12e/t4A08bORteOfd7HOcnr/W3crODmtrzO3N+PIMSmiUvzJc9JM6lMlpHwZ2UbUG0iPy&#10;Oy/ZIluA2ifwfA66LPR/+fIHAAD//wMAUEsBAi0AFAAGAAgAAAAhALaDOJL+AAAA4QEAABMAAAAA&#10;AAAAAAAAAAAAAAAAAFtDb250ZW50X1R5cGVzXS54bWxQSwECLQAUAAYACAAAACEAOP0h/9YAAACU&#10;AQAACwAAAAAAAAAAAAAAAAAvAQAAX3JlbHMvLnJlbHNQSwECLQAUAAYACAAAACEAJW26Ig8CAAAd&#10;BAAADgAAAAAAAAAAAAAAAAAuAgAAZHJzL2Uyb0RvYy54bWxQSwECLQAUAAYACAAAACEASg6TGdoA&#10;AAAEAQAADwAAAAAAAAAAAAAAAABpBAAAZHJzL2Rvd25yZXYueG1sUEsFBgAAAAAEAAQA8wAAAHAF&#10;AAAAAA==&#10;" filled="f" stroked="f">
              <v:textbox style="mso-fit-shape-to-text:t" inset="0,0,0,15pt">
                <w:txbxContent>
                  <w:p w14:paraId="3F22BD2E" w14:textId="32C06155" w:rsidR="0005665B" w:rsidRPr="0005665B" w:rsidRDefault="0005665B" w:rsidP="0005665B">
                    <w:pPr>
                      <w:rPr>
                        <w:rFonts w:ascii="Aptos" w:eastAsia="Aptos" w:hAnsi="Aptos" w:cs="Aptos"/>
                        <w:noProof/>
                        <w:color w:val="000000"/>
                        <w:sz w:val="20"/>
                        <w:szCs w:val="20"/>
                      </w:rPr>
                    </w:pPr>
                    <w:r w:rsidRPr="0005665B">
                      <w:rPr>
                        <w:rFonts w:ascii="Aptos" w:eastAsia="Aptos" w:hAnsi="Aptos" w:cs="Aptos"/>
                        <w:noProof/>
                        <w:color w:val="000000"/>
                        <w:sz w:val="20"/>
                        <w:szCs w:val="20"/>
                      </w:rPr>
                      <w:t>Uso Interno estricto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24C74128" wp14:editId="0B1B61BE">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E98C781"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762A8430"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581E2E08" w14:textId="77777777" w:rsidR="00D2424F" w:rsidRDefault="00D2424F">
                          <w:pPr>
                            <w:rPr>
                              <w:color w:val="003A68"/>
                              <w:sz w:val="14"/>
                              <w:szCs w:val="14"/>
                            </w:rPr>
                          </w:pPr>
                          <w:r w:rsidRPr="00FA54DF">
                            <w:rPr>
                              <w:color w:val="003A68"/>
                              <w:sz w:val="14"/>
                              <w:szCs w:val="14"/>
                            </w:rPr>
                            <w:t>Apdo. 10058-1000</w:t>
                          </w:r>
                        </w:p>
                        <w:p w14:paraId="18D8C7D8" w14:textId="77777777" w:rsidR="00B65442" w:rsidRDefault="00B65442" w:rsidP="00B65442">
                          <w:pPr>
                            <w:rPr>
                              <w:color w:val="003A68"/>
                              <w:sz w:val="14"/>
                              <w:szCs w:val="14"/>
                            </w:rPr>
                          </w:pPr>
                          <w:r w:rsidRPr="00FA54DF">
                            <w:rPr>
                              <w:color w:val="003A68"/>
                              <w:sz w:val="14"/>
                              <w:szCs w:val="14"/>
                            </w:rPr>
                            <w:t>Av. 1 y Central, Calles 2 y 4</w:t>
                          </w:r>
                        </w:p>
                        <w:p w14:paraId="4F776244"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24C74128" id="Text Box 3" o:spid="_x0000_s1030" type="#_x0000_t202"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9d5AEAAKgDAAAOAAAAZHJzL2Uyb0RvYy54bWysU9GO0zAQfEfiHyy/06Rpy5Wo6em40yGk&#10;40A6+ADHsRuLxGvWbpPy9aydXq/AG+LFsr3O7MzsZHM99h07KPQGbMXns5wzZSU0xu4q/u3r/Zs1&#10;Zz4I24gOrKr4UXl+vX39ajO4UhXQQtcoZARifTm4irchuDLLvGxVL/wMnLJU1IC9CHTEXdagGAi9&#10;77Iiz99mA2DjEKTynm7vpiLfJnytlQyftfYqsK7ixC2kFdNaxzXbbkS5Q+FaI080xD+w6IWx1PQM&#10;dSeCYHs0f0H1RiJ40GEmoc9AayNV0kBq5vkfap5a4VTSQuZ4d7bJ/z9Y+Xh4cl+QhfE9jDTAJMK7&#10;B5DfPbNw2wq7UzeIMLRKNNR4Hi3LBufL06fRal/6CFIPn6ChIYt9gAQ0auyjK6STEToN4Hg2XY2B&#10;ydiyWCzW+YozSbVVsVhfrVILUT5/7dCHDwp6FjcVRxpqQheHBx8iG1E+P4nNLNybrkuD7exvF/Qw&#10;3iT2kfBEPYz1yExT8WXsG8XU0BxJDsIUF4o3bVrAn5wNFJWK+x97gYqz7qMlS97Nl8uYrXRYrq4K&#10;OuBlpb6sCCsJquKBs2l7G6Y87h2aXUudpiFYuCEbtUkKX1id6FMckvBTdGPeLs/p1csPtv0FAAD/&#10;/wMAUEsDBBQABgAIAAAAIQCPJ7nx3gAAAAoBAAAPAAAAZHJzL2Rvd25yZXYueG1sTI9NT8MwDIbv&#10;SPsPkZF225J17KOl6YRAXEEMhsQta7y2WuNUTbaWf485wc3W++j143w3ulZcsQ+NJw2LuQKBVHrb&#10;UKXh4/15tgURoiFrWk+o4RsD7IrJTW4y6wd6w+s+VoJLKGRGQx1jl0kZyhqdCXPfIXF28r0zkde+&#10;krY3A5e7ViZKraUzDfGF2nT4WGN53l+chsPL6evzTr1WT27VDX5UklwqtZ7ejg/3ICKO8Q+GX31W&#10;h4Kdjv5CNohWw0atloxqmC0UD0xs03QN4shRkoAscvn/heIHAAD//wMAUEsBAi0AFAAGAAgAAAAh&#10;ALaDOJL+AAAA4QEAABMAAAAAAAAAAAAAAAAAAAAAAFtDb250ZW50X1R5cGVzXS54bWxQSwECLQAU&#10;AAYACAAAACEAOP0h/9YAAACUAQAACwAAAAAAAAAAAAAAAAAvAQAAX3JlbHMvLnJlbHNQSwECLQAU&#10;AAYACAAAACEAvsFPXeQBAACoAwAADgAAAAAAAAAAAAAAAAAuAgAAZHJzL2Uyb0RvYy54bWxQSwEC&#10;LQAUAAYACAAAACEAjye58d4AAAAKAQAADwAAAAAAAAAAAAAAAAA+BAAAZHJzL2Rvd25yZXYueG1s&#10;UEsFBgAAAAAEAAQA8wAAAEkFAAAAAA==&#10;" filled="f" stroked="f">
              <v:textbox>
                <w:txbxContent>
                  <w:p w14:paraId="6E98C781"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762A8430"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581E2E08" w14:textId="77777777" w:rsidR="00D2424F" w:rsidRDefault="00D2424F">
                    <w:pPr>
                      <w:rPr>
                        <w:color w:val="003A68"/>
                        <w:sz w:val="14"/>
                        <w:szCs w:val="14"/>
                      </w:rPr>
                    </w:pPr>
                    <w:r w:rsidRPr="00FA54DF">
                      <w:rPr>
                        <w:color w:val="003A68"/>
                        <w:sz w:val="14"/>
                        <w:szCs w:val="14"/>
                      </w:rPr>
                      <w:t>Apdo. 10058-1000</w:t>
                    </w:r>
                  </w:p>
                  <w:p w14:paraId="18D8C7D8" w14:textId="77777777" w:rsidR="00B65442" w:rsidRDefault="00B65442" w:rsidP="00B65442">
                    <w:pPr>
                      <w:rPr>
                        <w:color w:val="003A68"/>
                        <w:sz w:val="14"/>
                        <w:szCs w:val="14"/>
                      </w:rPr>
                    </w:pPr>
                    <w:r w:rsidRPr="00FA54DF">
                      <w:rPr>
                        <w:color w:val="003A68"/>
                        <w:sz w:val="14"/>
                        <w:szCs w:val="14"/>
                      </w:rPr>
                      <w:t>Av. 1 y Central, Calles 2 y 4</w:t>
                    </w:r>
                  </w:p>
                  <w:p w14:paraId="4F776244" w14:textId="77777777" w:rsidR="00D2424F" w:rsidRPr="00FA54DF" w:rsidRDefault="00D2424F">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34817111" wp14:editId="64DB781C">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E9FB5A5"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70084B30"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CE42FD0" w14:textId="77777777" w:rsidR="0005665B" w:rsidRDefault="0005665B" w:rsidP="00D43D57">
      <w:r>
        <w:separator/>
      </w:r>
    </w:p>
  </w:footnote>
  <w:footnote w:type="continuationSeparator" w:id="0">
    <w:p w14:paraId="0A749094" w14:textId="77777777" w:rsidR="0005665B" w:rsidRDefault="0005665B" w:rsidP="00D43D57">
      <w:r>
        <w:continuationSeparator/>
      </w:r>
    </w:p>
  </w:footnote>
  <w:footnote w:id="1">
    <w:p w14:paraId="6F480ED9" w14:textId="77777777" w:rsidR="0005665B" w:rsidRDefault="0005665B" w:rsidP="0005665B">
      <w:pPr>
        <w:pStyle w:val="Textonotapie"/>
        <w:jc w:val="both"/>
      </w:pPr>
      <w:r>
        <w:rPr>
          <w:rStyle w:val="Refdenotaalpie"/>
        </w:rPr>
        <w:footnoteRef/>
      </w:r>
      <w:r>
        <w:t xml:space="preserve"> </w:t>
      </w:r>
      <w:r w:rsidRPr="00A82164">
        <w:rPr>
          <w:rFonts w:ascii="Arial" w:hAnsi="Arial" w:cs="Arial"/>
          <w:sz w:val="16"/>
          <w:szCs w:val="16"/>
        </w:rPr>
        <w:t>Auditoría de carácter especial: Evalúa si las actividades, operaciones financieras e información, cumplen en todos los aspectos relevantes, con las regulaciones o mandatos que rigen a la entidad.</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24B903" w14:textId="77777777" w:rsidR="00EC7A70" w:rsidRDefault="00EC7A70">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F3B66C"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2348C94C" wp14:editId="3A5F22AE">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6EC23E48" wp14:editId="2CDC3E87">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6DBDF"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626F6DAE" wp14:editId="67CFA944">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249D759D" wp14:editId="47B5CEB1">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num w:numId="1" w16cid:durableId="1453475519">
    <w:abstractNumId w:val="10"/>
  </w:num>
  <w:num w:numId="2" w16cid:durableId="1834098754">
    <w:abstractNumId w:val="11"/>
  </w:num>
  <w:num w:numId="3" w16cid:durableId="639073021">
    <w:abstractNumId w:val="9"/>
  </w:num>
  <w:num w:numId="4" w16cid:durableId="134758386">
    <w:abstractNumId w:val="7"/>
  </w:num>
  <w:num w:numId="5" w16cid:durableId="399864884">
    <w:abstractNumId w:val="6"/>
  </w:num>
  <w:num w:numId="6" w16cid:durableId="919365264">
    <w:abstractNumId w:val="5"/>
  </w:num>
  <w:num w:numId="7" w16cid:durableId="1460029354">
    <w:abstractNumId w:val="4"/>
  </w:num>
  <w:num w:numId="8" w16cid:durableId="1735087090">
    <w:abstractNumId w:val="8"/>
  </w:num>
  <w:num w:numId="9" w16cid:durableId="903176338">
    <w:abstractNumId w:val="3"/>
  </w:num>
  <w:num w:numId="10" w16cid:durableId="230114672">
    <w:abstractNumId w:val="2"/>
  </w:num>
  <w:num w:numId="11" w16cid:durableId="1446073650">
    <w:abstractNumId w:val="1"/>
  </w:num>
  <w:num w:numId="12" w16cid:durableId="2105225174">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5665B"/>
    <w:rsid w:val="000064A4"/>
    <w:rsid w:val="000235B5"/>
    <w:rsid w:val="00026C85"/>
    <w:rsid w:val="000439A6"/>
    <w:rsid w:val="0005665B"/>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230E1"/>
    <w:rsid w:val="00447A41"/>
    <w:rsid w:val="00451CDE"/>
    <w:rsid w:val="004822E6"/>
    <w:rsid w:val="00492FE3"/>
    <w:rsid w:val="004D7F44"/>
    <w:rsid w:val="004F655C"/>
    <w:rsid w:val="004F74E7"/>
    <w:rsid w:val="005105C4"/>
    <w:rsid w:val="00550D78"/>
    <w:rsid w:val="00557369"/>
    <w:rsid w:val="005706D1"/>
    <w:rsid w:val="005751FC"/>
    <w:rsid w:val="00577A95"/>
    <w:rsid w:val="005928D3"/>
    <w:rsid w:val="0059392E"/>
    <w:rsid w:val="005975CD"/>
    <w:rsid w:val="005C173B"/>
    <w:rsid w:val="005E07F2"/>
    <w:rsid w:val="005F02FD"/>
    <w:rsid w:val="006033C4"/>
    <w:rsid w:val="00603B3F"/>
    <w:rsid w:val="00604A3D"/>
    <w:rsid w:val="0060703F"/>
    <w:rsid w:val="00612353"/>
    <w:rsid w:val="00614D68"/>
    <w:rsid w:val="00620B23"/>
    <w:rsid w:val="0062633F"/>
    <w:rsid w:val="00635AC4"/>
    <w:rsid w:val="00640202"/>
    <w:rsid w:val="00662901"/>
    <w:rsid w:val="00692661"/>
    <w:rsid w:val="006E3610"/>
    <w:rsid w:val="006E6F58"/>
    <w:rsid w:val="00707095"/>
    <w:rsid w:val="00714DC4"/>
    <w:rsid w:val="0074397B"/>
    <w:rsid w:val="007455FF"/>
    <w:rsid w:val="00755896"/>
    <w:rsid w:val="00777FA8"/>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4CDB"/>
    <w:rsid w:val="00A906DD"/>
    <w:rsid w:val="00AC5138"/>
    <w:rsid w:val="00AD0649"/>
    <w:rsid w:val="00AE3929"/>
    <w:rsid w:val="00AF45B7"/>
    <w:rsid w:val="00B079EC"/>
    <w:rsid w:val="00B1318C"/>
    <w:rsid w:val="00B2005E"/>
    <w:rsid w:val="00B464F6"/>
    <w:rsid w:val="00B65442"/>
    <w:rsid w:val="00B756D1"/>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1"/>
    <o:shapelayout v:ext="edit">
      <o:idmap v:ext="edit" data="2"/>
    </o:shapelayout>
  </w:shapeDefaults>
  <w:decimalSymbol w:val=","/>
  <w:listSeparator w:val=";"/>
  <w14:docId w14:val="31ED5123"/>
  <w15:docId w15:val="{F7D92CF3-CFC3-47E4-AD50-3BF396116CA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Textonotapie">
    <w:name w:val="footnote text"/>
    <w:aliases w:val=" Car Car,Car Car, Car Char,Car,Car Char, Car"/>
    <w:basedOn w:val="Normal"/>
    <w:link w:val="TextonotapieCar"/>
    <w:locked/>
    <w:rsid w:val="0005665B"/>
    <w:pPr>
      <w:jc w:val="left"/>
    </w:pPr>
    <w:rPr>
      <w:rFonts w:ascii="Times New Roman" w:hAnsi="Times New Roman"/>
      <w:sz w:val="20"/>
      <w:szCs w:val="20"/>
      <w:lang w:val="es-CR" w:eastAsia="es-CR"/>
    </w:rPr>
  </w:style>
  <w:style w:type="character" w:customStyle="1" w:styleId="TextonotapieCar">
    <w:name w:val="Texto nota pie Car"/>
    <w:aliases w:val=" Car Car Car,Car Car Car, Car Char Car,Car Car1,Car Char Car, Car Car1"/>
    <w:basedOn w:val="Fuentedeprrafopredeter"/>
    <w:link w:val="Textonotapie"/>
    <w:rsid w:val="0005665B"/>
    <w:rPr>
      <w:rFonts w:ascii="Times New Roman" w:eastAsia="Times New Roman" w:hAnsi="Times New Roman"/>
    </w:rPr>
  </w:style>
  <w:style w:type="character" w:styleId="Refdenotaalpie">
    <w:name w:val="footnote reference"/>
    <w:uiPriority w:val="99"/>
    <w:locked/>
    <w:rsid w:val="0005665B"/>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25" Type="http://schemas.openxmlformats.org/officeDocument/2006/relationships/theme" Target="theme/theme1.xml"/><Relationship Id="rId12" Type="http://schemas.openxmlformats.org/officeDocument/2006/relationships/footnotes" Target="footnotes.xml"/><Relationship Id="rId17" Type="http://schemas.openxmlformats.org/officeDocument/2006/relationships/header" Target="header1.xml"/><Relationship Id="rId2" Type="http://schemas.openxmlformats.org/officeDocument/2006/relationships/customXml" Target="../customXml/item2.xml"/><Relationship Id="rId16" Type="http://schemas.openxmlformats.org/officeDocument/2006/relationships/package" Target="embeddings/Microsoft_Word_Document.docx"/><Relationship Id="rId20" Type="http://schemas.openxmlformats.org/officeDocument/2006/relationships/footer" Target="footer2.xml"/><Relationship Id="rId1" Type="http://schemas.openxmlformats.org/officeDocument/2006/relationships/customXml" Target="../customXml/item1.xml"/><Relationship Id="rId24" Type="http://schemas.openxmlformats.org/officeDocument/2006/relationships/glossaryDocument" Target="glossary/document.xml"/><Relationship Id="rId11" Type="http://schemas.openxmlformats.org/officeDocument/2006/relationships/webSettings" Target="webSettings.xml"/><Relationship Id="rId5" Type="http://schemas.openxmlformats.org/officeDocument/2006/relationships/customXml" Target="../customXml/item5.xml"/><Relationship Id="rId15" Type="http://schemas.openxmlformats.org/officeDocument/2006/relationships/image" Target="media/image2.emf"/><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22" Type="http://schemas.openxmlformats.org/officeDocument/2006/relationships/footer" Target="footer3.xml"/><Relationship Id="rId9" Type="http://schemas.openxmlformats.org/officeDocument/2006/relationships/styles" Target="styles.xml"/><Relationship Id="rId14" Type="http://schemas.openxmlformats.org/officeDocument/2006/relationships/image" Target="media/image1.jpeg"/></Relationships>
</file>

<file path=word/_rels/footer2.xml.rels><?xml version="1.0" encoding="UTF-8" standalone="yes"?>
<Relationships xmlns="http://schemas.openxmlformats.org/package/2006/relationships"><Relationship Id="rId1" Type="http://schemas.openxmlformats.org/officeDocument/2006/relationships/image" Target="media/image5.emf"/></Relationships>
</file>

<file path=word/_rels/footer3.xml.rels><?xml version="1.0" encoding="UTF-8" standalone="yes"?>
<Relationships xmlns="http://schemas.openxmlformats.org/package/2006/relationships"><Relationship Id="rId1" Type="http://schemas.openxmlformats.org/officeDocument/2006/relationships/image" Target="media/image5.emf"/></Relationships>
</file>

<file path=word/_rels/header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header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2156BB5A3654492C90FCA42ACEAF15ED"/>
        <w:category>
          <w:name w:val="General"/>
          <w:gallery w:val="placeholder"/>
        </w:category>
        <w:types>
          <w:type w:val="bbPlcHdr"/>
        </w:types>
        <w:behaviors>
          <w:behavior w:val="content"/>
        </w:behaviors>
        <w:guid w:val="{1DD2CC02-6A0B-436B-A30D-BC91F5CC0321}"/>
      </w:docPartPr>
      <w:docPartBody>
        <w:p w:rsidR="00FC15A0" w:rsidRDefault="00FC15A0">
          <w:pPr>
            <w:pStyle w:val="2156BB5A3654492C90FCA42ACEAF15ED"/>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FC15A0"/>
    <w:rsid w:val="00777FA8"/>
    <w:rsid w:val="00B756D1"/>
    <w:rsid w:val="00FC15A0"/>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2156BB5A3654492C90FCA42ACEAF15ED">
    <w:name w:val="2156BB5A3654492C90FCA42ACEAF15E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l4JLPMTbSgrCjr8VHCjpjlls4/vEjenDcpsUlNspU9A=</DigestValue>
    </Reference>
    <Reference Type="http://uri.etsi.org/01903#SignedProperties" URI="#idSignedProperties">
      <Transforms>
        <Transform Algorithm="http://www.w3.org/TR/2001/REC-xml-c14n-20010315"/>
      </Transforms>
      <DigestMethod Algorithm="http://www.w3.org/2001/04/xmlenc#sha256"/>
      <DigestValue>2Nukv6qQk5sxPq8kwklQG9acbb1CCGpNnqthk4w7JKg=</DigestValue>
    </Reference>
  </SignedInfo>
  <SignatureValue>BZpACljzGlgDlo4OU1b9HVafDi/Nq1eVT61xaAmruIu8tUZPAc5lGfJDIph/ER0JHdVGKUVlQhEINcy0Ro7dW8ve/04Ou/GjmgRkPzP3aT5Gk/piYEKK6jBlGjzH725u05q0JogyNTj4Z8Ap97tTDSIvBl440R9h92cyrZ1KJk1n8dQzWFu9hVsHXQkGI5hhyHP/Lqu6J7U1n9eIULJGiSB319Okltq4orLig0hvTvq/ioN+Oen+yjTYxbrl7+VIKgwgwet39+yHftOzbYZloh2XTQgYxnM4XeY9W55RE+6OJZvrz21h4fSzosvKKNfGAdy/cM6sxv6E6n6SLygR4g==</SignatureValue>
  <KeyInfo>
    <X509Data>
      <X509Certificate>MIIFuTCCBKGgAwIBAgITFAAVdDan74ebRzjiawACABV0NjANBgkqhkiG9w0BAQsFADCBmTEZMBcGA1UEBRMQQ1BKLTQtMDAwLTAwNDAxNzELMAkGA1UEBhMCQ1IxJDAiBgNVBAoTG0JBTkNPIENFTlRSQUwgREUgQ09TVEEgUklDQTEiMCAGA1UECxMZRElWSVNJT04gU0lTVEVNQVMgREUgUEFHTzElMCMGA1UEAxMcQ0EgU0lOUEUgLSBQRVJTT05BIEZJU0lDQSB2MjAeFw0yNDA4MjYxNTUwMTBaFw0yODA4MjUxNTUwMTBaMIG1MRkwFwYDVQQFExBDUEYtMDEtMDgwMS0wMTAyMRgwFgYDVQQEEw9WQVJHQVMgR1VFUlJFUk8xFTATBgNVBCoTDEpPU0UgSk9BUVVJTjELMAkGA1UEBhMCQ1IxFzAVBgNVBAoTDlBFUlNPTkEgRklTSUNBMRIwEAYDVQQLEwlDSVVEQURBTk8xLTArBgNVBAMTJEpPU0UgSk9BUVVJTiBWQVJHQVMgR1VFUlJFUk8gKEZJUk1BKTCCASIwDQYJKoZIhvcNAQEBBQADggEPADCCAQoCggEBAMq9ZkumB6F1rXyj6dLnR4n2ISwrgxyxFCpSvtLLXb1Gnj3VPdG80HEY4OLxuv+j+0KHrQbBk2G79X96b9MOQmKsX/H7VAZrnmgVsALpirJNk8Fcu+ZcoVwwumaZPSRD9ZEX3a9tjU7apamgE5MoiDi3WqjZRDU317hITVtb2LV8lK1sGIdh7Wl0NwlgXJdm09p9nmbLbYJzAwK2dUbb7PkWLex6GTte6Mtq8yFX/6DVFyXm3AUA1tMfvxAArsuWCNAYrM8cbBYwxGO2yl79Jjo/E8AWbXDVHW/Ahn9sV9PZXV1TgkYaPT+k149G5lq1HuhBYZXfuklWKwDqfOk5eLkCAwEAAaOCAdowggHWMB0GA1UdDgQWBBSJUoH4TjS9ldMo5SqDcPmI0XbQczAfBgNVHSMEGDAWgBQJSP+bVAI23TCkb7PiL4n+X3fKmTBhBgNVHR8EWjBYMFagVKBShlBodHRwOi8vZmRpLnNpbnBlLmZpLmNyL3JlcG9zaXRvcmlvL0NBJTIwU0lOUEUlMjAtJTIwUEVSU09OQSUyMEZJU0lDQSUyMHYyKDIpLmNybDCBmAYIKwYBBQUHAQEEgYswgYgwXAYIKwYBBQUHMAKGUGh0dHA6Ly9mZGkuc2lucGUuZmkuY3IvcmVwb3NpdG9yaW8vQ0ElMjBTSU5QRSUyMC0lMjBQRVJTT05BJTIwRklTSUNBJTIwdjIoMikuY3J0MCgGCCsGAQUFBzABhhxodHRwOi8vb2NzcC5zaW5wZS5maS5jci9vY3NwMA4GA1UdDwEB/wQEAwIGwDA9BgkrBgEEAYI3FQcEMDAuBiYrBgEEAYI3FQiFxOpbgtHjNZWRG4L5lxiGpctrgX+BudJygZ6/eAIBZAIBBzATBgNVHSUEDDAKBggrBgEFBQcDBDAbBgkrBgEEAYI3FQoEDjAMMAoGCCsGAQUFBwMEMBUGA1UdIAQOMAwwCgYIYIE8AQEBAQIwDQYJKoZIhvcNAQELBQADggEBAKXqPRqVn3PAqD5hAW8LsxsGqQxQOkIYxKbeKpAlKQgHvUYkpjyVbizEniSAQnfJAI2SsIA1DRlQKhSas9kW11OGJM6v7T5dJY8enag50IVDCZbLz2+2Fc9+rne7xuoRvxDz9p9/uj3Rk7MHneTnr/J9sVEkYnCsvVCP6K9aNpSFSctb2M5o2dRuVN/PLrBj9aExbFgLbOPskDAkj/g2s57ucGdpQQX60Qv5pcd9a03O1qnHmdtqesnsWsxvsINrQvRX+Viln64A661SOffVX+O7I2ux9KAcAkxWcu/MOQ62Qkjk7kaLFPOjGwlrvjGn4Uqct4yXUQLmtpfMH3MfACI=</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Transform>
          <Transform Algorithm="http://www.w3.org/TR/2001/REC-xml-c14n-20010315"/>
        </Transforms>
        <DigestMethod Algorithm="http://www.w3.org/2001/04/xmlenc#sha256"/>
        <DigestValue>ZtYQiB8cWyXZ3FJGGSFRj6cYUy+RpoIeZ/83tQycbnw=</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CDf1oifIINRKM36rswFdak+TNYCfjeyhWJX92D2vP8Q=</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PaIwTLyfl2Rqly7UaKB+Pa1oSZ0Kn9+45LFmHTudVLY=</DigestValue>
      </Reference>
      <Reference URI="/word/document.xml?ContentType=application/vnd.openxmlformats-officedocument.wordprocessingml.document.main+xml">
        <DigestMethod Algorithm="http://www.w3.org/2001/04/xmlenc#sha256"/>
        <DigestValue>FpIXZ5r6asc8tXPol49VxK2xlb1O7EAjpEMWzXT8bzE=</DigestValue>
      </Reference>
      <Reference URI="/word/numbering.xml?ContentType=application/vnd.openxmlformats-officedocument.wordprocessingml.numbering+xml">
        <DigestMethod Algorithm="http://www.w3.org/2001/04/xmlenc#sha256"/>
        <DigestValue>No89nW+M6Z9mMLDgyhmfzebNhu+ci0+kJSG8Ip9X/oI=</DigestValue>
      </Reference>
      <Reference URI="/word/endnotes.xml?ContentType=application/vnd.openxmlformats-officedocument.wordprocessingml.endnotes+xml">
        <DigestMethod Algorithm="http://www.w3.org/2001/04/xmlenc#sha256"/>
        <DigestValue>RoKVYmu/L/WHloZ3pkuyPq04vYoe9UzyXVy0Z2He2T4=</DigestValue>
      </Reference>
      <Reference URI="/word/header2.xml?ContentType=application/vnd.openxmlformats-officedocument.wordprocessingml.header+xml">
        <DigestMethod Algorithm="http://www.w3.org/2001/04/xmlenc#sha256"/>
        <DigestValue>Zhks0otGDxR70NI/1TRao9d9PZlPqTIInvS7Z4N0gms=</DigestValue>
      </Reference>
      <Reference URI="/word/media/image4.emf?ContentType=image/x-emf">
        <DigestMethod Algorithm="http://www.w3.org/2001/04/xmlenc#sha256"/>
        <DigestValue>QOeQGPZxFnTGz/uGa1kYfccLx9fZC/Y6eQHGY7KhrmY=</DigestValue>
      </Reference>
      <Reference URI="/word/media/image3.png?ContentType=image/png">
        <DigestMethod Algorithm="http://www.w3.org/2001/04/xmlenc#sha256"/>
        <DigestValue>6s43y4tlSWcv/FtGvocO2tWWgvnh5l2dXYgn6P+u5Ws=</DigestValue>
      </Reference>
      <Reference URI="/word/header3.xml?ContentType=application/vnd.openxmlformats-officedocument.wordprocessingml.header+xml">
        <DigestMethod Algorithm="http://www.w3.org/2001/04/xmlenc#sha256"/>
        <DigestValue>WbDxu634DJy/A07GCJujc/75VqN6JznnFYTSHYfJyBw=</DigestValue>
      </Reference>
      <Reference URI="/word/footnotes.xml?ContentType=application/vnd.openxmlformats-officedocument.wordprocessingml.footnotes+xml">
        <DigestMethod Algorithm="http://www.w3.org/2001/04/xmlenc#sha256"/>
        <DigestValue>0de7vQeWF6z9RW3cYnX3YzAr9+LcATvhVNbBCA8JSvA=</DigestValue>
      </Reference>
      <Reference URI="/word/header1.xml?ContentType=application/vnd.openxmlformats-officedocument.wordprocessingml.header+xml">
        <DigestMethod Algorithm="http://www.w3.org/2001/04/xmlenc#sha256"/>
        <DigestValue>DvXqih7MzVdK0/dkHAUSNv72cMDHICEuH6bePV+Lzlw=</DigestValue>
      </Reference>
      <Reference URI="/word/theme/theme1.xml?ContentType=application/vnd.openxmlformats-officedocument.theme+xml">
        <DigestMethod Algorithm="http://www.w3.org/2001/04/xmlenc#sha256"/>
        <DigestValue>9TZ4mZI8zGI3VflhVf7jIYdeWBzUvylr4fmB98sbr7g=</DigestValue>
      </Reference>
      <Reference URI="/word/embeddings/Microsoft_Word_Document.docx?ContentType=application/vnd.openxmlformats-officedocument.wordprocessingml.document">
        <DigestMethod Algorithm="http://www.w3.org/2001/04/xmlenc#sha256"/>
        <DigestValue>IkUnQif7aZS5SxVQHRmWLlUbaux/MgHaQHrLsHR4+sw=</DigestValue>
      </Reference>
      <Reference URI="/word/footer2.xml?ContentType=application/vnd.openxmlformats-officedocument.wordprocessingml.footer+xml">
        <DigestMethod Algorithm="http://www.w3.org/2001/04/xmlenc#sha256"/>
        <DigestValue>rtEI8gbMTR9Mt2gqR1w6YxZ+RPpWbNF8TOgWCGKqWJc=</DigestValue>
      </Reference>
      <Reference URI="/word/media/image5.emf?ContentType=image/x-emf">
        <DigestMethod Algorithm="http://www.w3.org/2001/04/xmlenc#sha256"/>
        <DigestValue>EQeoPcoPPD0NqMiDPGouQJEQEnlO/w+Td37NCcMaesM=</DigestValue>
      </Reference>
      <Reference URI="/word/webSettings.xml?ContentType=application/vnd.openxmlformats-officedocument.wordprocessingml.webSettings+xml">
        <DigestMethod Algorithm="http://www.w3.org/2001/04/xmlenc#sha256"/>
        <DigestValue>xT2ajAnc56RuoMIeEBuBaPomo7Ff94WkE1aWo5GnCV0=</DigestValue>
      </Reference>
      <Reference URI="/word/glossary/document.xml?ContentType=application/vnd.openxmlformats-officedocument.wordprocessingml.document.glossary+xml">
        <DigestMethod Algorithm="http://www.w3.org/2001/04/xmlenc#sha256"/>
        <DigestValue>4IXUo1xn47eFdKs314PDQuXpzwYvAzEIMG1edbxvl8U=</DigestValue>
      </Reference>
      <Reference URI="/word/glossary/webSettings.xml?ContentType=application/vnd.openxmlformats-officedocument.wordprocessingml.webSettings+xml">
        <DigestMethod Algorithm="http://www.w3.org/2001/04/xmlenc#sha256"/>
        <DigestValue>8vb+dnljSWO/SbrmX5QfQZNN5Czus6gGr6xLq5InSFM=</DigestValue>
      </Reference>
      <Reference URI="/word/glossary/settings.xml?ContentType=application/vnd.openxmlformats-officedocument.wordprocessingml.settings+xml">
        <DigestMethod Algorithm="http://www.w3.org/2001/04/xmlenc#sha256"/>
        <DigestValue>q+Y+9rDfHbQrJLHVrtikv/Grb9TOjUdFFDQe8cYq0yk=</DigestValue>
      </Reference>
      <Reference URI="/word/glossary/styles.xml?ContentType=application/vnd.openxmlformats-officedocument.wordprocessingml.styles+xml">
        <DigestMethod Algorithm="http://www.w3.org/2001/04/xmlenc#sha256"/>
        <DigestValue>POIIb/XUqh7Hn1gjGYw/hbDDOui+FjXFGAJLblcFGO0=</DigestValue>
      </Reference>
      <Reference URI="/word/glossary/fontTable.xml?ContentType=application/vnd.openxmlformats-officedocument.wordprocessingml.fontTable+xml">
        <DigestMethod Algorithm="http://www.w3.org/2001/04/xmlenc#sha256"/>
        <DigestValue>8ybXestdDuGw5epBwwNtIWGz05o5ojnO35NoNkAXVpY=</DigestValue>
      </Reference>
      <Reference URI="/word/media/image2.emf?ContentType=image/x-emf">
        <DigestMethod Algorithm="http://www.w3.org/2001/04/xmlenc#sha256"/>
        <DigestValue>6AYeHJKN5hb3clJXwsLY9yUQxk1kRGLjU5Ba/RNkKMA=</DigestValue>
      </Reference>
      <Reference URI="/word/fontTable.xml?ContentType=application/vnd.openxmlformats-officedocument.wordprocessingml.fontTable+xml">
        <DigestMethod Algorithm="http://www.w3.org/2001/04/xmlenc#sha256"/>
        <DigestValue>9LohzOh/qtj/e6K9MPwDZpkeepAcKI4l+4Ir0umf7sk=</DigestValue>
      </Reference>
      <Reference URI="/word/settings.xml?ContentType=application/vnd.openxmlformats-officedocument.wordprocessingml.settings+xml">
        <DigestMethod Algorithm="http://www.w3.org/2001/04/xmlenc#sha256"/>
        <DigestValue>ing/Vymf2h/aNRpDmpC78FOJ4yKYNcRXVP7NpWnz4K8=</DigestValue>
      </Reference>
      <Reference URI="/word/footer1.xml?ContentType=application/vnd.openxmlformats-officedocument.wordprocessingml.footer+xml">
        <DigestMethod Algorithm="http://www.w3.org/2001/04/xmlenc#sha256"/>
        <DigestValue>Lxf8StbtQBmbZasZ61datHJPVmG7xRjmBDq2sSYKV4M=</DigestValue>
      </Reference>
      <Reference URI="/word/styles.xml?ContentType=application/vnd.openxmlformats-officedocument.wordprocessingml.styles+xml">
        <DigestMethod Algorithm="http://www.w3.org/2001/04/xmlenc#sha256"/>
        <DigestValue>6o/cBXZCRL7zwoQoy4+8UMiq8zlo+jCjAZ7XbB/SyH0=</DigestValue>
      </Reference>
      <Reference URI="/word/media/image1.jpeg?ContentType=image/jpeg">
        <DigestMethod Algorithm="http://www.w3.org/2001/04/xmlenc#sha256"/>
        <DigestValue>i5L6dPa91f4vprUe/qDpQrrKZLI1MiYL71asHHkAjWs=</DigestValue>
      </Reference>
      <Reference URI="/word/footer3.xml?ContentType=application/vnd.openxmlformats-officedocument.wordprocessingml.footer+xml">
        <DigestMethod Algorithm="http://www.w3.org/2001/04/xmlenc#sha256"/>
        <DigestValue>6zcx7Un6ZWq/HGt2yoKhSQRZgzFEnYRrlbmXz/Ma3pY=</DigestValue>
      </Reference>
    </Manifest>
    <SignatureProperties>
      <SignatureProperty Id="idSignatureTime" Target="#idPackageSignature">
        <mdssi:SignatureTime xmlns:mdssi="http://schemas.openxmlformats.org/package/2006/digital-signature">
          <mdssi:Format>YYYY-MM-DDThh:mm:ssTZD</mdssi:Format>
          <mdssi:Value>2026-02-09T19:48:28Z</mdssi:Value>
        </mdssi:SignatureTime>
      </SignatureProperty>
    </SignatureProperties>
  </Object>
  <Object>
    <xd:QualifyingProperties xmlns:xd="http://uri.etsi.org/01903/v1.3.2#" Target="#idPackageSignature">
      <xd:SignedProperties Id="idSignedProperties">
        <xd:SignedSignatureProperties>
          <xd:SigningTime>2026-02-09T19:48:28Z</xd:SigningTime>
          <xd:SigningCertificate>
            <xd:Cert>
              <xd:CertDigest>
                <DigestMethod Algorithm="http://www.w3.org/2001/04/xmlenc#sha256"/>
                <DigestValue>2DSETeLE5uxd0w6q5kyP4VUIczonNK1QoIC1GCh2y2Q=</DigestValue>
              </xd:CertDigest>
              <xd:IssuerSerial>
                <X509IssuerName>CN=CA SINPE - PERSONA FISICA v2, OU=DIVISION SISTEMAS DE PAGO, O=BANCO CENTRAL DE COSTA RICA, C=CR, SERIALNUMBER=CPJ-4-000-004017</X509IssuerName>
                <X509SerialNumber>446022204374555483852415948514410895659856950</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QK/Yz3Bk5HdxUfd/VUDrZPeiaG2pAtHaOjReby7QlLgCBCqdLRQYDzIwMjYwMjA5MTk0ODM2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YwMjA5MTk0ODM2WjAvBgkqhkiG9w0BCQQxIgQggzlHbi5dB6p32rpzoDrOpU1PW6FBtVs5pVTztQgHyfYwNwYLKoZIhvcNAQkQAi8xKDAmMCQwIgQgrKszXYj6Q2nTJpWV/NZakemXG2IrBO983WoSsYOW808wDQYJKoZIhvcNAQEBBQAEggEAk3T77RJi4cH6fVdWrPFMX0AZbg75CjH79EtocySWAMaKpQD3q+kjYTsdOz9HFrPU1zKr7PC64pN0PWTgfdfo6bg3rHtJ8EMrpT6mEx6tPlE1kXqieX5n9BjUO9dQCxTLms6065ySFUhTzQbXCBzerfp053CyMsOODSU/EwwHlUvbIkXo7IHHawwfhaoequ/hKrsYbBlXkRNpqlxmPo3+OT53oA5mDXbkl1kBEuw9G3bsDKxw3armM/80pEfneLqcGxAC7Q7wtp6JnzO4/QDW5lzCn3E8FuiC1nPwkFWHkKuZ/TbuOJXGd/H7mQo+eY0MzPLn+lS1dG/JoDYBDexnbA==</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YwMTA3MTUxMTIxWhcNMjYwMzA4MDMzMTIxWqBfMF0wHwYDVR0jBBgwFoAUsLvgCC5LE2jw0IBEA2ekP/8lY/YwEAYJKwYBBAGCNxUBBAMCAQAwCgYDVR0UBAMCAUIwHAYJKwYBBAGCNxUEBA8XDTI2MDMwNzE1MjEyMVowDQYJKoZIhvcNAQENBQADggIBAC42dMea9psbwFu+fvhLa65O6GH7vZeQlsCGlCYOylHp715Eoue6E2cuIICy+McFZ/JkGH7ebaKE/Kd7UK7EMO8YYYiLMod/ygphGL5NNRdy8a3fVZZ3EVRPUWnmMoOEcbEcijyJkRu8FnxzoOz5JDrAF/Fs4sesvNMW1cSCfdKc6As8goxqvdmiz4YJ0EaQVvSrbTe/1ujqYthsEypiPY9/RwS+pxrAhxnlM2r/HU850jwdN+0pRsE+BdTa4wK0WOSkhVHTTfucyqniJ2anE8xml9/5xEDdNPrrPOCAAQELSy/02S02OyvItDKhHwKzz21a2GDxisLqVwZSP36ZFDemeh+20XgbxRhzHjxOJZqwYI/Qii/hi+OhGTk0DwdKLepDOh2kqV6Hxko9K+TLQ6arQ61wnPiCJ9Nrx9dub+TPQXtMmu6kqOuLrWHuBRJw8AbCvFHLNkFAdXHHY6OvZHlNrgixY7qNqRHqurEVM5ptCUDr/WhTEGEsppVpDZaNbbP559KXikWZBig8ElAdVWAB30+WTi1WqXnXRa2pTFli4IaJ62iohXRC39Ubte+FOcxdbYVMf5+covsfTv9N16ZHLKVjWPnOFgLBUIfrjtlnXH0wrLINpCCT+zGSORkF1bpUy5xlE+pw96RJ1N9+CTleX94WTulqdfBuJF0wGsZL</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j7KE82dlXyOXc3WbCtZElyLuxHuclKDT26cixojVVf8=</DigestValue>
                </xd:DigestAlgAndValue>
                <xd:CRLIdentifier>
                  <xd:Issuer>SERIALNUMBER=CPJ-2-100-098311,C=CR,O=MICITT,OU=DCFD,CN=CA POLITICA PERSONA FISICA - COSTA RICA v2</xd:Issuer>
                  <xd:IssueTime>2026-01-07T14:45:59Z</xd:IssueTime>
                  <xd:Number>67</xd:Number>
                </xd:CRLIdentifier>
              </xd:CRLRef>
              <xd:CRLRef>
                <xd:DigestAlgAndValue>
                  <DigestMethod Algorithm="http://www.w3.org/2001/04/xmlenc#sha256"/>
                  <DigestValue>WOoJR6JfQCdkLBjVs8oELpTE7vvuGZKAVZII7koj8wk=</DigestValue>
                </xd:DigestAlgAndValue>
                <xd:CRLIdentifier>
                  <xd:Issuer>SERIALNUMBER=CPJ-2-100-098311,OU=DCFD,O=MICITT,C=CR,CN=CA RAIZ NACIONAL - COSTA RICA v2</xd:Issuer>
                  <xd:IssueTime>2025-11-14T13:50:37Z</xd:IssueTime>
                  <xd:Number>39</xd:Number>
                </xd:CRLIdentifier>
              </xd:CRLRef>
            </xd:CRLRefs>
            <xd:OCSPRefs>
              <xd:OCSPRef>
                <xd:OCSPIdentifier>
                  <xd:ResponderID>
                    <xd:ByKey>acnhBH2IfZxmH0gFH6rjPxetSD8=</xd:ByKey>
                  </xd:ResponderID>
                  <xd:ProducedAt>2026-02-09T19:48:36Z</xd:ProducedAt>
                </xd:OCSPIdentifier>
                <xd:DigestAlgAndValue>
                  <DigestMethod Algorithm="http://www.w3.org/2001/04/xmlenc#sha256"/>
                  <DigestValue>HzlxuauUr1wbfJo16jm0bkGB2cq24X0WK/oT8cSE8jA=</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jAxMDcxNDQ1NTlaFw0yNjAzMDgwMzA1NTlaoF8wXTAfBgNVHSMEGDAWgBRonWk2y4Rue+qTYRn/WDAd1f9cyzAQBgkrBgEEAYI3FQEEAwIBADAKBgNVHRQEAwIBQzAcBgkrBgEEAYI3FQQEDxcNMjYwMzA3MTQ1NTU5WjANBgkqhkiG9w0BAQ0FAAOCAgEAKqlBOG2rJkIQO0CcOMe+D9vxYPOrUhGaEkVXJQzi0CfmGx5a/dlcE6+CSnuFw1fFU3RSwC4rhlvTSsksVsddlcTkKSFcLtp75zGs7CgKskHIvCtPOhwhEohDzbdwCgVhVzw6fqL5BeBCXg5wOF7BmCVasR6ypUP2HA5HTdV6NWMF/PGmQ/XhnYnojfJmeyGtC1ByZrUir0Y0AeqTBoib6mnYEKCO+vm+r7hiyQkN7Yc3jo8eb/3Tyo/2dMaBuN/SWUdOdhjZWPFbLKXTnzVCWc7yxKuZb+jgW+yMhPvRf0Z0rEBGt6BZM4tc9aud/xwZHNmGIYnkvjB3rhNMEJ4aw9XNfHiDlQszkRKOma1UM3aHjf/SGo2I7FVfnzsMe+sA1zCHxfq9QLHCU/mpNQ/XNQ1k8Kda/sMMaYEsbRXKLs3m5fM8LJN9Icu9YKMME/qBMcLAmePupADF7BihnT1Duk6xuWrzAd61AirensQYd0Jm3dbEPYy3UQNge+XiFjzUwlbGYEpArFAiSbz3uKOOQglPjKI1B3oeM5l2FaGK7BpoDiuocVZzD18M6mEaEfMn0rqBEpjWkHfDv9Bs8+EV8yfDfS/MM++QPZk3k1QBE6EPAdF/J0bBCNMqFkhUgja9JVxj2oO+DeU2mZFEkcuSbUdwWCwYX7ZpNSeg+mQ5AWs=</xd:EncapsulatedCRLValue>
              <xd:EncapsulatedCRLValue>MIIDHjCCAQYCAQEwDQYJKoZIhvcNAQENBQAwczEZMBcGA1UEBRMQQ1BKLTItMTAwLTA5ODMxMTENMAsGA1UECxMERENGRDEPMA0GA1UEChMGTUlDSVRUMQswCQYDVQQGEwJDUjEpMCcGA1UEAxMgQ0EgUkFJWiBOQUNJT05BTCAtIENPU1RBIFJJQ0EgdjIXDTI1MTExNDEzNTAzN1oXDTI2MDMxNTAyMTAzN1qgXzBdMB8GA1UdIwQYMBaAFODy/n3ERE5Q5DX9CImPToQZRDNAMBAGCSsGAQQBgjcVAQQDAgEAMAoGA1UdFAQDAgEnMBwGCSsGAQQBgjcVBAQPFw0yNjAzMTQxNDAwMzdaMA0GCSqGSIb3DQEBDQUAA4ICAQArYXgaWxImX/JDlLYz+nY9yv2Ytub8Dq+zBGg7LuRvwXzcVtCTPgt0qHcdRyyNrar5SBnnTohxcIZBJ5npQcJb4bsEJ5TSEIdAEH2m4GiubY1cS0nTgrHLsOav6sfO2ktxIjbMEfHfMXfi63BRyOIRWCwpn2uiGpttuuI5a88nzMdSi0zs3IvawNmgGIztMlwgXbalK9KrhE5yXnwSolLepSeY3xWL6fzAAtl7iU/Cotx/kvKi8Diu+DD90uAMpzAtOfI9YUxCOjdxjnQznqthiWKk9tpkmuKbwOwwTm+0zJPHjsn7aBe+Yc3pIN7XDkVfDnXuQC0UQ/SJ9jjYQxwprIZKqfv7qir0Qjjcagam8dfksq0l2MYJp1CoSPdNA26pBKMyUNxEs7OaFNWlZrPUSazQtvyc9d8MPLNBZXswNTmKWrar+zz107T2cUQrqJsUBAGatRmkLmKdCmABJSWUxhGW+hk3pNMnALT3jtcoEeZ7Ehg/yFV5KloD4BE0bgjSqZUCK8SqG49MxJcuWRaVRgVOVoLK0OuI5Uf4Da72ruTtie6v6xLN8MfWX3wqtXOedUr8mV8EoA3bNtdEOafvaxlyXjM5hQCW0HIL2RBWmAhFOBWgur7kQYRYVh+Gz/TB6fMAAnkW+/7Jl5JsoqCOUxLCYpXren0jag/maLrXQg==</xd:EncapsulatedCRLValue>
            </xd:CRLValues>
            <xd:OCSPValues>
              <xd:EncapsulatedOCSPValue>MIIGiwoBAKCCBoQwggaABgkrBgEFBQcwAQEEggZxMIIGbTCBxaIWBBRpyeEEfYh9nGYfSAUfquM/F61IPxgPMjAyNjAyMDkxOTQ4MzZaMIGZMIGWMEwwCQYFKw4DAhoFAAQUzgxHzN03kqP+e9oD7BphnZQwSGIEFAlI/5tUAjbdMKRvs+Ivif5fd8qZAhMUABV0Nqfvh5tHOOJrAAIAFXQ2gAAYDzIwMjYwMjA5MTc0MjMxWqARGA8yMDI2MDIxMTA2MDIzMVqhIDAeMBwGCSsGAQQBgjcVBAQPFw0yNjAyMTAxNzUyMzFaMA0GCSqGSIb3DQEBCwUAA4IBAQBUHO/Wu7U3M8V+08R0cKVI8xpMYcGWqtB3BjeImJuxsMYbB4T/pXOsV7rH8Gl5UU2Xw+GfBK4ZsvMPV7T7XYvsgZxSHCvwLPFmzSunccIIdkzfPmo1yGUzKKyQg/DQ60dKYoHDTIMR+VcvxCA9ZzS3fXzYthlmAzFOv4q8FYWgmEBER5LPoOnliAa4q5nyUFbHCPZygOobeXq3qkLTFjF14+HJnKQGT6BSdPP/8MYV4Jvo57D/vHpJYzaZsPwsaGactjeHYAx36EBAiqHw4rC3C5DsRX5dkhtNW8C9teyx2X+0nd7QbPap89cvJMgaE7D0P6CSmXi42VAWRGuXLptPoIIEjTCCBIkwggSFMIIDbaADAgECAhMUABvRKBeqpIuR4J/zAAIAG9EoMA0GCSqGSIb3DQEBCwUAMIGZMRkwFwYDVQQFExBDUEotNC0wMDAtMDA0MDE3MQswCQYDVQQGEwJDUjEkMCIGA1UEChMbQkFOQ08gQ0VOVFJBTCBERSBDT1NUQSBSSUNBMSIwIAYDVQQLExlESVZJU0lPTiBTSVNURU1BUyBERSBQQUdPMSUwIwYDVQQDExxDQSBTSU5QRSAtIFBFUlNPTkEgRklTSUNBIHYyMB4XDTI2MDIwNTE0NTMzNVoXDTI2MDIxOTE0NTMzNVowGjEYMBYGA1UEAxMPUE9SVkVOSVIuZmRpLmNyMIIBIjANBgkqhkiG9w0BAQEFAAOCAQ8AMIIBCgKCAQEAiT/Axcpdbc/4niSFKYJQF5p9VbQm+zB3geEuPm00laTBmUWjbPw9DpkKJAJOUFlHu25XQLka//gYWKXHiE6RBrDoc9AnNHQqlIYNk4N9jb7fJC78+ltqwPK4sxi+kQTNzmJuhVMqLe+oxGbPK4KCnDo8JaTJBRHl/P6mmOACx7De6Cpvx9Oi6sb/7dBlzRHkKMuJHfip3oLJpiAQs9wAuFtnKigzsJovHHkmBeRtuvtei3iexQh6FhoMiZg4nZacNFP2Obt2Ujty0URTLLtXy/SKRXTAIigEFcq4iB1nJwLBM4gXigNPDmBco2XxZRA+2HfPpOkXOaeqiC1yf3y6xQIDAQABo4IBQjCCAT4wPQYJKwYBBAGCNxUHBDAwLgYmKwYBBAGCNxUIhcTqW4LR4zWVkRuC+ZcYhqXLa4F/g/b8d4G48TMCAWQCAQcwEwYDVR0lBAwwCgYIKwYBBQUHAwkwDgYDVR0PAQH/BAQDAgeAMBsGCSsGAQQBgjcVCgQOMAwwCgYIKwYBBQUHAwkwDwYJKwYBBQUHMAEFBAIFADAfBgNVHSMEGDAWgBQJSP+bVAI23TCkb7PiL4n+X3fKmTAdBgNVHQ4EFgQUacnhBH2IfZxmH0gFH6rjPxetSD8wGgYDVR0RBBMwEYIPUE9SVkVOSVIuZmRpLmNyME4GCSsGAQQBgjcZAgRBMD+gPQYKKwYBBAGCNxkCAaAvBC1TLTEtNS0yMS0zMjM5NTUwODc4LTc1Mzc5OTczOS0xNzU2NjAxNTAzLTExMDcwDQYJKoZIhvcNAQELBQADggEBAMY5yY6J5EuAri8b7sOIJn0aHfVo0P5kpkZ9PALynPNv++sVl6YW5T/MY6cIL0cKmWabLhpmQOjaKH+Vzc379NdFKgY98zHaMbZycrU5Jf5kFE5hCjyXoAS29BGf9dhWk2gE01DIalsc0UeWM/N/HZH9pXs1fNvcdXLTMAFVtVnqzW7QQcAhSUtMKyA6v1kpaZ1V5CmcHjsxFsr2VxRPBYqfKjX/Bor+iRH3aJWaziaLcw0SZFFzIme/08JzvReILMT1jlGuTRPkPGCO7bE080180W3x06lyetkzzq9cKywUKYrUA/Y5PjXCGx2K6CSsIsAJWtgK5m7Z25qXVIyJuXk=</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BKBkBGIwYAIBAQYIYIE8AQEBAQUwMTANBglghkgBZQMEAgEFAAQg8MU2zjAHqvWb3/eabYacee0N
QakRMkKeJ9w+WcUm7QkCBCqdLRYYDzIwMjYwMjA5MTk0ODM2WjAEgAIB9AEB/6CCB8Iwgge+MIIF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CSqGSIb3DQEJAzENBgsqhkiG9w0BCRABBDAcBgkqhkiG9w0BCQUxDxcNMjYwMjA5MTk0ODM2WjAv
BgkqhkiG9w0BCQQxIgQgvMziD/6IeidAYHcu9lj2IRjBkFKhjWAkTA2WvMABVckwNwYLKoZIhvcN
AQkQAi8xKDAmMCQwIgQgrKszXYj6Q2nTJpWV/NZakemXG2IrBO983WoSsYOW808wDQYJKoZIhvcN
AQEBBQAEggEAWAn5ZyhFLkrKwvRfWG/6Dc8jkaUOsEFHGm/vuR4xfpDNgm3lEFnKiuwQnKpjYIn5
fUTBCW9ATHaGSnQpG9rWVFUDzejXGRIgYoY2ZrOnTgI458DRWKgStqpS0dJL7UNJHX3JGjLzDKzp
n1M7FHlyKCyWhyF0Am894/VLlt48UWwF4s/5WDtgSXBcXFziWZan4qGChX+TsOgkD1OxGuNiOE/Y
wq1p6rLl5s+0yInVKJDvby2Ne8nGQhvsCk9JdOV2AGsshamPTBNSOWDHbNNm8aUJu0XU5OswNPWD
qM69us4hQCQ7Jp48sn/neHdyWtiPVOEI8GGKLomnVogd6f+xSA==</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ct:contentTypeSchema xmlns:ct="http://schemas.microsoft.com/office/2006/metadata/contentType" xmlns:ma="http://schemas.microsoft.com/office/2006/metadata/properties/metaAttributes" ct:_="" ma:_="" ma:contentTypeName="Documento" ma:contentTypeID="0x010100DD7643C823B15444B71C04A601D6EE74" ma:contentTypeVersion="1" ma:contentTypeDescription="Crear nuevo documento." ma:contentTypeScope="" ma:versionID="458c6acbc1d7c5bd8b81e3ee215bd3bd">
  <xsd:schema xmlns:xsd="http://www.w3.org/2001/XMLSchema" xmlns:xs="http://www.w3.org/2001/XMLSchema" xmlns:p="http://schemas.microsoft.com/office/2006/metadata/properties" xmlns:ns2="8a0a4788-06ca-437b-bfc6-ffe2f4a28eed" targetNamespace="http://schemas.microsoft.com/office/2006/metadata/properties" ma:root="true" ma:fieldsID="d57a313703f793972c19d0f6f39a7679" ns2:_="">
    <xsd:import namespace="8a0a4788-06ca-437b-bfc6-ffe2f4a28eed"/>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0a4788-06ca-437b-bfc6-ffe2f4a28eed"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file>

<file path=customXml/item5.xml><?xml version="1.0" encoding="utf-8"?>
<p:properties xmlns:p="http://schemas.microsoft.com/office/2006/metadata/properties" xmlns:xsi="http://www.w3.org/2001/XMLSchema-instance">
  <documentManagement/>
</p:properties>
</file>

<file path=customXml/item6.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Version=15.0.0.0,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Version=15.0.0.0, Culture=neutral, PublicKeyToken=71e9bce111e9429c</Assembly>
    <Class>Microsoft.Office.RecordsManagement.Internal.UpdateExpireDate</Class>
    <Data/>
    <Filter/>
  </Receiver>
</spe:Receivers>
</file>

<file path=customXml/item7.xml><?xml version="1.0" encoding="utf-8"?>
<?mso-contentType ?>
<SharedContentType xmlns="Microsoft.SharePoint.Taxonomy.ContentTypeSync" SourceId="b0adf84e-870a-453e-bcaf-71f8aafc2679" ContentTypeId="0x0101004E9034D960D02B40B78502BBEBB96CE2" PreviousValue="false" LastSyncTimeStamp="2025-12-04T14:25:31.207Z"/>
</file>

<file path=customXml/itemProps1.xml><?xml version="1.0" encoding="utf-8"?>
<ds:datastoreItem xmlns:ds="http://schemas.openxmlformats.org/officeDocument/2006/customXml" ds:itemID="{AF8892FB-EF10-41C2-8FB2-F77D511018A6}"/>
</file>

<file path=customXml/itemProps2.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3.xml><?xml version="1.0" encoding="utf-8"?>
<ds:datastoreItem xmlns:ds="http://schemas.openxmlformats.org/officeDocument/2006/customXml" ds:itemID="{5C472A99-7887-42CF-BC85-4E6FCF663611}"/>
</file>

<file path=customXml/itemProps4.xml><?xml version="1.0" encoding="utf-8"?>
<ds:datastoreItem xmlns:ds="http://schemas.openxmlformats.org/officeDocument/2006/customXml" ds:itemID="{BF880741-0296-4926-84DB-E06AFA8EB403}">
  <ds:schemaRefs>
    <ds:schemaRef ds:uri="http://schemas.microsoft.com/sharepoint/v3/contenttype/forms"/>
  </ds:schemaRefs>
</ds:datastoreItem>
</file>

<file path=customXml/itemProps5.xml><?xml version="1.0" encoding="utf-8"?>
<ds:datastoreItem xmlns:ds="http://schemas.openxmlformats.org/officeDocument/2006/customXml" ds:itemID="{283BF82E-1A70-4392-8CF2-7DEAFF1953AE}">
  <ds:schemaRefs>
    <ds:schemaRef ds:uri="http://schemas.microsoft.com/sharepoint/v3"/>
    <ds:schemaRef ds:uri="http://schemas.microsoft.com/office/2006/documentManagement/types"/>
    <ds:schemaRef ds:uri="http://schemas.openxmlformats.org/package/2006/metadata/core-properties"/>
    <ds:schemaRef ds:uri="http://purl.org/dc/dcmitype/"/>
    <ds:schemaRef ds:uri="b875e23b-67d9-4b2e-bdec-edacbf90b326"/>
    <ds:schemaRef ds:uri="http://schemas.microsoft.com/office/2006/metadata/properties"/>
    <ds:schemaRef ds:uri="http://purl.org/dc/elements/1.1/"/>
    <ds:schemaRef ds:uri="http://purl.org/dc/terms/"/>
    <ds:schemaRef ds:uri="http://schemas.microsoft.com/office/infopath/2007/PartnerControls"/>
    <ds:schemaRef ds:uri="62db5286-48a0-4e17-a672-7c89f7b8ca75"/>
    <ds:schemaRef ds:uri="http://www.w3.org/XML/1998/namespace"/>
  </ds:schemaRefs>
</ds:datastoreItem>
</file>

<file path=customXml/itemProps6.xml><?xml version="1.0" encoding="utf-8"?>
<ds:datastoreItem xmlns:ds="http://schemas.openxmlformats.org/officeDocument/2006/customXml" ds:itemID="{C815BD63-4878-4C9D-A0B7-A22AE80CC3C2}">
  <ds:schemaRefs>
    <ds:schemaRef ds:uri="http://schemas.microsoft.com/sharepoint/events"/>
  </ds:schemaRefs>
</ds:datastoreItem>
</file>

<file path=customXml/itemProps7.xml><?xml version="1.0" encoding="utf-8"?>
<ds:datastoreItem xmlns:ds="http://schemas.openxmlformats.org/officeDocument/2006/customXml" ds:itemID="{1D065CF3-EFC2-4667-88A4-7103224E214C}"/>
</file>

<file path=docProps/app.xml><?xml version="1.0" encoding="utf-8"?>
<Properties xmlns="http://schemas.openxmlformats.org/officeDocument/2006/extended-properties" xmlns:vt="http://schemas.openxmlformats.org/officeDocument/2006/docPropsVTypes">
  <Template>plantilla-DAI</Template>
  <TotalTime>13</TotalTime>
  <Pages>2</Pages>
  <Words>321</Words>
  <Characters>1789</Characters>
  <Application>Microsoft Office Word</Application>
  <DocSecurity>0</DocSecurity>
  <Lines>54</Lines>
  <Paragraphs>19</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2091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AI-0038-2026</dc:title>
  <dc:subject/>
  <dc:creator>BERROCAL MEZA MELISSA</dc:creator>
  <cp:keywords/>
  <dc:description/>
  <cp:lastModifiedBy>VARGAS GUERRERO JOSE JOAQUIN</cp:lastModifiedBy>
  <cp:revision>2</cp:revision>
  <cp:lastPrinted>2011-05-05T20:16:00Z</cp:lastPrinted>
  <dcterms:created xsi:type="dcterms:W3CDTF">2026-02-09T17:39:00Z</dcterms:created>
  <dcterms:modified xsi:type="dcterms:W3CDTF">2026-02-09T19:47:00Z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0x010100DD7643C823B15444B71C04A601D6EE74</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128;#Alta|0fd17ec2-e5d0-4d9f-8e18-466324d0fdd4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126;#Oficio|417b7e3a-1426-4267-afb3-20be5f4d6412</vt:lpwstr>
  </property>
  <property fmtid="{D5CDD505-2E9C-101B-9397-08002B2CF9AE}" pid="9" name="ItemRetentionFormula">
    <vt:lpwstr/>
  </property>
  <property fmtid="{D5CDD505-2E9C-101B-9397-08002B2CF9AE}" pid="10" name="Unidad de Destino">
    <vt:lpwstr>93;#GER - Gerencia|7f4773cf-2cb9-48b6-88d2-9e4750a72616;#1048;#Departamento Gestión de Riesgos y Cumplimiento (GRC)|38e4b52b-741a-4b99-8b71-5f28a3976f81</vt:lpwstr>
  </property>
  <property fmtid="{D5CDD505-2E9C-101B-9397-08002B2CF9AE}" pid="11" name="Disponibilidad">
    <vt:lpwstr>161;#Alta|7fca731c-4c62-4f1c-9061-e9f164c964b2</vt:lpwstr>
  </property>
  <property fmtid="{D5CDD505-2E9C-101B-9397-08002B2CF9AE}" pid="12" name="Confidencialidad1">
    <vt:lpwstr/>
  </property>
  <property fmtid="{D5CDD505-2E9C-101B-9397-08002B2CF9AE}" pid="13" name="Unidad Remitente">
    <vt:lpwstr>9;#AI - Auditoría Interna|3edbdf7a-605f-4e12-831a-35c707ff21f7</vt:lpwstr>
  </property>
  <property fmtid="{D5CDD505-2E9C-101B-9397-08002B2CF9AE}" pid="14" name="lb0b7da792b243d9bfa96ad7487ad734">
    <vt:lpwstr/>
  </property>
  <property fmtid="{D5CDD505-2E9C-101B-9397-08002B2CF9AE}" pid="15" name="ConfidencialidadNueva">
    <vt:lpwstr>163;#Uso Interno|b84ab4da-351c-48b8-b2fd-466e6594f406</vt:lpwstr>
  </property>
  <property fmtid="{D5CDD505-2E9C-101B-9397-08002B2CF9AE}" pid="16" name="ClassificationContentMarkingFooterShapeIds">
    <vt:lpwstr>440cf746,4c0a5828,3c39af71</vt:lpwstr>
  </property>
  <property fmtid="{D5CDD505-2E9C-101B-9397-08002B2CF9AE}" pid="17" name="ClassificationContentMarkingFooterFontProps">
    <vt:lpwstr>#000000,10,Aptos</vt:lpwstr>
  </property>
  <property fmtid="{D5CDD505-2E9C-101B-9397-08002B2CF9AE}" pid="18" name="ClassificationContentMarkingFooterText">
    <vt:lpwstr>Uso Interno estricto</vt:lpwstr>
  </property>
  <property fmtid="{D5CDD505-2E9C-101B-9397-08002B2CF9AE}" pid="19" name="MSIP_Label_b8b4be34-365a-4a68-b9fb-75c1b6874315_Enabled">
    <vt:lpwstr>true</vt:lpwstr>
  </property>
  <property fmtid="{D5CDD505-2E9C-101B-9397-08002B2CF9AE}" pid="20" name="MSIP_Label_b8b4be34-365a-4a68-b9fb-75c1b6874315_SetDate">
    <vt:lpwstr>2026-02-09T17:51:31Z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ae8dd74a-2e2a-4df1-baeb-d1a480c13017</vt:lpwstr>
  </property>
  <property fmtid="{D5CDD505-2E9C-101B-9397-08002B2CF9AE}" pid="25" name="MSIP_Label_b8b4be34-365a-4a68-b9fb-75c1b6874315_ContentBits">
    <vt:lpwstr>2</vt:lpwstr>
  </property>
  <property fmtid="{D5CDD505-2E9C-101B-9397-08002B2CF9AE}" pid="26" name="MSIP_Label_b8b4be34-365a-4a68-b9fb-75c1b6874315_Tag">
    <vt:lpwstr>10, 3, 0, 1</vt:lpwstr>
  </property>
  <property fmtid="{D5CDD505-2E9C-101B-9397-08002B2CF9AE}" pid="27" name="Confidencialidad">
    <vt:lpwstr>Público|99c2402f-8ec3-4ca8-8024-be52e4e7f629</vt:lpwstr>
  </property>
  <property fmtid="{D5CDD505-2E9C-101B-9397-08002B2CF9AE}" pid="28" name="oe70cbf463ba4d19a6203d9e6cd457e4">
    <vt:lpwstr/>
  </property>
  <property fmtid="{D5CDD505-2E9C-101B-9397-08002B2CF9AE}" pid="29" name="Dirigido a (entidad externa)">
    <vt:lpwstr/>
  </property>
  <property fmtid="{D5CDD505-2E9C-101B-9397-08002B2CF9AE}" pid="30" name="WorkflowChangePath">
    <vt:lpwstr>3598ac08-66e4-4258-9916-e672c2905e74,10;1afe6994-8faf-447a-9c55-27a860d20fdf,14;cf7072bc-9575-4d0b-b529-251f6b43b02b,15;cf7072bc-9575-4d0b-b529-251f6b43b02b,15;</vt:lpwstr>
  </property>
  <property fmtid="{D5CDD505-2E9C-101B-9397-08002B2CF9AE}" pid="32" name="Order">
    <vt:r8>100</vt:r8>
  </property>
  <property fmtid="{D5CDD505-2E9C-101B-9397-08002B2CF9AE}" pid="33" name="ecm_ItemDeleteBlockHolders">
    <vt:lpwstr/>
  </property>
  <property fmtid="{D5CDD505-2E9C-101B-9397-08002B2CF9AE}" pid="35" name="_vti_ItemHoldRecordStatus">
    <vt:i4>0</vt:i4>
  </property>
  <property fmtid="{D5CDD505-2E9C-101B-9397-08002B2CF9AE}" pid="36" name="IconOverlay">
    <vt:lpwstr/>
  </property>
  <property fmtid="{D5CDD505-2E9C-101B-9397-08002B2CF9AE}" pid="37" name="ecm_RecordRestrictions">
    <vt:lpwstr/>
  </property>
  <property fmtid="{D5CDD505-2E9C-101B-9397-08002B2CF9AE}" pid="38" name="ecm_ItemLockHolders">
    <vt:lpwstr/>
  </property>
  <property fmtid="{D5CDD505-2E9C-101B-9397-08002B2CF9AE}" pid="39" name="_dlc_LastRun">
    <vt:lpwstr>02/28/2026 23:48:56</vt:lpwstr>
  </property>
  <property fmtid="{D5CDD505-2E9C-101B-9397-08002B2CF9AE}" pid="40" name="_dlc_ItemStageId">
    <vt:lpwstr>1</vt:lpwstr>
  </property>
  <property fmtid="{D5CDD505-2E9C-101B-9397-08002B2CF9AE}" pid="41" name="gecAcuseEnvioPara">
    <vt:lpwstr/>
  </property>
  <property fmtid="{D5CDD505-2E9C-101B-9397-08002B2CF9AE}" pid="42" name="_ExtendedDescription">
    <vt:lpwstr/>
  </property>
</Properties>
</file>