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3E65E9" w:rsidR="003554C5" w:rsidP="003E65E9" w:rsidRDefault="003E65E9" w14:paraId="7D982496" w14:textId="795F664F">
      <w:pPr>
        <w:jc w:val="left"/>
        <w:rPr>
          <w:rFonts w:ascii="Arial" w:hAnsi="Arial" w:cs="Arial"/>
          <w:sz w:val="24"/>
          <w:lang w:val="es-CR" w:eastAsia="es-CR"/>
        </w:rPr>
      </w:pPr>
      <w:r w:rsidRPr="003E65E9">
        <w:rPr>
          <w:rFonts w:ascii="Arial" w:hAnsi="Arial" w:cs="Arial"/>
          <w:sz w:val="24"/>
          <w:lang w:val="es-CR" w:eastAsia="es-CR"/>
        </w:rPr>
        <w:t>26 de enero del 2026</w:t>
      </w:r>
    </w:p>
    <w:sdt>
      <w:sdtPr>
        <w:alias w:val="Consecutivo"/>
        <w:tag w:val="Consecutivo"/>
        <w:id w:val="867724263"/>
        <w:placeholder>
          <w:docPart w:val="8312294193C14D379327C1692210AB48"/>
        </w:placeholder>
        <w:text/>
      </w:sdtPr>
      <w:sdtEndPr/>
      <w:sdtContent>
        <w:p w:rsidR="003554C5" w:rsidP="0085692C" w:rsidRDefault="00BF4EBD" w14:paraId="50C07A63" w14:textId="77777777">
          <w:r>
            <w:rPr>
              <w:rStyle w:val="Textodelmarcadordeposicin"/>
              <w:rFonts w:eastAsia="Calibri"/>
            </w:rPr>
            <w:t>AI-0026-2026</w:t>
          </w:r>
        </w:p>
      </w:sdtContent>
    </w:sdt>
    <w:p w:rsidR="00BF4EBD" w:rsidP="0085692C" w:rsidRDefault="00BF4EBD" w14:paraId="03241763" w14:textId="77777777"/>
    <w:p w:rsidRPr="00F835F3" w:rsidR="003E65E9" w:rsidP="0085692C" w:rsidRDefault="003E65E9" w14:paraId="726D45C8" w14:textId="77777777"/>
    <w:p w:rsidRPr="003E65E9" w:rsidR="003E65E9" w:rsidP="003E65E9" w:rsidRDefault="003E65E9" w14:paraId="54552B08" w14:textId="77777777">
      <w:pPr>
        <w:jc w:val="left"/>
        <w:rPr>
          <w:rFonts w:ascii="Arial" w:hAnsi="Arial" w:cs="Arial"/>
          <w:sz w:val="24"/>
          <w:lang w:val="es-CR" w:eastAsia="es-CR"/>
        </w:rPr>
      </w:pPr>
      <w:r w:rsidRPr="003E65E9">
        <w:rPr>
          <w:rFonts w:ascii="Arial" w:hAnsi="Arial" w:cs="Arial"/>
          <w:sz w:val="24"/>
          <w:lang w:val="es-CR" w:eastAsia="es-CR"/>
        </w:rPr>
        <w:t>Señor</w:t>
      </w:r>
    </w:p>
    <w:p w:rsidRPr="003E65E9" w:rsidR="003E65E9" w:rsidP="003E65E9" w:rsidRDefault="003E65E9" w14:paraId="6260A35A" w14:textId="77777777">
      <w:pPr>
        <w:jc w:val="left"/>
        <w:rPr>
          <w:rFonts w:ascii="Arial" w:hAnsi="Arial" w:cs="Arial"/>
          <w:sz w:val="24"/>
          <w:lang w:val="es-CR" w:eastAsia="es-CR"/>
        </w:rPr>
      </w:pPr>
      <w:r w:rsidRPr="003E65E9">
        <w:rPr>
          <w:rFonts w:ascii="Arial" w:hAnsi="Arial" w:cs="Arial"/>
          <w:sz w:val="24"/>
          <w:lang w:val="es-CR" w:eastAsia="es-CR"/>
        </w:rPr>
        <w:t>Pablo Villalobos González, Gerente</w:t>
      </w:r>
    </w:p>
    <w:p w:rsidRPr="003E65E9" w:rsidR="003E65E9" w:rsidP="003E65E9" w:rsidRDefault="003E65E9" w14:paraId="30679E8B" w14:textId="77777777">
      <w:pPr>
        <w:jc w:val="left"/>
        <w:rPr>
          <w:rFonts w:ascii="Arial" w:hAnsi="Arial" w:cs="Arial"/>
          <w:b/>
          <w:color w:val="1F4E79"/>
          <w:sz w:val="24"/>
          <w:lang w:val="es-CR" w:eastAsia="es-CR"/>
        </w:rPr>
      </w:pPr>
      <w:r w:rsidRPr="003E65E9">
        <w:rPr>
          <w:rFonts w:ascii="Arial" w:hAnsi="Arial" w:cs="Arial"/>
          <w:b/>
          <w:color w:val="1F4E79"/>
          <w:sz w:val="24"/>
          <w:lang w:val="es-CR" w:eastAsia="es-CR"/>
        </w:rPr>
        <w:t>BANCO CENTRAL DE COSTA RICA</w:t>
      </w:r>
    </w:p>
    <w:p w:rsidRPr="003E65E9" w:rsidR="003E65E9" w:rsidP="003E65E9" w:rsidRDefault="003E65E9" w14:paraId="123A1516" w14:textId="77777777">
      <w:pPr>
        <w:jc w:val="left"/>
        <w:rPr>
          <w:rFonts w:ascii="Arial" w:hAnsi="Arial" w:cs="Arial"/>
          <w:sz w:val="24"/>
          <w:lang w:val="es-CR" w:eastAsia="es-CR"/>
        </w:rPr>
      </w:pPr>
    </w:p>
    <w:p w:rsidRPr="003E65E9" w:rsidR="003E65E9" w:rsidP="003E65E9" w:rsidRDefault="003E65E9" w14:paraId="5947B79F" w14:textId="77777777">
      <w:pPr>
        <w:jc w:val="left"/>
        <w:rPr>
          <w:rFonts w:ascii="Arial" w:hAnsi="Arial" w:cs="Arial"/>
          <w:sz w:val="24"/>
          <w:lang w:val="es-CR" w:eastAsia="es-CR"/>
        </w:rPr>
      </w:pPr>
    </w:p>
    <w:p w:rsidRPr="003E65E9" w:rsidR="003E65E9" w:rsidP="003E65E9" w:rsidRDefault="003E65E9" w14:paraId="2F5C254E" w14:textId="77777777">
      <w:pPr>
        <w:rPr>
          <w:rFonts w:ascii="Arial" w:hAnsi="Arial" w:cs="Arial"/>
          <w:b/>
          <w:bCs/>
          <w:sz w:val="24"/>
          <w:lang w:val="es-CR" w:eastAsia="es-CR"/>
        </w:rPr>
      </w:pPr>
      <w:r w:rsidRPr="003E65E9">
        <w:rPr>
          <w:rFonts w:ascii="Arial" w:hAnsi="Arial" w:cs="Arial"/>
          <w:b/>
          <w:sz w:val="24"/>
          <w:lang w:val="es-CR" w:eastAsia="es-CR"/>
        </w:rPr>
        <w:t xml:space="preserve">Ref. Comunicación del Informe </w:t>
      </w:r>
      <w:r w:rsidRPr="003E65E9">
        <w:rPr>
          <w:rFonts w:ascii="Arial" w:hAnsi="Arial" w:cs="Arial"/>
          <w:b/>
          <w:bCs/>
          <w:sz w:val="24"/>
          <w:lang w:val="es-CR" w:eastAsia="es-CR"/>
        </w:rPr>
        <w:t>de a</w:t>
      </w:r>
      <w:r w:rsidRPr="003E65E9">
        <w:rPr>
          <w:rFonts w:ascii="Arial" w:hAnsi="Arial" w:cs="Arial"/>
          <w:b/>
          <w:sz w:val="24"/>
          <w:lang w:val="es-CR" w:eastAsia="es-CR"/>
        </w:rPr>
        <w:t>uditoría especial de transferencias de fondos con liquidación bilateral bruta en tiempo real en SINPE (Servicio PIN)</w:t>
      </w:r>
    </w:p>
    <w:p w:rsidR="003E65E9" w:rsidP="003E65E9" w:rsidRDefault="003E65E9" w14:paraId="7D0FF34E" w14:textId="77777777">
      <w:pPr>
        <w:jc w:val="left"/>
        <w:rPr>
          <w:rFonts w:ascii="Arial" w:hAnsi="Arial" w:cs="Arial"/>
          <w:b/>
          <w:bCs/>
          <w:sz w:val="24"/>
          <w:lang w:val="es-CR" w:eastAsia="es-CR"/>
        </w:rPr>
      </w:pPr>
    </w:p>
    <w:p w:rsidRPr="003E65E9" w:rsidR="003E65E9" w:rsidP="003E65E9" w:rsidRDefault="003E65E9" w14:paraId="557C1AF4" w14:textId="77777777">
      <w:pPr>
        <w:jc w:val="left"/>
        <w:rPr>
          <w:rFonts w:ascii="Arial" w:hAnsi="Arial" w:cs="Arial"/>
          <w:b/>
          <w:bCs/>
          <w:sz w:val="24"/>
          <w:lang w:val="es-CR" w:eastAsia="es-CR"/>
        </w:rPr>
      </w:pPr>
    </w:p>
    <w:p w:rsidRPr="003E65E9" w:rsidR="003E65E9" w:rsidP="003E65E9" w:rsidRDefault="003E65E9" w14:paraId="67F5EC99" w14:textId="77777777">
      <w:pPr>
        <w:jc w:val="left"/>
        <w:rPr>
          <w:rFonts w:ascii="Arial" w:hAnsi="Arial" w:cs="Arial"/>
          <w:sz w:val="24"/>
          <w:lang w:val="es-CR" w:eastAsia="es-CR"/>
        </w:rPr>
      </w:pPr>
      <w:r w:rsidRPr="003E65E9">
        <w:rPr>
          <w:rFonts w:ascii="Arial" w:hAnsi="Arial" w:cs="Arial"/>
          <w:sz w:val="24"/>
          <w:lang w:val="es-CR" w:eastAsia="es-CR"/>
        </w:rPr>
        <w:t>Estimado señor:</w:t>
      </w:r>
    </w:p>
    <w:p w:rsidRPr="003E65E9" w:rsidR="003E65E9" w:rsidP="003E65E9" w:rsidRDefault="003E65E9" w14:paraId="60828DC2" w14:textId="77777777">
      <w:pPr>
        <w:jc w:val="left"/>
        <w:rPr>
          <w:rFonts w:ascii="Arial" w:hAnsi="Arial" w:cs="Arial"/>
          <w:sz w:val="24"/>
          <w:lang w:val="es-CR" w:eastAsia="es-CR"/>
        </w:rPr>
      </w:pPr>
    </w:p>
    <w:p w:rsidRPr="003E65E9" w:rsidR="003E65E9" w:rsidP="003E65E9" w:rsidRDefault="003E65E9" w14:paraId="0B854610" w14:textId="77777777">
      <w:pPr>
        <w:tabs>
          <w:tab w:val="left" w:pos="5505"/>
        </w:tabs>
        <w:rPr>
          <w:rFonts w:ascii="Arial" w:hAnsi="Arial" w:cs="Arial"/>
          <w:sz w:val="24"/>
          <w:lang w:val="es-CR" w:eastAsia="es-CR"/>
        </w:rPr>
      </w:pPr>
      <w:r w:rsidRPr="003E65E9">
        <w:rPr>
          <w:rFonts w:ascii="Arial" w:hAnsi="Arial" w:cs="Arial"/>
          <w:sz w:val="24"/>
          <w:lang w:val="es-CR" w:eastAsia="es-CR"/>
        </w:rPr>
        <w:t xml:space="preserve">El informe adjunto contiene los resultados correspondientes al estudio de carácter </w:t>
      </w:r>
      <w:bookmarkStart w:name="_Hlk175132658" w:id="0"/>
      <w:r w:rsidRPr="003E65E9">
        <w:rPr>
          <w:rFonts w:ascii="Arial" w:hAnsi="Arial" w:cs="Arial"/>
          <w:sz w:val="24"/>
          <w:lang w:val="es-CR" w:eastAsia="es-CR"/>
        </w:rPr>
        <w:t xml:space="preserve">especial </w:t>
      </w:r>
      <w:bookmarkEnd w:id="0"/>
      <w:r w:rsidRPr="003E65E9">
        <w:rPr>
          <w:rFonts w:ascii="Arial" w:hAnsi="Arial" w:cs="Arial"/>
          <w:sz w:val="24"/>
          <w:lang w:val="es-CR" w:eastAsia="es-CR"/>
        </w:rPr>
        <w:t xml:space="preserve">mediante el cual esta Auditoría evaluó las transferencias de fondos con liquidación bilateral bruta en tiempo real en el servicio PIN-SINPE, que está bajo la responsabilidad de Departamento Sistema Nacional de Pagos Electrónicos, de la División de Sistemas de Pago del Banco Central de Costa Rica. </w:t>
      </w:r>
    </w:p>
    <w:p w:rsidRPr="003E65E9" w:rsidR="003E65E9" w:rsidP="003E65E9" w:rsidRDefault="003E65E9" w14:paraId="12DD8D96" w14:textId="77777777">
      <w:pPr>
        <w:tabs>
          <w:tab w:val="left" w:pos="5505"/>
        </w:tabs>
        <w:rPr>
          <w:rFonts w:ascii="Arial" w:hAnsi="Arial" w:cs="Arial"/>
          <w:sz w:val="24"/>
          <w:lang w:val="es-CR" w:eastAsia="es-CR"/>
        </w:rPr>
      </w:pPr>
    </w:p>
    <w:p w:rsidRPr="003E65E9" w:rsidR="003E65E9" w:rsidP="003E65E9" w:rsidRDefault="003E65E9" w14:paraId="588D68B1" w14:textId="77777777">
      <w:pPr>
        <w:rPr>
          <w:rFonts w:ascii="Arial" w:hAnsi="Arial" w:cs="Arial"/>
          <w:sz w:val="24"/>
        </w:rPr>
      </w:pPr>
      <w:r w:rsidRPr="003E65E9">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3E65E9" w:rsidR="003E65E9" w:rsidP="003E65E9" w:rsidRDefault="003E65E9" w14:paraId="43F626CB" w14:textId="77777777">
      <w:pPr>
        <w:spacing w:before="100" w:beforeAutospacing="1" w:after="100" w:afterAutospacing="1"/>
        <w:rPr>
          <w:rFonts w:ascii="Arial" w:hAnsi="Arial" w:cs="Arial"/>
          <w:sz w:val="24"/>
          <w:lang w:val="es-MX" w:eastAsia="es-MX"/>
        </w:rPr>
      </w:pPr>
      <w:r w:rsidRPr="003E65E9">
        <w:rPr>
          <w:rFonts w:ascii="Arial" w:hAnsi="Arial" w:cs="Arial"/>
          <w:sz w:val="24"/>
          <w:lang w:val="es-MX" w:eastAsia="es-MX"/>
        </w:rPr>
        <w:t>La Auditoría Interna realizó la conferencia técnica de este informe con la División Sistemas de Pago y la División Servicios Tecnológicos, y la conferencia final con la Gerencia, como parte de la comunicación preliminar de los resultados.</w:t>
      </w:r>
    </w:p>
    <w:p w:rsidRPr="003E65E9" w:rsidR="003E65E9" w:rsidP="003E65E9" w:rsidRDefault="003E65E9" w14:paraId="553B0114" w14:textId="77777777">
      <w:pPr>
        <w:rPr>
          <w:rFonts w:ascii="Arial" w:hAnsi="Arial" w:cs="Arial"/>
          <w:sz w:val="24"/>
          <w:lang w:val="es-CR" w:eastAsia="es-MX"/>
        </w:rPr>
      </w:pPr>
      <w:r w:rsidRPr="003E65E9">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3E65E9" w:rsidR="003E65E9" w:rsidP="003E65E9" w:rsidRDefault="003E65E9" w14:paraId="53A5331B" w14:textId="77777777">
      <w:pPr>
        <w:widowControl w:val="0"/>
        <w:jc w:val="left"/>
        <w:rPr>
          <w:rFonts w:ascii="Arial" w:hAnsi="Arial" w:cs="Arial"/>
          <w:sz w:val="24"/>
          <w:lang w:val="es-CR" w:eastAsia="es-CR"/>
        </w:rPr>
      </w:pPr>
    </w:p>
    <w:p w:rsidRPr="003E65E9" w:rsidR="003E65E9" w:rsidP="003E65E9" w:rsidRDefault="003E65E9" w14:paraId="03A680A8" w14:textId="77777777">
      <w:pPr>
        <w:widowControl w:val="0"/>
        <w:rPr>
          <w:rFonts w:ascii="Arial" w:hAnsi="Arial" w:cs="Arial"/>
          <w:sz w:val="24"/>
          <w:lang w:val="es-CR" w:eastAsia="es-CR"/>
        </w:rPr>
      </w:pPr>
      <w:r w:rsidRPr="003E65E9">
        <w:rPr>
          <w:rFonts w:ascii="Arial" w:hAnsi="Arial" w:cs="Arial"/>
          <w:sz w:val="24"/>
          <w:lang w:val="es-CR" w:eastAsia="es-CR"/>
        </w:rPr>
        <w:t>Las recomendaciones de auditoría deben tratarse con arreglo a las disposiciones de los artículos 36, 37, 38 y 39, según la Ley General de Control Interno No. 8292 publicada en el periódico oficial La Gaceta 169 del 4 de setiembre del 2002.</w:t>
      </w:r>
    </w:p>
    <w:p w:rsidR="003E65E9" w:rsidP="003E65E9" w:rsidRDefault="003E65E9" w14:paraId="25A26B73" w14:textId="77777777">
      <w:pPr>
        <w:widowControl w:val="0"/>
        <w:jc w:val="left"/>
        <w:rPr>
          <w:rFonts w:ascii="Arial" w:hAnsi="Arial" w:cs="Arial"/>
          <w:sz w:val="24"/>
          <w:lang w:val="es-CR" w:eastAsia="es-CR"/>
        </w:rPr>
      </w:pPr>
    </w:p>
    <w:p w:rsidR="003E65E9" w:rsidP="003E65E9" w:rsidRDefault="003E65E9" w14:paraId="747CD758" w14:textId="77777777">
      <w:pPr>
        <w:widowControl w:val="0"/>
        <w:jc w:val="left"/>
        <w:rPr>
          <w:rFonts w:ascii="Arial" w:hAnsi="Arial" w:cs="Arial"/>
          <w:sz w:val="24"/>
          <w:lang w:val="es-CR" w:eastAsia="es-CR"/>
        </w:rPr>
      </w:pPr>
    </w:p>
    <w:p w:rsidR="003E65E9" w:rsidP="003E65E9" w:rsidRDefault="003E65E9" w14:paraId="612600C4" w14:textId="77777777">
      <w:pPr>
        <w:widowControl w:val="0"/>
        <w:jc w:val="left"/>
        <w:rPr>
          <w:rFonts w:ascii="Arial" w:hAnsi="Arial" w:cs="Arial"/>
          <w:sz w:val="24"/>
          <w:lang w:val="es-CR" w:eastAsia="es-CR"/>
        </w:rPr>
      </w:pPr>
    </w:p>
    <w:p w:rsidRPr="003E65E9" w:rsidR="003E65E9" w:rsidP="003E65E9" w:rsidRDefault="003E65E9" w14:paraId="15350FB4" w14:textId="77777777">
      <w:pPr>
        <w:widowControl w:val="0"/>
        <w:jc w:val="left"/>
        <w:rPr>
          <w:rFonts w:ascii="Arial" w:hAnsi="Arial" w:cs="Arial"/>
          <w:sz w:val="24"/>
          <w:lang w:val="es-CR" w:eastAsia="es-CR"/>
        </w:rPr>
      </w:pPr>
    </w:p>
    <w:p w:rsidRPr="003E65E9" w:rsidR="003E65E9" w:rsidP="003E65E9" w:rsidRDefault="003E65E9" w14:paraId="6300DA04" w14:textId="77777777">
      <w:pPr>
        <w:widowControl w:val="0"/>
        <w:rPr>
          <w:rFonts w:ascii="Arial" w:hAnsi="Arial" w:cs="Arial"/>
          <w:sz w:val="24"/>
          <w:lang w:val="es-CR" w:eastAsia="es-CR"/>
        </w:rPr>
      </w:pPr>
      <w:r w:rsidRPr="003E65E9">
        <w:rPr>
          <w:rFonts w:ascii="Arial" w:hAnsi="Arial" w:cs="Arial"/>
          <w:sz w:val="24"/>
          <w:lang w:val="es-MX" w:eastAsia="es-MX"/>
        </w:rPr>
        <w:lastRenderedPageBreak/>
        <w:t xml:space="preserve">Agradecemos la colaboración brindada por las personas involucradas en la atención de nuestras actividades en el presente estudio, la cual fue </w:t>
      </w:r>
      <w:r w:rsidRPr="003E65E9">
        <w:rPr>
          <w:rFonts w:ascii="Arial" w:hAnsi="Arial" w:cs="Arial"/>
          <w:sz w:val="24"/>
          <w:lang w:val="es-CR" w:eastAsia="es-CR"/>
        </w:rPr>
        <w:t>fundamental</w:t>
      </w:r>
      <w:r w:rsidRPr="003E65E9">
        <w:rPr>
          <w:rFonts w:ascii="Arial" w:hAnsi="Arial" w:cs="Arial"/>
          <w:sz w:val="24"/>
          <w:lang w:val="es-MX" w:eastAsia="es-MX"/>
        </w:rPr>
        <w:t xml:space="preserve"> para facilitar el acceso oportuno a la información requerida, brindar aclaraciones y validar los resultados obtenidos. Esta disposición contribuyó significativamente al cumplimiento exitoso de nuestra labor</w:t>
      </w:r>
      <w:r w:rsidRPr="003E65E9">
        <w:rPr>
          <w:rFonts w:ascii="Arial" w:hAnsi="Arial" w:cs="Arial"/>
          <w:sz w:val="24"/>
          <w:lang w:val="es-CR" w:eastAsia="es-CR"/>
        </w:rPr>
        <w:t>.</w:t>
      </w:r>
    </w:p>
    <w:p w:rsidRPr="003E65E9" w:rsidR="003E65E9" w:rsidP="003E65E9" w:rsidRDefault="003E65E9" w14:paraId="32B8B0FB" w14:textId="77777777">
      <w:pPr>
        <w:widowControl w:val="0"/>
        <w:rPr>
          <w:rFonts w:ascii="Arial" w:hAnsi="Arial" w:cs="Arial"/>
          <w:sz w:val="24"/>
          <w:lang w:val="es-CR" w:eastAsia="es-CR"/>
        </w:rPr>
      </w:pPr>
    </w:p>
    <w:p w:rsidRPr="003E65E9" w:rsidR="003E65E9" w:rsidP="003E65E9" w:rsidRDefault="003E65E9" w14:paraId="726A6BBE" w14:textId="77777777">
      <w:pPr>
        <w:jc w:val="left"/>
        <w:rPr>
          <w:rFonts w:ascii="Arial" w:hAnsi="Arial" w:cs="Arial"/>
          <w:sz w:val="24"/>
          <w:lang w:val="pt-BR" w:eastAsia="es-CR"/>
        </w:rPr>
      </w:pPr>
      <w:r w:rsidRPr="003E65E9">
        <w:rPr>
          <w:rFonts w:ascii="Times New Roman" w:hAnsi="Times New Roman"/>
          <w:noProof/>
          <w:sz w:val="24"/>
          <w:lang w:val="es-CR" w:eastAsia="es-CR"/>
        </w:rPr>
        <w:drawing>
          <wp:anchor distT="0" distB="0" distL="114300" distR="114300" simplePos="0" relativeHeight="251659264" behindDoc="1" locked="0" layoutInCell="1" allowOverlap="1" wp14:editId="7A412099" wp14:anchorId="36F8224C">
            <wp:simplePos x="0" y="0"/>
            <wp:positionH relativeFrom="column">
              <wp:posOffset>-213995</wp:posOffset>
            </wp:positionH>
            <wp:positionV relativeFrom="paragraph">
              <wp:posOffset>186690</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3E65E9">
        <w:rPr>
          <w:rFonts w:ascii="Arial" w:hAnsi="Arial" w:cs="Arial"/>
          <w:sz w:val="24"/>
          <w:lang w:val="pt-BR" w:eastAsia="es-CR"/>
        </w:rPr>
        <w:t>Atentamente,</w:t>
      </w:r>
    </w:p>
    <w:p w:rsidRPr="003E65E9" w:rsidR="003E65E9" w:rsidP="003E65E9" w:rsidRDefault="003E65E9" w14:paraId="77B43AB3" w14:textId="77777777">
      <w:pPr>
        <w:tabs>
          <w:tab w:val="left" w:pos="3120"/>
        </w:tabs>
        <w:jc w:val="left"/>
        <w:rPr>
          <w:rFonts w:ascii="Arial" w:hAnsi="Arial" w:cs="Arial"/>
          <w:sz w:val="24"/>
          <w:lang w:val="pt-BR" w:eastAsia="es-CR"/>
        </w:rPr>
      </w:pPr>
      <w:r w:rsidRPr="003E65E9">
        <w:rPr>
          <w:rFonts w:ascii="Arial" w:hAnsi="Arial" w:cs="Arial"/>
          <w:sz w:val="24"/>
          <w:lang w:val="pt-BR" w:eastAsia="es-CR"/>
        </w:rPr>
        <w:tab/>
      </w:r>
    </w:p>
    <w:p w:rsidRPr="003E65E9" w:rsidR="003E65E9" w:rsidP="003E65E9" w:rsidRDefault="003E65E9" w14:paraId="583CEDC5" w14:textId="77777777">
      <w:pPr>
        <w:jc w:val="left"/>
        <w:rPr>
          <w:rFonts w:ascii="Arial" w:hAnsi="Arial" w:cs="Arial"/>
          <w:sz w:val="24"/>
          <w:lang w:val="pt-BR" w:eastAsia="es-CR"/>
        </w:rPr>
      </w:pPr>
    </w:p>
    <w:p w:rsidRPr="003E65E9" w:rsidR="003E65E9" w:rsidP="003E65E9" w:rsidRDefault="003E65E9" w14:paraId="347A8B70" w14:textId="77777777">
      <w:pPr>
        <w:jc w:val="left"/>
        <w:rPr>
          <w:rFonts w:ascii="Arial" w:hAnsi="Arial" w:cs="Arial"/>
          <w:sz w:val="24"/>
          <w:lang w:val="pt-BR" w:eastAsia="es-CR"/>
        </w:rPr>
      </w:pPr>
    </w:p>
    <w:p w:rsidRPr="003E65E9" w:rsidR="003E65E9" w:rsidP="003E65E9" w:rsidRDefault="003E65E9" w14:paraId="5C441E9A" w14:textId="77777777">
      <w:pPr>
        <w:jc w:val="left"/>
        <w:rPr>
          <w:rFonts w:ascii="Arial" w:hAnsi="Arial" w:cs="Arial"/>
          <w:sz w:val="24"/>
          <w:lang w:val="pt-BR" w:eastAsia="es-CR"/>
        </w:rPr>
      </w:pPr>
      <w:r w:rsidRPr="003E65E9">
        <w:rPr>
          <w:rFonts w:ascii="Arial" w:hAnsi="Arial" w:cs="Arial"/>
          <w:sz w:val="24"/>
          <w:lang w:val="pt-BR" w:eastAsia="es-CR"/>
        </w:rPr>
        <w:t>Joaquín Vargas Guerrero</w:t>
      </w:r>
    </w:p>
    <w:p w:rsidRPr="003E65E9" w:rsidR="003E65E9" w:rsidP="003E65E9" w:rsidRDefault="003E65E9" w14:paraId="3C56EEC2" w14:textId="77777777">
      <w:pPr>
        <w:jc w:val="left"/>
        <w:rPr>
          <w:rFonts w:ascii="Arial" w:hAnsi="Arial" w:cs="Arial"/>
          <w:b/>
          <w:bCs/>
          <w:sz w:val="24"/>
          <w:lang w:val="pt-BR" w:eastAsia="es-CR"/>
        </w:rPr>
      </w:pPr>
      <w:r w:rsidRPr="003E65E9">
        <w:rPr>
          <w:rFonts w:ascii="Arial" w:hAnsi="Arial" w:cs="Arial"/>
          <w:b/>
          <w:bCs/>
          <w:sz w:val="24"/>
          <w:lang w:val="pt-BR" w:eastAsia="es-CR"/>
        </w:rPr>
        <w:t>Auditor Interno</w:t>
      </w:r>
    </w:p>
    <w:p w:rsidRPr="003E65E9" w:rsidR="003E65E9" w:rsidP="003E65E9" w:rsidRDefault="003E65E9" w14:paraId="6E126922" w14:textId="77777777">
      <w:pPr>
        <w:jc w:val="left"/>
        <w:rPr>
          <w:rFonts w:ascii="Arial" w:hAnsi="Arial" w:cs="Arial"/>
          <w:b/>
          <w:bCs/>
          <w:sz w:val="24"/>
          <w:lang w:val="pt-BR" w:eastAsia="es-CR"/>
        </w:rPr>
      </w:pPr>
    </w:p>
    <w:p w:rsidRPr="003E65E9" w:rsidR="003E65E9" w:rsidP="003E65E9" w:rsidRDefault="003E65E9" w14:paraId="53582354" w14:textId="77777777">
      <w:pPr>
        <w:jc w:val="left"/>
        <w:rPr>
          <w:rFonts w:ascii="Arial" w:hAnsi="Arial" w:cs="Arial"/>
          <w:b/>
          <w:bCs/>
          <w:sz w:val="24"/>
          <w:lang w:val="pt-BR" w:eastAsia="es-CR"/>
        </w:rPr>
      </w:pPr>
    </w:p>
    <w:p w:rsidRPr="003E65E9" w:rsidR="003E65E9" w:rsidP="003E65E9" w:rsidRDefault="003E65E9" w14:paraId="77502F98" w14:textId="09A56F21">
      <w:pPr>
        <w:pStyle w:val="CC"/>
      </w:pPr>
      <w:r w:rsidRPr="003E65E9">
        <w:t>C</w:t>
      </w:r>
      <w:r>
        <w:t>c</w:t>
      </w:r>
      <w:r w:rsidRPr="003E65E9">
        <w:t>.</w:t>
      </w:r>
      <w:r w:rsidRPr="003E65E9">
        <w:tab/>
        <w:t>División Sistemas de Pago</w:t>
      </w:r>
    </w:p>
    <w:p w:rsidRPr="003E65E9" w:rsidR="003E65E9" w:rsidP="003E65E9" w:rsidRDefault="003E65E9" w14:paraId="5A3ED181" w14:textId="77777777">
      <w:pPr>
        <w:pStyle w:val="CC"/>
      </w:pPr>
      <w:r w:rsidRPr="003E65E9">
        <w:tab/>
        <w:t>División Servicios Tecnológicos</w:t>
      </w:r>
    </w:p>
    <w:p w:rsidR="00577A95" w:rsidP="0085692C" w:rsidRDefault="00577A95" w14:paraId="11F4722B" w14:textId="77777777">
      <w:pPr>
        <w:pStyle w:val="Negrita"/>
      </w:pPr>
    </w:p>
    <w:p w:rsidR="00A26E9E" w:rsidP="0085692C" w:rsidRDefault="00A26E9E" w14:paraId="69832DC4" w14:textId="77777777">
      <w:pPr>
        <w:pStyle w:val="Negrita"/>
      </w:pPr>
    </w:p>
    <w:bookmarkStart w:name="_MON_1830946046" w:id="1"/>
    <w:bookmarkEnd w:id="1"/>
    <w:p w:rsidRPr="002307FE" w:rsidR="002307FE" w:rsidP="003E65E9" w:rsidRDefault="003E65E9" w14:paraId="687FADEA" w14:textId="68D1F78F">
      <w:pPr>
        <w:jc w:val="center"/>
      </w:pPr>
      <w:r>
        <w:object w:dxaOrig="1508" w:dyaOrig="984" w14:anchorId="5A131BF6">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30946071" r:id="rId16">
            <o:FieldCodes>\s</o:FieldCodes>
          </o:OLEObject>
        </w:object>
      </w:r>
    </w:p>
    <w:p w:rsidRPr="002307FE" w:rsidR="002307FE" w:rsidP="002307FE" w:rsidRDefault="002307FE" w14:paraId="053FD190" w14:textId="77777777"/>
    <w:p w:rsidRPr="002307FE" w:rsidR="002307FE" w:rsidP="002307FE" w:rsidRDefault="002307FE" w14:paraId="7C5735D5" w14:textId="77777777"/>
    <w:p w:rsidRPr="002307FE" w:rsidR="002307FE" w:rsidP="002307FE" w:rsidRDefault="002307FE" w14:paraId="38B9393F" w14:textId="77777777"/>
    <w:p w:rsidRPr="002307FE" w:rsidR="002307FE" w:rsidP="002307FE" w:rsidRDefault="002307FE" w14:paraId="34D5EBF2" w14:textId="77777777"/>
    <w:p w:rsidRPr="002307FE" w:rsidR="002307FE" w:rsidP="002307FE" w:rsidRDefault="002307FE" w14:paraId="0DC97663" w14:textId="77777777"/>
    <w:p w:rsidR="002307FE" w:rsidP="002307FE" w:rsidRDefault="002307FE" w14:paraId="04CF74C8" w14:textId="77777777"/>
    <w:p w:rsidRPr="002307FE" w:rsidR="002307FE" w:rsidP="002307FE" w:rsidRDefault="002307FE" w14:paraId="25BFD4B4" w14:textId="77777777"/>
    <w:p w:rsidR="002307FE" w:rsidP="002307FE" w:rsidRDefault="002307FE" w14:paraId="4B4FD222" w14:textId="77777777"/>
    <w:p w:rsidR="002307FE" w:rsidP="002307FE" w:rsidRDefault="002307FE" w14:paraId="503D4CE6" w14:textId="77777777"/>
    <w:p w:rsidRPr="002307FE" w:rsidR="00A26E9E" w:rsidP="002307FE" w:rsidRDefault="00A26E9E" w14:paraId="5ABBF8A2" w14:textId="77777777"/>
    <w:sectPr w:rsidRPr="002307FE" w:rsidR="00A26E9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CAC675" w14:textId="77777777" w:rsidR="003E65E9" w:rsidRDefault="003E65E9" w:rsidP="00D43D57">
      <w:r>
        <w:separator/>
      </w:r>
    </w:p>
  </w:endnote>
  <w:endnote w:type="continuationSeparator" w:id="0">
    <w:p w14:paraId="20D65D57" w14:textId="77777777" w:rsidR="003E65E9" w:rsidRDefault="003E65E9"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3E65E9" w14:paraId="36FB0504" w14:textId="7F817421">
    <w:pPr>
      <w:pStyle w:val="Piedepgina"/>
    </w:pPr>
    <w:r>
      <w:rPr>
        <w:noProof/>
      </w:rPr>
      <mc:AlternateContent>
        <mc:Choice Requires="wps">
          <w:drawing>
            <wp:anchor distT="0" distB="0" distL="0" distR="0" simplePos="0" relativeHeight="251698176" behindDoc="0" locked="0" layoutInCell="1" allowOverlap="1" wp14:editId="0E9227E2" wp14:anchorId="2451161E">
              <wp:simplePos x="635" y="635"/>
              <wp:positionH relativeFrom="page">
                <wp:align>center</wp:align>
              </wp:positionH>
              <wp:positionV relativeFrom="page">
                <wp:align>bottom</wp:align>
              </wp:positionV>
              <wp:extent cx="1083945" cy="345440"/>
              <wp:effectExtent l="0" t="0" r="1905" b="0"/>
              <wp:wrapNone/>
              <wp:docPr id="1759413215"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3E65E9" w:rsidR="003E65E9" w:rsidP="003E65E9" w:rsidRDefault="003E65E9" w14:paraId="54BC7623" w14:textId="5D0CECBD">
                          <w:pPr>
                            <w:rPr>
                              <w:rFonts w:ascii="Aptos" w:hAnsi="Aptos" w:eastAsia="Aptos" w:cs="Aptos"/>
                              <w:noProof/>
                              <w:color w:val="000000"/>
                              <w:sz w:val="20"/>
                              <w:szCs w:val="20"/>
                            </w:rPr>
                          </w:pPr>
                          <w:r w:rsidRPr="003E65E9">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451161E">
              <v:stroke joinstyle="miter"/>
              <v:path gradientshapeok="t" o:connecttype="rect"/>
            </v:shapetype>
            <v:shape id="Cuadro de texto 2"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3E65E9" w:rsidR="003E65E9" w:rsidP="003E65E9" w:rsidRDefault="003E65E9" w14:paraId="54BC7623" w14:textId="5D0CECBD">
                    <w:pPr>
                      <w:rPr>
                        <w:rFonts w:ascii="Aptos" w:hAnsi="Aptos" w:eastAsia="Aptos" w:cs="Aptos"/>
                        <w:noProof/>
                        <w:color w:val="000000"/>
                        <w:sz w:val="20"/>
                        <w:szCs w:val="20"/>
                      </w:rPr>
                    </w:pPr>
                    <w:r w:rsidRPr="003E65E9">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3E65E9" w14:paraId="27253F4C" w14:textId="550E0C36">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0C7307CD" wp14:anchorId="16F765BC">
              <wp:simplePos x="1409700" y="9258300"/>
              <wp:positionH relativeFrom="page">
                <wp:align>center</wp:align>
              </wp:positionH>
              <wp:positionV relativeFrom="page">
                <wp:align>bottom</wp:align>
              </wp:positionV>
              <wp:extent cx="1083945" cy="345440"/>
              <wp:effectExtent l="0" t="0" r="1905" b="0"/>
              <wp:wrapNone/>
              <wp:docPr id="1653212136"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3E65E9" w:rsidR="003E65E9" w:rsidP="003E65E9" w:rsidRDefault="003E65E9" w14:paraId="7D89A894" w14:textId="251531C6">
                          <w:pPr>
                            <w:rPr>
                              <w:rFonts w:ascii="Aptos" w:hAnsi="Aptos" w:eastAsia="Aptos" w:cs="Aptos"/>
                              <w:noProof/>
                              <w:color w:val="000000"/>
                              <w:sz w:val="20"/>
                              <w:szCs w:val="20"/>
                            </w:rPr>
                          </w:pPr>
                          <w:r w:rsidRPr="003E65E9">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6F765BC">
              <v:stroke joinstyle="miter"/>
              <v:path gradientshapeok="t" o:connecttype="rect"/>
            </v:shapetype>
            <v:shape id="Cuadro de texto 3"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aeSEAIAAB0EAAAOAAAAZHJzL2Uyb0RvYy54bWysU01v2zAMvQ/YfxB0X+y0ydAacYqsRYYB&#10;QVsgHXpWZCk2IIsCpcTOfv0oJU62rqdiF/mZpPjx+DS761vD9gp9A7bk41HOmbISqsZuS/7zZfnl&#10;hjMfhK2EAatKflCe380/f5p1rlBXUIOpFDJKYn3RuZLXIbgiy7ysVSv8CJyy5NSArQj0i9usQtFR&#10;9tZkV3n+NesAK4cglfdkfTg6+Tzl11rJ8KS1V4GZklNvIZ2Yzk08s/lMFFsUrm7kqQ3xgS5a0Vgq&#10;ek71IIJgO2z+SdU2EsGDDiMJbQZaN1KlGWiacf5mmnUtnEqzEDnenWny/y+tfNyv3TOy0H+DnhYY&#10;CemcLzwZ4zy9xjZ+qVNGfqLwcKZN9YHJeCm/ub6dTDmT5LueTCeTxGt2ue3Qh+8KWhZByZHWktgS&#10;+5UPVJFCh5BYzMKyMSatxti/DBQYLdmlxYhCv+lZU5V8MrS/gepAUyEcF+6dXDZUeiV8eBZIG6ZB&#10;SLXhiQ5toCs5nBBnNeCv9+wxnognL2cdKabkliTNmflhaSFRXAPAAWwSGN/m05z8dtfeA+lwTE/C&#10;yQTJisEMUCO0r6TnRSxELmEllSv5ZoD34Shdeg9SLRYpiHTkRFjZtZMxdaQrcvnSvwp0J8IDreoR&#10;BjmJ4g3vx9h407vFLhD7aSmR2iORJ8ZJg2lXp/cSRf7nf4q6vOr5b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CZRp5IQAgAA&#10;HQQAAA4AAAAAAAAAAAAAAAAALgIAAGRycy9lMm9Eb2MueG1sUEsBAi0AFAAGAAgAAAAhAEoOkxna&#10;AAAABAEAAA8AAAAAAAAAAAAAAAAAagQAAGRycy9kb3ducmV2LnhtbFBLBQYAAAAABAAEAPMAAABx&#10;BQAAAAA=&#10;">
              <v:fill o:detectmouseclick="t"/>
              <v:textbox style="mso-fit-shape-to-text:t" inset="0,0,0,15pt">
                <w:txbxContent>
                  <w:p w:rsidRPr="003E65E9" w:rsidR="003E65E9" w:rsidP="003E65E9" w:rsidRDefault="003E65E9" w14:paraId="7D89A894" w14:textId="251531C6">
                    <w:pPr>
                      <w:rPr>
                        <w:rFonts w:ascii="Aptos" w:hAnsi="Aptos" w:eastAsia="Aptos" w:cs="Aptos"/>
                        <w:noProof/>
                        <w:color w:val="000000"/>
                        <w:sz w:val="20"/>
                        <w:szCs w:val="20"/>
                      </w:rPr>
                    </w:pPr>
                    <w:r w:rsidRPr="003E65E9">
                      <w:rPr>
                        <w:rFonts w:ascii="Aptos" w:hAnsi="Aptos" w:eastAsia="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8312294193C14D379327C1692210AB48"/>
        </w:placeholder>
        <w:text/>
      </w:sdtPr>
      <w:sdtEndPr/>
      <w:sdtContent>
        <w:r>
          <w:rPr>
            <w:color w:val="004990"/>
            <w:sz w:val="16"/>
            <w:szCs w:val="16"/>
          </w:rPr>
          <w:t>AI-0026-2026</w:t>
        </w:r>
      </w:sdtContent>
    </w:sdt>
  </w:p>
  <w:p w:rsidR="002307FE" w:rsidP="00FA54DF" w:rsidRDefault="002307FE" w14:paraId="5AFA1FB3"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489EEEBE"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3C3448CF" wp14:anchorId="4668C402">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725DC8C4"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2EBEF95"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0052DBA8" w14:textId="77777777">
                          <w:pPr>
                            <w:rPr>
                              <w:color w:val="003A68"/>
                              <w:sz w:val="14"/>
                              <w:szCs w:val="14"/>
                            </w:rPr>
                          </w:pPr>
                          <w:r w:rsidRPr="00FA54DF">
                            <w:rPr>
                              <w:color w:val="003A68"/>
                              <w:sz w:val="14"/>
                              <w:szCs w:val="14"/>
                            </w:rPr>
                            <w:t>Apdo. 10058-1000</w:t>
                          </w:r>
                        </w:p>
                        <w:p w:rsidR="00D2424F" w:rsidP="00FA54DF" w:rsidRDefault="00D2424F" w14:paraId="05C17C2C" w14:textId="77777777">
                          <w:pPr>
                            <w:rPr>
                              <w:color w:val="003A68"/>
                              <w:sz w:val="14"/>
                              <w:szCs w:val="14"/>
                            </w:rPr>
                          </w:pPr>
                          <w:r w:rsidRPr="00FA54DF">
                            <w:rPr>
                              <w:color w:val="003A68"/>
                              <w:sz w:val="14"/>
                              <w:szCs w:val="14"/>
                            </w:rPr>
                            <w:t>Av. 1 y Central, Calles 2 y 4</w:t>
                          </w:r>
                        </w:p>
                        <w:p w:rsidRPr="00FA54DF" w:rsidR="00D2424F" w:rsidP="00FA54DF" w:rsidRDefault="00D2424F" w14:paraId="6AC56A0B"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4668C402">
              <v:textbox>
                <w:txbxContent>
                  <w:p w:rsidRPr="00FA54DF" w:rsidR="00D2424F" w:rsidP="00FA54DF" w:rsidRDefault="00D2424F" w14:paraId="725DC8C4"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2EBEF95"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0052DBA8" w14:textId="77777777">
                    <w:pPr>
                      <w:rPr>
                        <w:color w:val="003A68"/>
                        <w:sz w:val="14"/>
                        <w:szCs w:val="14"/>
                      </w:rPr>
                    </w:pPr>
                    <w:r w:rsidRPr="00FA54DF">
                      <w:rPr>
                        <w:color w:val="003A68"/>
                        <w:sz w:val="14"/>
                        <w:szCs w:val="14"/>
                      </w:rPr>
                      <w:t>Apdo. 10058-1000</w:t>
                    </w:r>
                  </w:p>
                  <w:p w:rsidR="00D2424F" w:rsidP="00FA54DF" w:rsidRDefault="00D2424F" w14:paraId="05C17C2C" w14:textId="77777777">
                    <w:pPr>
                      <w:rPr>
                        <w:color w:val="003A68"/>
                        <w:sz w:val="14"/>
                        <w:szCs w:val="14"/>
                      </w:rPr>
                    </w:pPr>
                    <w:r w:rsidRPr="00FA54DF">
                      <w:rPr>
                        <w:color w:val="003A68"/>
                        <w:sz w:val="14"/>
                        <w:szCs w:val="14"/>
                      </w:rPr>
                      <w:t>Av. 1 y Central, Calles 2 y 4</w:t>
                    </w:r>
                  </w:p>
                  <w:p w:rsidRPr="00FA54DF" w:rsidR="00D2424F" w:rsidP="00FA54DF" w:rsidRDefault="00D2424F" w14:paraId="6AC56A0B"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11CBADA3" wp14:anchorId="3CD9FD00">
          <wp:simplePos x="0" y="0"/>
          <wp:positionH relativeFrom="column">
            <wp:posOffset>4550781</wp:posOffset>
          </wp:positionH>
          <wp:positionV relativeFrom="paragraph">
            <wp:posOffset>-190500</wp:posOffset>
          </wp:positionV>
          <wp:extent cx="8890" cy="431165"/>
          <wp:effectExtent l="0" t="0" r="0" b="0"/>
          <wp:wrapNone/>
          <wp:docPr id="1676832234" name="Imagen 1676832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3E65E9" w14:paraId="33EBD668" w14:textId="31538798">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0E813F53" wp14:anchorId="6C85B293">
              <wp:simplePos x="635" y="635"/>
              <wp:positionH relativeFrom="page">
                <wp:align>center</wp:align>
              </wp:positionH>
              <wp:positionV relativeFrom="page">
                <wp:align>bottom</wp:align>
              </wp:positionV>
              <wp:extent cx="1083945" cy="345440"/>
              <wp:effectExtent l="0" t="0" r="1905" b="0"/>
              <wp:wrapNone/>
              <wp:docPr id="1173072345"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3E65E9" w:rsidR="003E65E9" w:rsidP="003E65E9" w:rsidRDefault="003E65E9" w14:paraId="06847169" w14:textId="21FF6AF0">
                          <w:pPr>
                            <w:rPr>
                              <w:rFonts w:ascii="Aptos" w:hAnsi="Aptos" w:eastAsia="Aptos" w:cs="Aptos"/>
                              <w:noProof/>
                              <w:color w:val="000000"/>
                              <w:sz w:val="20"/>
                              <w:szCs w:val="20"/>
                            </w:rPr>
                          </w:pPr>
                          <w:r w:rsidRPr="003E65E9">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C85B293">
              <v:stroke joinstyle="miter"/>
              <v:path gradientshapeok="t" o:connecttype="rect"/>
            </v:shapetype>
            <v:shape id="Cuadro de texto 1"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3E65E9" w:rsidR="003E65E9" w:rsidP="003E65E9" w:rsidRDefault="003E65E9" w14:paraId="06847169" w14:textId="21FF6AF0">
                    <w:pPr>
                      <w:rPr>
                        <w:rFonts w:ascii="Aptos" w:hAnsi="Aptos" w:eastAsia="Aptos" w:cs="Aptos"/>
                        <w:noProof/>
                        <w:color w:val="000000"/>
                        <w:sz w:val="20"/>
                        <w:szCs w:val="20"/>
                      </w:rPr>
                    </w:pPr>
                    <w:r w:rsidRPr="003E65E9">
                      <w:rPr>
                        <w:rFonts w:ascii="Aptos" w:hAnsi="Aptos" w:eastAsia="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74CA5387" wp14:anchorId="762B4386">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41C048B5"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08B22C29"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654E3A8" w14:textId="77777777">
                          <w:pPr>
                            <w:rPr>
                              <w:color w:val="003A68"/>
                              <w:sz w:val="14"/>
                              <w:szCs w:val="14"/>
                            </w:rPr>
                          </w:pPr>
                          <w:r w:rsidRPr="00FA54DF">
                            <w:rPr>
                              <w:color w:val="003A68"/>
                              <w:sz w:val="14"/>
                              <w:szCs w:val="14"/>
                            </w:rPr>
                            <w:t>Apdo. 10058-1000</w:t>
                          </w:r>
                        </w:p>
                        <w:p w:rsidR="00B65442" w:rsidP="00B65442" w:rsidRDefault="00B65442" w14:paraId="71AE77CC" w14:textId="77777777">
                          <w:pPr>
                            <w:rPr>
                              <w:color w:val="003A68"/>
                              <w:sz w:val="14"/>
                              <w:szCs w:val="14"/>
                            </w:rPr>
                          </w:pPr>
                          <w:r w:rsidRPr="00FA54DF">
                            <w:rPr>
                              <w:color w:val="003A68"/>
                              <w:sz w:val="14"/>
                              <w:szCs w:val="14"/>
                            </w:rPr>
                            <w:t>Av. 1 y Central, Calles 2 y 4</w:t>
                          </w:r>
                        </w:p>
                        <w:p w:rsidRPr="00FA54DF" w:rsidR="00D2424F" w:rsidRDefault="00D2424F" w14:paraId="4D36D029"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762B4386">
              <v:textbox>
                <w:txbxContent>
                  <w:p w:rsidRPr="00FA54DF" w:rsidR="00D2424F" w:rsidRDefault="00D2424F" w14:paraId="41C048B5"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08B22C29"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654E3A8" w14:textId="77777777">
                    <w:pPr>
                      <w:rPr>
                        <w:color w:val="003A68"/>
                        <w:sz w:val="14"/>
                        <w:szCs w:val="14"/>
                      </w:rPr>
                    </w:pPr>
                    <w:r w:rsidRPr="00FA54DF">
                      <w:rPr>
                        <w:color w:val="003A68"/>
                        <w:sz w:val="14"/>
                        <w:szCs w:val="14"/>
                      </w:rPr>
                      <w:t>Apdo. 10058-1000</w:t>
                    </w:r>
                  </w:p>
                  <w:p w:rsidR="00B65442" w:rsidP="00B65442" w:rsidRDefault="00B65442" w14:paraId="71AE77CC" w14:textId="77777777">
                    <w:pPr>
                      <w:rPr>
                        <w:color w:val="003A68"/>
                        <w:sz w:val="14"/>
                        <w:szCs w:val="14"/>
                      </w:rPr>
                    </w:pPr>
                    <w:r w:rsidRPr="00FA54DF">
                      <w:rPr>
                        <w:color w:val="003A68"/>
                        <w:sz w:val="14"/>
                        <w:szCs w:val="14"/>
                      </w:rPr>
                      <w:t>Av. 1 y Central, Calles 2 y 4</w:t>
                    </w:r>
                  </w:p>
                  <w:p w:rsidRPr="00FA54DF" w:rsidR="00D2424F" w:rsidRDefault="00D2424F" w14:paraId="4D36D029"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62A86CAB" wp14:anchorId="10F358F5">
          <wp:simplePos x="0" y="0"/>
          <wp:positionH relativeFrom="column">
            <wp:posOffset>4553585</wp:posOffset>
          </wp:positionH>
          <wp:positionV relativeFrom="paragraph">
            <wp:posOffset>8687</wp:posOffset>
          </wp:positionV>
          <wp:extent cx="8890" cy="431165"/>
          <wp:effectExtent l="0" t="0" r="0" b="0"/>
          <wp:wrapNone/>
          <wp:docPr id="1052571257" name="Imagen 1052571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798D21EE"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365B929C"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84855E" w14:textId="77777777" w:rsidR="003E65E9" w:rsidRDefault="003E65E9" w:rsidP="00D43D57">
      <w:r>
        <w:separator/>
      </w:r>
    </w:p>
  </w:footnote>
  <w:footnote w:type="continuationSeparator" w:id="0">
    <w:p w14:paraId="2AECFB87" w14:textId="77777777" w:rsidR="003E65E9" w:rsidRDefault="003E65E9"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3424BD27"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4BE9FEC9" w14:textId="77777777">
    <w:pPr>
      <w:pStyle w:val="Encabezado"/>
      <w:jc w:val="center"/>
    </w:pPr>
    <w:r>
      <w:rPr>
        <w:noProof/>
        <w:lang w:val="es-CR" w:eastAsia="es-CR"/>
      </w:rPr>
      <w:drawing>
        <wp:anchor distT="0" distB="0" distL="114300" distR="114300" simplePos="0" relativeHeight="251696128" behindDoc="1" locked="0" layoutInCell="1" allowOverlap="1" wp14:editId="5BEF8FF2" wp14:anchorId="67DB1CDF">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423181362" name="Imagen 4231813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03F0C2AB" wp14:anchorId="10721733">
          <wp:simplePos x="0" y="0"/>
          <wp:positionH relativeFrom="column">
            <wp:posOffset>4470400</wp:posOffset>
          </wp:positionH>
          <wp:positionV relativeFrom="paragraph">
            <wp:posOffset>298450</wp:posOffset>
          </wp:positionV>
          <wp:extent cx="941070" cy="424815"/>
          <wp:effectExtent l="0" t="0" r="0" b="0"/>
          <wp:wrapNone/>
          <wp:docPr id="2136376004" name="Imagen 21363760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083793D3" w14:textId="77777777">
    <w:pPr>
      <w:pStyle w:val="Encabezado"/>
      <w:jc w:val="center"/>
    </w:pPr>
    <w:r>
      <w:rPr>
        <w:noProof/>
        <w:lang w:val="es-CR" w:eastAsia="es-CR"/>
      </w:rPr>
      <w:drawing>
        <wp:anchor distT="0" distB="0" distL="114300" distR="114300" simplePos="0" relativeHeight="251694080" behindDoc="1" locked="0" layoutInCell="1" allowOverlap="1" wp14:editId="673B339F" wp14:anchorId="4DD10860">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361332811" name="Imagen 361332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3DA4CBCD" wp14:anchorId="6538586A">
          <wp:simplePos x="0" y="0"/>
          <wp:positionH relativeFrom="column">
            <wp:posOffset>4602480</wp:posOffset>
          </wp:positionH>
          <wp:positionV relativeFrom="paragraph">
            <wp:posOffset>187960</wp:posOffset>
          </wp:positionV>
          <wp:extent cx="857250" cy="424815"/>
          <wp:effectExtent l="0" t="0" r="6350" b="0"/>
          <wp:wrapNone/>
          <wp:docPr id="1958087132" name="Imagen 1958087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696081595">
    <w:abstractNumId w:val="10"/>
  </w:num>
  <w:num w:numId="2" w16cid:durableId="1392728796">
    <w:abstractNumId w:val="11"/>
  </w:num>
  <w:num w:numId="3" w16cid:durableId="1293098436">
    <w:abstractNumId w:val="9"/>
  </w:num>
  <w:num w:numId="4" w16cid:durableId="438835659">
    <w:abstractNumId w:val="7"/>
  </w:num>
  <w:num w:numId="5" w16cid:durableId="2145347090">
    <w:abstractNumId w:val="6"/>
  </w:num>
  <w:num w:numId="6" w16cid:durableId="737480874">
    <w:abstractNumId w:val="5"/>
  </w:num>
  <w:num w:numId="7" w16cid:durableId="2121876636">
    <w:abstractNumId w:val="4"/>
  </w:num>
  <w:num w:numId="8" w16cid:durableId="1950237711">
    <w:abstractNumId w:val="8"/>
  </w:num>
  <w:num w:numId="9" w16cid:durableId="474882347">
    <w:abstractNumId w:val="3"/>
  </w:num>
  <w:num w:numId="10" w16cid:durableId="1756702204">
    <w:abstractNumId w:val="2"/>
  </w:num>
  <w:num w:numId="11" w16cid:durableId="46995008">
    <w:abstractNumId w:val="1"/>
  </w:num>
  <w:num w:numId="12" w16cid:durableId="92727645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65E9"/>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3E65E9"/>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D7CD8"/>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508DDD6"/>
  <w15:docId w15:val="{A12BB6C7-562C-4C23-8887-C642506FA3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25"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312294193C14D379327C1692210AB48"/>
        <w:category>
          <w:name w:val="General"/>
          <w:gallery w:val="placeholder"/>
        </w:category>
        <w:types>
          <w:type w:val="bbPlcHdr"/>
        </w:types>
        <w:behaviors>
          <w:behavior w:val="content"/>
        </w:behaviors>
        <w:guid w:val="{296510A3-6EAF-4FC7-A18B-C642FFA1D7E0}"/>
      </w:docPartPr>
      <w:docPartBody>
        <w:p w:rsidR="00E12F4D" w:rsidRDefault="00E12F4D">
          <w:pPr>
            <w:pStyle w:val="8312294193C14D379327C1692210AB48"/>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2F4D"/>
    <w:rsid w:val="00AD7CD8"/>
    <w:rsid w:val="00E12F4D"/>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8312294193C14D379327C1692210AB48">
    <w:name w:val="8312294193C14D379327C1692210AB4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c5EG6hyNbaax6SvRBaVKauehHUszVtersEJjWKcaHWc=</DigestValue>
    </Reference>
    <Reference Type="http://uri.etsi.org/01903#SignedProperties" URI="#idSignedProperties">
      <Transforms>
        <Transform Algorithm="http://www.w3.org/TR/2001/REC-xml-c14n-20010315"/>
      </Transforms>
      <DigestMethod Algorithm="http://www.w3.org/2001/04/xmlenc#sha256"/>
      <DigestValue>6zK6q8MdIWp81lm53K+iR0vOFrQdnHXNWVBE1Fb5aIc=</DigestValue>
    </Reference>
  </SignedInfo>
  <SignatureValue>QUZ/2BEVuvba1NuWthw68iqwzNRpcG0AJ3ANOzso2L6UfwkiEmiPIH/iU3QReoryMqIBW9eT8c4WMGX8ALxN23D2ooUoI63eOViAZVQBM3mJUMOYRCwEM1NX88JNEn987zVXkq3zjE2sJo714VDgyUSug9nidYTrim5MobUCHEjCkfPS8to3N9e2FbfG+DufR98AfukOcRrSbGe1My5OSscL0dB7vOCpTxdUsM/WD57p8LDPJcEBHFBIQOzjtLAL+6CGpTTCuSRr6rRMchcOmh3/w60aMQIAJg7+MaGAiG06Cs7HQmEX6tSsb3kuQQsHFB3WRwrMT6pBTopRyQCwRQ==</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hvI6SlodF27LtEOwJ9y4H5rG+vsmxt5cFUUFKTcMTww=</DigestValue>
      </Reference>
      <Reference URI="/word/numbering.xml?ContentType=application/vnd.openxmlformats-officedocument.wordprocessingml.numbering+xml">
        <DigestMethod Algorithm="http://www.w3.org/2001/04/xmlenc#sha256"/>
        <DigestValue>R3tKgg0nMpK4E8Rml5bPonhkyoiYTjQy2VpHIEl12Ds=</DigestValue>
      </Reference>
      <Reference URI="/word/endnotes.xml?ContentType=application/vnd.openxmlformats-officedocument.wordprocessingml.endnotes+xml">
        <DigestMethod Algorithm="http://www.w3.org/2001/04/xmlenc#sha256"/>
        <DigestValue>3wramD+dC64r77H+H8i7OeFnvbO+hr0e3tf6GPwOzZI=</DigestValue>
      </Reference>
      <Reference URI="/word/header2.xml?ContentType=application/vnd.openxmlformats-officedocument.wordprocessingml.header+xml">
        <DigestMethod Algorithm="http://www.w3.org/2001/04/xmlenc#sha256"/>
        <DigestValue>EGgJW24rwbBvzpyuRCg3Rd+WDH3SFZjHkMqMQdDtQXE=</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W5E6pDoAcmtS2eUiO3yKOp5IMbaCjq8cBYLoZTBV9SM=</DigestValue>
      </Reference>
      <Reference URI="/word/footnotes.xml?ContentType=application/vnd.openxmlformats-officedocument.wordprocessingml.footnotes+xml">
        <DigestMethod Algorithm="http://www.w3.org/2001/04/xmlenc#sha256"/>
        <DigestValue>5qEHkU5R27mFUrbisndMTmzq1U/rMCMkmIfkTfu95QM=</DigestValue>
      </Reference>
      <Reference URI="/word/header1.xml?ContentType=application/vnd.openxmlformats-officedocument.wordprocessingml.header+xml">
        <DigestMethod Algorithm="http://www.w3.org/2001/04/xmlenc#sha256"/>
        <DigestValue>LpZNHA9PjK6CXFSiI7dbW1VckOx2Y7ZLL/tjDgMEyYg=</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Q2t/jWR5yUjWyoQDG4Mn7yuA8yWuf9pU1xA8RpoKmxs=</DigestValue>
      </Reference>
      <Reference URI="/word/footer2.xml?ContentType=application/vnd.openxmlformats-officedocument.wordprocessingml.footer+xml">
        <DigestMethod Algorithm="http://www.w3.org/2001/04/xmlenc#sha256"/>
        <DigestValue>w1GCD+8HqsA/FmtKuj0n2Da7lD75C75OvdhvZ4HHRRc=</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VdbjkXdWwHRWCH0jZhXkuwMbUUmymRbkM26dAQmWkss=</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LuQNZfX1YT8QI2J3YxI+XmVHoBRmE5JsluOG9mNbRHY=</DigestValue>
      </Reference>
      <Reference URI="/word/glossary/styles.xml?ContentType=application/vnd.openxmlformats-officedocument.wordprocessingml.styles+xml">
        <DigestMethod Algorithm="http://www.w3.org/2001/04/xmlenc#sha256"/>
        <DigestValue>RvLqLVWfcsiHqNysLrf0BFFepTyd6I3i+Z2NlvfD/pQ=</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aepBv+uejNajW0KutoFzeBoH9UQ4vBmB5d1ArCZVnW0=</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2MiBMZUzoSFQymAMTjRtC45r0kbTm9RWub7/3Cc535o=</DigestValue>
      </Reference>
      <Reference URI="/word/footer1.xml?ContentType=application/vnd.openxmlformats-officedocument.wordprocessingml.footer+xml">
        <DigestMethod Algorithm="http://www.w3.org/2001/04/xmlenc#sha256"/>
        <DigestValue>BdLyw5fGEYWqxQ8aFH3wlHcOW3CQqgt7m2WqF8mZB4I=</DigestValue>
      </Reference>
      <Reference URI="/word/styles.xml?ContentType=application/vnd.openxmlformats-officedocument.wordprocessingml.styles+xml">
        <DigestMethod Algorithm="http://www.w3.org/2001/04/xmlenc#sha256"/>
        <DigestValue>PYrmbXyc7BD4N0Bz/le0uTOGGkqFlXJxiDJIMaiHwtc=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6ZuZUmhFAop/ueTSARW1nrJN04RdpL8d8glSKQU26sQ=</DigestValue>
      </Reference>
    </Manifest>
    <SignatureProperties>
      <SignatureProperty Id="idSignatureTime" Target="#idPackageSignature">
        <mdssi:SignatureTime xmlns:mdssi="http://schemas.openxmlformats.org/package/2006/digital-signature">
          <mdssi:Format>YYYY-MM-DDThh:mm:ssTZD</mdssi:Format>
          <mdssi:Value>2026-01-26T22:06:03Z</mdssi:Value>
        </mdssi:SignatureTime>
      </SignatureProperty>
    </SignatureProperties>
  </Object>
  <Object>
    <xd:QualifyingProperties xmlns:xd="http://uri.etsi.org/01903/v1.3.2#" Target="#idPackageSignature">
      <xd:SignedProperties Id="idSignedProperties">
        <xd:SignedSignatureProperties>
          <xd:SigningTime>2026-01-26T22:06:03Z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SEnk54CZbeEnORCX0GpXMJ/7SWICOmJQ/4qShBs7P2UCBCowdqUYDzIwMjYwMTI2MjIwNjE0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TI2MjIwNjE0WjAvBgkqhkiG9w0BCQQxIgQgxaPl44ph3Oj/1nbIIxzC/L9GQDBTGBRq6+G2MfRtIj0wNwYLKoZIhvcNAQkQAi8xKDAmMCQwIgQgrKszXYj6Q2nTJpWV/NZakemXG2IrBO983WoSsYOW808wDQYJKoZIhvcNAQEBBQAEggEAaWn+NL70SLMNC38mSqDAjRxomphM7hMwRaFOh3YwSyQ9MCYjkv85abnCYkVZ0/b510JPFebpw/n8loY3YP0C8LdG2pE1xO4LmcW68gf2Fqaj5/r+p9gwkFiZkq5rhdAWNSB4paRQ+KXjb4KZ/CCj1pzw2PtopRhpCj2ph17L7uiJ4UWbXvJdqXO3ZqkrfTEyNjvh0cY8J2UVnI8Zwx20d/oMRoRPvV7QUiDMjVRVxY2OkVFmnI+tVcANPdZT2sGwaoIs9efpofa1Z2i7FkxHdUTBfa2shQainW4kXP0zoaJue4sDONp8Ia8UrIb2BsfOoYEjGl+fcPijrbcy11cla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TA3MTUxMTIxWhcNMjYwMzA4MDMzMTIxWqBfMF0wHwYDVR0jBBgwFoAUsLvgCC5LE2jw0IBEA2ekP/8lY/YwEAYJKwYBBAGCNxUBBAMCAQAwCgYDVR0UBAMCAUIwHAYJKwYBBAGCNxUEBA8XDTI2MDMwNzE1MjEyMVowDQYJKoZIhvcNAQENBQADggIBAC42dMea9psbwFu+fvhLa65O6GH7vZeQlsCGlCYOylHp715Eoue6E2cuIICy+McFZ/JkGH7ebaKE/Kd7UK7EMO8YYYiLMod/ygphGL5NNRdy8a3fVZZ3EVRPUWnmMoOEcbEcijyJkRu8FnxzoOz5JDrAF/Fs4sesvNMW1cSCfdKc6As8goxqvdmiz4YJ0EaQVvSrbTe/1ujqYthsEypiPY9/RwS+pxrAhxnlM2r/HU850jwdN+0pRsE+BdTa4wK0WOSkhVHTTfucyqniJ2anE8xml9/5xEDdNPrrPOCAAQELSy/02S02OyvItDKhHwKzz21a2GDxisLqVwZSP36ZFDemeh+20XgbxRhzHjxOJZqwYI/Qii/hi+OhGTk0DwdKLepDOh2kqV6Hxko9K+TLQ6arQ61wnPiCJ9Nrx9dub+TPQXtMmu6kqOuLrWHuBRJw8AbCvFHLNkFAdXHHY6OvZHlNrgixY7qNqRHqurEVM5ptCUDr/WhTEGEsppVpDZaNbbP559KXikWZBig8ElAdVWAB30+WTi1WqXnXRa2pTFli4IaJ62iohXRC39Ubte+FOcxdbYVMf5+covsfTv9N16ZHLKVjWPnOFgLBUIfrjtlnXH0wrLINpCCT+zGSORkF1bpUy5xlE+pw96RJ1N9+CTleX94WTulqdfBuJF0wGsZL</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j7KE82dlXyOXc3WbCtZElyLuxHuclKDT26cixojVVf8=</DigestValue>
                </xd:DigestAlgAndValue>
                <xd:CRLIdentifier>
                  <xd:Issuer>SERIALNUMBER=CPJ-2-100-098311,C=CR,O=MICITT,OU=DCFD,CN=CA POLITICA PERSONA FISICA - COSTA RICA v2</xd:Issuer>
                  <xd:IssueTime>2026-01-07T14:45:59Z</xd:IssueTime>
                  <xd:Number>67</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WgAN6bfXohKLqKyi1qWugmbFjIw=</xd:ByKey>
                  </xd:ResponderID>
                  <xd:ProducedAt>2026-01-26T22:06:14Z</xd:ProducedAt>
                </xd:OCSPIdentifier>
                <xd:DigestAlgAndValue>
                  <DigestMethod Algorithm="http://www.w3.org/2001/04/xmlenc#sha256"/>
                  <DigestValue>kPxnXtPgsFHyfxP2S+scMZnvB8YurIAvwqheWDMAs64=</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xMDcxNDQ1NTlaFw0yNjAzMDgwMzA1NTlaoF8wXTAfBgNVHSMEGDAWgBRonWk2y4Rue+qTYRn/WDAd1f9cyzAQBgkrBgEEAYI3FQEEAwIBADAKBgNVHRQEAwIBQzAcBgkrBgEEAYI3FQQEDxcNMjYwMzA3MTQ1NTU5WjANBgkqhkiG9w0BAQ0FAAOCAgEAKqlBOG2rJkIQO0CcOMe+D9vxYPOrUhGaEkVXJQzi0CfmGx5a/dlcE6+CSnuFw1fFU3RSwC4rhlvTSsksVsddlcTkKSFcLtp75zGs7CgKskHIvCtPOhwhEohDzbdwCgVhVzw6fqL5BeBCXg5wOF7BmCVasR6ypUP2HA5HTdV6NWMF/PGmQ/XhnYnojfJmeyGtC1ByZrUir0Y0AeqTBoib6mnYEKCO+vm+r7hiyQkN7Yc3jo8eb/3Tyo/2dMaBuN/SWUdOdhjZWPFbLKXTnzVCWc7yxKuZb+jgW+yMhPvRf0Z0rEBGt6BZM4tc9aud/xwZHNmGIYnkvjB3rhNMEJ4aw9XNfHiDlQszkRKOma1UM3aHjf/SGo2I7FVfnzsMe+sA1zCHxfq9QLHCU/mpNQ/XNQ1k8Kda/sMMaYEsbRXKLs3m5fM8LJN9Icu9YKMME/qBMcLAmePupADF7BihnT1Duk6xuWrzAd61AirensQYd0Jm3dbEPYy3UQNge+XiFjzUwlbGYEpArFAiSbz3uKOOQglPjKI1B3oeM5l2FaGK7BpoDiuocVZzD18M6mEaEfMn0rqBEpjWkHfDv9Bs8+EV8yfDfS/MM++QPZk3k1QBE6EPAdF/J0bBCNMqFkhUgja9JVxj2oO+DeU2mZFEkcuSbUdwWCwYX7ZpNSeg+mQ5AWs=</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aAA3pt9eiEouorKLWpa6CZsWMjBgPMjAyNjAxMjYyMjA2MTRaMIGZMIGWMEwwCQYFKw4DAhoFAAQUzgxHzN03kqP+e9oD7BphnZQwSGIEFAlI/5tUAjbdMKRvs+Ivif5fd8qZAhMUABV0Nqfvh5tHOOJrAAIAFXQ2gAAYDzIwMjYwMTI2MjEzODUzWqARGA8yMDI2MDEyODA5NTg1M1qhIDAeMBwGCSsGAQQBgjcVBAQPFw0yNjAxMjcyMTQ4NTNaMA0GCSqGSIb3DQEBCwUAA4IBAQCa4Ly2AHRJyNgsTM2yBXD7LA3FV/0fWdvAaKieyNzbmtfpS2pzFlIaVS0MDceW/C7w8xLli9537ZCQ/egd64K/DABlrqxgv7CsL79yn9x87Yk0MpwIHchM8CjxmRXPvOXf3KJx3Yly6pJUM0DVzDL7jIeRCR1oxnQ/R1Q+wrqOgoc0Z8nAXxQgN7CAmITYzyj5t699kJRdt/jdS0zsClymw5Xlz8WtIK6tOped/ckZmiqD75lwNbQwJ+ahQ230752VKDrCUDbgegDZ7BrCQuYNmg6Qkhll3iVLxEiqhKE5njvIuG1hxf5YIpwXrI2br5DCL7WHO8hgooDPB/8871kFoIIElzCCBJMwggSPMIIDd6ADAgECAhMUABunQwbCpBeHRWy2AAIAG6dDMA0GCSqGSIb3DQEBCwUAMIGZMRkwFwYDVQQFExBDUEotNC0wMDAtMDA0MDE3MQswCQYDVQQGEwJDUjEkMCIGA1UEChMbQkFOQ08gQ0VOVFJBTCBERSBDT1NUQSBSSUNBMSIwIAYDVQQLExlESVZJU0lPTiBTSVNURU1BUyBERSBQQUdPMSUwIwYDVQQDExxDQSBTSU5QRSAtIFBFUlNPTkEgRklTSUNBIHYyMB4XDTI2MDEyNDE2NTI1NVoXDTI2MDIwNzE2NTI1NVowHjEcMBoGA1UEAxMTU0ktQVBPQ1MtMTAxLmZkaS5jcjCCASIwDQYJKoZIhvcNAQEBBQADggEPADCCAQoCggEBANW7DS9+cla27EIWeoad6E/ZryvietHYwPn0VvJPd/7hu5T87tF2Cw3gej5o8rEGRroVPrMOW9NT17aFbb1ZCM0H3QqmyTRWi6qDxJOVXA7xm6FKqztodLKYyS5oODls0pzPXsCCY6Mz2+R/0C3XHpe42EExnA8n1fxnDTwVjzoUJClBI7GelT+DL3Uhc/vssVnvRSGAlAzHiKZ1n2H/h+kwPojAQukaNHwIt7ltueCBfCS3OmNwLEjr2F3n2vD2peU/Hgy/bNT+kvh3K4Dy+u+OWxwR3/cuEjRZq7bhfpcTBPHADc9oLkPBvwMuA8oC9kwDqmN0TmXg/Nh76xYfZsMCAwEAAaOCAUgwggFEMD0GCSsGAQQBgjcVBwQwMC4GJisGAQQBgjcVCIXE6luC0eM1lZEbgvmXGIaly2uBf4P2/HeBuPEzAgFkAgEHMBMGA1UdJQQMMAoGCCsGAQUFBwMJMA4GA1UdDwEB/wQEAwIHgDAbBgkrBgEEAYI3FQoEDjAMMAoGCCsGAQUFBwMJMA8GCSsGAQUFBzABBQQCBQAwHwYDVR0jBBgwFoAUCUj/m1QCNt0wpG+z4i+J/l93ypkwHQYDVR0OBBYEFFoADem316ISi6isotalroJmxYyMMB4GA1UdEQQXMBWCE1NJLUFQT0NTLTEwMS5mZGkuY3IwUAYJKwYBBAGCNxkCBEMwQaA/BgorBgEEAYI3GQIBoDEEL1MtMS01LTIxLTMyMzk1NTA4NzgtNzUzNzk5NzM5LTE3NTY2MDE1MDMtMTA3MTMzMA0GCSqGSIb3DQEBCwUAA4IBAQBC1zHo1SjvH7+GcMPRAbD8Hxa83yqqFYZvp/qDLJDGA18qL+1veQePNNk0LYny4PSrPXubJRWQJF2ShP6DZVrjszhRnUjA5Wwft+4x5jH4pbzw+1r6gZNPRd7JJeb/AvY4doYYMSFM10d/ghYkJf+3Ey/8qp7v88LOo36wJ2/4/8oVzMFLLFO49KWLZfxj9IUuIXX5qiEMTaQSN5NcVHO7+RJguEI9cod4e6frk5+2SWtbdH/ZMTD9uQzRohZD0d04GF66ltvQXXHBa51EqSIgkeFXT1qBsAAI/MGZ8UmZrZTdohy4C/3EmMD+zvhO0yv5eMGcAWR9zn5KAcDe4bRG</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BKBkBGIwYAIBAQYIYIE8AQEBAQUwMTANBglghkgBZQMEAgEFAAQg+8jAVtT/nMdFpyuzEr8kWt2y
SSEIy2WAEllP8qXdOqkCBCowdqoYDzIwMjYwMTI2MjIwNjE0WjAEgAIB9AEB/6CCB8Iwgge+MIIF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CSqGSIb3DQEJAzENBgsqhkiG9w0BCRABBDAcBgkqhkiG9w0BCQUxDxcNMjYwMTI2MjIwNjE0WjAv
BgkqhkiG9w0BCQQxIgQgVSFty+NSkVkYsBCKOkuWWnqtgovM0D9457xy3hjkfIQwNwYLKoZIhvcN
AQkQAi8xKDAmMCQwIgQgrKszXYj6Q2nTJpWV/NZakemXG2IrBO983WoSsYOW808wDQYJKoZIhvcN
AQEBBQAEggEAyiQgriThrsRjRPaOqFnFKSVF6J6qrS3OhAJ+nLOj0j+qs6TzLP7HQU8c9+INpaFW
jR91erP4l7bAU0yiqeQv3ZoXDxwZSTjVHeYx2hiI4BkG4LkiOdHJxANP2oHFSv22vxwx46yFi1Y6
+7gjWQaIR04e6XUAICYnG6JNMV4WuGdX9FvPTpYLWAEIpzAA5iSX7Sqs8IeSnAPGUldecu3WA7qZ
MK38QyY+PbkLp7QQTXNek5T9iDCgV17KcSWSUAbeoNbPof8HvmTbEnTGAvB26V8cwKYzE95ZCRp+
qPnmJ54F+z8o2jzybxihv17viLp/Ga1UgfwCYauQwHfdq7EBZg==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Props1.xml><?xml version="1.0" encoding="utf-8"?>
<ds:datastoreItem xmlns:ds="http://schemas.openxmlformats.org/officeDocument/2006/customXml" ds:itemID="{22A8EB5D-C975-441E-9F73-C42234185DE4}"/>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83B4E72E-0B4C-4994-8010-6D8A1F33E050}"/>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http://schemas.openxmlformats.org/package/2006/metadata/core-properties"/>
    <ds:schemaRef ds:uri="http://purl.org/dc/terms/"/>
    <ds:schemaRef ds:uri="http://schemas.microsoft.com/sharepoint/v3"/>
    <ds:schemaRef ds:uri="http://www.w3.org/XML/1998/namespace"/>
    <ds:schemaRef ds:uri="http://purl.org/dc/elements/1.1/"/>
    <ds:schemaRef ds:uri="http://schemas.microsoft.com/office/2006/metadata/properties"/>
    <ds:schemaRef ds:uri="http://schemas.microsoft.com/office/2006/documentManagement/types"/>
    <ds:schemaRef ds:uri="http://purl.org/dc/dcmitype/"/>
    <ds:schemaRef ds:uri="62db5286-48a0-4e17-a672-7c89f7b8ca75"/>
    <ds:schemaRef ds:uri="http://schemas.microsoft.com/office/infopath/2007/PartnerControls"/>
    <ds:schemaRef ds:uri="b875e23b-67d9-4b2e-bdec-edacbf90b326"/>
  </ds:schemaRefs>
</ds:datastoreItem>
</file>

<file path=customXml/itemProps6.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7.xml><?xml version="1.0" encoding="utf-8"?>
<ds:datastoreItem xmlns:ds="http://schemas.openxmlformats.org/officeDocument/2006/customXml" ds:itemID="{B4E48EB7-944B-4EA8-83C3-D4BB9C831E30}"/>
</file>

<file path=docProps/app.xml><?xml version="1.0" encoding="utf-8"?>
<Properties xmlns="http://schemas.openxmlformats.org/officeDocument/2006/extended-properties" xmlns:vt="http://schemas.openxmlformats.org/officeDocument/2006/docPropsVTypes">
  <Template>plantilla-DAI</Template>
  <TotalTime>3</TotalTime>
  <Pages>2</Pages>
  <Words>344</Words>
  <Characters>1966</Characters>
  <Application>Microsoft Office Word</Application>
  <DocSecurity>0</DocSecurity>
  <Lines>65</Lines>
  <Paragraphs>13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AI-0026-2026</dc:title>
  <dc:subject/>
  <dc:creator>BERROCAL MEZA MELISSA</dc:creator>
  <cp:keywords/>
  <dc:description/>
  <cp:lastModifiedBy>BERROCAL MEZA MELISSA</cp:lastModifiedBy>
  <cp:revision>1</cp:revision>
  <cp:lastPrinted>2011-05-05T20:16:00Z</cp:lastPrinted>
  <dcterms:created xsi:type="dcterms:W3CDTF">2026-01-26T21:14:00Z</dcterms:created>
  <dcterms:modified xsi:type="dcterms:W3CDTF">2026-01-26T21:18:00Z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Gerencia|7f4773cf-2cb9-48b6-88d2-9e4750a72616;#91;#DSP - División Sistemas de Pago|9cb48ad8-abad-4fb4-90bb-bb8fa9b4aaaf;#92;#DST - División de Servicios Tecnológicos|adffd8fa-f5e1-40d6-917f-7a20c51b5b7e</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45eba9d9,68de83df,628a03e8</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2026-01-26T21:18:34Z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99a2998a-358f-42dd-bc44-c465ef8c1408</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3598ac08-66e4-4258-9916-e672c2905e74,9;1afe6994-8faf-447a-9c55-27a860d20fdf,12;cf7072bc-9575-4d0b-b529-251f6b43b02b,13;cf7072bc-9575-4d0b-b529-251f6b43b02b,13;</vt:lpwstr>
  </property>
  <property fmtid="{D5CDD505-2E9C-101B-9397-08002B2CF9AE}" pid="32" name="Order">
    <vt:r8>100</vt:r8>
  </property>
  <property fmtid="{D5CDD505-2E9C-101B-9397-08002B2CF9AE}" pid="33" name="ecm_ItemDeleteBlockHolders">
    <vt:lpwstr/>
  </property>
  <property fmtid="{D5CDD505-2E9C-101B-9397-08002B2CF9AE}" pid="35" name="_vti_ItemHoldRecordStatus">
    <vt:i4>0</vt:i4>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02/14/2026 23:56:55</vt:lpwstr>
  </property>
  <property fmtid="{D5CDD505-2E9C-101B-9397-08002B2CF9AE}" pid="40" name="_dlc_ItemStageId">
    <vt:lpwstr>1</vt:lpwstr>
  </property>
  <property fmtid="{D5CDD505-2E9C-101B-9397-08002B2CF9AE}" pid="41" name="gecAcuseEnvioPara">
    <vt:lpwstr/>
  </property>
  <property fmtid="{D5CDD505-2E9C-101B-9397-08002B2CF9AE}" pid="42" name="_ExtendedDescription">
    <vt:lpwstr/>
  </property>
</Properties>
</file>