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9005BD" w:rsidR="003554C5" w:rsidP="009005BD" w:rsidRDefault="009005BD" w14:paraId="62F4F18C" w14:textId="1F12B522">
      <w:pPr>
        <w:jc w:val="left"/>
        <w:rPr>
          <w:rFonts w:ascii="Arial" w:hAnsi="Arial" w:cs="Arial"/>
          <w:sz w:val="24"/>
          <w:lang w:val="es-CR" w:eastAsia="es-CR"/>
        </w:rPr>
      </w:pPr>
      <w:r w:rsidRPr="009005BD">
        <w:rPr>
          <w:rFonts w:ascii="Arial" w:hAnsi="Arial" w:cs="Arial"/>
          <w:sz w:val="24"/>
          <w:lang w:val="es-CR" w:eastAsia="es-CR"/>
        </w:rPr>
        <w:t>16 de enero del 2026</w:t>
      </w:r>
    </w:p>
    <w:sdt>
      <w:sdtPr>
        <w:alias w:val="Consecutivo"/>
        <w:tag w:val="Consecutivo"/>
        <w:id w:val="867724263"/>
        <w:placeholder>
          <w:docPart w:val="FCE408EDB6D04217B613434F83B4EBB3"/>
        </w:placeholder>
        <w:text/>
      </w:sdtPr>
      <w:sdtEndPr/>
      <w:sdtContent>
        <w:p w:rsidR="003554C5" w:rsidP="0085692C" w:rsidRDefault="00BF4EBD" w14:paraId="69E38417" w14:textId="77777777">
          <w:r>
            <w:rPr>
              <w:rStyle w:val="Textodelmarcadordeposicin"/>
              <w:rFonts w:eastAsia="Calibri"/>
            </w:rPr>
            <w:t>AI-0018-2026</w:t>
          </w:r>
        </w:p>
      </w:sdtContent>
    </w:sdt>
    <w:p w:rsidR="00BF4EBD" w:rsidP="0085692C" w:rsidRDefault="00BF4EBD" w14:paraId="584F4656" w14:textId="77777777"/>
    <w:p w:rsidRPr="00F835F3" w:rsidR="009005BD" w:rsidP="0085692C" w:rsidRDefault="009005BD" w14:paraId="39BF52A2" w14:textId="77777777"/>
    <w:p w:rsidRPr="009005BD" w:rsidR="009005BD" w:rsidP="009005BD" w:rsidRDefault="009005BD" w14:paraId="3A1F70E7" w14:textId="77777777">
      <w:pPr>
        <w:jc w:val="left"/>
        <w:rPr>
          <w:rFonts w:ascii="Arial" w:hAnsi="Arial" w:cs="Arial"/>
          <w:sz w:val="24"/>
          <w:lang w:val="es-CR" w:eastAsia="es-CR"/>
        </w:rPr>
      </w:pPr>
      <w:r w:rsidRPr="009005BD">
        <w:rPr>
          <w:rFonts w:ascii="Arial" w:hAnsi="Arial" w:cs="Arial"/>
          <w:sz w:val="24"/>
          <w:lang w:val="es-CR" w:eastAsia="es-CR"/>
        </w:rPr>
        <w:t>Señor</w:t>
      </w:r>
    </w:p>
    <w:p w:rsidRPr="009005BD" w:rsidR="009005BD" w:rsidP="009005BD" w:rsidRDefault="009005BD" w14:paraId="633B2283" w14:textId="77777777">
      <w:pPr>
        <w:jc w:val="left"/>
        <w:rPr>
          <w:rFonts w:ascii="Arial" w:hAnsi="Arial" w:cs="Arial"/>
          <w:sz w:val="24"/>
          <w:lang w:val="es-CR" w:eastAsia="es-CR"/>
        </w:rPr>
      </w:pPr>
      <w:r w:rsidRPr="009005BD">
        <w:rPr>
          <w:rFonts w:ascii="Arial" w:hAnsi="Arial" w:cs="Arial"/>
          <w:sz w:val="24"/>
          <w:lang w:val="es-CR" w:eastAsia="es-CR"/>
        </w:rPr>
        <w:t>Pablo Villalobos González, Gerente</w:t>
      </w:r>
    </w:p>
    <w:p w:rsidRPr="009005BD" w:rsidR="009005BD" w:rsidP="009005BD" w:rsidRDefault="009005BD" w14:paraId="6EA7D833" w14:textId="77777777">
      <w:pPr>
        <w:jc w:val="left"/>
        <w:rPr>
          <w:rFonts w:ascii="Arial" w:hAnsi="Arial" w:cs="Arial"/>
          <w:b/>
          <w:color w:val="1F4E79"/>
          <w:sz w:val="24"/>
          <w:lang w:val="es-CR" w:eastAsia="es-CR"/>
        </w:rPr>
      </w:pPr>
      <w:r w:rsidRPr="009005BD">
        <w:rPr>
          <w:rFonts w:ascii="Arial" w:hAnsi="Arial" w:cs="Arial"/>
          <w:b/>
          <w:color w:val="1F4E79"/>
          <w:sz w:val="24"/>
          <w:lang w:val="es-CR" w:eastAsia="es-CR"/>
        </w:rPr>
        <w:t>BANCO CENTRAL DE COSTA RICA</w:t>
      </w:r>
    </w:p>
    <w:p w:rsidRPr="009005BD" w:rsidR="009005BD" w:rsidP="009005BD" w:rsidRDefault="009005BD" w14:paraId="381E09D9" w14:textId="77777777">
      <w:pPr>
        <w:jc w:val="left"/>
        <w:rPr>
          <w:rFonts w:ascii="Arial" w:hAnsi="Arial" w:cs="Arial"/>
          <w:sz w:val="24"/>
          <w:lang w:val="es-CR" w:eastAsia="es-CR"/>
        </w:rPr>
      </w:pPr>
    </w:p>
    <w:p w:rsidRPr="009005BD" w:rsidR="009005BD" w:rsidP="009005BD" w:rsidRDefault="009005BD" w14:paraId="736CA445" w14:textId="77777777">
      <w:pPr>
        <w:jc w:val="left"/>
        <w:rPr>
          <w:rFonts w:ascii="Arial" w:hAnsi="Arial" w:cs="Arial"/>
          <w:sz w:val="24"/>
          <w:lang w:val="es-CR" w:eastAsia="es-CR"/>
        </w:rPr>
      </w:pPr>
    </w:p>
    <w:p w:rsidRPr="009005BD" w:rsidR="009005BD" w:rsidP="009005BD" w:rsidRDefault="009005BD" w14:paraId="29E6CE20" w14:textId="77777777">
      <w:pPr>
        <w:jc w:val="left"/>
        <w:rPr>
          <w:rFonts w:ascii="Arial" w:hAnsi="Arial" w:cs="Arial"/>
          <w:b/>
          <w:bCs/>
          <w:sz w:val="24"/>
          <w:lang w:val="es-CR" w:eastAsia="es-CR"/>
        </w:rPr>
      </w:pPr>
      <w:r w:rsidRPr="009005BD">
        <w:rPr>
          <w:rFonts w:ascii="Arial" w:hAnsi="Arial" w:cs="Arial"/>
          <w:b/>
          <w:sz w:val="24"/>
          <w:lang w:val="es-CR" w:eastAsia="es-CR"/>
        </w:rPr>
        <w:t xml:space="preserve">Ref. Comunicación del Informe </w:t>
      </w:r>
      <w:r w:rsidRPr="009005BD">
        <w:rPr>
          <w:rFonts w:ascii="Arial" w:hAnsi="Arial" w:cs="Arial"/>
          <w:b/>
          <w:bCs/>
          <w:sz w:val="24"/>
          <w:lang w:val="es-CR" w:eastAsia="es-CR"/>
        </w:rPr>
        <w:t>de la auditoría de carácter especial sobre la gestión de becas en el exterior</w:t>
      </w:r>
    </w:p>
    <w:p w:rsidR="009005BD" w:rsidP="009005BD" w:rsidRDefault="009005BD" w14:paraId="167E5A33" w14:textId="77777777">
      <w:pPr>
        <w:jc w:val="left"/>
        <w:rPr>
          <w:rFonts w:ascii="Arial" w:hAnsi="Arial" w:cs="Arial"/>
          <w:sz w:val="24"/>
          <w:lang w:val="es-CR" w:eastAsia="es-CR"/>
        </w:rPr>
      </w:pPr>
    </w:p>
    <w:p w:rsidRPr="009005BD" w:rsidR="009005BD" w:rsidP="009005BD" w:rsidRDefault="009005BD" w14:paraId="1ECF7191" w14:textId="77777777">
      <w:pPr>
        <w:jc w:val="left"/>
        <w:rPr>
          <w:rFonts w:ascii="Arial" w:hAnsi="Arial" w:cs="Arial"/>
          <w:sz w:val="24"/>
          <w:lang w:val="es-CR" w:eastAsia="es-CR"/>
        </w:rPr>
      </w:pPr>
    </w:p>
    <w:p w:rsidRPr="009005BD" w:rsidR="009005BD" w:rsidP="009005BD" w:rsidRDefault="009005BD" w14:paraId="08570F54" w14:textId="77777777">
      <w:pPr>
        <w:jc w:val="left"/>
        <w:rPr>
          <w:rFonts w:ascii="Arial" w:hAnsi="Arial" w:cs="Arial"/>
          <w:sz w:val="24"/>
          <w:lang w:val="es-CR" w:eastAsia="es-CR"/>
        </w:rPr>
      </w:pPr>
      <w:r w:rsidRPr="009005BD">
        <w:rPr>
          <w:rFonts w:ascii="Arial" w:hAnsi="Arial" w:cs="Arial"/>
          <w:sz w:val="24"/>
          <w:lang w:val="es-CR" w:eastAsia="es-CR"/>
        </w:rPr>
        <w:t>Estimado señor:</w:t>
      </w:r>
    </w:p>
    <w:p w:rsidRPr="009005BD" w:rsidR="009005BD" w:rsidP="009005BD" w:rsidRDefault="009005BD" w14:paraId="0EF3B0DB" w14:textId="77777777">
      <w:pPr>
        <w:jc w:val="left"/>
        <w:rPr>
          <w:rFonts w:ascii="Arial" w:hAnsi="Arial" w:cs="Arial"/>
          <w:sz w:val="24"/>
          <w:lang w:val="es-CR" w:eastAsia="es-CR"/>
        </w:rPr>
      </w:pPr>
    </w:p>
    <w:p w:rsidRPr="009005BD" w:rsidR="009005BD" w:rsidP="009005BD" w:rsidRDefault="009005BD" w14:paraId="35D482E6" w14:textId="77777777">
      <w:pPr>
        <w:tabs>
          <w:tab w:val="left" w:pos="5505"/>
        </w:tabs>
        <w:rPr>
          <w:rFonts w:ascii="Arial" w:hAnsi="Arial" w:cs="Arial"/>
          <w:sz w:val="24"/>
          <w:lang w:val="es-CR" w:eastAsia="es-CR"/>
        </w:rPr>
      </w:pPr>
      <w:r w:rsidRPr="009005BD">
        <w:rPr>
          <w:rFonts w:ascii="Arial" w:hAnsi="Arial" w:cs="Arial"/>
          <w:sz w:val="24"/>
          <w:lang w:val="es-CR" w:eastAsia="es-CR"/>
        </w:rPr>
        <w:t xml:space="preserve">El informe adjunto contiene los resultados correspondientes al estudio </w:t>
      </w:r>
      <w:bookmarkStart w:name="_Hlk175132658" w:id="0"/>
      <w:r w:rsidRPr="009005BD">
        <w:rPr>
          <w:rFonts w:ascii="Arial" w:hAnsi="Arial" w:cs="Arial"/>
          <w:sz w:val="24"/>
          <w:lang w:val="es-CR" w:eastAsia="es-CR"/>
        </w:rPr>
        <w:t>de carácter especial,</w:t>
      </w:r>
      <w:r w:rsidRPr="009005BD">
        <w:rPr>
          <w:rFonts w:ascii="Arial" w:hAnsi="Arial" w:cs="Arial"/>
          <w:color w:val="FF0000"/>
          <w:sz w:val="24"/>
          <w:lang w:val="es-CR" w:eastAsia="es-CR"/>
        </w:rPr>
        <w:t xml:space="preserve"> </w:t>
      </w:r>
      <w:bookmarkEnd w:id="0"/>
      <w:r w:rsidRPr="009005BD">
        <w:rPr>
          <w:rFonts w:ascii="Arial" w:hAnsi="Arial" w:cs="Arial"/>
          <w:sz w:val="24"/>
          <w:lang w:val="es-CR" w:eastAsia="es-CR"/>
        </w:rPr>
        <w:t>mediante el cual esta Auditoría evaluó la gestión de becas en el exterior, que está bajo la responsabilidad del Departamento Gestión del Factor Humano, de la División Transformación y Estrategia.</w:t>
      </w:r>
    </w:p>
    <w:p w:rsidRPr="009005BD" w:rsidR="009005BD" w:rsidP="009005BD" w:rsidRDefault="009005BD" w14:paraId="34AE7404" w14:textId="77777777">
      <w:pPr>
        <w:tabs>
          <w:tab w:val="left" w:pos="5505"/>
        </w:tabs>
        <w:rPr>
          <w:rFonts w:ascii="Arial" w:hAnsi="Arial" w:cs="Arial"/>
          <w:sz w:val="24"/>
          <w:lang w:val="es-CR" w:eastAsia="es-CR"/>
        </w:rPr>
      </w:pPr>
    </w:p>
    <w:p w:rsidRPr="009005BD" w:rsidR="009005BD" w:rsidP="009005BD" w:rsidRDefault="009005BD" w14:paraId="23A59BB7" w14:textId="77777777">
      <w:pPr>
        <w:rPr>
          <w:rFonts w:ascii="Arial" w:hAnsi="Arial" w:cs="Arial"/>
          <w:sz w:val="24"/>
        </w:rPr>
      </w:pPr>
      <w:r w:rsidRPr="009005BD">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9005BD" w:rsidR="009005BD" w:rsidP="009005BD" w:rsidRDefault="009005BD" w14:paraId="2353824A" w14:textId="77777777">
      <w:pPr>
        <w:contextualSpacing/>
        <w:jc w:val="left"/>
        <w:rPr>
          <w:rFonts w:ascii="Arial" w:hAnsi="Arial" w:cs="Arial"/>
          <w:sz w:val="24"/>
          <w:lang w:val="es-CR" w:eastAsia="es-CR"/>
        </w:rPr>
      </w:pPr>
    </w:p>
    <w:p w:rsidRPr="009005BD" w:rsidR="009005BD" w:rsidP="009005BD" w:rsidRDefault="009005BD" w14:paraId="55BA1D4F" w14:textId="77777777">
      <w:pPr>
        <w:rPr>
          <w:rFonts w:ascii="Arial" w:hAnsi="Arial" w:cs="Arial"/>
          <w:sz w:val="24"/>
          <w:lang w:val="es-MX" w:eastAsia="es-MX"/>
        </w:rPr>
      </w:pPr>
      <w:r w:rsidRPr="009005BD">
        <w:rPr>
          <w:rFonts w:ascii="Arial" w:hAnsi="Arial" w:cs="Arial"/>
          <w:sz w:val="24"/>
          <w:lang w:val="es-MX" w:eastAsia="es-MX"/>
        </w:rPr>
        <w:t>La Auditoría Interna realizó la conferencia técnica de este informe con la División Transformación y Estrategia</w:t>
      </w:r>
      <w:r w:rsidRPr="009005BD">
        <w:rPr>
          <w:rFonts w:ascii="Arial" w:hAnsi="Arial" w:cs="Arial"/>
          <w:sz w:val="24"/>
          <w:vertAlign w:val="superscript"/>
          <w:lang w:val="es-MX" w:eastAsia="es-MX"/>
        </w:rPr>
        <w:footnoteReference w:id="1"/>
      </w:r>
      <w:r w:rsidRPr="009005BD">
        <w:rPr>
          <w:rFonts w:ascii="Arial" w:hAnsi="Arial" w:cs="Arial"/>
          <w:sz w:val="24"/>
          <w:lang w:val="es-MX" w:eastAsia="es-MX"/>
        </w:rPr>
        <w:t xml:space="preserve"> y con la Gerencia, en fechas 4 de diciembre y 15 de enero, respectivamente, como parte de la comunicación preliminar de los resultados.</w:t>
      </w:r>
    </w:p>
    <w:p w:rsidRPr="009005BD" w:rsidR="009005BD" w:rsidP="009005BD" w:rsidRDefault="009005BD" w14:paraId="60034407" w14:textId="77777777">
      <w:pPr>
        <w:rPr>
          <w:rFonts w:ascii="Arial" w:hAnsi="Arial" w:cs="Arial"/>
          <w:sz w:val="24"/>
          <w:lang w:val="es-MX" w:eastAsia="es-MX"/>
        </w:rPr>
      </w:pPr>
    </w:p>
    <w:p w:rsidRPr="009005BD" w:rsidR="009005BD" w:rsidP="009005BD" w:rsidRDefault="009005BD" w14:paraId="7855A2B2" w14:textId="77777777">
      <w:pPr>
        <w:rPr>
          <w:rFonts w:ascii="Arial" w:hAnsi="Arial" w:cs="Arial"/>
          <w:sz w:val="24"/>
          <w:lang w:val="es-CR" w:eastAsia="es-MX"/>
        </w:rPr>
      </w:pPr>
      <w:r w:rsidRPr="009005BD">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9005BD" w:rsidR="009005BD" w:rsidP="009005BD" w:rsidRDefault="009005BD" w14:paraId="084F84EC" w14:textId="77777777">
      <w:pPr>
        <w:widowControl w:val="0"/>
        <w:rPr>
          <w:rFonts w:ascii="Arial" w:hAnsi="Arial" w:cs="Arial"/>
          <w:sz w:val="24"/>
          <w:lang w:val="es-CR" w:eastAsia="es-CR"/>
        </w:rPr>
      </w:pPr>
    </w:p>
    <w:p w:rsidRPr="009005BD" w:rsidR="009005BD" w:rsidP="009005BD" w:rsidRDefault="009005BD" w14:paraId="6DAB07C1" w14:textId="77777777">
      <w:pPr>
        <w:widowControl w:val="0"/>
        <w:rPr>
          <w:rFonts w:ascii="Arial" w:hAnsi="Arial" w:cs="Arial"/>
          <w:sz w:val="24"/>
          <w:lang w:val="es-CR" w:eastAsia="es-CR"/>
        </w:rPr>
      </w:pPr>
      <w:r w:rsidRPr="009005BD">
        <w:rPr>
          <w:rFonts w:ascii="Arial" w:hAnsi="Arial" w:cs="Arial"/>
          <w:sz w:val="24"/>
          <w:lang w:val="es-CR" w:eastAsia="es-CR"/>
        </w:rPr>
        <w:t>Las recomendaciones de auditoría deben tratarse con arreglo a las disposiciones de los artículos 36, 38 y 39, según la Ley General de Control Interno No. 8292 publicada en el periódico oficial La Gaceta 169 del 4 de setiembre del 2002.</w:t>
      </w:r>
    </w:p>
    <w:p w:rsidR="009005BD" w:rsidP="009005BD" w:rsidRDefault="009005BD" w14:paraId="555575E4" w14:textId="77777777">
      <w:pPr>
        <w:widowControl w:val="0"/>
        <w:rPr>
          <w:rFonts w:ascii="Arial" w:hAnsi="Arial" w:cs="Arial"/>
          <w:sz w:val="24"/>
          <w:lang w:val="es-CR" w:eastAsia="es-CR"/>
        </w:rPr>
      </w:pPr>
    </w:p>
    <w:p w:rsidRPr="009005BD" w:rsidR="009005BD" w:rsidP="009005BD" w:rsidRDefault="009005BD" w14:paraId="7C7F9BF0" w14:textId="77777777">
      <w:pPr>
        <w:widowControl w:val="0"/>
        <w:rPr>
          <w:rFonts w:ascii="Arial" w:hAnsi="Arial" w:cs="Arial"/>
          <w:sz w:val="24"/>
          <w:lang w:val="es-CR" w:eastAsia="es-CR"/>
        </w:rPr>
      </w:pPr>
    </w:p>
    <w:p w:rsidRPr="009005BD" w:rsidR="009005BD" w:rsidP="009005BD" w:rsidRDefault="009005BD" w14:paraId="4A98928E" w14:textId="77777777">
      <w:pPr>
        <w:widowControl w:val="0"/>
        <w:rPr>
          <w:rFonts w:ascii="Arial" w:hAnsi="Arial" w:cs="Arial"/>
          <w:sz w:val="24"/>
          <w:lang w:val="es-CR" w:eastAsia="es-CR"/>
        </w:rPr>
      </w:pPr>
      <w:r w:rsidRPr="009005BD">
        <w:rPr>
          <w:rFonts w:ascii="Arial" w:hAnsi="Arial" w:cs="Arial"/>
          <w:sz w:val="24"/>
          <w:lang w:val="es-MX" w:eastAsia="es-MX"/>
        </w:rPr>
        <w:lastRenderedPageBreak/>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r w:rsidRPr="009005BD">
        <w:rPr>
          <w:rFonts w:ascii="Arial" w:hAnsi="Arial" w:cs="Arial"/>
          <w:sz w:val="24"/>
          <w:lang w:val="es-CR" w:eastAsia="es-CR"/>
        </w:rPr>
        <w:t>.</w:t>
      </w:r>
    </w:p>
    <w:p w:rsidRPr="009005BD" w:rsidR="009005BD" w:rsidP="009005BD" w:rsidRDefault="009005BD" w14:paraId="5A3B2C8C" w14:textId="77777777">
      <w:pPr>
        <w:widowControl w:val="0"/>
        <w:rPr>
          <w:rFonts w:ascii="Arial" w:hAnsi="Arial" w:cs="Arial"/>
          <w:sz w:val="24"/>
          <w:lang w:val="es-CR" w:eastAsia="es-CR"/>
        </w:rPr>
      </w:pPr>
    </w:p>
    <w:p w:rsidRPr="009005BD" w:rsidR="009005BD" w:rsidP="009005BD" w:rsidRDefault="009005BD" w14:paraId="5ACC52D1" w14:textId="77777777">
      <w:pPr>
        <w:jc w:val="left"/>
        <w:rPr>
          <w:rFonts w:ascii="Arial" w:hAnsi="Arial" w:cs="Arial"/>
          <w:sz w:val="24"/>
          <w:lang w:val="pt-BR" w:eastAsia="es-CR"/>
        </w:rPr>
      </w:pPr>
      <w:r w:rsidRPr="009005BD">
        <w:rPr>
          <w:rFonts w:ascii="Times New Roman" w:hAnsi="Times New Roman"/>
          <w:noProof/>
          <w:sz w:val="24"/>
          <w:lang w:val="es-CR" w:eastAsia="es-CR"/>
        </w:rPr>
        <w:drawing>
          <wp:anchor distT="0" distB="0" distL="114300" distR="114300" simplePos="0" relativeHeight="251659264" behindDoc="1" locked="0" layoutInCell="1" allowOverlap="1" wp14:editId="2A3983F2" wp14:anchorId="19A74E74">
            <wp:simplePos x="0" y="0"/>
            <wp:positionH relativeFrom="column">
              <wp:posOffset>-125095</wp:posOffset>
            </wp:positionH>
            <wp:positionV relativeFrom="paragraph">
              <wp:posOffset>183515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9005BD">
        <w:rPr>
          <w:rFonts w:ascii="Arial" w:hAnsi="Arial" w:cs="Arial"/>
          <w:sz w:val="24"/>
          <w:lang w:val="pt-BR" w:eastAsia="es-CR"/>
        </w:rPr>
        <w:t>Atentamente,</w:t>
      </w:r>
    </w:p>
    <w:p w:rsidRPr="009005BD" w:rsidR="009005BD" w:rsidP="009005BD" w:rsidRDefault="009005BD" w14:paraId="6B91EFC5" w14:textId="77777777">
      <w:pPr>
        <w:tabs>
          <w:tab w:val="left" w:pos="3120"/>
        </w:tabs>
        <w:jc w:val="left"/>
        <w:rPr>
          <w:rFonts w:ascii="Arial" w:hAnsi="Arial" w:cs="Arial"/>
          <w:sz w:val="24"/>
          <w:lang w:val="pt-BR" w:eastAsia="es-CR"/>
        </w:rPr>
      </w:pPr>
      <w:r w:rsidRPr="009005BD">
        <w:rPr>
          <w:rFonts w:ascii="Arial" w:hAnsi="Arial" w:cs="Arial"/>
          <w:sz w:val="24"/>
          <w:lang w:val="pt-BR" w:eastAsia="es-CR"/>
        </w:rPr>
        <w:tab/>
      </w:r>
    </w:p>
    <w:p w:rsidRPr="009005BD" w:rsidR="009005BD" w:rsidP="009005BD" w:rsidRDefault="009005BD" w14:paraId="58A83C38" w14:textId="77777777">
      <w:pPr>
        <w:jc w:val="left"/>
        <w:rPr>
          <w:rFonts w:ascii="Arial" w:hAnsi="Arial" w:cs="Arial"/>
          <w:sz w:val="24"/>
          <w:lang w:val="pt-BR" w:eastAsia="es-CR"/>
        </w:rPr>
      </w:pPr>
    </w:p>
    <w:p w:rsidRPr="009005BD" w:rsidR="009005BD" w:rsidP="009005BD" w:rsidRDefault="009005BD" w14:paraId="491B20A9" w14:textId="77777777">
      <w:pPr>
        <w:jc w:val="left"/>
        <w:rPr>
          <w:rFonts w:ascii="Arial" w:hAnsi="Arial" w:cs="Arial"/>
          <w:sz w:val="24"/>
          <w:lang w:val="pt-BR" w:eastAsia="es-CR"/>
        </w:rPr>
      </w:pPr>
      <w:r w:rsidRPr="009005BD">
        <w:rPr>
          <w:rFonts w:ascii="Arial" w:hAnsi="Arial" w:cs="Arial"/>
          <w:sz w:val="24"/>
          <w:lang w:val="pt-BR" w:eastAsia="es-CR"/>
        </w:rPr>
        <w:t>Joaquín Vargas Guerrero</w:t>
      </w:r>
    </w:p>
    <w:p w:rsidRPr="009005BD" w:rsidR="009005BD" w:rsidP="009005BD" w:rsidRDefault="009005BD" w14:paraId="30C0D7F3" w14:textId="77777777">
      <w:pPr>
        <w:jc w:val="left"/>
        <w:rPr>
          <w:rFonts w:ascii="Arial" w:hAnsi="Arial" w:cs="Arial"/>
          <w:b/>
          <w:bCs/>
          <w:sz w:val="24"/>
          <w:lang w:val="pt-BR" w:eastAsia="es-CR"/>
        </w:rPr>
      </w:pPr>
      <w:r w:rsidRPr="009005BD">
        <w:rPr>
          <w:rFonts w:ascii="Arial" w:hAnsi="Arial" w:cs="Arial"/>
          <w:b/>
          <w:bCs/>
          <w:sz w:val="24"/>
          <w:lang w:val="pt-BR" w:eastAsia="es-CR"/>
        </w:rPr>
        <w:t>Auditor Interno</w:t>
      </w:r>
    </w:p>
    <w:p w:rsidRPr="009005BD" w:rsidR="009005BD" w:rsidP="009005BD" w:rsidRDefault="009005BD" w14:paraId="712955F9" w14:textId="77777777">
      <w:pPr>
        <w:jc w:val="left"/>
        <w:rPr>
          <w:rFonts w:ascii="Arial" w:hAnsi="Arial" w:cs="Arial"/>
          <w:b/>
          <w:bCs/>
          <w:sz w:val="24"/>
          <w:lang w:val="pt-BR" w:eastAsia="es-CR"/>
        </w:rPr>
      </w:pPr>
    </w:p>
    <w:p w:rsidRPr="009005BD" w:rsidR="009005BD" w:rsidP="009005BD" w:rsidRDefault="009005BD" w14:paraId="59D42359" w14:textId="77777777">
      <w:pPr>
        <w:jc w:val="left"/>
        <w:rPr>
          <w:rFonts w:ascii="Arial" w:hAnsi="Arial" w:cs="Arial"/>
          <w:b/>
          <w:bCs/>
          <w:sz w:val="24"/>
          <w:lang w:val="pt-BR" w:eastAsia="es-CR"/>
        </w:rPr>
      </w:pPr>
    </w:p>
    <w:p w:rsidRPr="009005BD" w:rsidR="009005BD" w:rsidP="009005BD" w:rsidRDefault="009005BD" w14:paraId="3A5CEAC5" w14:textId="1D4AE9B0">
      <w:pPr>
        <w:pStyle w:val="CC"/>
      </w:pPr>
      <w:r w:rsidRPr="009005BD">
        <w:t>C</w:t>
      </w:r>
      <w:r>
        <w:t>c</w:t>
      </w:r>
      <w:r w:rsidRPr="009005BD">
        <w:t>.</w:t>
      </w:r>
      <w:r w:rsidRPr="009005BD">
        <w:tab/>
        <w:t>División Transformación y Estrategia</w:t>
      </w:r>
    </w:p>
    <w:p w:rsidRPr="002307FE" w:rsidR="002307FE" w:rsidP="002307FE" w:rsidRDefault="002307FE" w14:paraId="09BB4660" w14:textId="77777777"/>
    <w:p w:rsidRPr="002307FE" w:rsidR="002307FE" w:rsidP="002307FE" w:rsidRDefault="002307FE" w14:paraId="70878C37" w14:textId="77777777"/>
    <w:bookmarkStart w:name="_MON_1830077769" w:id="1"/>
    <w:bookmarkEnd w:id="1"/>
    <w:p w:rsidRPr="002307FE" w:rsidR="002307FE" w:rsidP="00805A06" w:rsidRDefault="00805A06" w14:paraId="1B1B14CA" w14:textId="053CBDC6">
      <w:pPr>
        <w:jc w:val="center"/>
      </w:pPr>
      <w:r>
        <w:object w:dxaOrig="1508" w:dyaOrig="984" w14:anchorId="0648FD78">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30077945" r:id="rId16">
            <o:FieldCodes>\s</o:FieldCodes>
          </o:OLEObject>
        </w:object>
      </w:r>
    </w:p>
    <w:p w:rsidRPr="002307FE" w:rsidR="002307FE" w:rsidP="002307FE" w:rsidRDefault="002307FE" w14:paraId="78F95821" w14:textId="77777777"/>
    <w:p w:rsidRPr="002307FE" w:rsidR="002307FE" w:rsidP="002307FE" w:rsidRDefault="002307FE" w14:paraId="10B6E686" w14:textId="77777777"/>
    <w:p w:rsidRPr="002307FE" w:rsidR="002307FE" w:rsidP="002307FE" w:rsidRDefault="002307FE" w14:paraId="53B651F5" w14:textId="77777777"/>
    <w:p w:rsidR="002307FE" w:rsidP="002307FE" w:rsidRDefault="002307FE" w14:paraId="14731573" w14:textId="77777777"/>
    <w:p w:rsidRPr="002307FE" w:rsidR="002307FE" w:rsidP="002307FE" w:rsidRDefault="002307FE" w14:paraId="1E0A9068" w14:textId="77777777"/>
    <w:p w:rsidR="002307FE" w:rsidP="002307FE" w:rsidRDefault="002307FE" w14:paraId="16529F08" w14:textId="77777777"/>
    <w:p w:rsidR="002307FE" w:rsidP="002307FE" w:rsidRDefault="002307FE" w14:paraId="7AABA0B0" w14:textId="77777777"/>
    <w:p w:rsidRPr="002307FE" w:rsidR="00A26E9E" w:rsidP="002307FE" w:rsidRDefault="00A26E9E" w14:paraId="25407547" w14:textId="77777777"/>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0614B3" w14:textId="77777777" w:rsidR="009005BD" w:rsidRDefault="009005BD" w:rsidP="00D43D57">
      <w:r>
        <w:separator/>
      </w:r>
    </w:p>
  </w:endnote>
  <w:endnote w:type="continuationSeparator" w:id="0">
    <w:p w14:paraId="5681B62B" w14:textId="77777777" w:rsidR="009005BD" w:rsidRDefault="009005BD"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9005BD" w14:paraId="14948412" w14:textId="187A0645">
    <w:pPr>
      <w:pStyle w:val="Piedepgina"/>
    </w:pPr>
    <w:r>
      <w:rPr>
        <w:noProof/>
      </w:rPr>
      <mc:AlternateContent>
        <mc:Choice Requires="wps">
          <w:drawing>
            <wp:anchor distT="0" distB="0" distL="0" distR="0" simplePos="0" relativeHeight="251698176" behindDoc="0" locked="0" layoutInCell="1" allowOverlap="1" wp14:editId="52284A03" wp14:anchorId="1C4F3BB1">
              <wp:simplePos x="635" y="635"/>
              <wp:positionH relativeFrom="page">
                <wp:align>center</wp:align>
              </wp:positionH>
              <wp:positionV relativeFrom="page">
                <wp:align>bottom</wp:align>
              </wp:positionV>
              <wp:extent cx="1083945" cy="345440"/>
              <wp:effectExtent l="0" t="0" r="1905" b="0"/>
              <wp:wrapNone/>
              <wp:docPr id="382282713"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9005BD" w:rsidR="009005BD" w:rsidP="009005BD" w:rsidRDefault="009005BD" w14:paraId="70FC16D4" w14:textId="1204BAAE">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C4F3BB1">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9005BD" w:rsidR="009005BD" w:rsidP="009005BD" w:rsidRDefault="009005BD" w14:paraId="70FC16D4" w14:textId="1204BAAE">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9005BD" w14:paraId="05F8478B" w14:textId="5FEA229D">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612EA507" wp14:anchorId="343EBEC6">
              <wp:simplePos x="1408430" y="9256395"/>
              <wp:positionH relativeFrom="page">
                <wp:align>center</wp:align>
              </wp:positionH>
              <wp:positionV relativeFrom="page">
                <wp:align>bottom</wp:align>
              </wp:positionV>
              <wp:extent cx="1083945" cy="345440"/>
              <wp:effectExtent l="0" t="0" r="1905" b="0"/>
              <wp:wrapNone/>
              <wp:docPr id="708470907"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9005BD" w:rsidR="009005BD" w:rsidP="009005BD" w:rsidRDefault="009005BD" w14:paraId="0F862C86" w14:textId="2966BEC3">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343EBEC6">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9005BD" w:rsidR="009005BD" w:rsidP="009005BD" w:rsidRDefault="009005BD" w14:paraId="0F862C86" w14:textId="2966BEC3">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FCE408EDB6D04217B613434F83B4EBB3"/>
        </w:placeholder>
        <w:text/>
      </w:sdtPr>
      <w:sdtEndPr/>
      <w:sdtContent>
        <w:r>
          <w:rPr>
            <w:color w:val="004990"/>
            <w:sz w:val="16"/>
            <w:szCs w:val="16"/>
          </w:rPr>
          <w:t>AI-0018-2026</w:t>
        </w:r>
      </w:sdtContent>
    </w:sdt>
  </w:p>
  <w:p w:rsidR="002307FE" w:rsidP="00FA54DF" w:rsidRDefault="002307FE" w14:paraId="20DD5AD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6F2BE8C"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491D7B4B" wp14:anchorId="1016789B">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2A2D75E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D0FE7CB"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63C3348" w14:textId="77777777">
                          <w:pPr>
                            <w:rPr>
                              <w:color w:val="003A68"/>
                              <w:sz w:val="14"/>
                              <w:szCs w:val="14"/>
                            </w:rPr>
                          </w:pPr>
                          <w:r w:rsidRPr="00FA54DF">
                            <w:rPr>
                              <w:color w:val="003A68"/>
                              <w:sz w:val="14"/>
                              <w:szCs w:val="14"/>
                            </w:rPr>
                            <w:t>Apdo. 10058-1000</w:t>
                          </w:r>
                        </w:p>
                        <w:p w:rsidR="00D2424F" w:rsidP="00FA54DF" w:rsidRDefault="00D2424F" w14:paraId="5E883782" w14:textId="77777777">
                          <w:pPr>
                            <w:rPr>
                              <w:color w:val="003A68"/>
                              <w:sz w:val="14"/>
                              <w:szCs w:val="14"/>
                            </w:rPr>
                          </w:pPr>
                          <w:r w:rsidRPr="00FA54DF">
                            <w:rPr>
                              <w:color w:val="003A68"/>
                              <w:sz w:val="14"/>
                              <w:szCs w:val="14"/>
                            </w:rPr>
                            <w:t>Av. 1 y Central, Calles 2 y 4</w:t>
                          </w:r>
                        </w:p>
                        <w:p w:rsidRPr="00FA54DF" w:rsidR="00D2424F" w:rsidP="00FA54DF" w:rsidRDefault="00D2424F" w14:paraId="2AC654B6"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1016789B">
              <v:textbox>
                <w:txbxContent>
                  <w:p w:rsidRPr="00FA54DF" w:rsidR="00D2424F" w:rsidP="00FA54DF" w:rsidRDefault="00D2424F" w14:paraId="2A2D75E0"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D0FE7CB"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63C3348" w14:textId="77777777">
                    <w:pPr>
                      <w:rPr>
                        <w:color w:val="003A68"/>
                        <w:sz w:val="14"/>
                        <w:szCs w:val="14"/>
                      </w:rPr>
                    </w:pPr>
                    <w:r w:rsidRPr="00FA54DF">
                      <w:rPr>
                        <w:color w:val="003A68"/>
                        <w:sz w:val="14"/>
                        <w:szCs w:val="14"/>
                      </w:rPr>
                      <w:t>Apdo. 10058-1000</w:t>
                    </w:r>
                  </w:p>
                  <w:p w:rsidR="00D2424F" w:rsidP="00FA54DF" w:rsidRDefault="00D2424F" w14:paraId="5E883782" w14:textId="77777777">
                    <w:pPr>
                      <w:rPr>
                        <w:color w:val="003A68"/>
                        <w:sz w:val="14"/>
                        <w:szCs w:val="14"/>
                      </w:rPr>
                    </w:pPr>
                    <w:r w:rsidRPr="00FA54DF">
                      <w:rPr>
                        <w:color w:val="003A68"/>
                        <w:sz w:val="14"/>
                        <w:szCs w:val="14"/>
                      </w:rPr>
                      <w:t>Av. 1 y Central, Calles 2 y 4</w:t>
                    </w:r>
                  </w:p>
                  <w:p w:rsidRPr="00FA54DF" w:rsidR="00D2424F" w:rsidP="00FA54DF" w:rsidRDefault="00D2424F" w14:paraId="2AC654B6"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793D13FF" wp14:anchorId="0B0FD3CD">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9005BD" w14:paraId="236012B4" w14:textId="59A584CB">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60E26C40" wp14:anchorId="3DE45289">
              <wp:simplePos x="1409700" y="9283700"/>
              <wp:positionH relativeFrom="page">
                <wp:align>center</wp:align>
              </wp:positionH>
              <wp:positionV relativeFrom="page">
                <wp:align>bottom</wp:align>
              </wp:positionV>
              <wp:extent cx="1083945" cy="345440"/>
              <wp:effectExtent l="0" t="0" r="1905" b="0"/>
              <wp:wrapNone/>
              <wp:docPr id="1132113732"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9005BD" w:rsidR="009005BD" w:rsidP="009005BD" w:rsidRDefault="009005BD" w14:paraId="2185DF34" w14:textId="27D091C7">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3DE45289">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9005BD" w:rsidR="009005BD" w:rsidP="009005BD" w:rsidRDefault="009005BD" w14:paraId="2185DF34" w14:textId="27D091C7">
                    <w:pPr>
                      <w:rPr>
                        <w:rFonts w:ascii="Aptos" w:hAnsi="Aptos" w:eastAsia="Aptos" w:cs="Aptos"/>
                        <w:noProof/>
                        <w:color w:val="000000"/>
                        <w:sz w:val="20"/>
                        <w:szCs w:val="20"/>
                      </w:rPr>
                    </w:pPr>
                    <w:r w:rsidRPr="009005BD">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5990D423" wp14:anchorId="7E929CA8">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1B629C7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118808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406AC75" w14:textId="77777777">
                          <w:pPr>
                            <w:rPr>
                              <w:color w:val="003A68"/>
                              <w:sz w:val="14"/>
                              <w:szCs w:val="14"/>
                            </w:rPr>
                          </w:pPr>
                          <w:r w:rsidRPr="00FA54DF">
                            <w:rPr>
                              <w:color w:val="003A68"/>
                              <w:sz w:val="14"/>
                              <w:szCs w:val="14"/>
                            </w:rPr>
                            <w:t>Apdo. 10058-1000</w:t>
                          </w:r>
                        </w:p>
                        <w:p w:rsidR="00B65442" w:rsidP="00B65442" w:rsidRDefault="00B65442" w14:paraId="5F12C4F1" w14:textId="77777777">
                          <w:pPr>
                            <w:rPr>
                              <w:color w:val="003A68"/>
                              <w:sz w:val="14"/>
                              <w:szCs w:val="14"/>
                            </w:rPr>
                          </w:pPr>
                          <w:r w:rsidRPr="00FA54DF">
                            <w:rPr>
                              <w:color w:val="003A68"/>
                              <w:sz w:val="14"/>
                              <w:szCs w:val="14"/>
                            </w:rPr>
                            <w:t>Av. 1 y Central, Calles 2 y 4</w:t>
                          </w:r>
                        </w:p>
                        <w:p w:rsidRPr="00FA54DF" w:rsidR="00D2424F" w:rsidRDefault="00D2424F" w14:paraId="6E1A337B"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7E929CA8">
              <v:textbox>
                <w:txbxContent>
                  <w:p w:rsidRPr="00FA54DF" w:rsidR="00D2424F" w:rsidRDefault="00D2424F" w14:paraId="1B629C72"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118808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406AC75" w14:textId="77777777">
                    <w:pPr>
                      <w:rPr>
                        <w:color w:val="003A68"/>
                        <w:sz w:val="14"/>
                        <w:szCs w:val="14"/>
                      </w:rPr>
                    </w:pPr>
                    <w:r w:rsidRPr="00FA54DF">
                      <w:rPr>
                        <w:color w:val="003A68"/>
                        <w:sz w:val="14"/>
                        <w:szCs w:val="14"/>
                      </w:rPr>
                      <w:t>Apdo. 10058-1000</w:t>
                    </w:r>
                  </w:p>
                  <w:p w:rsidR="00B65442" w:rsidP="00B65442" w:rsidRDefault="00B65442" w14:paraId="5F12C4F1" w14:textId="77777777">
                    <w:pPr>
                      <w:rPr>
                        <w:color w:val="003A68"/>
                        <w:sz w:val="14"/>
                        <w:szCs w:val="14"/>
                      </w:rPr>
                    </w:pPr>
                    <w:r w:rsidRPr="00FA54DF">
                      <w:rPr>
                        <w:color w:val="003A68"/>
                        <w:sz w:val="14"/>
                        <w:szCs w:val="14"/>
                      </w:rPr>
                      <w:t>Av. 1 y Central, Calles 2 y 4</w:t>
                    </w:r>
                  </w:p>
                  <w:p w:rsidRPr="00FA54DF" w:rsidR="00D2424F" w:rsidRDefault="00D2424F" w14:paraId="6E1A337B"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0E03284B" wp14:anchorId="24272D57">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37BA42DB"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7FA39FA0"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FACFA2" w14:textId="77777777" w:rsidR="009005BD" w:rsidRDefault="009005BD" w:rsidP="00D43D57">
      <w:r>
        <w:separator/>
      </w:r>
    </w:p>
  </w:footnote>
  <w:footnote w:type="continuationSeparator" w:id="0">
    <w:p w14:paraId="180E5AF8" w14:textId="77777777" w:rsidR="009005BD" w:rsidRDefault="009005BD" w:rsidP="00D43D57">
      <w:r>
        <w:continuationSeparator/>
      </w:r>
    </w:p>
  </w:footnote>
  <w:footnote w:id="1">
    <w:p w14:paraId="462B2931" w14:textId="77777777" w:rsidR="009005BD" w:rsidRPr="00027F52" w:rsidRDefault="009005BD" w:rsidP="009005BD">
      <w:pPr>
        <w:pStyle w:val="Textonotapie"/>
        <w:rPr>
          <w:rFonts w:ascii="Arial" w:hAnsi="Arial" w:cs="Arial"/>
          <w:sz w:val="16"/>
          <w:szCs w:val="16"/>
        </w:rPr>
      </w:pPr>
      <w:r w:rsidRPr="00027F52">
        <w:rPr>
          <w:rStyle w:val="Refdenotaalpie"/>
          <w:rFonts w:ascii="Arial" w:hAnsi="Arial" w:cs="Arial"/>
          <w:sz w:val="16"/>
          <w:szCs w:val="16"/>
        </w:rPr>
        <w:footnoteRef/>
      </w:r>
      <w:r w:rsidRPr="00027F52">
        <w:rPr>
          <w:rFonts w:ascii="Arial" w:hAnsi="Arial" w:cs="Arial"/>
          <w:sz w:val="16"/>
          <w:szCs w:val="16"/>
        </w:rPr>
        <w:t xml:space="preserve"> El cronograma de actividades para atender las recomendaciones de la DTE, facilitado por el personal a cargo del proceso evaluado, se incluye en el anexo 3 del informe.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4BB174EA"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12F94726" w14:textId="77777777">
    <w:pPr>
      <w:pStyle w:val="Encabezado"/>
      <w:jc w:val="center"/>
    </w:pPr>
    <w:r>
      <w:rPr>
        <w:noProof/>
        <w:lang w:val="es-CR" w:eastAsia="es-CR"/>
      </w:rPr>
      <w:drawing>
        <wp:anchor distT="0" distB="0" distL="114300" distR="114300" simplePos="0" relativeHeight="251696128" behindDoc="1" locked="0" layoutInCell="1" allowOverlap="1" wp14:editId="0C200374" wp14:anchorId="4AB7E6DA">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50921AAE" wp14:anchorId="43312CD7">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4CDA47C1" w14:textId="77777777">
    <w:pPr>
      <w:pStyle w:val="Encabezado"/>
      <w:jc w:val="center"/>
    </w:pPr>
    <w:r>
      <w:rPr>
        <w:noProof/>
        <w:lang w:val="es-CR" w:eastAsia="es-CR"/>
      </w:rPr>
      <w:drawing>
        <wp:anchor distT="0" distB="0" distL="114300" distR="114300" simplePos="0" relativeHeight="251694080" behindDoc="1" locked="0" layoutInCell="1" allowOverlap="1" wp14:editId="07EC9F24" wp14:anchorId="3735042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2A7C5341" wp14:anchorId="1BA1D530">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941067550">
    <w:abstractNumId w:val="10"/>
  </w:num>
  <w:num w:numId="2" w16cid:durableId="496773238">
    <w:abstractNumId w:val="11"/>
  </w:num>
  <w:num w:numId="3" w16cid:durableId="408428121">
    <w:abstractNumId w:val="9"/>
  </w:num>
  <w:num w:numId="4" w16cid:durableId="1402751651">
    <w:abstractNumId w:val="7"/>
  </w:num>
  <w:num w:numId="5" w16cid:durableId="779109347">
    <w:abstractNumId w:val="6"/>
  </w:num>
  <w:num w:numId="6" w16cid:durableId="1393649672">
    <w:abstractNumId w:val="5"/>
  </w:num>
  <w:num w:numId="7" w16cid:durableId="266500613">
    <w:abstractNumId w:val="4"/>
  </w:num>
  <w:num w:numId="8" w16cid:durableId="756484102">
    <w:abstractNumId w:val="8"/>
  </w:num>
  <w:num w:numId="9" w16cid:durableId="840892584">
    <w:abstractNumId w:val="3"/>
  </w:num>
  <w:num w:numId="10" w16cid:durableId="1245453673">
    <w:abstractNumId w:val="2"/>
  </w:num>
  <w:num w:numId="11" w16cid:durableId="2016301274">
    <w:abstractNumId w:val="1"/>
  </w:num>
  <w:num w:numId="12" w16cid:durableId="62778274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005BD"/>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327B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5A06"/>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05BD"/>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62BFE86"/>
  <w15:docId w15:val="{09D10A0B-31ED-48C6-AF92-7D7B54C3C8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9005BD"/>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9005BD"/>
    <w:rPr>
      <w:rFonts w:ascii="Times New Roman" w:eastAsia="Times New Roman" w:hAnsi="Times New Roman"/>
    </w:rPr>
  </w:style>
  <w:style w:type="character" w:styleId="Refdenotaalpie">
    <w:name w:val="footnote reference"/>
    <w:uiPriority w:val="99"/>
    <w:locked/>
    <w:rsid w:val="009005BD"/>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CE408EDB6D04217B613434F83B4EBB3"/>
        <w:category>
          <w:name w:val="General"/>
          <w:gallery w:val="placeholder"/>
        </w:category>
        <w:types>
          <w:type w:val="bbPlcHdr"/>
        </w:types>
        <w:behaviors>
          <w:behavior w:val="content"/>
        </w:behaviors>
        <w:guid w:val="{D629B257-AA9C-4957-8FA4-40EF0657A88C}"/>
      </w:docPartPr>
      <w:docPartBody>
        <w:p w:rsidR="006C5EF3" w:rsidRDefault="006C5EF3">
          <w:pPr>
            <w:pStyle w:val="FCE408EDB6D04217B613434F83B4EBB3"/>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5EF3"/>
    <w:rsid w:val="005327B4"/>
    <w:rsid w:val="006C5EF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FCE408EDB6D04217B613434F83B4EBB3">
    <w:name w:val="FCE408EDB6D04217B613434F83B4E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56oAaqOQcsZqXT85+fcmMP/sQfWz+luGssej30Rvz/I=</DigestValue>
    </Reference>
    <Reference Type="http://uri.etsi.org/01903#SignedProperties" URI="#idSignedProperties">
      <Transforms>
        <Transform Algorithm="http://www.w3.org/TR/2001/REC-xml-c14n-20010315"/>
      </Transforms>
      <DigestMethod Algorithm="http://www.w3.org/2001/04/xmlenc#sha256"/>
      <DigestValue>rLdVgYyFLUTYDg4HUFq2KX02eyaFMfdJt8yA73j17U8=</DigestValue>
    </Reference>
  </SignedInfo>
  <SignatureValue>cuwIYXv4tIgbkMZYBSh5x93eMHh8vRsBinveSQerxwllICIIZH/y8TCLbLbGrYYiOUhQ4axCY1j3WNuDdKLKx/XpemxNxvdAl2Jf050vtjPOqsCpzsZWWezgFcT/HKkRa/HQve6fWSyaZ8GcUKgxVfjcfXSxdQ7Hp6ymrzJOd/9qFbMekpHXrGwts4j98mddiN7JE/bkeBAnFtWmEKfk4Lp2Rzg4NP965FUn+SFo9lkGpkBVx6Ek4qDvXWd27IdWbod7lQInPTVISbq8lGOpYM9N9lRYRj9GKdUWp9u/+cnVfew0X++n7U11BH8+RCNfP/KtQaOG4Qg42sJuhu+rX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WX7K5PPqp3wZGLZiIHioU2K6mUBHe147WWm6mFX/SEk=</DigestValue>
      </Reference>
      <Reference URI="/word/numbering.xml?ContentType=application/vnd.openxmlformats-officedocument.wordprocessingml.numbering+xml">
        <DigestMethod Algorithm="http://www.w3.org/2001/04/xmlenc#sha256"/>
        <DigestValue>MAXaj4scePjbho8y5EnbJ7uFx8v4X4Q5SQnGQUHIoX8=</DigestValue>
      </Reference>
      <Reference URI="/word/endnotes.xml?ContentType=application/vnd.openxmlformats-officedocument.wordprocessingml.endnotes+xml">
        <DigestMethod Algorithm="http://www.w3.org/2001/04/xmlenc#sha256"/>
        <DigestValue>hs/rl+CGQf7reH72fXzocZe/6m2NFndMbsRoV7R9Y40=</DigestValue>
      </Reference>
      <Reference URI="/word/header2.xml?ContentType=application/vnd.openxmlformats-officedocument.wordprocessingml.header+xml">
        <DigestMethod Algorithm="http://www.w3.org/2001/04/xmlenc#sha256"/>
        <DigestValue>3EBM3M0O42UyX20knAvoUxbHaDvPsn8TvRFpx93vWcI=</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tdh2Otqw3L3IUvINJuMqlRP9PPmH8BfE66y0O4PhCI0=</DigestValue>
      </Reference>
      <Reference URI="/word/footnotes.xml?ContentType=application/vnd.openxmlformats-officedocument.wordprocessingml.footnotes+xml">
        <DigestMethod Algorithm="http://www.w3.org/2001/04/xmlenc#sha256"/>
        <DigestValue>+SEOk57RFL0oREtWcms5LzPeEWA51giZ7tWEu3XEn0c=</DigestValue>
      </Reference>
      <Reference URI="/word/header1.xml?ContentType=application/vnd.openxmlformats-officedocument.wordprocessingml.header+xml">
        <DigestMethod Algorithm="http://www.w3.org/2001/04/xmlenc#sha256"/>
        <DigestValue>lNcqJYO5gvBTH3yXjSNyjhnHFSv6CiXBYFqiVnP9Fco=</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5D98zn528wrRHTpMKADvkA9CRVKXttUjH3CIt71Aloo=</DigestValue>
      </Reference>
      <Reference URI="/word/footer2.xml?ContentType=application/vnd.openxmlformats-officedocument.wordprocessingml.footer+xml">
        <DigestMethod Algorithm="http://www.w3.org/2001/04/xmlenc#sha256"/>
        <DigestValue>dWSEBASNhx3+KiKO94uehBryqfglIMEUxZ+Ts6iK1N8=</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/HkxKXB69/STW3aos9W/YDz5FpDw6TVbp64W8W+ZkIQ=</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P+DiwBD7KxmbwvJ8gFfr3doUNWhu9da4YBIPb1Zopl4=</DigestValue>
      </Reference>
      <Reference URI="/word/glossary/styles.xml?ContentType=application/vnd.openxmlformats-officedocument.wordprocessingml.styles+xml">
        <DigestMethod Algorithm="http://www.w3.org/2001/04/xmlenc#sha256"/>
        <DigestValue>EdLm6tcgGABtxlzP+JCmN4tmghnrV0EBKh9oqfNMq7w=</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zlHUw/zKrDXzJVUJL0CRcmbS7E+CbS2nAR1lQjTkWOc=</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OMsHAOxdgxgyf+gO5N1OrO89+evIwTx4o+nImlhWVv0=</DigestValue>
      </Reference>
      <Reference URI="/word/footer1.xml?ContentType=application/vnd.openxmlformats-officedocument.wordprocessingml.footer+xml">
        <DigestMethod Algorithm="http://www.w3.org/2001/04/xmlenc#sha256"/>
        <DigestValue>SH514Oyf9BR5yGOXk7nj1H4lbS1WT5s2r8qDSPkUEMA=</DigestValue>
      </Reference>
      <Reference URI="/word/styles.xml?ContentType=application/vnd.openxmlformats-officedocument.wordprocessingml.styles+xml">
        <DigestMethod Algorithm="http://www.w3.org/2001/04/xmlenc#sha256"/>
        <DigestValue>isrPj7NzkM8uGdkKj0nQCd+JQf5nCh3HlXwkWaG7tJc=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RQhJSrOTpm5V33grpJOP8UjyTt03rIAeCU4xxL8He3A=</DigestValue>
      </Reference>
    </Manifest>
    <SignatureProperties>
      <SignatureProperty Id="idSignatureTime" Target="#idPackageSignature">
        <mdssi:SignatureTime xmlns:mdssi="http://schemas.openxmlformats.org/package/2006/digital-signature">
          <mdssi:Format>YYYY-MM-DDThh:mm:ssTZD</mdssi:Format>
          <mdssi:Value>2026-01-16T23:04:44Z</mdssi:Value>
        </mdssi:SignatureTime>
      </SignatureProperty>
    </SignatureProperties>
  </Object>
  <Object>
    <xd:QualifyingProperties xmlns:xd="http://uri.etsi.org/01903/v1.3.2#" Target="#idPackageSignature">
      <xd:SignedProperties Id="idSignedProperties">
        <xd:SignedSignatureProperties>
          <xd:SigningTime>2026-01-16T23:04:44Z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nKP3+6YPCO4gYq37UhZ28cwQvmNEjb4X3A9SJl0/wWkCBCnwkQYYDzIwMjYwMTE2MjMwNDU4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TE2MjMwNDU4WjAvBgkqhkiG9w0BCQQxIgQgE2hUcfZPfLfpzSX89WnjEm8siGORUYf8gTYsQItGETMwNwYLKoZIhvcNAQkQAi8xKDAmMCQwIgQgrKszXYj6Q2nTJpWV/NZakemXG2IrBO983WoSsYOW808wDQYJKoZIhvcNAQEBBQAEggEAy3whp6ipzTq96uQyRwSj5yL0qrhyRZsJ8CpYIZBMg+JDKEPLBAzfx8FrtDuLnZXaazQtBTYubiAngcEab6xOBgbvVG00oQtGLMubUep580tDDM24Wz5ptAr2FXE6MherkXLb7JszGmS8YKJjBfFdSEHe9DszujqmQbwPTIfq/DvGexkUXJw8j3cRs6twsxrAldistWrzqdjgH4HMW8rEazyvCO2pkd7JQK5U6oPwrRU/1Ec2PTVziwPM4V8hsQMs5SOqMOkUaddpIM1vLP/EOrga1mnnG9H/sFgTJDzBmwTGTWIw5BoSUdprGoLTFR3keE3/Viwt/wPKKRzu2FMTv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i88rGJWqjXfrk+X9ar48kXRnt9k=</xd:ByKey>
                  </xd:ResponderID>
                  <xd:ProducedAt>2026-01-16T23:04:58Z</xd:ProducedAt>
                </xd:OCSPIdentifier>
                <xd:DigestAlgAndValue>
                  <DigestMethod Algorithm="http://www.w3.org/2001/04/xmlenc#sha256"/>
                  <DigestValue>aZQiy7p3nlMjcwBazTRQ19pSpinbt4CpVW6Fh9Cyoz0=</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iwoBAKCCBoQwggaABgkrBgEFBQcwAQEEggZxMIIGbTCBxaIWBBSLzysYlaqNd+uT5f1qvjyRdGe32RgPMjAyNjAxMTYyMzA0NThaMIGZMIGWMEwwCQYFKw4DAhoFAAQUzgxHzN03kqP+e9oD7BphnZQwSGIEFAlI/5tUAjbdMKRvs+Ivif5fd8qZAhMUABV0Nqfvh5tHOOJrAAIAFXQ2gAAYDzIwMjYwMTE2MjIyNzA0WqARGA8yMDI2MDExODEwNDcwNFqhIDAeMBwGCSsGAQQBgjcVBAQPFw0yNjAxMTcyMjM3MDRaMA0GCSqGSIb3DQEBCwUAA4IBAQAvqKQQ8CpA7/0mLKd2IpJvADGXIjcVpUk3ANJYwI3Icv7QzU6lhptp1N1hKcSVT4DQ8aoOsocNJJcmLwv1HVB/jqz4T/6L68IhN2kDfmk6yxojp8RZwoLPU5ETXBbY/ewqhVIZluqu4dof+3l5k9v5G9Ro5YssmMrNmbbyG/4ZpNfmRzv740vgn5uNklKZVTrDv4Da6YjR12DmxbSJ+7raK65xruVrmHmnvHWqIXGE1L4yVUs7IpWb2ijn2c5CUfs4NXWWFCAcXfdC1ugtmNVb8huNPiunCup84zQVx3mrCT8pMoBKPJO9snZmu/7sudBOibq0X/Sjrne6afdHTWPkoIIEjTCCBIkwggSFMIIDbaADAgECAhMUABt0BFz7jhxV7OtWAAIAG3QEMA0GCSqGSIb3DQEBCwUAMIGZMRkwFwYDVQQFExBDUEotNC0wMDAtMDA0MDE3MQswCQYDVQQGEwJDUjEkMCIGA1UEChMbQkFOQ08gQ0VOVFJBTCBERSBDT1NUQSBSSUNBMSIwIAYDVQQLExlESVZJU0lPTiBTSVNURU1BUyBERSBQQUdPMSUwIwYDVQQDExxDQSBTSU5QRSAtIFBFUlNPTkEgRklTSUNBIHYyMB4XDTI2MDExMjE1MTMzNVoXDTI2MDEyNjE1MTMzNVowGjEYMBYGA1UEAxMPUE9SVkVOSVIuZmRpLmNyMIIBIjANBgkqhkiG9w0BAQEFAAOCAQ8AMIIBCgKCAQEAyV0A0aZftnBLp4q4Wb+4lVOTs9Uwz2RcIKOppvRPQPVqTpft1axlv8a8JKEezSyJyvc73kDR81ThX6ROcRFeaHDfW5uBQKkznciTUF4kW9j8vwoBl781AwU4Ig0cC4kPW0JawSM+p1iLSquSq3aKHy/mz7oGyuJH3NbOnPhD4Mpxn9dMd9jj8Dj5KrVvMm4CcZMDMuYDql6SWz3wZCiiVVWu12peZVMYzgjzsOELURk+UL769pll0VnSS2kv9CS9xaWD8GTdXo5kFI+lhfssaCTP0gY20rYa0VVoEW8AsBXleln9+idPkDlf/mCciQkw1lBQfuxjNVL6bxp+BdjMiwIDAQABo4IBQjCCAT4wPQYJKwYBBAGCNxUHBDAwLgYmKwYBBAGCNxUIhcTqW4LR4zWVkRuC+ZcYhqXLa4F/g/b8d4G48TMCAWQCAQcwEwYDVR0lBAwwCgYIKwYBBQUHAwkwDgYDVR0PAQH/BAQDAgeAMBsGCSsGAQQBgjcVCgQOMAwwCgYIKwYBBQUHAwkwDwYJKwYBBQUHMAEFBAIFADAfBgNVHSMEGDAWgBQJSP+bVAI23TCkb7PiL4n+X3fKmTAdBgNVHQ4EFgQUi88rGJWqjXfrk+X9ar48kXRnt9kwGgYDVR0RBBMwEYIPUE9SVkVOSVIuZmRpLmNyME4GCSsGAQQBgjcZAgRBMD+gPQYKKwYBBAGCNxkCAaAvBC1TLTEtNS0yMS0zMjM5NTUwODc4LTc1Mzc5OTczOS0xNzU2NjAxNTAzLTExMDcwDQYJKoZIhvcNAQELBQADggEBAGCcMX1dG2r3WtClSNwvyNd2xkmjjHBYiiYc4qCGDgFVi1upqhXWe/x4MiGCMigTlAfyavohe1wffkuLf5pGZOU53fDHVmMXW79T2BLpR4KmNt1uTCBCYM1A4wwAJE100kacVETbAlhhNxC0aEVcCWbOddFSOEpEjtYRtz21Q5HzCT4Ypy/O+0LYKXveVVj9cP4LqSJlwAcchYkn+uMFK+d1UsMAMFWGPs4TwYhmBc6PFEiR8INMNFYQTd60zfpNcpoYW+Hhn6cCcBJELQ/QjJBHdfNlY4ybY7XZspNORxqS40pNzL/tODEM5uwTx5xBNY6hKj1UeJ/Svm+T7ad/yBQ=</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BKBkBGIwYAIBAQYIYIE8AQEBAQUwMTANBglghkgBZQMEAgEFAAQgKfmAk/pEi3kOU4ozhM5fQdtd
tIqU5juMwhhXxINMW+oCBCnwkQcYDzIwMjYwMTE2MjMwNDU4WjAEgAIB9AEB/6CCB8Iwgge+MIIF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CSqGSIb3DQEJAzENBgsqhkiG9w0BCRABBDAcBgkqhkiG9w0BCQUxDxcNMjYwMTE2MjMwNDU4WjAv
BgkqhkiG9w0BCQQxIgQgAeYzKy/hEqUUXNaXgDiWZAz/iayQdrdP/n2QXjWDIL4wNwYLKoZIhvcN
AQkQAi8xKDAmMCQwIgQgrKszXYj6Q2nTJpWV/NZakemXG2IrBO983WoSsYOW808wDQYJKoZIhvcN
AQEBBQAEggEAxOSqzPXZXb00kslJk3fWRYQhedr5o7Cisctqt2sUYlTQ2MNRwexRAVNQvkWjv8EH
UUVWGkfTIV+JgCCULJTMXShcsMmgixf5+HKiuR5+PWg1Q0Q3UssN8RKNu0CkPUyZpG5dzftRl5hy
Oirq4QQFYObiFd2bjNYXVWCQXB0cuvJzdK0RBmlTgo/x3BftzQ1WxQ8QOMmWAK9KvlDDh8n4WZ7q
aLkYN1AlFrszdj+5FMvUPDVJTj2bVVCYzI4NrUAgbP7Kh8qKD+yztoIcAbzWHtklnNK7E+YT/OVA
a8RVI48EZ66JE/L+s/MCq0eNR+RWmOyntEp/g8l8XHnhkRV0iw==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A94F6AA4-2E12-4493-A058-D1506884C0EA}"/>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CBDF41CE-2FF8-4D57-9EF9-34445DFBAC7A}"/>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schemas.microsoft.com/sharepoint/v3"/>
    <ds:schemaRef ds:uri="62db5286-48a0-4e17-a672-7c89f7b8ca75"/>
    <ds:schemaRef ds:uri="http://schemas.microsoft.com/office/2006/documentManagement/types"/>
    <ds:schemaRef ds:uri="http://schemas.microsoft.com/office/2006/metadata/properties"/>
    <ds:schemaRef ds:uri="http://purl.org/dc/terms/"/>
    <ds:schemaRef ds:uri="http://purl.org/dc/dcmitype/"/>
    <ds:schemaRef ds:uri="http://purl.org/dc/elements/1.1/"/>
    <ds:schemaRef ds:uri="http://schemas.microsoft.com/office/infopath/2007/PartnerControls"/>
    <ds:schemaRef ds:uri="http://schemas.openxmlformats.org/package/2006/metadata/core-properties"/>
    <ds:schemaRef ds:uri="b875e23b-67d9-4b2e-bdec-edacbf90b326"/>
    <ds:schemaRef ds:uri="http://www.w3.org/XML/1998/namespace"/>
  </ds:schemaRefs>
</ds:datastoreItem>
</file>

<file path=customXml/itemProps6.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7.xml><?xml version="1.0" encoding="utf-8"?>
<ds:datastoreItem xmlns:ds="http://schemas.openxmlformats.org/officeDocument/2006/customXml" ds:itemID="{944F69E5-9430-4DB6-B31D-C769D40299A0}"/>
</file>

<file path=docProps/app.xml><?xml version="1.0" encoding="utf-8"?>
<Properties xmlns="http://schemas.openxmlformats.org/officeDocument/2006/extended-properties" xmlns:vt="http://schemas.openxmlformats.org/officeDocument/2006/docPropsVTypes">
  <Template>plantilla-DAI</Template>
  <TotalTime>7</TotalTime>
  <Pages>2</Pages>
  <Words>334</Words>
  <Characters>1812</Characters>
  <Application>Microsoft Office Word</Application>
  <DocSecurity>0</DocSecurity>
  <Lines>67</Lines>
  <Paragraphs>21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AI-0018-2026</dc:title>
  <dc:subject/>
  <dc:creator>BERROCAL MEZA MELISSA</dc:creator>
  <cp:keywords/>
  <dc:description/>
  <cp:lastModifiedBy>BERROCAL MEZA MELISSA</cp:lastModifiedBy>
  <cp:revision>2</cp:revision>
  <cp:lastPrinted>2011-05-05T20:16:00Z</cp:lastPrinted>
  <dcterms:created xsi:type="dcterms:W3CDTF">2026-01-16T20:03:00Z</dcterms:created>
  <dcterms:modified xsi:type="dcterms:W3CDTF">2026-01-16T20:12:00Z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Gerencia|7f4773cf-2cb9-48b6-88d2-9e4750a72616;#1014;#DTE - División Transformación y Estrategia|368c3da0-3cec-43e9-a26d-02a9f90827dd</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437aaf44,16c92bd9,2a3a687b</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2026-01-16T20:09:30Z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bc6b85d4-9d3c-492e-8f31-e57ce8d61caa</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3598ac08-66e4-4258-9916-e672c2905e74,8;1afe6994-8faf-447a-9c55-27a860d20fdf,11;cf7072bc-9575-4d0b-b529-251f6b43b02b,12;cf7072bc-9575-4d0b-b529-251f6b43b02b,12;</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02/07/2026 23:45:02</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