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33"/>
  </p:notesMasterIdLst>
  <p:sldIdLst>
    <p:sldId id="256" r:id="rId6"/>
    <p:sldId id="336" r:id="rId7"/>
    <p:sldId id="404" r:id="rId8"/>
    <p:sldId id="403" r:id="rId9"/>
    <p:sldId id="390" r:id="rId10"/>
    <p:sldId id="405" r:id="rId11"/>
    <p:sldId id="391" r:id="rId12"/>
    <p:sldId id="393" r:id="rId13"/>
    <p:sldId id="406" r:id="rId14"/>
    <p:sldId id="394" r:id="rId15"/>
    <p:sldId id="407" r:id="rId16"/>
    <p:sldId id="402" r:id="rId17"/>
    <p:sldId id="408" r:id="rId18"/>
    <p:sldId id="399" r:id="rId19"/>
    <p:sldId id="409" r:id="rId20"/>
    <p:sldId id="395" r:id="rId21"/>
    <p:sldId id="396" r:id="rId22"/>
    <p:sldId id="397" r:id="rId23"/>
    <p:sldId id="398" r:id="rId24"/>
    <p:sldId id="400" r:id="rId25"/>
    <p:sldId id="410" r:id="rId26"/>
    <p:sldId id="413" r:id="rId27"/>
    <p:sldId id="411" r:id="rId28"/>
    <p:sldId id="412" r:id="rId29"/>
    <p:sldId id="383" r:id="rId30"/>
    <p:sldId id="382" r:id="rId31"/>
    <p:sldId id="384" r:id="rId32"/>
  </p:sldIdLst>
  <p:sldSz cx="9144000" cy="6858000" type="screen4x3"/>
  <p:notesSz cx="7010400" cy="923607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JAS JIMENEZ ZAIDA" initials="RJ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61" autoAdjust="0"/>
    <p:restoredTop sz="94660"/>
  </p:normalViewPr>
  <p:slideViewPr>
    <p:cSldViewPr>
      <p:cViewPr>
        <p:scale>
          <a:sx n="100" d="100"/>
          <a:sy n="100" d="100"/>
        </p:scale>
        <p:origin x="-72" y="47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44D5CA-9F8E-48F7-AD7E-378D1BDDF08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8DF09851-AECE-4BE6-97CE-CE51657660E8}">
      <dgm:prSet/>
      <dgm:spPr/>
      <dgm:t>
        <a:bodyPr/>
        <a:lstStyle/>
        <a:p>
          <a:pPr rtl="0"/>
          <a:r>
            <a:rPr lang="es-CR" dirty="0" smtClean="0"/>
            <a:t>En este fase de pruebas se incorporará un certificado en el canal de comunicación para autenticar a la institución financiera.</a:t>
          </a:r>
          <a:endParaRPr lang="es-CR" dirty="0"/>
        </a:p>
      </dgm:t>
    </dgm:pt>
    <dgm:pt modelId="{B1EE4325-25F4-4872-AB20-03C511A2F4E0}" type="parTrans" cxnId="{D93C3F97-C67F-43C8-A87C-0F9737D5DE47}">
      <dgm:prSet/>
      <dgm:spPr/>
      <dgm:t>
        <a:bodyPr/>
        <a:lstStyle/>
        <a:p>
          <a:endParaRPr lang="es-CR"/>
        </a:p>
      </dgm:t>
    </dgm:pt>
    <dgm:pt modelId="{3AB0D717-62F7-4B62-A356-4CDBB397C094}" type="sibTrans" cxnId="{D93C3F97-C67F-43C8-A87C-0F9737D5DE47}">
      <dgm:prSet/>
      <dgm:spPr/>
      <dgm:t>
        <a:bodyPr/>
        <a:lstStyle/>
        <a:p>
          <a:endParaRPr lang="es-CR"/>
        </a:p>
      </dgm:t>
    </dgm:pt>
    <dgm:pt modelId="{A63F99FA-C5E4-4881-B530-3F1FBBB3F937}">
      <dgm:prSet/>
      <dgm:spPr/>
      <dgm:t>
        <a:bodyPr/>
        <a:lstStyle/>
        <a:p>
          <a:pPr rtl="0"/>
          <a:r>
            <a:rPr lang="es-CR" dirty="0" smtClean="0"/>
            <a:t>Las instituciones deben </a:t>
          </a:r>
          <a:r>
            <a:rPr lang="es-CR" dirty="0" smtClean="0"/>
            <a:t>comunicar </a:t>
          </a:r>
          <a:r>
            <a:rPr lang="es-CR" dirty="0" smtClean="0"/>
            <a:t>el </a:t>
          </a:r>
          <a:r>
            <a:rPr lang="es-CR" dirty="0" smtClean="0"/>
            <a:t>GIIN al BCCR a </a:t>
          </a:r>
          <a:r>
            <a:rPr lang="es-CR" dirty="0" smtClean="0"/>
            <a:t>más tardar el </a:t>
          </a:r>
          <a:r>
            <a:rPr lang="es-CR" b="1" u="sng" dirty="0" smtClean="0"/>
            <a:t>23 de enero</a:t>
          </a:r>
          <a:r>
            <a:rPr lang="es-CR" dirty="0" smtClean="0"/>
            <a:t>.</a:t>
          </a:r>
          <a:endParaRPr lang="es-CR" dirty="0"/>
        </a:p>
      </dgm:t>
    </dgm:pt>
    <dgm:pt modelId="{A20524E7-0CCB-4CD3-AE27-63D768514447}" type="parTrans" cxnId="{82BC0120-0446-42CD-9104-459600F86147}">
      <dgm:prSet/>
      <dgm:spPr/>
      <dgm:t>
        <a:bodyPr/>
        <a:lstStyle/>
        <a:p>
          <a:endParaRPr lang="es-CR"/>
        </a:p>
      </dgm:t>
    </dgm:pt>
    <dgm:pt modelId="{FB14B461-A422-4B05-95C9-D1BDBDF7EB25}" type="sibTrans" cxnId="{82BC0120-0446-42CD-9104-459600F86147}">
      <dgm:prSet/>
      <dgm:spPr/>
      <dgm:t>
        <a:bodyPr/>
        <a:lstStyle/>
        <a:p>
          <a:endParaRPr lang="es-CR"/>
        </a:p>
      </dgm:t>
    </dgm:pt>
    <dgm:pt modelId="{2CDBC4B8-553C-4011-BA31-B6EBE65B89D5}">
      <dgm:prSet/>
      <dgm:spPr/>
      <dgm:t>
        <a:bodyPr/>
        <a:lstStyle/>
        <a:p>
          <a:pPr rtl="0"/>
          <a:r>
            <a:rPr lang="es-CR" dirty="0" smtClean="0"/>
            <a:t>El BCCR generará un certificado digital para cada institución y se le enviará por correo electrónico al contacto técnico.</a:t>
          </a:r>
          <a:endParaRPr lang="es-CR" dirty="0"/>
        </a:p>
      </dgm:t>
    </dgm:pt>
    <dgm:pt modelId="{06A86303-9AD8-4043-80CC-A4CE196B7C21}" type="parTrans" cxnId="{A0A209CC-D271-4F21-97EB-D3399B52E237}">
      <dgm:prSet/>
      <dgm:spPr/>
      <dgm:t>
        <a:bodyPr/>
        <a:lstStyle/>
        <a:p>
          <a:endParaRPr lang="es-CR"/>
        </a:p>
      </dgm:t>
    </dgm:pt>
    <dgm:pt modelId="{034DC5B3-03AD-4CE6-B98F-5A929A96F779}" type="sibTrans" cxnId="{A0A209CC-D271-4F21-97EB-D3399B52E237}">
      <dgm:prSet/>
      <dgm:spPr/>
      <dgm:t>
        <a:bodyPr/>
        <a:lstStyle/>
        <a:p>
          <a:endParaRPr lang="es-CR"/>
        </a:p>
      </dgm:t>
    </dgm:pt>
    <dgm:pt modelId="{E92123D9-E9B8-4C90-B49C-0CAEF261960B}">
      <dgm:prSet/>
      <dgm:spPr/>
      <dgm:t>
        <a:bodyPr/>
        <a:lstStyle/>
        <a:p>
          <a:pPr rtl="0"/>
          <a:r>
            <a:rPr lang="es-CR" dirty="0" smtClean="0"/>
            <a:t>La actualización del documento “Guía de configuración del cliente” será publicada el viernes 26 de enero en www.bccr.fi.cr/fatca</a:t>
          </a:r>
          <a:endParaRPr lang="es-CR" dirty="0"/>
        </a:p>
      </dgm:t>
    </dgm:pt>
    <dgm:pt modelId="{26210CC1-3E0E-419A-BE0A-32976814E61B}" type="parTrans" cxnId="{76A4392D-012F-4FDC-B310-4590C3C208C9}">
      <dgm:prSet/>
      <dgm:spPr/>
      <dgm:t>
        <a:bodyPr/>
        <a:lstStyle/>
        <a:p>
          <a:endParaRPr lang="es-CR"/>
        </a:p>
      </dgm:t>
    </dgm:pt>
    <dgm:pt modelId="{E50B1F4F-786E-47A4-85E9-5F3D67A9E72D}" type="sibTrans" cxnId="{76A4392D-012F-4FDC-B310-4590C3C208C9}">
      <dgm:prSet/>
      <dgm:spPr/>
      <dgm:t>
        <a:bodyPr/>
        <a:lstStyle/>
        <a:p>
          <a:endParaRPr lang="es-CR"/>
        </a:p>
      </dgm:t>
    </dgm:pt>
    <dgm:pt modelId="{E5C5F601-AA90-41F2-B607-84E05C1A0D25}" type="pres">
      <dgm:prSet presAssocID="{2C44D5CA-9F8E-48F7-AD7E-378D1BDDF085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0DC04688-1549-4463-8EAD-9BC230196C0F}" type="pres">
      <dgm:prSet presAssocID="{8DF09851-AECE-4BE6-97CE-CE51657660E8}" presName="root" presStyleCnt="0">
        <dgm:presLayoutVars>
          <dgm:chMax/>
          <dgm:chPref/>
        </dgm:presLayoutVars>
      </dgm:prSet>
      <dgm:spPr/>
    </dgm:pt>
    <dgm:pt modelId="{EF8E6EA7-3470-4E3A-9EDC-3991C6FCC272}" type="pres">
      <dgm:prSet presAssocID="{8DF09851-AECE-4BE6-97CE-CE51657660E8}" presName="rootComposite" presStyleCnt="0">
        <dgm:presLayoutVars/>
      </dgm:prSet>
      <dgm:spPr/>
    </dgm:pt>
    <dgm:pt modelId="{37D7F0B9-8321-4A84-8B4C-EA666AD701D5}" type="pres">
      <dgm:prSet presAssocID="{8DF09851-AECE-4BE6-97CE-CE51657660E8}" presName="ParentAccent" presStyleLbl="alignNode1" presStyleIdx="0" presStyleCnt="1"/>
      <dgm:spPr/>
    </dgm:pt>
    <dgm:pt modelId="{D7109C99-1B8F-4393-9B9D-E3913C44443D}" type="pres">
      <dgm:prSet presAssocID="{8DF09851-AECE-4BE6-97CE-CE51657660E8}" presName="ParentSmallAccent" presStyleLbl="fgAcc1" presStyleIdx="0" presStyleCnt="1"/>
      <dgm:spPr/>
    </dgm:pt>
    <dgm:pt modelId="{3708728C-1338-4736-A678-3A8192D5D2D7}" type="pres">
      <dgm:prSet presAssocID="{8DF09851-AECE-4BE6-97CE-CE51657660E8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382300C-9613-4832-9011-93587F235B78}" type="pres">
      <dgm:prSet presAssocID="{8DF09851-AECE-4BE6-97CE-CE51657660E8}" presName="childShape" presStyleCnt="0">
        <dgm:presLayoutVars>
          <dgm:chMax val="0"/>
          <dgm:chPref val="0"/>
        </dgm:presLayoutVars>
      </dgm:prSet>
      <dgm:spPr/>
    </dgm:pt>
    <dgm:pt modelId="{B68A5F80-AA4D-4293-8158-D47F2AC06355}" type="pres">
      <dgm:prSet presAssocID="{A63F99FA-C5E4-4881-B530-3F1FBBB3F937}" presName="childComposite" presStyleCnt="0">
        <dgm:presLayoutVars>
          <dgm:chMax val="0"/>
          <dgm:chPref val="0"/>
        </dgm:presLayoutVars>
      </dgm:prSet>
      <dgm:spPr/>
    </dgm:pt>
    <dgm:pt modelId="{5691D090-5841-49E6-9553-2C8D69988287}" type="pres">
      <dgm:prSet presAssocID="{A63F99FA-C5E4-4881-B530-3F1FBBB3F937}" presName="ChildAccent" presStyleLbl="solidFgAcc1" presStyleIdx="0" presStyleCnt="3"/>
      <dgm:spPr/>
    </dgm:pt>
    <dgm:pt modelId="{7B411959-1D5D-4DAF-AF3E-CFEC251560D3}" type="pres">
      <dgm:prSet presAssocID="{A63F99FA-C5E4-4881-B530-3F1FBBB3F937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72D17FB-0F5E-40EB-B32A-86B8B3CEAB4E}" type="pres">
      <dgm:prSet presAssocID="{2CDBC4B8-553C-4011-BA31-B6EBE65B89D5}" presName="childComposite" presStyleCnt="0">
        <dgm:presLayoutVars>
          <dgm:chMax val="0"/>
          <dgm:chPref val="0"/>
        </dgm:presLayoutVars>
      </dgm:prSet>
      <dgm:spPr/>
    </dgm:pt>
    <dgm:pt modelId="{E9F7F1CC-F8A6-414A-AC9A-D2935E8F038A}" type="pres">
      <dgm:prSet presAssocID="{2CDBC4B8-553C-4011-BA31-B6EBE65B89D5}" presName="ChildAccent" presStyleLbl="solidFgAcc1" presStyleIdx="1" presStyleCnt="3"/>
      <dgm:spPr/>
    </dgm:pt>
    <dgm:pt modelId="{A638DFC3-A31D-467C-B8CD-4DAFCF21A626}" type="pres">
      <dgm:prSet presAssocID="{2CDBC4B8-553C-4011-BA31-B6EBE65B89D5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94F16DB-580E-49E4-B145-FE76F9FF8F83}" type="pres">
      <dgm:prSet presAssocID="{E92123D9-E9B8-4C90-B49C-0CAEF261960B}" presName="childComposite" presStyleCnt="0">
        <dgm:presLayoutVars>
          <dgm:chMax val="0"/>
          <dgm:chPref val="0"/>
        </dgm:presLayoutVars>
      </dgm:prSet>
      <dgm:spPr/>
    </dgm:pt>
    <dgm:pt modelId="{F7CBDE8F-2A9F-444C-A51C-1B8EE4F67181}" type="pres">
      <dgm:prSet presAssocID="{E92123D9-E9B8-4C90-B49C-0CAEF261960B}" presName="ChildAccent" presStyleLbl="solidFgAcc1" presStyleIdx="2" presStyleCnt="3"/>
      <dgm:spPr/>
    </dgm:pt>
    <dgm:pt modelId="{3752FBC1-FD73-42AD-81B1-4C1000CDF6C2}" type="pres">
      <dgm:prSet presAssocID="{E92123D9-E9B8-4C90-B49C-0CAEF261960B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93C3F97-C67F-43C8-A87C-0F9737D5DE47}" srcId="{2C44D5CA-9F8E-48F7-AD7E-378D1BDDF085}" destId="{8DF09851-AECE-4BE6-97CE-CE51657660E8}" srcOrd="0" destOrd="0" parTransId="{B1EE4325-25F4-4872-AB20-03C511A2F4E0}" sibTransId="{3AB0D717-62F7-4B62-A356-4CDBB397C094}"/>
    <dgm:cxn modelId="{A0A209CC-D271-4F21-97EB-D3399B52E237}" srcId="{8DF09851-AECE-4BE6-97CE-CE51657660E8}" destId="{2CDBC4B8-553C-4011-BA31-B6EBE65B89D5}" srcOrd="1" destOrd="0" parTransId="{06A86303-9AD8-4043-80CC-A4CE196B7C21}" sibTransId="{034DC5B3-03AD-4CE6-B98F-5A929A96F779}"/>
    <dgm:cxn modelId="{F6766421-763B-45BA-AB30-5E77C280F40D}" type="presOf" srcId="{E92123D9-E9B8-4C90-B49C-0CAEF261960B}" destId="{3752FBC1-FD73-42AD-81B1-4C1000CDF6C2}" srcOrd="0" destOrd="0" presId="urn:microsoft.com/office/officeart/2008/layout/SquareAccentList"/>
    <dgm:cxn modelId="{6E3901BF-DBD1-4BA2-9869-A1ACE305B1CD}" type="presOf" srcId="{2CDBC4B8-553C-4011-BA31-B6EBE65B89D5}" destId="{A638DFC3-A31D-467C-B8CD-4DAFCF21A626}" srcOrd="0" destOrd="0" presId="urn:microsoft.com/office/officeart/2008/layout/SquareAccentList"/>
    <dgm:cxn modelId="{ECD8F3CB-366E-498E-A635-5B9EF7B732E2}" type="presOf" srcId="{A63F99FA-C5E4-4881-B530-3F1FBBB3F937}" destId="{7B411959-1D5D-4DAF-AF3E-CFEC251560D3}" srcOrd="0" destOrd="0" presId="urn:microsoft.com/office/officeart/2008/layout/SquareAccentList"/>
    <dgm:cxn modelId="{EC402E92-29FF-4A52-B1FD-DCA1ABE52F7B}" type="presOf" srcId="{2C44D5CA-9F8E-48F7-AD7E-378D1BDDF085}" destId="{E5C5F601-AA90-41F2-B607-84E05C1A0D25}" srcOrd="0" destOrd="0" presId="urn:microsoft.com/office/officeart/2008/layout/SquareAccentList"/>
    <dgm:cxn modelId="{82BC0120-0446-42CD-9104-459600F86147}" srcId="{8DF09851-AECE-4BE6-97CE-CE51657660E8}" destId="{A63F99FA-C5E4-4881-B530-3F1FBBB3F937}" srcOrd="0" destOrd="0" parTransId="{A20524E7-0CCB-4CD3-AE27-63D768514447}" sibTransId="{FB14B461-A422-4B05-95C9-D1BDBDF7EB25}"/>
    <dgm:cxn modelId="{60F0C598-3601-4FE4-B4B9-94D4EDBD5852}" type="presOf" srcId="{8DF09851-AECE-4BE6-97CE-CE51657660E8}" destId="{3708728C-1338-4736-A678-3A8192D5D2D7}" srcOrd="0" destOrd="0" presId="urn:microsoft.com/office/officeart/2008/layout/SquareAccentList"/>
    <dgm:cxn modelId="{76A4392D-012F-4FDC-B310-4590C3C208C9}" srcId="{8DF09851-AECE-4BE6-97CE-CE51657660E8}" destId="{E92123D9-E9B8-4C90-B49C-0CAEF261960B}" srcOrd="2" destOrd="0" parTransId="{26210CC1-3E0E-419A-BE0A-32976814E61B}" sibTransId="{E50B1F4F-786E-47A4-85E9-5F3D67A9E72D}"/>
    <dgm:cxn modelId="{D54607B5-E427-4543-B50F-54C9272FA85A}" type="presParOf" srcId="{E5C5F601-AA90-41F2-B607-84E05C1A0D25}" destId="{0DC04688-1549-4463-8EAD-9BC230196C0F}" srcOrd="0" destOrd="0" presId="urn:microsoft.com/office/officeart/2008/layout/SquareAccentList"/>
    <dgm:cxn modelId="{7B6F186A-61DB-41A7-AF30-577BFA9B836E}" type="presParOf" srcId="{0DC04688-1549-4463-8EAD-9BC230196C0F}" destId="{EF8E6EA7-3470-4E3A-9EDC-3991C6FCC272}" srcOrd="0" destOrd="0" presId="urn:microsoft.com/office/officeart/2008/layout/SquareAccentList"/>
    <dgm:cxn modelId="{9596C6F0-356E-437A-B69E-BFA0374E39AB}" type="presParOf" srcId="{EF8E6EA7-3470-4E3A-9EDC-3991C6FCC272}" destId="{37D7F0B9-8321-4A84-8B4C-EA666AD701D5}" srcOrd="0" destOrd="0" presId="urn:microsoft.com/office/officeart/2008/layout/SquareAccentList"/>
    <dgm:cxn modelId="{64D1F088-78AE-4878-BBDE-20B596A1FE4C}" type="presParOf" srcId="{EF8E6EA7-3470-4E3A-9EDC-3991C6FCC272}" destId="{D7109C99-1B8F-4393-9B9D-E3913C44443D}" srcOrd="1" destOrd="0" presId="urn:microsoft.com/office/officeart/2008/layout/SquareAccentList"/>
    <dgm:cxn modelId="{4F867E17-0C10-4BE0-9742-F1E39AD24092}" type="presParOf" srcId="{EF8E6EA7-3470-4E3A-9EDC-3991C6FCC272}" destId="{3708728C-1338-4736-A678-3A8192D5D2D7}" srcOrd="2" destOrd="0" presId="urn:microsoft.com/office/officeart/2008/layout/SquareAccentList"/>
    <dgm:cxn modelId="{EB1B46CB-368E-4F3A-8DAA-96156B8A8EEB}" type="presParOf" srcId="{0DC04688-1549-4463-8EAD-9BC230196C0F}" destId="{8382300C-9613-4832-9011-93587F235B78}" srcOrd="1" destOrd="0" presId="urn:microsoft.com/office/officeart/2008/layout/SquareAccentList"/>
    <dgm:cxn modelId="{BBC1D7B7-EDA6-4F9C-8BE8-A2282FBB8390}" type="presParOf" srcId="{8382300C-9613-4832-9011-93587F235B78}" destId="{B68A5F80-AA4D-4293-8158-D47F2AC06355}" srcOrd="0" destOrd="0" presId="urn:microsoft.com/office/officeart/2008/layout/SquareAccentList"/>
    <dgm:cxn modelId="{4692B9EA-72B6-49A3-BF55-314E49147F76}" type="presParOf" srcId="{B68A5F80-AA4D-4293-8158-D47F2AC06355}" destId="{5691D090-5841-49E6-9553-2C8D69988287}" srcOrd="0" destOrd="0" presId="urn:microsoft.com/office/officeart/2008/layout/SquareAccentList"/>
    <dgm:cxn modelId="{1DACEC8F-2FB5-48A7-89D1-55195C6FB745}" type="presParOf" srcId="{B68A5F80-AA4D-4293-8158-D47F2AC06355}" destId="{7B411959-1D5D-4DAF-AF3E-CFEC251560D3}" srcOrd="1" destOrd="0" presId="urn:microsoft.com/office/officeart/2008/layout/SquareAccentList"/>
    <dgm:cxn modelId="{FE589E30-54F1-4E7A-B790-31CA694B15B1}" type="presParOf" srcId="{8382300C-9613-4832-9011-93587F235B78}" destId="{972D17FB-0F5E-40EB-B32A-86B8B3CEAB4E}" srcOrd="1" destOrd="0" presId="urn:microsoft.com/office/officeart/2008/layout/SquareAccentList"/>
    <dgm:cxn modelId="{7484EDBB-AFEF-43F6-AE9C-648B95B4AC9A}" type="presParOf" srcId="{972D17FB-0F5E-40EB-B32A-86B8B3CEAB4E}" destId="{E9F7F1CC-F8A6-414A-AC9A-D2935E8F038A}" srcOrd="0" destOrd="0" presId="urn:microsoft.com/office/officeart/2008/layout/SquareAccentList"/>
    <dgm:cxn modelId="{B721D6FB-0B90-4BC1-8098-81CAA25EAEC1}" type="presParOf" srcId="{972D17FB-0F5E-40EB-B32A-86B8B3CEAB4E}" destId="{A638DFC3-A31D-467C-B8CD-4DAFCF21A626}" srcOrd="1" destOrd="0" presId="urn:microsoft.com/office/officeart/2008/layout/SquareAccentList"/>
    <dgm:cxn modelId="{9D3B6C15-51E8-4AD5-944A-6CB45A418EF1}" type="presParOf" srcId="{8382300C-9613-4832-9011-93587F235B78}" destId="{094F16DB-580E-49E4-B145-FE76F9FF8F83}" srcOrd="2" destOrd="0" presId="urn:microsoft.com/office/officeart/2008/layout/SquareAccentList"/>
    <dgm:cxn modelId="{82D033D5-2FB7-44B1-9F9F-BEFB2B450BA9}" type="presParOf" srcId="{094F16DB-580E-49E4-B145-FE76F9FF8F83}" destId="{F7CBDE8F-2A9F-444C-A51C-1B8EE4F67181}" srcOrd="0" destOrd="0" presId="urn:microsoft.com/office/officeart/2008/layout/SquareAccentList"/>
    <dgm:cxn modelId="{E765F7A7-9B06-4583-8371-DE8F0FEBBBCE}" type="presParOf" srcId="{094F16DB-580E-49E4-B145-FE76F9FF8F83}" destId="{3752FBC1-FD73-42AD-81B1-4C1000CDF6C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D2688B-0848-44F6-8F7F-BB8D805045C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0182B4F-7FE5-4BFA-B39C-94345C1C8BFF}">
      <dgm:prSet custT="1"/>
      <dgm:spPr/>
      <dgm:t>
        <a:bodyPr/>
        <a:lstStyle/>
        <a:p>
          <a:pPr rtl="0"/>
          <a:r>
            <a:rPr lang="es-CR" sz="2400" dirty="0" smtClean="0"/>
            <a:t>El BCCR publicará un sitio WEB donde el usuario de la institución financiera:</a:t>
          </a:r>
          <a:endParaRPr lang="es-CR" sz="2400" dirty="0"/>
        </a:p>
      </dgm:t>
    </dgm:pt>
    <dgm:pt modelId="{0468059F-0081-4E4F-BE42-94D99A02710B}" type="parTrans" cxnId="{CB170845-D5ED-4E42-A1B2-FEF999E44701}">
      <dgm:prSet/>
      <dgm:spPr/>
      <dgm:t>
        <a:bodyPr/>
        <a:lstStyle/>
        <a:p>
          <a:endParaRPr lang="es-CR"/>
        </a:p>
      </dgm:t>
    </dgm:pt>
    <dgm:pt modelId="{1ECCC013-ADB5-49F6-AEEE-95281C43972A}" type="sibTrans" cxnId="{CB170845-D5ED-4E42-A1B2-FEF999E44701}">
      <dgm:prSet/>
      <dgm:spPr/>
      <dgm:t>
        <a:bodyPr/>
        <a:lstStyle/>
        <a:p>
          <a:endParaRPr lang="es-CR"/>
        </a:p>
      </dgm:t>
    </dgm:pt>
    <dgm:pt modelId="{4AF6FC77-F2D7-4192-B476-839C9B1D4662}">
      <dgm:prSet custT="1"/>
      <dgm:spPr/>
      <dgm:t>
        <a:bodyPr/>
        <a:lstStyle/>
        <a:p>
          <a:pPr rtl="0"/>
          <a:r>
            <a:rPr lang="es-CR" sz="1600" dirty="0" smtClean="0"/>
            <a:t>Se autentica en el sitio utilizando un certificado de firma digital emitido por la autoridad certificadora raíz nacional.</a:t>
          </a:r>
          <a:endParaRPr lang="es-CR" sz="1600" dirty="0"/>
        </a:p>
      </dgm:t>
    </dgm:pt>
    <dgm:pt modelId="{ACFEF5C8-B5A6-4E80-8945-0EBA70ADB6A2}" type="parTrans" cxnId="{22D54988-1DE5-4149-9D9D-374F41B07586}">
      <dgm:prSet/>
      <dgm:spPr/>
      <dgm:t>
        <a:bodyPr/>
        <a:lstStyle/>
        <a:p>
          <a:endParaRPr lang="es-CR"/>
        </a:p>
      </dgm:t>
    </dgm:pt>
    <dgm:pt modelId="{AC80713A-E604-4C1C-A052-439F8CB3D0AF}" type="sibTrans" cxnId="{22D54988-1DE5-4149-9D9D-374F41B07586}">
      <dgm:prSet/>
      <dgm:spPr/>
      <dgm:t>
        <a:bodyPr/>
        <a:lstStyle/>
        <a:p>
          <a:endParaRPr lang="es-CR"/>
        </a:p>
      </dgm:t>
    </dgm:pt>
    <dgm:pt modelId="{FA0CDF77-6B01-4BEC-93CD-83575B2D2C1D}">
      <dgm:prSet custT="1"/>
      <dgm:spPr/>
      <dgm:t>
        <a:bodyPr/>
        <a:lstStyle/>
        <a:p>
          <a:pPr rtl="0"/>
          <a:r>
            <a:rPr lang="es-CR" sz="1600" dirty="0" smtClean="0"/>
            <a:t>Ingresa al sitio web y a través de una opción del sitio hace la carga del archivo XML que construyó siguiendo el estándar electrónico FATCA.</a:t>
          </a:r>
          <a:endParaRPr lang="es-CR" sz="1600" dirty="0"/>
        </a:p>
      </dgm:t>
    </dgm:pt>
    <dgm:pt modelId="{9160B0DE-A128-4232-BECD-476C8CEC478C}" type="parTrans" cxnId="{AB341554-CD7E-4EDE-8514-D5F588944F3D}">
      <dgm:prSet/>
      <dgm:spPr/>
      <dgm:t>
        <a:bodyPr/>
        <a:lstStyle/>
        <a:p>
          <a:endParaRPr lang="es-CR"/>
        </a:p>
      </dgm:t>
    </dgm:pt>
    <dgm:pt modelId="{D89ED102-0026-475B-8737-44A89BEE7FB6}" type="sibTrans" cxnId="{AB341554-CD7E-4EDE-8514-D5F588944F3D}">
      <dgm:prSet/>
      <dgm:spPr/>
      <dgm:t>
        <a:bodyPr/>
        <a:lstStyle/>
        <a:p>
          <a:endParaRPr lang="es-CR"/>
        </a:p>
      </dgm:t>
    </dgm:pt>
    <dgm:pt modelId="{B7F8EA59-50F9-4192-8F15-82A5B2E5C2DD}">
      <dgm:prSet custT="1"/>
      <dgm:spPr/>
      <dgm:t>
        <a:bodyPr/>
        <a:lstStyle/>
        <a:p>
          <a:pPr rtl="0"/>
          <a:r>
            <a:rPr lang="es-CR" sz="1600" dirty="0" smtClean="0"/>
            <a:t>Puede verificar el estado y el reporte de la carga del archivo.  Este reporte existirá para todas las cargas del reporte FATCA sin importar el método utilizado; ya sea por el servicio WCF o por el sitio WEB.</a:t>
          </a:r>
          <a:endParaRPr lang="es-CR" sz="1600" dirty="0"/>
        </a:p>
      </dgm:t>
    </dgm:pt>
    <dgm:pt modelId="{DAB96DC8-AA15-4773-BB66-5CE924CE63BF}" type="parTrans" cxnId="{8FD333C5-5E31-4EAA-818E-E9853C90B08F}">
      <dgm:prSet/>
      <dgm:spPr/>
      <dgm:t>
        <a:bodyPr/>
        <a:lstStyle/>
        <a:p>
          <a:endParaRPr lang="es-CR"/>
        </a:p>
      </dgm:t>
    </dgm:pt>
    <dgm:pt modelId="{A8128FFD-BB4D-4528-BBC2-E856C9B3563F}" type="sibTrans" cxnId="{8FD333C5-5E31-4EAA-818E-E9853C90B08F}">
      <dgm:prSet/>
      <dgm:spPr/>
      <dgm:t>
        <a:bodyPr/>
        <a:lstStyle/>
        <a:p>
          <a:endParaRPr lang="es-CR"/>
        </a:p>
      </dgm:t>
    </dgm:pt>
    <dgm:pt modelId="{D5302BF4-71AE-42DF-BD7B-CAE05D48CDA5}">
      <dgm:prSet custT="1"/>
      <dgm:spPr/>
      <dgm:t>
        <a:bodyPr/>
        <a:lstStyle/>
        <a:p>
          <a:pPr rtl="0"/>
          <a:r>
            <a:rPr lang="es-CR" sz="1600" dirty="0" smtClean="0"/>
            <a:t>Las instituciones financieras deben indicar, a más tardar el </a:t>
          </a:r>
          <a:r>
            <a:rPr lang="es-CR" sz="1600" b="1" u="sng" dirty="0" smtClean="0"/>
            <a:t>28 de enero</a:t>
          </a:r>
          <a:r>
            <a:rPr lang="es-CR" sz="1600" dirty="0" smtClean="0"/>
            <a:t>, cuál opción de envío van a seleccionar.  Esto con el objetivo dar seguimiento a las pruebas de las instituciones que decidan continuar con el desarrollo del cliente para probar y enviar el archivo a través del WCF.</a:t>
          </a:r>
          <a:endParaRPr lang="es-CR" sz="1600" dirty="0"/>
        </a:p>
      </dgm:t>
    </dgm:pt>
    <dgm:pt modelId="{38EB84F6-BDB8-4C67-8EA4-3554409B5511}" type="parTrans" cxnId="{70FFC8AC-B572-4A33-8BDD-1D246820BA5B}">
      <dgm:prSet/>
      <dgm:spPr/>
      <dgm:t>
        <a:bodyPr/>
        <a:lstStyle/>
        <a:p>
          <a:endParaRPr lang="es-CR"/>
        </a:p>
      </dgm:t>
    </dgm:pt>
    <dgm:pt modelId="{39E2ADFC-B4C7-4149-AADC-193C4888EB43}" type="sibTrans" cxnId="{70FFC8AC-B572-4A33-8BDD-1D246820BA5B}">
      <dgm:prSet/>
      <dgm:spPr/>
      <dgm:t>
        <a:bodyPr/>
        <a:lstStyle/>
        <a:p>
          <a:endParaRPr lang="es-CR"/>
        </a:p>
      </dgm:t>
    </dgm:pt>
    <dgm:pt modelId="{904113F5-B7DA-4127-A38F-F085906DD9EC}" type="pres">
      <dgm:prSet presAssocID="{73D2688B-0848-44F6-8F7F-BB8D805045C5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71C5A515-E213-4525-824B-F98924D07D33}" type="pres">
      <dgm:prSet presAssocID="{E0182B4F-7FE5-4BFA-B39C-94345C1C8BFF}" presName="root" presStyleCnt="0">
        <dgm:presLayoutVars>
          <dgm:chMax/>
          <dgm:chPref/>
        </dgm:presLayoutVars>
      </dgm:prSet>
      <dgm:spPr/>
    </dgm:pt>
    <dgm:pt modelId="{4CB6E57A-332C-46A4-9A97-BD780C7451B5}" type="pres">
      <dgm:prSet presAssocID="{E0182B4F-7FE5-4BFA-B39C-94345C1C8BFF}" presName="rootComposite" presStyleCnt="0">
        <dgm:presLayoutVars/>
      </dgm:prSet>
      <dgm:spPr/>
    </dgm:pt>
    <dgm:pt modelId="{DA6E8F44-3999-4EDF-8B4C-59645944F0B1}" type="pres">
      <dgm:prSet presAssocID="{E0182B4F-7FE5-4BFA-B39C-94345C1C8BFF}" presName="ParentAccent" presStyleLbl="alignNode1" presStyleIdx="0" presStyleCnt="1" custScaleX="195993"/>
      <dgm:spPr/>
    </dgm:pt>
    <dgm:pt modelId="{78223CA4-570C-4CC3-A2D9-6892C930C7CC}" type="pres">
      <dgm:prSet presAssocID="{E0182B4F-7FE5-4BFA-B39C-94345C1C8BFF}" presName="ParentSmallAccent" presStyleLbl="fgAcc1" presStyleIdx="0" presStyleCnt="1" custLinFactX="-300000" custLinFactNeighborX="-342522" custLinFactNeighborY="-16650"/>
      <dgm:spPr/>
    </dgm:pt>
    <dgm:pt modelId="{F4FF465E-29DC-49B6-9F39-58E4B8B71C9F}" type="pres">
      <dgm:prSet presAssocID="{E0182B4F-7FE5-4BFA-B39C-94345C1C8BFF}" presName="Parent" presStyleLbl="revTx" presStyleIdx="0" presStyleCnt="5" custScaleX="18367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F1A8A9-E958-4B04-AD76-F800030E9E16}" type="pres">
      <dgm:prSet presAssocID="{E0182B4F-7FE5-4BFA-B39C-94345C1C8BFF}" presName="childShape" presStyleCnt="0">
        <dgm:presLayoutVars>
          <dgm:chMax val="0"/>
          <dgm:chPref val="0"/>
        </dgm:presLayoutVars>
      </dgm:prSet>
      <dgm:spPr/>
    </dgm:pt>
    <dgm:pt modelId="{FF99CA4B-5898-4BCD-9F12-31CDD171D4CA}" type="pres">
      <dgm:prSet presAssocID="{4AF6FC77-F2D7-4192-B476-839C9B1D4662}" presName="childComposite" presStyleCnt="0">
        <dgm:presLayoutVars>
          <dgm:chMax val="0"/>
          <dgm:chPref val="0"/>
        </dgm:presLayoutVars>
      </dgm:prSet>
      <dgm:spPr/>
    </dgm:pt>
    <dgm:pt modelId="{0F9DD9B4-AD5A-42F9-AD9C-6FA537E92832}" type="pres">
      <dgm:prSet presAssocID="{4AF6FC77-F2D7-4192-B476-839C9B1D4662}" presName="ChildAccent" presStyleLbl="solidFgAcc1" presStyleIdx="0" presStyleCnt="4" custLinFactX="-260817" custLinFactNeighborX="-300000"/>
      <dgm:spPr/>
    </dgm:pt>
    <dgm:pt modelId="{F0358604-8F6E-448F-93DD-B718A70ABBCE}" type="pres">
      <dgm:prSet presAssocID="{4AF6FC77-F2D7-4192-B476-839C9B1D4662}" presName="Child" presStyleLbl="revTx" presStyleIdx="1" presStyleCnt="5" custScaleX="189531" custLinFactNeighborX="90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624F252D-77B8-4BF7-A10A-6DD3A5285F31}" type="pres">
      <dgm:prSet presAssocID="{FA0CDF77-6B01-4BEC-93CD-83575B2D2C1D}" presName="childComposite" presStyleCnt="0">
        <dgm:presLayoutVars>
          <dgm:chMax val="0"/>
          <dgm:chPref val="0"/>
        </dgm:presLayoutVars>
      </dgm:prSet>
      <dgm:spPr/>
    </dgm:pt>
    <dgm:pt modelId="{8424B036-D2F2-458F-9E37-C26A8EFA3EC0}" type="pres">
      <dgm:prSet presAssocID="{FA0CDF77-6B01-4BEC-93CD-83575B2D2C1D}" presName="ChildAccent" presStyleLbl="solidFgAcc1" presStyleIdx="1" presStyleCnt="4" custLinFactX="-260817" custLinFactNeighborX="-300000"/>
      <dgm:spPr/>
    </dgm:pt>
    <dgm:pt modelId="{71469785-8EA2-46EE-A2E1-0ACD0B8DA270}" type="pres">
      <dgm:prSet presAssocID="{FA0CDF77-6B01-4BEC-93CD-83575B2D2C1D}" presName="Child" presStyleLbl="revTx" presStyleIdx="2" presStyleCnt="5" custScaleX="189531" custLinFactNeighborX="90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E0774A5-5736-4053-8658-F0499C841F21}" type="pres">
      <dgm:prSet presAssocID="{B7F8EA59-50F9-4192-8F15-82A5B2E5C2DD}" presName="childComposite" presStyleCnt="0">
        <dgm:presLayoutVars>
          <dgm:chMax val="0"/>
          <dgm:chPref val="0"/>
        </dgm:presLayoutVars>
      </dgm:prSet>
      <dgm:spPr/>
    </dgm:pt>
    <dgm:pt modelId="{CB8FD73A-EAB9-4929-81B8-FF52FA5DB2CA}" type="pres">
      <dgm:prSet presAssocID="{B7F8EA59-50F9-4192-8F15-82A5B2E5C2DD}" presName="ChildAccent" presStyleLbl="solidFgAcc1" presStyleIdx="2" presStyleCnt="4" custLinFactX="-260817" custLinFactNeighborX="-300000"/>
      <dgm:spPr/>
    </dgm:pt>
    <dgm:pt modelId="{04C1084C-B2DE-481E-8135-3FE1965F7CBB}" type="pres">
      <dgm:prSet presAssocID="{B7F8EA59-50F9-4192-8F15-82A5B2E5C2DD}" presName="Child" presStyleLbl="revTx" presStyleIdx="3" presStyleCnt="5" custScaleX="189531" custLinFactNeighborX="905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436D601-0E2A-495F-A498-74EF48E8E03A}" type="pres">
      <dgm:prSet presAssocID="{D5302BF4-71AE-42DF-BD7B-CAE05D48CDA5}" presName="childComposite" presStyleCnt="0">
        <dgm:presLayoutVars>
          <dgm:chMax val="0"/>
          <dgm:chPref val="0"/>
        </dgm:presLayoutVars>
      </dgm:prSet>
      <dgm:spPr/>
    </dgm:pt>
    <dgm:pt modelId="{995110BA-9FA0-449E-BD01-45839A2E8981}" type="pres">
      <dgm:prSet presAssocID="{D5302BF4-71AE-42DF-BD7B-CAE05D48CDA5}" presName="ChildAccent" presStyleLbl="solidFgAcc1" presStyleIdx="3" presStyleCnt="4" custLinFactX="-260817" custLinFactNeighborX="-300000"/>
      <dgm:spPr/>
    </dgm:pt>
    <dgm:pt modelId="{CB991915-22DF-493E-BDDA-1DB2DB0A17B9}" type="pres">
      <dgm:prSet presAssocID="{D5302BF4-71AE-42DF-BD7B-CAE05D48CDA5}" presName="Child" presStyleLbl="revTx" presStyleIdx="4" presStyleCnt="5" custScaleX="189531" custLinFactNeighborX="9051" custLinFactNeighborY="28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AB341554-CD7E-4EDE-8514-D5F588944F3D}" srcId="{E0182B4F-7FE5-4BFA-B39C-94345C1C8BFF}" destId="{FA0CDF77-6B01-4BEC-93CD-83575B2D2C1D}" srcOrd="1" destOrd="0" parTransId="{9160B0DE-A128-4232-BECD-476C8CEC478C}" sibTransId="{D89ED102-0026-475B-8737-44A89BEE7FB6}"/>
    <dgm:cxn modelId="{6F78DE4E-0973-4CCB-8880-10713537595C}" type="presOf" srcId="{E0182B4F-7FE5-4BFA-B39C-94345C1C8BFF}" destId="{F4FF465E-29DC-49B6-9F39-58E4B8B71C9F}" srcOrd="0" destOrd="0" presId="urn:microsoft.com/office/officeart/2008/layout/SquareAccentList"/>
    <dgm:cxn modelId="{8F44D890-DF3E-4CDA-ADB8-77A54C40AE1E}" type="presOf" srcId="{4AF6FC77-F2D7-4192-B476-839C9B1D4662}" destId="{F0358604-8F6E-448F-93DD-B718A70ABBCE}" srcOrd="0" destOrd="0" presId="urn:microsoft.com/office/officeart/2008/layout/SquareAccentList"/>
    <dgm:cxn modelId="{F1BB9A49-ACC5-4115-B792-A6D245B358D2}" type="presOf" srcId="{B7F8EA59-50F9-4192-8F15-82A5B2E5C2DD}" destId="{04C1084C-B2DE-481E-8135-3FE1965F7CBB}" srcOrd="0" destOrd="0" presId="urn:microsoft.com/office/officeart/2008/layout/SquareAccentList"/>
    <dgm:cxn modelId="{8FD333C5-5E31-4EAA-818E-E9853C90B08F}" srcId="{E0182B4F-7FE5-4BFA-B39C-94345C1C8BFF}" destId="{B7F8EA59-50F9-4192-8F15-82A5B2E5C2DD}" srcOrd="2" destOrd="0" parTransId="{DAB96DC8-AA15-4773-BB66-5CE924CE63BF}" sibTransId="{A8128FFD-BB4D-4528-BBC2-E856C9B3563F}"/>
    <dgm:cxn modelId="{22D54988-1DE5-4149-9D9D-374F41B07586}" srcId="{E0182B4F-7FE5-4BFA-B39C-94345C1C8BFF}" destId="{4AF6FC77-F2D7-4192-B476-839C9B1D4662}" srcOrd="0" destOrd="0" parTransId="{ACFEF5C8-B5A6-4E80-8945-0EBA70ADB6A2}" sibTransId="{AC80713A-E604-4C1C-A052-439F8CB3D0AF}"/>
    <dgm:cxn modelId="{180EAD99-D196-4972-B63E-324C133D0299}" type="presOf" srcId="{73D2688B-0848-44F6-8F7F-BB8D805045C5}" destId="{904113F5-B7DA-4127-A38F-F085906DD9EC}" srcOrd="0" destOrd="0" presId="urn:microsoft.com/office/officeart/2008/layout/SquareAccentList"/>
    <dgm:cxn modelId="{4A1E32CE-AA42-4C27-92FC-E97D8F01C184}" type="presOf" srcId="{FA0CDF77-6B01-4BEC-93CD-83575B2D2C1D}" destId="{71469785-8EA2-46EE-A2E1-0ACD0B8DA270}" srcOrd="0" destOrd="0" presId="urn:microsoft.com/office/officeart/2008/layout/SquareAccentList"/>
    <dgm:cxn modelId="{70FFC8AC-B572-4A33-8BDD-1D246820BA5B}" srcId="{E0182B4F-7FE5-4BFA-B39C-94345C1C8BFF}" destId="{D5302BF4-71AE-42DF-BD7B-CAE05D48CDA5}" srcOrd="3" destOrd="0" parTransId="{38EB84F6-BDB8-4C67-8EA4-3554409B5511}" sibTransId="{39E2ADFC-B4C7-4149-AADC-193C4888EB43}"/>
    <dgm:cxn modelId="{CB170845-D5ED-4E42-A1B2-FEF999E44701}" srcId="{73D2688B-0848-44F6-8F7F-BB8D805045C5}" destId="{E0182B4F-7FE5-4BFA-B39C-94345C1C8BFF}" srcOrd="0" destOrd="0" parTransId="{0468059F-0081-4E4F-BE42-94D99A02710B}" sibTransId="{1ECCC013-ADB5-49F6-AEEE-95281C43972A}"/>
    <dgm:cxn modelId="{A2CC52FA-E701-42EC-941B-062FCE9C6110}" type="presOf" srcId="{D5302BF4-71AE-42DF-BD7B-CAE05D48CDA5}" destId="{CB991915-22DF-493E-BDDA-1DB2DB0A17B9}" srcOrd="0" destOrd="0" presId="urn:microsoft.com/office/officeart/2008/layout/SquareAccentList"/>
    <dgm:cxn modelId="{38199CEA-661D-4725-8ADA-56D4C8CA4FEB}" type="presParOf" srcId="{904113F5-B7DA-4127-A38F-F085906DD9EC}" destId="{71C5A515-E213-4525-824B-F98924D07D33}" srcOrd="0" destOrd="0" presId="urn:microsoft.com/office/officeart/2008/layout/SquareAccentList"/>
    <dgm:cxn modelId="{7B6AB8EE-CBEA-43D4-9E48-4EBBA37EB906}" type="presParOf" srcId="{71C5A515-E213-4525-824B-F98924D07D33}" destId="{4CB6E57A-332C-46A4-9A97-BD780C7451B5}" srcOrd="0" destOrd="0" presId="urn:microsoft.com/office/officeart/2008/layout/SquareAccentList"/>
    <dgm:cxn modelId="{40F9490F-AA42-4B94-91B3-ED6D182807EF}" type="presParOf" srcId="{4CB6E57A-332C-46A4-9A97-BD780C7451B5}" destId="{DA6E8F44-3999-4EDF-8B4C-59645944F0B1}" srcOrd="0" destOrd="0" presId="urn:microsoft.com/office/officeart/2008/layout/SquareAccentList"/>
    <dgm:cxn modelId="{E4B7EEAF-0F5D-47E3-83F0-FFC6CDC8DF1F}" type="presParOf" srcId="{4CB6E57A-332C-46A4-9A97-BD780C7451B5}" destId="{78223CA4-570C-4CC3-A2D9-6892C930C7CC}" srcOrd="1" destOrd="0" presId="urn:microsoft.com/office/officeart/2008/layout/SquareAccentList"/>
    <dgm:cxn modelId="{95081738-48B8-482B-A5FE-57DA74C77768}" type="presParOf" srcId="{4CB6E57A-332C-46A4-9A97-BD780C7451B5}" destId="{F4FF465E-29DC-49B6-9F39-58E4B8B71C9F}" srcOrd="2" destOrd="0" presId="urn:microsoft.com/office/officeart/2008/layout/SquareAccentList"/>
    <dgm:cxn modelId="{D9C1BBA7-BA12-49BB-8999-89A3AEA35CBE}" type="presParOf" srcId="{71C5A515-E213-4525-824B-F98924D07D33}" destId="{2BF1A8A9-E958-4B04-AD76-F800030E9E16}" srcOrd="1" destOrd="0" presId="urn:microsoft.com/office/officeart/2008/layout/SquareAccentList"/>
    <dgm:cxn modelId="{F4117784-F6F7-4EC5-BBC3-C35D771D6370}" type="presParOf" srcId="{2BF1A8A9-E958-4B04-AD76-F800030E9E16}" destId="{FF99CA4B-5898-4BCD-9F12-31CDD171D4CA}" srcOrd="0" destOrd="0" presId="urn:microsoft.com/office/officeart/2008/layout/SquareAccentList"/>
    <dgm:cxn modelId="{A7F89712-1FB6-4819-B358-3E7E131C741F}" type="presParOf" srcId="{FF99CA4B-5898-4BCD-9F12-31CDD171D4CA}" destId="{0F9DD9B4-AD5A-42F9-AD9C-6FA537E92832}" srcOrd="0" destOrd="0" presId="urn:microsoft.com/office/officeart/2008/layout/SquareAccentList"/>
    <dgm:cxn modelId="{EA0120E4-7B84-47AD-B7E0-053AA77B0028}" type="presParOf" srcId="{FF99CA4B-5898-4BCD-9F12-31CDD171D4CA}" destId="{F0358604-8F6E-448F-93DD-B718A70ABBCE}" srcOrd="1" destOrd="0" presId="urn:microsoft.com/office/officeart/2008/layout/SquareAccentList"/>
    <dgm:cxn modelId="{ECF16E90-C50C-4FBC-9DC5-53834DCD6911}" type="presParOf" srcId="{2BF1A8A9-E958-4B04-AD76-F800030E9E16}" destId="{624F252D-77B8-4BF7-A10A-6DD3A5285F31}" srcOrd="1" destOrd="0" presId="urn:microsoft.com/office/officeart/2008/layout/SquareAccentList"/>
    <dgm:cxn modelId="{E12D24AA-1F24-49FB-9265-EACCF13A67E9}" type="presParOf" srcId="{624F252D-77B8-4BF7-A10A-6DD3A5285F31}" destId="{8424B036-D2F2-458F-9E37-C26A8EFA3EC0}" srcOrd="0" destOrd="0" presId="urn:microsoft.com/office/officeart/2008/layout/SquareAccentList"/>
    <dgm:cxn modelId="{CC59941E-D2BB-4648-B9A5-776221F0DC10}" type="presParOf" srcId="{624F252D-77B8-4BF7-A10A-6DD3A5285F31}" destId="{71469785-8EA2-46EE-A2E1-0ACD0B8DA270}" srcOrd="1" destOrd="0" presId="urn:microsoft.com/office/officeart/2008/layout/SquareAccentList"/>
    <dgm:cxn modelId="{F796F948-CD90-49F8-978C-A5D4FAAE83DF}" type="presParOf" srcId="{2BF1A8A9-E958-4B04-AD76-F800030E9E16}" destId="{AE0774A5-5736-4053-8658-F0499C841F21}" srcOrd="2" destOrd="0" presId="urn:microsoft.com/office/officeart/2008/layout/SquareAccentList"/>
    <dgm:cxn modelId="{E86B1345-D8AB-4E69-9259-278A3F7AF05F}" type="presParOf" srcId="{AE0774A5-5736-4053-8658-F0499C841F21}" destId="{CB8FD73A-EAB9-4929-81B8-FF52FA5DB2CA}" srcOrd="0" destOrd="0" presId="urn:microsoft.com/office/officeart/2008/layout/SquareAccentList"/>
    <dgm:cxn modelId="{39B1010A-029F-4150-8728-E25C0C826AE0}" type="presParOf" srcId="{AE0774A5-5736-4053-8658-F0499C841F21}" destId="{04C1084C-B2DE-481E-8135-3FE1965F7CBB}" srcOrd="1" destOrd="0" presId="urn:microsoft.com/office/officeart/2008/layout/SquareAccentList"/>
    <dgm:cxn modelId="{DC3C3BCA-912C-4063-8EB0-464699DC0D41}" type="presParOf" srcId="{2BF1A8A9-E958-4B04-AD76-F800030E9E16}" destId="{0436D601-0E2A-495F-A498-74EF48E8E03A}" srcOrd="3" destOrd="0" presId="urn:microsoft.com/office/officeart/2008/layout/SquareAccentList"/>
    <dgm:cxn modelId="{81088128-1D06-4B6D-B0AA-30B792BFB5B7}" type="presParOf" srcId="{0436D601-0E2A-495F-A498-74EF48E8E03A}" destId="{995110BA-9FA0-449E-BD01-45839A2E8981}" srcOrd="0" destOrd="0" presId="urn:microsoft.com/office/officeart/2008/layout/SquareAccentList"/>
    <dgm:cxn modelId="{082CB4D5-2F23-4803-917D-AE52F6079FE6}" type="presParOf" srcId="{0436D601-0E2A-495F-A498-74EF48E8E03A}" destId="{CB991915-22DF-493E-BDDA-1DB2DB0A17B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C14AFB-E8CE-48F3-9B2C-2D952E9C70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4C1F518-3253-482C-9D85-A0DBE9F7DA8D}">
      <dgm:prSet custT="1"/>
      <dgm:spPr/>
      <dgm:t>
        <a:bodyPr/>
        <a:lstStyle/>
        <a:p>
          <a:pPr rtl="0"/>
          <a:r>
            <a:rPr lang="es-CR" sz="6000" dirty="0" smtClean="0"/>
            <a:t>BCCR</a:t>
          </a:r>
          <a:endParaRPr lang="es-CR" sz="6500" dirty="0"/>
        </a:p>
      </dgm:t>
    </dgm:pt>
    <dgm:pt modelId="{B9CF4C6F-7903-44FF-BF5B-B0513D0CE949}" type="parTrans" cxnId="{E2990FA2-4475-49B9-A702-4C2B615F4E50}">
      <dgm:prSet/>
      <dgm:spPr/>
      <dgm:t>
        <a:bodyPr/>
        <a:lstStyle/>
        <a:p>
          <a:endParaRPr lang="es-CR"/>
        </a:p>
      </dgm:t>
    </dgm:pt>
    <dgm:pt modelId="{7B409B83-9429-4885-80A2-34BDF38570FB}" type="sibTrans" cxnId="{E2990FA2-4475-49B9-A702-4C2B615F4E50}">
      <dgm:prSet/>
      <dgm:spPr/>
      <dgm:t>
        <a:bodyPr/>
        <a:lstStyle/>
        <a:p>
          <a:endParaRPr lang="es-CR"/>
        </a:p>
      </dgm:t>
    </dgm:pt>
    <dgm:pt modelId="{52E180EF-BD23-43B2-8DCD-6FBCD5F0D026}">
      <dgm:prSet/>
      <dgm:spPr/>
      <dgm:t>
        <a:bodyPr/>
        <a:lstStyle/>
        <a:p>
          <a:pPr rtl="0"/>
          <a:r>
            <a:rPr lang="es-ES_tradnl" dirty="0" smtClean="0"/>
            <a:t>Proveer  la plataforma tecnológica sobre la cual se construirá y luego operará la solución. </a:t>
          </a:r>
          <a:endParaRPr lang="es-CR" dirty="0"/>
        </a:p>
      </dgm:t>
    </dgm:pt>
    <dgm:pt modelId="{F3735ED7-DD64-46F3-B35D-95743F9128E8}" type="parTrans" cxnId="{71780190-E3D9-431B-89D4-111BEA4BBDFC}">
      <dgm:prSet/>
      <dgm:spPr/>
      <dgm:t>
        <a:bodyPr/>
        <a:lstStyle/>
        <a:p>
          <a:endParaRPr lang="es-CR"/>
        </a:p>
      </dgm:t>
    </dgm:pt>
    <dgm:pt modelId="{F41173D8-D373-48CD-A72F-9C79C5823BD6}" type="sibTrans" cxnId="{71780190-E3D9-431B-89D4-111BEA4BBDFC}">
      <dgm:prSet/>
      <dgm:spPr/>
      <dgm:t>
        <a:bodyPr/>
        <a:lstStyle/>
        <a:p>
          <a:endParaRPr lang="es-CR"/>
        </a:p>
      </dgm:t>
    </dgm:pt>
    <dgm:pt modelId="{F7B93B10-EB1E-4049-B96B-70CA0C043855}">
      <dgm:prSet/>
      <dgm:spPr/>
      <dgm:t>
        <a:bodyPr/>
        <a:lstStyle/>
        <a:p>
          <a:pPr rtl="0"/>
          <a:r>
            <a:rPr lang="es-ES_tradnl" dirty="0" smtClean="0"/>
            <a:t>Desarrollar la solución para la recepción de los reportes FATCA de las instituciones financieras y enviar el reporte FATCA consolidado al IRS.</a:t>
          </a:r>
          <a:endParaRPr lang="es-CR" dirty="0"/>
        </a:p>
      </dgm:t>
    </dgm:pt>
    <dgm:pt modelId="{01A1CAF0-F796-4F13-8572-055B133F7DDE}" type="parTrans" cxnId="{87226DA5-A8A8-4E30-B67D-C9D7D176247E}">
      <dgm:prSet/>
      <dgm:spPr/>
      <dgm:t>
        <a:bodyPr/>
        <a:lstStyle/>
        <a:p>
          <a:endParaRPr lang="es-CR"/>
        </a:p>
      </dgm:t>
    </dgm:pt>
    <dgm:pt modelId="{476926A0-663A-484F-9D4A-B703B74B0DDF}" type="sibTrans" cxnId="{87226DA5-A8A8-4E30-B67D-C9D7D176247E}">
      <dgm:prSet/>
      <dgm:spPr/>
      <dgm:t>
        <a:bodyPr/>
        <a:lstStyle/>
        <a:p>
          <a:endParaRPr lang="es-CR"/>
        </a:p>
      </dgm:t>
    </dgm:pt>
    <dgm:pt modelId="{EE667E98-5421-4FF3-986A-E88CBA35952F}">
      <dgm:prSet/>
      <dgm:spPr/>
      <dgm:t>
        <a:bodyPr/>
        <a:lstStyle/>
        <a:p>
          <a:pPr rtl="0"/>
          <a:r>
            <a:rPr lang="es-ES_tradnl" dirty="0" smtClean="0"/>
            <a:t>Coordinar la implementación de la solución con las instituciones financieras.</a:t>
          </a:r>
          <a:endParaRPr lang="es-CR" dirty="0"/>
        </a:p>
      </dgm:t>
    </dgm:pt>
    <dgm:pt modelId="{31394803-8631-4FC8-BFD6-FE64B4EE89BB}" type="parTrans" cxnId="{2A2491E2-CB28-44F0-AFE0-61928C58BC64}">
      <dgm:prSet/>
      <dgm:spPr/>
      <dgm:t>
        <a:bodyPr/>
        <a:lstStyle/>
        <a:p>
          <a:endParaRPr lang="es-CR"/>
        </a:p>
      </dgm:t>
    </dgm:pt>
    <dgm:pt modelId="{0FFDCF63-B5C8-47A7-85FE-430ABD0083D1}" type="sibTrans" cxnId="{2A2491E2-CB28-44F0-AFE0-61928C58BC64}">
      <dgm:prSet/>
      <dgm:spPr/>
      <dgm:t>
        <a:bodyPr/>
        <a:lstStyle/>
        <a:p>
          <a:endParaRPr lang="es-CR"/>
        </a:p>
      </dgm:t>
    </dgm:pt>
    <dgm:pt modelId="{B78078D4-4309-4913-88BC-71997ECFD663}">
      <dgm:prSet/>
      <dgm:spPr/>
      <dgm:t>
        <a:bodyPr/>
        <a:lstStyle/>
        <a:p>
          <a:pPr rtl="0"/>
          <a:r>
            <a:rPr lang="es-ES_tradnl" dirty="0" smtClean="0"/>
            <a:t>Capacitar a las instituciones financieras en el uso de los servicios de la herramienta tecnológica.</a:t>
          </a:r>
          <a:endParaRPr lang="es-CR" dirty="0"/>
        </a:p>
      </dgm:t>
    </dgm:pt>
    <dgm:pt modelId="{1AEA083E-BE8E-416A-84AB-B4BF17F54BB2}" type="parTrans" cxnId="{5D8DE70C-5753-4C60-A23B-991B4DA40BDA}">
      <dgm:prSet/>
      <dgm:spPr/>
      <dgm:t>
        <a:bodyPr/>
        <a:lstStyle/>
        <a:p>
          <a:endParaRPr lang="es-CR"/>
        </a:p>
      </dgm:t>
    </dgm:pt>
    <dgm:pt modelId="{DBE404BD-210E-46B0-B540-23E5FDB70057}" type="sibTrans" cxnId="{5D8DE70C-5753-4C60-A23B-991B4DA40BDA}">
      <dgm:prSet/>
      <dgm:spPr/>
      <dgm:t>
        <a:bodyPr/>
        <a:lstStyle/>
        <a:p>
          <a:endParaRPr lang="es-CR"/>
        </a:p>
      </dgm:t>
    </dgm:pt>
    <dgm:pt modelId="{072F1FD0-AF18-49AF-B5E8-B87A601FDEA6}" type="pres">
      <dgm:prSet presAssocID="{52C14AFB-E8CE-48F3-9B2C-2D952E9C70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759188B-392D-4217-806E-0609E1DC2607}" type="pres">
      <dgm:prSet presAssocID="{04C1F518-3253-482C-9D85-A0DBE9F7DA8D}" presName="linNode" presStyleCnt="0"/>
      <dgm:spPr/>
    </dgm:pt>
    <dgm:pt modelId="{F61BAA2D-BB2C-4985-84C3-C0103A6D22E0}" type="pres">
      <dgm:prSet presAssocID="{04C1F518-3253-482C-9D85-A0DBE9F7DA8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CC62770-13DB-4B3C-ACC2-67BE82B82E6F}" type="pres">
      <dgm:prSet presAssocID="{04C1F518-3253-482C-9D85-A0DBE9F7DA8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71780190-E3D9-431B-89D4-111BEA4BBDFC}" srcId="{04C1F518-3253-482C-9D85-A0DBE9F7DA8D}" destId="{52E180EF-BD23-43B2-8DCD-6FBCD5F0D026}" srcOrd="0" destOrd="0" parTransId="{F3735ED7-DD64-46F3-B35D-95743F9128E8}" sibTransId="{F41173D8-D373-48CD-A72F-9C79C5823BD6}"/>
    <dgm:cxn modelId="{5D8DE70C-5753-4C60-A23B-991B4DA40BDA}" srcId="{04C1F518-3253-482C-9D85-A0DBE9F7DA8D}" destId="{B78078D4-4309-4913-88BC-71997ECFD663}" srcOrd="3" destOrd="0" parTransId="{1AEA083E-BE8E-416A-84AB-B4BF17F54BB2}" sibTransId="{DBE404BD-210E-46B0-B540-23E5FDB70057}"/>
    <dgm:cxn modelId="{87226DA5-A8A8-4E30-B67D-C9D7D176247E}" srcId="{04C1F518-3253-482C-9D85-A0DBE9F7DA8D}" destId="{F7B93B10-EB1E-4049-B96B-70CA0C043855}" srcOrd="1" destOrd="0" parTransId="{01A1CAF0-F796-4F13-8572-055B133F7DDE}" sibTransId="{476926A0-663A-484F-9D4A-B703B74B0DDF}"/>
    <dgm:cxn modelId="{E14EC03C-DC44-4D90-8FCC-B5254774A7ED}" type="presOf" srcId="{EE667E98-5421-4FF3-986A-E88CBA35952F}" destId="{FCC62770-13DB-4B3C-ACC2-67BE82B82E6F}" srcOrd="0" destOrd="2" presId="urn:microsoft.com/office/officeart/2005/8/layout/vList5"/>
    <dgm:cxn modelId="{7FF7A2E3-5A62-4FDB-8A3C-4B4C9A488C7B}" type="presOf" srcId="{52C14AFB-E8CE-48F3-9B2C-2D952E9C70C2}" destId="{072F1FD0-AF18-49AF-B5E8-B87A601FDEA6}" srcOrd="0" destOrd="0" presId="urn:microsoft.com/office/officeart/2005/8/layout/vList5"/>
    <dgm:cxn modelId="{901908AE-7A62-4635-B02C-22FD5C0C9B62}" type="presOf" srcId="{F7B93B10-EB1E-4049-B96B-70CA0C043855}" destId="{FCC62770-13DB-4B3C-ACC2-67BE82B82E6F}" srcOrd="0" destOrd="1" presId="urn:microsoft.com/office/officeart/2005/8/layout/vList5"/>
    <dgm:cxn modelId="{EFBF1928-C370-40B0-89A3-68236B66DB37}" type="presOf" srcId="{B78078D4-4309-4913-88BC-71997ECFD663}" destId="{FCC62770-13DB-4B3C-ACC2-67BE82B82E6F}" srcOrd="0" destOrd="3" presId="urn:microsoft.com/office/officeart/2005/8/layout/vList5"/>
    <dgm:cxn modelId="{07C180A0-D340-4A7F-AB33-EA387F16286F}" type="presOf" srcId="{52E180EF-BD23-43B2-8DCD-6FBCD5F0D026}" destId="{FCC62770-13DB-4B3C-ACC2-67BE82B82E6F}" srcOrd="0" destOrd="0" presId="urn:microsoft.com/office/officeart/2005/8/layout/vList5"/>
    <dgm:cxn modelId="{E2990FA2-4475-49B9-A702-4C2B615F4E50}" srcId="{52C14AFB-E8CE-48F3-9B2C-2D952E9C70C2}" destId="{04C1F518-3253-482C-9D85-A0DBE9F7DA8D}" srcOrd="0" destOrd="0" parTransId="{B9CF4C6F-7903-44FF-BF5B-B0513D0CE949}" sibTransId="{7B409B83-9429-4885-80A2-34BDF38570FB}"/>
    <dgm:cxn modelId="{2A2491E2-CB28-44F0-AFE0-61928C58BC64}" srcId="{04C1F518-3253-482C-9D85-A0DBE9F7DA8D}" destId="{EE667E98-5421-4FF3-986A-E88CBA35952F}" srcOrd="2" destOrd="0" parTransId="{31394803-8631-4FC8-BFD6-FE64B4EE89BB}" sibTransId="{0FFDCF63-B5C8-47A7-85FE-430ABD0083D1}"/>
    <dgm:cxn modelId="{941B17F7-BDCA-4504-8578-7BF159BC5260}" type="presOf" srcId="{04C1F518-3253-482C-9D85-A0DBE9F7DA8D}" destId="{F61BAA2D-BB2C-4985-84C3-C0103A6D22E0}" srcOrd="0" destOrd="0" presId="urn:microsoft.com/office/officeart/2005/8/layout/vList5"/>
    <dgm:cxn modelId="{81D15DB3-E58F-41B0-A3FE-D81F657631F3}" type="presParOf" srcId="{072F1FD0-AF18-49AF-B5E8-B87A601FDEA6}" destId="{4759188B-392D-4217-806E-0609E1DC2607}" srcOrd="0" destOrd="0" presId="urn:microsoft.com/office/officeart/2005/8/layout/vList5"/>
    <dgm:cxn modelId="{FF05C439-649B-4074-89EE-96FAF1898BC5}" type="presParOf" srcId="{4759188B-392D-4217-806E-0609E1DC2607}" destId="{F61BAA2D-BB2C-4985-84C3-C0103A6D22E0}" srcOrd="0" destOrd="0" presId="urn:microsoft.com/office/officeart/2005/8/layout/vList5"/>
    <dgm:cxn modelId="{21D99376-C3ED-41B1-AB47-1CEBDEEE3089}" type="presParOf" srcId="{4759188B-392D-4217-806E-0609E1DC2607}" destId="{FCC62770-13DB-4B3C-ACC2-67BE82B8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C14AFB-E8CE-48F3-9B2C-2D952E9C70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4C1F518-3253-482C-9D85-A0DBE9F7DA8D}">
      <dgm:prSet custT="1"/>
      <dgm:spPr/>
      <dgm:t>
        <a:bodyPr/>
        <a:lstStyle/>
        <a:p>
          <a:pPr rtl="0"/>
          <a:r>
            <a:rPr lang="es-CR" sz="6000" i="0" dirty="0" smtClean="0"/>
            <a:t>SUGEF</a:t>
          </a:r>
          <a:endParaRPr lang="es-CR" sz="6400" i="0" dirty="0"/>
        </a:p>
      </dgm:t>
    </dgm:pt>
    <dgm:pt modelId="{B9CF4C6F-7903-44FF-BF5B-B0513D0CE949}" type="parTrans" cxnId="{E2990FA2-4475-49B9-A702-4C2B615F4E50}">
      <dgm:prSet/>
      <dgm:spPr/>
      <dgm:t>
        <a:bodyPr/>
        <a:lstStyle/>
        <a:p>
          <a:endParaRPr lang="es-CR"/>
        </a:p>
      </dgm:t>
    </dgm:pt>
    <dgm:pt modelId="{7B409B83-9429-4885-80A2-34BDF38570FB}" type="sibTrans" cxnId="{E2990FA2-4475-49B9-A702-4C2B615F4E50}">
      <dgm:prSet/>
      <dgm:spPr/>
      <dgm:t>
        <a:bodyPr/>
        <a:lstStyle/>
        <a:p>
          <a:endParaRPr lang="es-CR"/>
        </a:p>
      </dgm:t>
    </dgm:pt>
    <dgm:pt modelId="{EA697E28-1567-473F-A6B8-BFCB453042E3}">
      <dgm:prSet custT="1"/>
      <dgm:spPr/>
      <dgm:t>
        <a:bodyPr/>
        <a:lstStyle/>
        <a:p>
          <a:r>
            <a:rPr lang="es-ES_tradnl" sz="2400" dirty="0" smtClean="0"/>
            <a:t>Colaborar en la comunicación con las instituciones financieras para lograr el cumplimiento del envío del reporte FATCA a través de los servicios de la plataforma tecnológica del BCCR.</a:t>
          </a:r>
          <a:endParaRPr lang="es-CR" sz="2400" dirty="0"/>
        </a:p>
      </dgm:t>
    </dgm:pt>
    <dgm:pt modelId="{ECBF7A55-F30D-417A-8C7C-B5711589F0D5}" type="parTrans" cxnId="{71D8DAAA-FD06-42A8-A0C6-0D5E79F6A76E}">
      <dgm:prSet/>
      <dgm:spPr/>
      <dgm:t>
        <a:bodyPr/>
        <a:lstStyle/>
        <a:p>
          <a:endParaRPr lang="es-CR"/>
        </a:p>
      </dgm:t>
    </dgm:pt>
    <dgm:pt modelId="{923D707A-1C5E-4218-9AAA-ED4AA0C16B88}" type="sibTrans" cxnId="{71D8DAAA-FD06-42A8-A0C6-0D5E79F6A76E}">
      <dgm:prSet/>
      <dgm:spPr/>
      <dgm:t>
        <a:bodyPr/>
        <a:lstStyle/>
        <a:p>
          <a:endParaRPr lang="es-CR"/>
        </a:p>
      </dgm:t>
    </dgm:pt>
    <dgm:pt modelId="{072F1FD0-AF18-49AF-B5E8-B87A601FDEA6}" type="pres">
      <dgm:prSet presAssocID="{52C14AFB-E8CE-48F3-9B2C-2D952E9C70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759188B-392D-4217-806E-0609E1DC2607}" type="pres">
      <dgm:prSet presAssocID="{04C1F518-3253-482C-9D85-A0DBE9F7DA8D}" presName="linNode" presStyleCnt="0"/>
      <dgm:spPr/>
    </dgm:pt>
    <dgm:pt modelId="{F61BAA2D-BB2C-4985-84C3-C0103A6D22E0}" type="pres">
      <dgm:prSet presAssocID="{04C1F518-3253-482C-9D85-A0DBE9F7DA8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CC62770-13DB-4B3C-ACC2-67BE82B82E6F}" type="pres">
      <dgm:prSet presAssocID="{04C1F518-3253-482C-9D85-A0DBE9F7DA8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62360FE0-22B2-4DC9-B07E-AB781A581508}" type="presOf" srcId="{EA697E28-1567-473F-A6B8-BFCB453042E3}" destId="{FCC62770-13DB-4B3C-ACC2-67BE82B82E6F}" srcOrd="0" destOrd="0" presId="urn:microsoft.com/office/officeart/2005/8/layout/vList5"/>
    <dgm:cxn modelId="{222C463D-E16B-4DA9-A2CE-ADF8338AFFC3}" type="presOf" srcId="{04C1F518-3253-482C-9D85-A0DBE9F7DA8D}" destId="{F61BAA2D-BB2C-4985-84C3-C0103A6D22E0}" srcOrd="0" destOrd="0" presId="urn:microsoft.com/office/officeart/2005/8/layout/vList5"/>
    <dgm:cxn modelId="{74184BD2-6DA3-4660-96E2-BD57D732CBFC}" type="presOf" srcId="{52C14AFB-E8CE-48F3-9B2C-2D952E9C70C2}" destId="{072F1FD0-AF18-49AF-B5E8-B87A601FDEA6}" srcOrd="0" destOrd="0" presId="urn:microsoft.com/office/officeart/2005/8/layout/vList5"/>
    <dgm:cxn modelId="{71D8DAAA-FD06-42A8-A0C6-0D5E79F6A76E}" srcId="{04C1F518-3253-482C-9D85-A0DBE9F7DA8D}" destId="{EA697E28-1567-473F-A6B8-BFCB453042E3}" srcOrd="0" destOrd="0" parTransId="{ECBF7A55-F30D-417A-8C7C-B5711589F0D5}" sibTransId="{923D707A-1C5E-4218-9AAA-ED4AA0C16B88}"/>
    <dgm:cxn modelId="{E2990FA2-4475-49B9-A702-4C2B615F4E50}" srcId="{52C14AFB-E8CE-48F3-9B2C-2D952E9C70C2}" destId="{04C1F518-3253-482C-9D85-A0DBE9F7DA8D}" srcOrd="0" destOrd="0" parTransId="{B9CF4C6F-7903-44FF-BF5B-B0513D0CE949}" sibTransId="{7B409B83-9429-4885-80A2-34BDF38570FB}"/>
    <dgm:cxn modelId="{D8F39BD4-42FA-42F6-B0D4-F7ED65A05453}" type="presParOf" srcId="{072F1FD0-AF18-49AF-B5E8-B87A601FDEA6}" destId="{4759188B-392D-4217-806E-0609E1DC2607}" srcOrd="0" destOrd="0" presId="urn:microsoft.com/office/officeart/2005/8/layout/vList5"/>
    <dgm:cxn modelId="{1F1B0353-5C3F-44BE-B09E-6C033452B0F7}" type="presParOf" srcId="{4759188B-392D-4217-806E-0609E1DC2607}" destId="{F61BAA2D-BB2C-4985-84C3-C0103A6D22E0}" srcOrd="0" destOrd="0" presId="urn:microsoft.com/office/officeart/2005/8/layout/vList5"/>
    <dgm:cxn modelId="{B33F2565-0050-47BA-9B6B-3ACD3783985F}" type="presParOf" srcId="{4759188B-392D-4217-806E-0609E1DC2607}" destId="{FCC62770-13DB-4B3C-ACC2-67BE82B8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C14AFB-E8CE-48F3-9B2C-2D952E9C70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4C1F518-3253-482C-9D85-A0DBE9F7DA8D}">
      <dgm:prSet custT="1"/>
      <dgm:spPr/>
      <dgm:t>
        <a:bodyPr/>
        <a:lstStyle/>
        <a:p>
          <a:pPr rtl="0"/>
          <a:r>
            <a:rPr lang="es-ES_tradnl" sz="4400" dirty="0" smtClean="0"/>
            <a:t>Ministerio de Hacienda </a:t>
          </a:r>
          <a:endParaRPr lang="es-CR" sz="4400" i="0" dirty="0"/>
        </a:p>
      </dgm:t>
    </dgm:pt>
    <dgm:pt modelId="{B9CF4C6F-7903-44FF-BF5B-B0513D0CE949}" type="parTrans" cxnId="{E2990FA2-4475-49B9-A702-4C2B615F4E50}">
      <dgm:prSet/>
      <dgm:spPr/>
      <dgm:t>
        <a:bodyPr/>
        <a:lstStyle/>
        <a:p>
          <a:endParaRPr lang="es-CR"/>
        </a:p>
      </dgm:t>
    </dgm:pt>
    <dgm:pt modelId="{7B409B83-9429-4885-80A2-34BDF38570FB}" type="sibTrans" cxnId="{E2990FA2-4475-49B9-A702-4C2B615F4E50}">
      <dgm:prSet/>
      <dgm:spPr/>
      <dgm:t>
        <a:bodyPr/>
        <a:lstStyle/>
        <a:p>
          <a:endParaRPr lang="es-CR"/>
        </a:p>
      </dgm:t>
    </dgm:pt>
    <dgm:pt modelId="{BBEAFC29-C600-40CF-A174-604DBBC02BFE}">
      <dgm:prSet custT="1"/>
      <dgm:spPr/>
      <dgm:t>
        <a:bodyPr/>
        <a:lstStyle/>
        <a:p>
          <a:r>
            <a:rPr lang="es-ES_tradnl" sz="2400" dirty="0" smtClean="0"/>
            <a:t>Recopilar y consolidar la información suministrada por las Instituciones Financieras y enviarla al IRS.</a:t>
          </a:r>
          <a:endParaRPr lang="es-CR" sz="2400" dirty="0"/>
        </a:p>
      </dgm:t>
    </dgm:pt>
    <dgm:pt modelId="{7515BD28-00D2-4CCD-9843-F92CF75A4684}" type="parTrans" cxnId="{2125EC28-4AA9-404C-9F0A-C940D98BB9D3}">
      <dgm:prSet/>
      <dgm:spPr/>
      <dgm:t>
        <a:bodyPr/>
        <a:lstStyle/>
        <a:p>
          <a:endParaRPr lang="es-CR"/>
        </a:p>
      </dgm:t>
    </dgm:pt>
    <dgm:pt modelId="{6E39CD6C-D6D9-4A5C-A7F5-927891CB30BE}" type="sibTrans" cxnId="{2125EC28-4AA9-404C-9F0A-C940D98BB9D3}">
      <dgm:prSet/>
      <dgm:spPr/>
      <dgm:t>
        <a:bodyPr/>
        <a:lstStyle/>
        <a:p>
          <a:endParaRPr lang="es-CR"/>
        </a:p>
      </dgm:t>
    </dgm:pt>
    <dgm:pt modelId="{072F1FD0-AF18-49AF-B5E8-B87A601FDEA6}" type="pres">
      <dgm:prSet presAssocID="{52C14AFB-E8CE-48F3-9B2C-2D952E9C70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759188B-392D-4217-806E-0609E1DC2607}" type="pres">
      <dgm:prSet presAssocID="{04C1F518-3253-482C-9D85-A0DBE9F7DA8D}" presName="linNode" presStyleCnt="0"/>
      <dgm:spPr/>
    </dgm:pt>
    <dgm:pt modelId="{F61BAA2D-BB2C-4985-84C3-C0103A6D22E0}" type="pres">
      <dgm:prSet presAssocID="{04C1F518-3253-482C-9D85-A0DBE9F7DA8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CC62770-13DB-4B3C-ACC2-67BE82B82E6F}" type="pres">
      <dgm:prSet presAssocID="{04C1F518-3253-482C-9D85-A0DBE9F7DA8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A3B85B71-2DEC-4FA0-986E-A53EC43E5BFC}" type="presOf" srcId="{BBEAFC29-C600-40CF-A174-604DBBC02BFE}" destId="{FCC62770-13DB-4B3C-ACC2-67BE82B82E6F}" srcOrd="0" destOrd="0" presId="urn:microsoft.com/office/officeart/2005/8/layout/vList5"/>
    <dgm:cxn modelId="{7B5C5CBD-3BF4-41FC-A15E-7EF77E3EA521}" type="presOf" srcId="{52C14AFB-E8CE-48F3-9B2C-2D952E9C70C2}" destId="{072F1FD0-AF18-49AF-B5E8-B87A601FDEA6}" srcOrd="0" destOrd="0" presId="urn:microsoft.com/office/officeart/2005/8/layout/vList5"/>
    <dgm:cxn modelId="{E2990FA2-4475-49B9-A702-4C2B615F4E50}" srcId="{52C14AFB-E8CE-48F3-9B2C-2D952E9C70C2}" destId="{04C1F518-3253-482C-9D85-A0DBE9F7DA8D}" srcOrd="0" destOrd="0" parTransId="{B9CF4C6F-7903-44FF-BF5B-B0513D0CE949}" sibTransId="{7B409B83-9429-4885-80A2-34BDF38570FB}"/>
    <dgm:cxn modelId="{2125EC28-4AA9-404C-9F0A-C940D98BB9D3}" srcId="{04C1F518-3253-482C-9D85-A0DBE9F7DA8D}" destId="{BBEAFC29-C600-40CF-A174-604DBBC02BFE}" srcOrd="0" destOrd="0" parTransId="{7515BD28-00D2-4CCD-9843-F92CF75A4684}" sibTransId="{6E39CD6C-D6D9-4A5C-A7F5-927891CB30BE}"/>
    <dgm:cxn modelId="{10FA962D-2BF4-4A8E-8B55-0C010D955953}" type="presOf" srcId="{04C1F518-3253-482C-9D85-A0DBE9F7DA8D}" destId="{F61BAA2D-BB2C-4985-84C3-C0103A6D22E0}" srcOrd="0" destOrd="0" presId="urn:microsoft.com/office/officeart/2005/8/layout/vList5"/>
    <dgm:cxn modelId="{7ECC4245-F2C1-4452-A453-C79742E58311}" type="presParOf" srcId="{072F1FD0-AF18-49AF-B5E8-B87A601FDEA6}" destId="{4759188B-392D-4217-806E-0609E1DC2607}" srcOrd="0" destOrd="0" presId="urn:microsoft.com/office/officeart/2005/8/layout/vList5"/>
    <dgm:cxn modelId="{CED88BCD-630F-4048-8784-B65DE9CF32F2}" type="presParOf" srcId="{4759188B-392D-4217-806E-0609E1DC2607}" destId="{F61BAA2D-BB2C-4985-84C3-C0103A6D22E0}" srcOrd="0" destOrd="0" presId="urn:microsoft.com/office/officeart/2005/8/layout/vList5"/>
    <dgm:cxn modelId="{831CC46D-2990-4C7A-B531-29BA3E7A8E7E}" type="presParOf" srcId="{4759188B-392D-4217-806E-0609E1DC2607}" destId="{FCC62770-13DB-4B3C-ACC2-67BE82B8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C14AFB-E8CE-48F3-9B2C-2D952E9C70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4C1F518-3253-482C-9D85-A0DBE9F7DA8D}">
      <dgm:prSet custT="1"/>
      <dgm:spPr/>
      <dgm:t>
        <a:bodyPr/>
        <a:lstStyle/>
        <a:p>
          <a:pPr rtl="0"/>
          <a:r>
            <a:rPr lang="es-CR" sz="3600" i="0" dirty="0" smtClean="0"/>
            <a:t>Instituciones financieras</a:t>
          </a:r>
          <a:endParaRPr lang="es-CR" sz="3600" i="0" dirty="0"/>
        </a:p>
      </dgm:t>
    </dgm:pt>
    <dgm:pt modelId="{B9CF4C6F-7903-44FF-BF5B-B0513D0CE949}" type="parTrans" cxnId="{E2990FA2-4475-49B9-A702-4C2B615F4E50}">
      <dgm:prSet/>
      <dgm:spPr/>
      <dgm:t>
        <a:bodyPr/>
        <a:lstStyle/>
        <a:p>
          <a:endParaRPr lang="es-CR"/>
        </a:p>
      </dgm:t>
    </dgm:pt>
    <dgm:pt modelId="{7B409B83-9429-4885-80A2-34BDF38570FB}" type="sibTrans" cxnId="{E2990FA2-4475-49B9-A702-4C2B615F4E50}">
      <dgm:prSet/>
      <dgm:spPr/>
      <dgm:t>
        <a:bodyPr/>
        <a:lstStyle/>
        <a:p>
          <a:endParaRPr lang="es-CR"/>
        </a:p>
      </dgm:t>
    </dgm:pt>
    <dgm:pt modelId="{87364A42-6CF8-4E5D-88E6-E9174A09F82A}">
      <dgm:prSet custT="1"/>
      <dgm:spPr/>
      <dgm:t>
        <a:bodyPr/>
        <a:lstStyle/>
        <a:p>
          <a:r>
            <a:rPr lang="es-CR" sz="2800" b="1" u="none" dirty="0" smtClean="0"/>
            <a:t>Primero</a:t>
          </a:r>
          <a:endParaRPr lang="es-CR" sz="2800" u="none" dirty="0"/>
        </a:p>
      </dgm:t>
    </dgm:pt>
    <dgm:pt modelId="{6B457F02-595A-4537-9142-B70ECF825303}" type="parTrans" cxnId="{C4C79BDB-9F2A-4A01-9DEA-61E56F477812}">
      <dgm:prSet/>
      <dgm:spPr/>
      <dgm:t>
        <a:bodyPr/>
        <a:lstStyle/>
        <a:p>
          <a:endParaRPr lang="es-CR"/>
        </a:p>
      </dgm:t>
    </dgm:pt>
    <dgm:pt modelId="{BB27659F-0491-4696-9B77-0F99DB827BAC}" type="sibTrans" cxnId="{C4C79BDB-9F2A-4A01-9DEA-61E56F477812}">
      <dgm:prSet/>
      <dgm:spPr/>
      <dgm:t>
        <a:bodyPr/>
        <a:lstStyle/>
        <a:p>
          <a:endParaRPr lang="es-CR"/>
        </a:p>
      </dgm:t>
    </dgm:pt>
    <dgm:pt modelId="{BB49A509-87CA-43C8-B754-5A894B78A912}">
      <dgm:prSet custT="1"/>
      <dgm:spPr/>
      <dgm:t>
        <a:bodyPr/>
        <a:lstStyle/>
        <a:p>
          <a:r>
            <a:rPr lang="es-CR" sz="2800" dirty="0" smtClean="0"/>
            <a:t>Determinar si es una Institución Financiera Sujeta a Reportar.</a:t>
          </a:r>
          <a:endParaRPr lang="es-CR" sz="2800" dirty="0"/>
        </a:p>
      </dgm:t>
    </dgm:pt>
    <dgm:pt modelId="{29D2FC5D-8331-4360-97D1-C412CDF0F06E}" type="parTrans" cxnId="{2737E139-89D0-4365-83EB-36D67252CFC3}">
      <dgm:prSet/>
      <dgm:spPr/>
      <dgm:t>
        <a:bodyPr/>
        <a:lstStyle/>
        <a:p>
          <a:endParaRPr lang="es-CR"/>
        </a:p>
      </dgm:t>
    </dgm:pt>
    <dgm:pt modelId="{A65A641D-253C-4BF7-8936-DE42BBAA862A}" type="sibTrans" cxnId="{2737E139-89D0-4365-83EB-36D67252CFC3}">
      <dgm:prSet/>
      <dgm:spPr/>
      <dgm:t>
        <a:bodyPr/>
        <a:lstStyle/>
        <a:p>
          <a:endParaRPr lang="es-CR"/>
        </a:p>
      </dgm:t>
    </dgm:pt>
    <dgm:pt modelId="{6BDB14E3-FAAB-4D39-BE4F-1AB8BC8D1A79}">
      <dgm:prSet custT="1"/>
      <dgm:spPr/>
      <dgm:t>
        <a:bodyPr/>
        <a:lstStyle/>
        <a:p>
          <a:r>
            <a:rPr lang="es-CR" sz="2800" dirty="0" smtClean="0"/>
            <a:t>Considerando que su obligación es ante el IRS.</a:t>
          </a:r>
          <a:endParaRPr lang="es-CR" sz="2800" dirty="0"/>
        </a:p>
      </dgm:t>
    </dgm:pt>
    <dgm:pt modelId="{63C170BF-B3B1-490F-B2D4-A140BD6A070B}" type="parTrans" cxnId="{4AFF15F2-7C9B-4230-8316-4910F95C9560}">
      <dgm:prSet/>
      <dgm:spPr/>
      <dgm:t>
        <a:bodyPr/>
        <a:lstStyle/>
        <a:p>
          <a:endParaRPr lang="es-CR"/>
        </a:p>
      </dgm:t>
    </dgm:pt>
    <dgm:pt modelId="{73886257-1057-4A22-9548-1BAB9762ECDA}" type="sibTrans" cxnId="{4AFF15F2-7C9B-4230-8316-4910F95C9560}">
      <dgm:prSet/>
      <dgm:spPr/>
      <dgm:t>
        <a:bodyPr/>
        <a:lstStyle/>
        <a:p>
          <a:endParaRPr lang="es-CR"/>
        </a:p>
      </dgm:t>
    </dgm:pt>
    <dgm:pt modelId="{340BDD2C-5F95-412C-8622-6E2187BB30AF}">
      <dgm:prSet custT="1"/>
      <dgm:spPr/>
      <dgm:t>
        <a:bodyPr/>
        <a:lstStyle/>
        <a:p>
          <a:r>
            <a:rPr lang="es-CR" sz="2800" dirty="0" smtClean="0"/>
            <a:t>Valorando los parámetros descritos en el Anexo II del IGA </a:t>
          </a:r>
          <a:endParaRPr lang="es-CR" sz="2800" dirty="0"/>
        </a:p>
      </dgm:t>
    </dgm:pt>
    <dgm:pt modelId="{F04C4BB4-57F7-42A4-8BC8-5CFD8B82F6D0}" type="parTrans" cxnId="{4A67A49F-3D6D-4A90-AAF8-B189E723E692}">
      <dgm:prSet/>
      <dgm:spPr/>
      <dgm:t>
        <a:bodyPr/>
        <a:lstStyle/>
        <a:p>
          <a:endParaRPr lang="es-CR"/>
        </a:p>
      </dgm:t>
    </dgm:pt>
    <dgm:pt modelId="{F30BA22F-7AD1-4668-95C5-AB840E9562D6}" type="sibTrans" cxnId="{4A67A49F-3D6D-4A90-AAF8-B189E723E692}">
      <dgm:prSet/>
      <dgm:spPr/>
      <dgm:t>
        <a:bodyPr/>
        <a:lstStyle/>
        <a:p>
          <a:endParaRPr lang="es-CR"/>
        </a:p>
      </dgm:t>
    </dgm:pt>
    <dgm:pt modelId="{072F1FD0-AF18-49AF-B5E8-B87A601FDEA6}" type="pres">
      <dgm:prSet presAssocID="{52C14AFB-E8CE-48F3-9B2C-2D952E9C70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759188B-392D-4217-806E-0609E1DC2607}" type="pres">
      <dgm:prSet presAssocID="{04C1F518-3253-482C-9D85-A0DBE9F7DA8D}" presName="linNode" presStyleCnt="0"/>
      <dgm:spPr/>
    </dgm:pt>
    <dgm:pt modelId="{F61BAA2D-BB2C-4985-84C3-C0103A6D22E0}" type="pres">
      <dgm:prSet presAssocID="{04C1F518-3253-482C-9D85-A0DBE9F7DA8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CC62770-13DB-4B3C-ACC2-67BE82B82E6F}" type="pres">
      <dgm:prSet presAssocID="{04C1F518-3253-482C-9D85-A0DBE9F7DA8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4A67A49F-3D6D-4A90-AAF8-B189E723E692}" srcId="{87364A42-6CF8-4E5D-88E6-E9174A09F82A}" destId="{340BDD2C-5F95-412C-8622-6E2187BB30AF}" srcOrd="1" destOrd="0" parTransId="{F04C4BB4-57F7-42A4-8BC8-5CFD8B82F6D0}" sibTransId="{F30BA22F-7AD1-4668-95C5-AB840E9562D6}"/>
    <dgm:cxn modelId="{C5750F55-584A-4701-8350-067B0EAAA161}" type="presOf" srcId="{87364A42-6CF8-4E5D-88E6-E9174A09F82A}" destId="{FCC62770-13DB-4B3C-ACC2-67BE82B82E6F}" srcOrd="0" destOrd="0" presId="urn:microsoft.com/office/officeart/2005/8/layout/vList5"/>
    <dgm:cxn modelId="{98CE9C67-7849-4C32-A9DC-841C4AA9B90E}" type="presOf" srcId="{6BDB14E3-FAAB-4D39-BE4F-1AB8BC8D1A79}" destId="{FCC62770-13DB-4B3C-ACC2-67BE82B82E6F}" srcOrd="0" destOrd="3" presId="urn:microsoft.com/office/officeart/2005/8/layout/vList5"/>
    <dgm:cxn modelId="{A5A68FCA-0D72-4D94-95FF-D6CD56D66FF5}" type="presOf" srcId="{52C14AFB-E8CE-48F3-9B2C-2D952E9C70C2}" destId="{072F1FD0-AF18-49AF-B5E8-B87A601FDEA6}" srcOrd="0" destOrd="0" presId="urn:microsoft.com/office/officeart/2005/8/layout/vList5"/>
    <dgm:cxn modelId="{3B5EC135-780B-40B2-B0B8-4BA58E121763}" type="presOf" srcId="{340BDD2C-5F95-412C-8622-6E2187BB30AF}" destId="{FCC62770-13DB-4B3C-ACC2-67BE82B82E6F}" srcOrd="0" destOrd="2" presId="urn:microsoft.com/office/officeart/2005/8/layout/vList5"/>
    <dgm:cxn modelId="{1B6F5B88-1335-49D5-8BF9-3C31D23F7663}" type="presOf" srcId="{BB49A509-87CA-43C8-B754-5A894B78A912}" destId="{FCC62770-13DB-4B3C-ACC2-67BE82B82E6F}" srcOrd="0" destOrd="1" presId="urn:microsoft.com/office/officeart/2005/8/layout/vList5"/>
    <dgm:cxn modelId="{2737E139-89D0-4365-83EB-36D67252CFC3}" srcId="{87364A42-6CF8-4E5D-88E6-E9174A09F82A}" destId="{BB49A509-87CA-43C8-B754-5A894B78A912}" srcOrd="0" destOrd="0" parTransId="{29D2FC5D-8331-4360-97D1-C412CDF0F06E}" sibTransId="{A65A641D-253C-4BF7-8936-DE42BBAA862A}"/>
    <dgm:cxn modelId="{681F2C13-B3E5-4122-904D-7A94F2B4CFF2}" type="presOf" srcId="{04C1F518-3253-482C-9D85-A0DBE9F7DA8D}" destId="{F61BAA2D-BB2C-4985-84C3-C0103A6D22E0}" srcOrd="0" destOrd="0" presId="urn:microsoft.com/office/officeart/2005/8/layout/vList5"/>
    <dgm:cxn modelId="{C4C79BDB-9F2A-4A01-9DEA-61E56F477812}" srcId="{04C1F518-3253-482C-9D85-A0DBE9F7DA8D}" destId="{87364A42-6CF8-4E5D-88E6-E9174A09F82A}" srcOrd="0" destOrd="0" parTransId="{6B457F02-595A-4537-9142-B70ECF825303}" sibTransId="{BB27659F-0491-4696-9B77-0F99DB827BAC}"/>
    <dgm:cxn modelId="{4AFF15F2-7C9B-4230-8316-4910F95C9560}" srcId="{87364A42-6CF8-4E5D-88E6-E9174A09F82A}" destId="{6BDB14E3-FAAB-4D39-BE4F-1AB8BC8D1A79}" srcOrd="2" destOrd="0" parTransId="{63C170BF-B3B1-490F-B2D4-A140BD6A070B}" sibTransId="{73886257-1057-4A22-9548-1BAB9762ECDA}"/>
    <dgm:cxn modelId="{E2990FA2-4475-49B9-A702-4C2B615F4E50}" srcId="{52C14AFB-E8CE-48F3-9B2C-2D952E9C70C2}" destId="{04C1F518-3253-482C-9D85-A0DBE9F7DA8D}" srcOrd="0" destOrd="0" parTransId="{B9CF4C6F-7903-44FF-BF5B-B0513D0CE949}" sibTransId="{7B409B83-9429-4885-80A2-34BDF38570FB}"/>
    <dgm:cxn modelId="{0B15B9E6-62B8-4253-BB18-656AF478E2CC}" type="presParOf" srcId="{072F1FD0-AF18-49AF-B5E8-B87A601FDEA6}" destId="{4759188B-392D-4217-806E-0609E1DC2607}" srcOrd="0" destOrd="0" presId="urn:microsoft.com/office/officeart/2005/8/layout/vList5"/>
    <dgm:cxn modelId="{B1548E86-F7FE-4E83-8EBF-1A5280119280}" type="presParOf" srcId="{4759188B-392D-4217-806E-0609E1DC2607}" destId="{F61BAA2D-BB2C-4985-84C3-C0103A6D22E0}" srcOrd="0" destOrd="0" presId="urn:microsoft.com/office/officeart/2005/8/layout/vList5"/>
    <dgm:cxn modelId="{EAEAE026-C1E1-49D1-834A-FA02B43BD41E}" type="presParOf" srcId="{4759188B-392D-4217-806E-0609E1DC2607}" destId="{FCC62770-13DB-4B3C-ACC2-67BE82B8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C14AFB-E8CE-48F3-9B2C-2D952E9C70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4C1F518-3253-482C-9D85-A0DBE9F7DA8D}">
      <dgm:prSet custT="1"/>
      <dgm:spPr/>
      <dgm:t>
        <a:bodyPr/>
        <a:lstStyle/>
        <a:p>
          <a:pPr rtl="0"/>
          <a:r>
            <a:rPr lang="es-CR" sz="3600" i="0" dirty="0" smtClean="0"/>
            <a:t>Instituciones financieras</a:t>
          </a:r>
        </a:p>
        <a:p>
          <a:pPr rtl="0"/>
          <a:r>
            <a:rPr lang="es-CR" sz="3600" i="0" dirty="0" smtClean="0"/>
            <a:t>Sujetas a reportar</a:t>
          </a:r>
          <a:endParaRPr lang="es-CR" sz="3600" i="0" dirty="0"/>
        </a:p>
      </dgm:t>
    </dgm:pt>
    <dgm:pt modelId="{B9CF4C6F-7903-44FF-BF5B-B0513D0CE949}" type="parTrans" cxnId="{E2990FA2-4475-49B9-A702-4C2B615F4E50}">
      <dgm:prSet/>
      <dgm:spPr/>
      <dgm:t>
        <a:bodyPr/>
        <a:lstStyle/>
        <a:p>
          <a:endParaRPr lang="es-CR"/>
        </a:p>
      </dgm:t>
    </dgm:pt>
    <dgm:pt modelId="{7B409B83-9429-4885-80A2-34BDF38570FB}" type="sibTrans" cxnId="{E2990FA2-4475-49B9-A702-4C2B615F4E50}">
      <dgm:prSet/>
      <dgm:spPr/>
      <dgm:t>
        <a:bodyPr/>
        <a:lstStyle/>
        <a:p>
          <a:endParaRPr lang="es-CR"/>
        </a:p>
      </dgm:t>
    </dgm:pt>
    <dgm:pt modelId="{A6FA3037-B139-462B-8DF9-C3F8C4825DC9}">
      <dgm:prSet/>
      <dgm:spPr/>
      <dgm:t>
        <a:bodyPr/>
        <a:lstStyle/>
        <a:p>
          <a:r>
            <a:rPr lang="es-ES_tradnl" sz="1900" dirty="0" smtClean="0"/>
            <a:t>Desarrollar la solución propia de su institución que le permita la generación del reporte FATCA.</a:t>
          </a:r>
          <a:endParaRPr lang="es-CR" sz="1900" dirty="0"/>
        </a:p>
      </dgm:t>
    </dgm:pt>
    <dgm:pt modelId="{89F20316-9777-4E2B-A3D3-F2FC04032EC1}" type="parTrans" cxnId="{DD3556ED-9F25-4F18-8BE2-B736D84CBCE7}">
      <dgm:prSet/>
      <dgm:spPr/>
      <dgm:t>
        <a:bodyPr/>
        <a:lstStyle/>
        <a:p>
          <a:endParaRPr lang="es-CR"/>
        </a:p>
      </dgm:t>
    </dgm:pt>
    <dgm:pt modelId="{E1F4AD59-68FC-43AE-81DD-5D65BC467D92}" type="sibTrans" cxnId="{DD3556ED-9F25-4F18-8BE2-B736D84CBCE7}">
      <dgm:prSet/>
      <dgm:spPr/>
      <dgm:t>
        <a:bodyPr/>
        <a:lstStyle/>
        <a:p>
          <a:endParaRPr lang="es-CR"/>
        </a:p>
      </dgm:t>
    </dgm:pt>
    <dgm:pt modelId="{3AC7C78C-BE62-41C4-B225-8564A48869C0}">
      <dgm:prSet/>
      <dgm:spPr/>
      <dgm:t>
        <a:bodyPr/>
        <a:lstStyle/>
        <a:p>
          <a:r>
            <a:rPr lang="es-ES_tradnl" sz="1900" dirty="0" smtClean="0"/>
            <a:t>Realizar la suscripción ante el Ministerio de Hacienda para el uso de los servicios FATCA.</a:t>
          </a:r>
          <a:endParaRPr lang="es-CR" sz="1900" dirty="0"/>
        </a:p>
      </dgm:t>
    </dgm:pt>
    <dgm:pt modelId="{D286103A-48C1-46BD-A695-A949E1EE7B21}" type="sibTrans" cxnId="{3891F4CC-7CFB-4AA6-8E37-F1B017444302}">
      <dgm:prSet/>
      <dgm:spPr/>
      <dgm:t>
        <a:bodyPr/>
        <a:lstStyle/>
        <a:p>
          <a:endParaRPr lang="es-CR"/>
        </a:p>
      </dgm:t>
    </dgm:pt>
    <dgm:pt modelId="{150C4CF2-27E1-4362-8F30-8F6DF52C9AB2}" type="parTrans" cxnId="{3891F4CC-7CFB-4AA6-8E37-F1B017444302}">
      <dgm:prSet/>
      <dgm:spPr/>
      <dgm:t>
        <a:bodyPr/>
        <a:lstStyle/>
        <a:p>
          <a:endParaRPr lang="es-CR"/>
        </a:p>
      </dgm:t>
    </dgm:pt>
    <dgm:pt modelId="{046D46C4-D0EA-4302-9AB6-2EBFA6B270AF}">
      <dgm:prSet/>
      <dgm:spPr/>
      <dgm:t>
        <a:bodyPr/>
        <a:lstStyle/>
        <a:p>
          <a:r>
            <a:rPr lang="es-ES_tradnl" sz="1900" dirty="0" smtClean="0"/>
            <a:t>Enviar el reporte a través de los servicios de la plataforma tecnológica del BCCR de acuerdo a los estándares electrónicos establecidos para este fin.</a:t>
          </a:r>
          <a:endParaRPr lang="es-CR" sz="1900" dirty="0"/>
        </a:p>
      </dgm:t>
    </dgm:pt>
    <dgm:pt modelId="{4E4E18A6-F6B2-4B90-97BD-2A9072C32DCF}" type="sibTrans" cxnId="{60649E4C-A460-4D5F-8422-657DE70EA72A}">
      <dgm:prSet/>
      <dgm:spPr/>
      <dgm:t>
        <a:bodyPr/>
        <a:lstStyle/>
        <a:p>
          <a:endParaRPr lang="es-CR"/>
        </a:p>
      </dgm:t>
    </dgm:pt>
    <dgm:pt modelId="{E14EA9BD-80B7-4665-A499-587363DFAFF9}" type="parTrans" cxnId="{60649E4C-A460-4D5F-8422-657DE70EA72A}">
      <dgm:prSet/>
      <dgm:spPr/>
      <dgm:t>
        <a:bodyPr/>
        <a:lstStyle/>
        <a:p>
          <a:endParaRPr lang="es-CR"/>
        </a:p>
      </dgm:t>
    </dgm:pt>
    <dgm:pt modelId="{F4B1DA31-B193-46FF-BD5F-F2C8BB21AE2A}">
      <dgm:prSet custT="1"/>
      <dgm:spPr/>
      <dgm:t>
        <a:bodyPr/>
        <a:lstStyle/>
        <a:p>
          <a:r>
            <a:rPr lang="es-CR" sz="2400" b="1" u="none" dirty="0" smtClean="0"/>
            <a:t>Segundo</a:t>
          </a:r>
          <a:endParaRPr lang="es-CR" sz="2400" u="none" dirty="0"/>
        </a:p>
      </dgm:t>
    </dgm:pt>
    <dgm:pt modelId="{37C791BF-5518-4AD4-BD36-EFCFF469099E}" type="parTrans" cxnId="{9D2FDAC9-318C-411F-8B4D-7521CD49B214}">
      <dgm:prSet/>
      <dgm:spPr/>
      <dgm:t>
        <a:bodyPr/>
        <a:lstStyle/>
        <a:p>
          <a:endParaRPr lang="es-CR"/>
        </a:p>
      </dgm:t>
    </dgm:pt>
    <dgm:pt modelId="{702576F3-CCAD-4498-BFF7-ACE5405EF97F}" type="sibTrans" cxnId="{9D2FDAC9-318C-411F-8B4D-7521CD49B214}">
      <dgm:prSet/>
      <dgm:spPr/>
      <dgm:t>
        <a:bodyPr/>
        <a:lstStyle/>
        <a:p>
          <a:endParaRPr lang="es-CR"/>
        </a:p>
      </dgm:t>
    </dgm:pt>
    <dgm:pt modelId="{29FA031A-76BF-485C-B742-B920A64A7100}">
      <dgm:prSet custT="1"/>
      <dgm:spPr/>
      <dgm:t>
        <a:bodyPr/>
        <a:lstStyle/>
        <a:p>
          <a:r>
            <a:rPr lang="es-CR" sz="2400" u="sng" dirty="0" smtClean="0"/>
            <a:t>Si debe reportar estas son las responsabilidades:</a:t>
          </a:r>
          <a:endParaRPr lang="es-CR" sz="2400" u="sng" dirty="0"/>
        </a:p>
      </dgm:t>
    </dgm:pt>
    <dgm:pt modelId="{932CBFF1-C070-44B8-8BBB-76EF0698BDA9}" type="parTrans" cxnId="{632C9CE4-177C-497C-89E2-71D22B8C73B9}">
      <dgm:prSet/>
      <dgm:spPr/>
      <dgm:t>
        <a:bodyPr/>
        <a:lstStyle/>
        <a:p>
          <a:endParaRPr lang="es-CR"/>
        </a:p>
      </dgm:t>
    </dgm:pt>
    <dgm:pt modelId="{1B26E4F2-58EE-4B3B-9FCC-2CEBC87D92A4}" type="sibTrans" cxnId="{632C9CE4-177C-497C-89E2-71D22B8C73B9}">
      <dgm:prSet/>
      <dgm:spPr/>
      <dgm:t>
        <a:bodyPr/>
        <a:lstStyle/>
        <a:p>
          <a:endParaRPr lang="es-CR"/>
        </a:p>
      </dgm:t>
    </dgm:pt>
    <dgm:pt modelId="{072F1FD0-AF18-49AF-B5E8-B87A601FDEA6}" type="pres">
      <dgm:prSet presAssocID="{52C14AFB-E8CE-48F3-9B2C-2D952E9C70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4759188B-392D-4217-806E-0609E1DC2607}" type="pres">
      <dgm:prSet presAssocID="{04C1F518-3253-482C-9D85-A0DBE9F7DA8D}" presName="linNode" presStyleCnt="0"/>
      <dgm:spPr/>
    </dgm:pt>
    <dgm:pt modelId="{F61BAA2D-BB2C-4985-84C3-C0103A6D22E0}" type="pres">
      <dgm:prSet presAssocID="{04C1F518-3253-482C-9D85-A0DBE9F7DA8D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CC62770-13DB-4B3C-ACC2-67BE82B82E6F}" type="pres">
      <dgm:prSet presAssocID="{04C1F518-3253-482C-9D85-A0DBE9F7DA8D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54308DFD-9FDC-49FB-A4E7-7E00083C50A3}" type="presOf" srcId="{52C14AFB-E8CE-48F3-9B2C-2D952E9C70C2}" destId="{072F1FD0-AF18-49AF-B5E8-B87A601FDEA6}" srcOrd="0" destOrd="0" presId="urn:microsoft.com/office/officeart/2005/8/layout/vList5"/>
    <dgm:cxn modelId="{E2990FA2-4475-49B9-A702-4C2B615F4E50}" srcId="{52C14AFB-E8CE-48F3-9B2C-2D952E9C70C2}" destId="{04C1F518-3253-482C-9D85-A0DBE9F7DA8D}" srcOrd="0" destOrd="0" parTransId="{B9CF4C6F-7903-44FF-BF5B-B0513D0CE949}" sibTransId="{7B409B83-9429-4885-80A2-34BDF38570FB}"/>
    <dgm:cxn modelId="{93BA046C-BD0E-4F6A-A161-CC503440602B}" type="presOf" srcId="{046D46C4-D0EA-4302-9AB6-2EBFA6B270AF}" destId="{FCC62770-13DB-4B3C-ACC2-67BE82B82E6F}" srcOrd="0" destOrd="3" presId="urn:microsoft.com/office/officeart/2005/8/layout/vList5"/>
    <dgm:cxn modelId="{DD3556ED-9F25-4F18-8BE2-B736D84CBCE7}" srcId="{29FA031A-76BF-485C-B742-B920A64A7100}" destId="{A6FA3037-B139-462B-8DF9-C3F8C4825DC9}" srcOrd="0" destOrd="0" parTransId="{89F20316-9777-4E2B-A3D3-F2FC04032EC1}" sibTransId="{E1F4AD59-68FC-43AE-81DD-5D65BC467D92}"/>
    <dgm:cxn modelId="{3891F4CC-7CFB-4AA6-8E37-F1B017444302}" srcId="{29FA031A-76BF-485C-B742-B920A64A7100}" destId="{3AC7C78C-BE62-41C4-B225-8564A48869C0}" srcOrd="2" destOrd="0" parTransId="{150C4CF2-27E1-4362-8F30-8F6DF52C9AB2}" sibTransId="{D286103A-48C1-46BD-A695-A949E1EE7B21}"/>
    <dgm:cxn modelId="{BABFE784-F992-416B-AD2A-A7E6DB081992}" type="presOf" srcId="{F4B1DA31-B193-46FF-BD5F-F2C8BB21AE2A}" destId="{FCC62770-13DB-4B3C-ACC2-67BE82B82E6F}" srcOrd="0" destOrd="0" presId="urn:microsoft.com/office/officeart/2005/8/layout/vList5"/>
    <dgm:cxn modelId="{9E29F6F2-D687-4B01-ACEC-3318D503449E}" type="presOf" srcId="{29FA031A-76BF-485C-B742-B920A64A7100}" destId="{FCC62770-13DB-4B3C-ACC2-67BE82B82E6F}" srcOrd="0" destOrd="1" presId="urn:microsoft.com/office/officeart/2005/8/layout/vList5"/>
    <dgm:cxn modelId="{D4FE4470-0F25-409C-9A36-86E0CA2795BD}" type="presOf" srcId="{04C1F518-3253-482C-9D85-A0DBE9F7DA8D}" destId="{F61BAA2D-BB2C-4985-84C3-C0103A6D22E0}" srcOrd="0" destOrd="0" presId="urn:microsoft.com/office/officeart/2005/8/layout/vList5"/>
    <dgm:cxn modelId="{9D2FDAC9-318C-411F-8B4D-7521CD49B214}" srcId="{04C1F518-3253-482C-9D85-A0DBE9F7DA8D}" destId="{F4B1DA31-B193-46FF-BD5F-F2C8BB21AE2A}" srcOrd="0" destOrd="0" parTransId="{37C791BF-5518-4AD4-BD36-EFCFF469099E}" sibTransId="{702576F3-CCAD-4498-BFF7-ACE5405EF97F}"/>
    <dgm:cxn modelId="{632C9CE4-177C-497C-89E2-71D22B8C73B9}" srcId="{04C1F518-3253-482C-9D85-A0DBE9F7DA8D}" destId="{29FA031A-76BF-485C-B742-B920A64A7100}" srcOrd="1" destOrd="0" parTransId="{932CBFF1-C070-44B8-8BBB-76EF0698BDA9}" sibTransId="{1B26E4F2-58EE-4B3B-9FCC-2CEBC87D92A4}"/>
    <dgm:cxn modelId="{24BB771B-E34C-4193-81FE-6D689BBDAB74}" type="presOf" srcId="{A6FA3037-B139-462B-8DF9-C3F8C4825DC9}" destId="{FCC62770-13DB-4B3C-ACC2-67BE82B82E6F}" srcOrd="0" destOrd="2" presId="urn:microsoft.com/office/officeart/2005/8/layout/vList5"/>
    <dgm:cxn modelId="{60649E4C-A460-4D5F-8422-657DE70EA72A}" srcId="{29FA031A-76BF-485C-B742-B920A64A7100}" destId="{046D46C4-D0EA-4302-9AB6-2EBFA6B270AF}" srcOrd="1" destOrd="0" parTransId="{E14EA9BD-80B7-4665-A499-587363DFAFF9}" sibTransId="{4E4E18A6-F6B2-4B90-97BD-2A9072C32DCF}"/>
    <dgm:cxn modelId="{ED701C29-E6E4-49C5-86CF-8C67DD6EEB3D}" type="presOf" srcId="{3AC7C78C-BE62-41C4-B225-8564A48869C0}" destId="{FCC62770-13DB-4B3C-ACC2-67BE82B82E6F}" srcOrd="0" destOrd="4" presId="urn:microsoft.com/office/officeart/2005/8/layout/vList5"/>
    <dgm:cxn modelId="{1DEC783D-A94D-4CE8-B3DF-417CE6B76773}" type="presParOf" srcId="{072F1FD0-AF18-49AF-B5E8-B87A601FDEA6}" destId="{4759188B-392D-4217-806E-0609E1DC2607}" srcOrd="0" destOrd="0" presId="urn:microsoft.com/office/officeart/2005/8/layout/vList5"/>
    <dgm:cxn modelId="{0118AA49-0178-404E-B257-4BF62F5AAD98}" type="presParOf" srcId="{4759188B-392D-4217-806E-0609E1DC2607}" destId="{F61BAA2D-BB2C-4985-84C3-C0103A6D22E0}" srcOrd="0" destOrd="0" presId="urn:microsoft.com/office/officeart/2005/8/layout/vList5"/>
    <dgm:cxn modelId="{EBEA788E-FF49-4D9F-A12C-4EF4C27707D1}" type="presParOf" srcId="{4759188B-392D-4217-806E-0609E1DC2607}" destId="{FCC62770-13DB-4B3C-ACC2-67BE82B82E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26382D9-24C5-4370-B1E9-48B1A655C99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0F0D6E95-E66F-4BBF-AF00-0EC962F8A660}">
      <dgm:prSet/>
      <dgm:spPr/>
      <dgm:t>
        <a:bodyPr/>
        <a:lstStyle/>
        <a:p>
          <a:pPr rtl="0"/>
          <a:r>
            <a:rPr lang="es-CR" dirty="0" smtClean="0">
              <a:solidFill>
                <a:schemeClr val="bg1"/>
              </a:solidFill>
            </a:rPr>
            <a:t>.</a:t>
          </a:r>
          <a:endParaRPr lang="es-CR" dirty="0">
            <a:solidFill>
              <a:schemeClr val="bg1"/>
            </a:solidFill>
          </a:endParaRPr>
        </a:p>
      </dgm:t>
    </dgm:pt>
    <dgm:pt modelId="{9A8CEBDA-5469-493E-B79C-EB0988065551}" type="parTrans" cxnId="{28C9E087-0792-4525-899D-19F5B0F07199}">
      <dgm:prSet/>
      <dgm:spPr/>
      <dgm:t>
        <a:bodyPr/>
        <a:lstStyle/>
        <a:p>
          <a:endParaRPr lang="es-CR"/>
        </a:p>
      </dgm:t>
    </dgm:pt>
    <dgm:pt modelId="{F1816E80-89C4-4BCF-9FD0-8F6DE3E4C439}" type="sibTrans" cxnId="{28C9E087-0792-4525-899D-19F5B0F07199}">
      <dgm:prSet/>
      <dgm:spPr/>
      <dgm:t>
        <a:bodyPr/>
        <a:lstStyle/>
        <a:p>
          <a:endParaRPr lang="es-CR"/>
        </a:p>
      </dgm:t>
    </dgm:pt>
    <dgm:pt modelId="{F2597EC3-ED4D-4D9B-91EB-5EAD2AF1829C}">
      <dgm:prSet custT="1"/>
      <dgm:spPr/>
      <dgm:t>
        <a:bodyPr/>
        <a:lstStyle/>
        <a:p>
          <a:pPr rtl="0"/>
          <a:r>
            <a:rPr lang="es-CR" sz="1600" dirty="0" smtClean="0"/>
            <a:t>Enviar direcciones IP para pruebas</a:t>
          </a:r>
          <a:endParaRPr lang="es-CR" sz="1600" dirty="0"/>
        </a:p>
      </dgm:t>
    </dgm:pt>
    <dgm:pt modelId="{FA632420-5CFF-4DE4-A10F-770A396D588A}" type="parTrans" cxnId="{A2FAAFC1-9C06-46D7-B922-5BC4D69276AA}">
      <dgm:prSet/>
      <dgm:spPr/>
      <dgm:t>
        <a:bodyPr/>
        <a:lstStyle/>
        <a:p>
          <a:endParaRPr lang="es-CR"/>
        </a:p>
      </dgm:t>
    </dgm:pt>
    <dgm:pt modelId="{93F73145-31FC-470B-B9D3-BC6DAFD562F8}" type="sibTrans" cxnId="{A2FAAFC1-9C06-46D7-B922-5BC4D69276AA}">
      <dgm:prSet/>
      <dgm:spPr/>
      <dgm:t>
        <a:bodyPr/>
        <a:lstStyle/>
        <a:p>
          <a:endParaRPr lang="es-CR"/>
        </a:p>
      </dgm:t>
    </dgm:pt>
    <dgm:pt modelId="{6B13972B-C0B2-4343-8A7A-0817A4489626}">
      <dgm:prSet custT="1"/>
      <dgm:spPr/>
      <dgm:t>
        <a:bodyPr/>
        <a:lstStyle/>
        <a:p>
          <a:pPr rtl="0"/>
          <a:r>
            <a:rPr lang="es-CR" sz="1600" dirty="0" smtClean="0"/>
            <a:t>Definir la forma de envío del reporte</a:t>
          </a:r>
          <a:endParaRPr lang="es-CR" sz="1600" dirty="0"/>
        </a:p>
      </dgm:t>
    </dgm:pt>
    <dgm:pt modelId="{9310883A-61E9-4282-BC54-A88646D2A5A2}" type="parTrans" cxnId="{45E96309-0C2C-4866-9B2E-E50087F88836}">
      <dgm:prSet/>
      <dgm:spPr/>
      <dgm:t>
        <a:bodyPr/>
        <a:lstStyle/>
        <a:p>
          <a:endParaRPr lang="es-CR"/>
        </a:p>
      </dgm:t>
    </dgm:pt>
    <dgm:pt modelId="{81799D14-E55B-46A2-8AAB-2620C042D4E2}" type="sibTrans" cxnId="{45E96309-0C2C-4866-9B2E-E50087F88836}">
      <dgm:prSet/>
      <dgm:spPr/>
      <dgm:t>
        <a:bodyPr/>
        <a:lstStyle/>
        <a:p>
          <a:endParaRPr lang="es-CR"/>
        </a:p>
      </dgm:t>
    </dgm:pt>
    <dgm:pt modelId="{60166C00-6FC0-4AEF-A71D-1C783977E8AA}">
      <dgm:prSet custT="1"/>
      <dgm:spPr/>
      <dgm:t>
        <a:bodyPr/>
        <a:lstStyle/>
        <a:p>
          <a:pPr rtl="0"/>
          <a:r>
            <a:rPr lang="es-CR" sz="1600" dirty="0" smtClean="0"/>
            <a:t>Establecer comunicación con el servicio del BCCR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151B9737-0781-4E0C-8EC0-6C242654659E}" type="parTrans" cxnId="{22D33C9C-9BAA-4672-92B9-11C2CE39A0D3}">
      <dgm:prSet/>
      <dgm:spPr/>
      <dgm:t>
        <a:bodyPr/>
        <a:lstStyle/>
        <a:p>
          <a:endParaRPr lang="es-CR"/>
        </a:p>
      </dgm:t>
    </dgm:pt>
    <dgm:pt modelId="{0127B4E4-67EA-42FC-B403-7B220B1FB3E5}" type="sibTrans" cxnId="{22D33C9C-9BAA-4672-92B9-11C2CE39A0D3}">
      <dgm:prSet/>
      <dgm:spPr/>
      <dgm:t>
        <a:bodyPr/>
        <a:lstStyle/>
        <a:p>
          <a:endParaRPr lang="es-CR"/>
        </a:p>
      </dgm:t>
    </dgm:pt>
    <dgm:pt modelId="{46913C1E-D52B-4A1F-BBF9-6908B977FFE7}">
      <dgm:prSet custT="1"/>
      <dgm:spPr/>
      <dgm:t>
        <a:bodyPr/>
        <a:lstStyle/>
        <a:p>
          <a:pPr rtl="0"/>
          <a:r>
            <a:rPr lang="es-CR" sz="1600" dirty="0" smtClean="0"/>
            <a:t>Enviar el GIIN el BCCR</a:t>
          </a:r>
          <a:endParaRPr lang="es-CR" sz="1600" dirty="0"/>
        </a:p>
      </dgm:t>
    </dgm:pt>
    <dgm:pt modelId="{07D6469C-2640-43BD-BE98-E4D35FADE470}" type="parTrans" cxnId="{5311125C-DD1D-491A-85F4-2D9905907753}">
      <dgm:prSet/>
      <dgm:spPr/>
      <dgm:t>
        <a:bodyPr/>
        <a:lstStyle/>
        <a:p>
          <a:endParaRPr lang="es-CR"/>
        </a:p>
      </dgm:t>
    </dgm:pt>
    <dgm:pt modelId="{57E97D00-4E78-49C8-8F3E-764BB940341F}" type="sibTrans" cxnId="{5311125C-DD1D-491A-85F4-2D9905907753}">
      <dgm:prSet/>
      <dgm:spPr/>
      <dgm:t>
        <a:bodyPr/>
        <a:lstStyle/>
        <a:p>
          <a:endParaRPr lang="es-CR"/>
        </a:p>
      </dgm:t>
    </dgm:pt>
    <dgm:pt modelId="{A2AF14CE-3D4F-4D15-A58D-27A9CA5CDB10}">
      <dgm:prSet custT="1"/>
      <dgm:spPr/>
      <dgm:t>
        <a:bodyPr/>
        <a:lstStyle/>
        <a:p>
          <a:pPr rtl="0"/>
          <a:r>
            <a:rPr lang="es-CR" sz="1600" dirty="0" smtClean="0"/>
            <a:t>Finalizar las pruebas de autenticación</a:t>
          </a:r>
          <a:r>
            <a:rPr lang="es-CR" sz="1600" dirty="0" smtClean="0">
              <a:solidFill>
                <a:srgbClr val="FF0000"/>
              </a:solidFill>
            </a:rPr>
            <a:t>*</a:t>
          </a:r>
          <a:endParaRPr lang="es-CR" sz="1600" dirty="0">
            <a:solidFill>
              <a:srgbClr val="FF0000"/>
            </a:solidFill>
          </a:endParaRPr>
        </a:p>
      </dgm:t>
    </dgm:pt>
    <dgm:pt modelId="{737B26FD-D499-4E58-B102-796DD967F8A4}" type="parTrans" cxnId="{4186364E-00D2-4087-B451-E7E9F49C7497}">
      <dgm:prSet/>
      <dgm:spPr/>
      <dgm:t>
        <a:bodyPr/>
        <a:lstStyle/>
        <a:p>
          <a:endParaRPr lang="es-CR"/>
        </a:p>
      </dgm:t>
    </dgm:pt>
    <dgm:pt modelId="{128A4DA4-BE37-4063-A9D7-7408DFF88D0F}" type="sibTrans" cxnId="{4186364E-00D2-4087-B451-E7E9F49C7497}">
      <dgm:prSet/>
      <dgm:spPr/>
      <dgm:t>
        <a:bodyPr/>
        <a:lstStyle/>
        <a:p>
          <a:endParaRPr lang="es-CR"/>
        </a:p>
      </dgm:t>
    </dgm:pt>
    <dgm:pt modelId="{ACF95A1E-7F01-420B-B33D-441CACE936B9}">
      <dgm:prSet custT="1"/>
      <dgm:spPr/>
      <dgm:t>
        <a:bodyPr/>
        <a:lstStyle/>
        <a:p>
          <a:pPr rtl="0"/>
          <a:r>
            <a:rPr lang="es-CR" sz="1600" smtClean="0"/>
            <a:t>Generar el XML FATCA</a:t>
          </a:r>
          <a:endParaRPr lang="es-CR" sz="1600"/>
        </a:p>
      </dgm:t>
    </dgm:pt>
    <dgm:pt modelId="{00F18006-9D04-4EA5-9743-B29BEFE98CC7}" type="parTrans" cxnId="{D2B4F064-E856-481C-A865-DB29728993C5}">
      <dgm:prSet/>
      <dgm:spPr/>
      <dgm:t>
        <a:bodyPr/>
        <a:lstStyle/>
        <a:p>
          <a:endParaRPr lang="es-CR"/>
        </a:p>
      </dgm:t>
    </dgm:pt>
    <dgm:pt modelId="{8586077F-EC51-499C-9F9B-60D5E2766B4C}" type="sibTrans" cxnId="{D2B4F064-E856-481C-A865-DB29728993C5}">
      <dgm:prSet/>
      <dgm:spPr/>
      <dgm:t>
        <a:bodyPr/>
        <a:lstStyle/>
        <a:p>
          <a:endParaRPr lang="es-CR"/>
        </a:p>
      </dgm:t>
    </dgm:pt>
    <dgm:pt modelId="{3E2C7F76-F7EA-4F50-917B-45FDF08A78FD}">
      <dgm:prSet custT="1"/>
      <dgm:spPr/>
      <dgm:t>
        <a:bodyPr/>
        <a:lstStyle/>
        <a:p>
          <a:pPr rtl="0"/>
          <a:r>
            <a:rPr lang="es-CR" sz="1600" dirty="0" smtClean="0"/>
            <a:t>Finalizar las pruebas de envío de archivo</a:t>
          </a:r>
          <a:endParaRPr lang="es-CR" sz="1600" dirty="0"/>
        </a:p>
      </dgm:t>
    </dgm:pt>
    <dgm:pt modelId="{3C6E9D98-9E6C-4BC8-9FD6-79B96E6E8496}" type="parTrans" cxnId="{9C64992C-4502-4FFF-8204-772E208A188B}">
      <dgm:prSet/>
      <dgm:spPr/>
      <dgm:t>
        <a:bodyPr/>
        <a:lstStyle/>
        <a:p>
          <a:endParaRPr lang="es-CR"/>
        </a:p>
      </dgm:t>
    </dgm:pt>
    <dgm:pt modelId="{979BB1DC-9740-4B1E-9617-065517EE0B4E}" type="sibTrans" cxnId="{9C64992C-4502-4FFF-8204-772E208A188B}">
      <dgm:prSet/>
      <dgm:spPr/>
      <dgm:t>
        <a:bodyPr/>
        <a:lstStyle/>
        <a:p>
          <a:endParaRPr lang="es-CR"/>
        </a:p>
      </dgm:t>
    </dgm:pt>
    <dgm:pt modelId="{28A3B68D-45F0-47C3-A29B-F89A1A9C8C71}">
      <dgm:prSet custT="1"/>
      <dgm:spPr/>
      <dgm:t>
        <a:bodyPr/>
        <a:lstStyle/>
        <a:p>
          <a:pPr rtl="0"/>
          <a:r>
            <a:rPr lang="es-CR" sz="1600" smtClean="0"/>
            <a:t>Completar suscripción a servicios FATCA</a:t>
          </a:r>
          <a:endParaRPr lang="es-CR" sz="1600"/>
        </a:p>
      </dgm:t>
    </dgm:pt>
    <dgm:pt modelId="{1CA4B981-1E8B-4193-BCC6-F7CEA04E4DB3}" type="parTrans" cxnId="{75F455CA-0523-41DA-B3E4-0A662F3AD8E6}">
      <dgm:prSet/>
      <dgm:spPr/>
      <dgm:t>
        <a:bodyPr/>
        <a:lstStyle/>
        <a:p>
          <a:endParaRPr lang="es-CR"/>
        </a:p>
      </dgm:t>
    </dgm:pt>
    <dgm:pt modelId="{09CDFF6A-01E8-4228-8B3A-8520221C49A7}" type="sibTrans" cxnId="{75F455CA-0523-41DA-B3E4-0A662F3AD8E6}">
      <dgm:prSet/>
      <dgm:spPr/>
      <dgm:t>
        <a:bodyPr/>
        <a:lstStyle/>
        <a:p>
          <a:endParaRPr lang="es-CR"/>
        </a:p>
      </dgm:t>
    </dgm:pt>
    <dgm:pt modelId="{D8F1179D-2978-44E8-BAB2-63CD8B923318}">
      <dgm:prSet custT="1"/>
      <dgm:spPr/>
      <dgm:t>
        <a:bodyPr/>
        <a:lstStyle/>
        <a:p>
          <a:pPr rtl="0"/>
          <a:r>
            <a:rPr lang="es-CR" sz="1600" smtClean="0"/>
            <a:t>Gestionar certificados de firma digital para los usuarios del sitio web</a:t>
          </a:r>
          <a:endParaRPr lang="es-CR" sz="1600"/>
        </a:p>
      </dgm:t>
    </dgm:pt>
    <dgm:pt modelId="{9D2D97D5-BFBF-413F-AF67-3C6A4FCC0025}" type="parTrans" cxnId="{E3C573CC-4488-4B3F-85A4-473C2B470E83}">
      <dgm:prSet/>
      <dgm:spPr/>
      <dgm:t>
        <a:bodyPr/>
        <a:lstStyle/>
        <a:p>
          <a:endParaRPr lang="es-CR"/>
        </a:p>
      </dgm:t>
    </dgm:pt>
    <dgm:pt modelId="{06CE7983-7F8C-4FD5-9BBB-44A430D67342}" type="sibTrans" cxnId="{E3C573CC-4488-4B3F-85A4-473C2B470E83}">
      <dgm:prSet/>
      <dgm:spPr/>
      <dgm:t>
        <a:bodyPr/>
        <a:lstStyle/>
        <a:p>
          <a:endParaRPr lang="es-CR"/>
        </a:p>
      </dgm:t>
    </dgm:pt>
    <dgm:pt modelId="{BF24CEAD-06E4-4184-A8C6-8655D6AE01DD}">
      <dgm:prSet custT="1"/>
      <dgm:spPr/>
      <dgm:t>
        <a:bodyPr/>
        <a:lstStyle/>
        <a:p>
          <a:pPr rtl="0"/>
          <a:r>
            <a:rPr lang="es-CR" sz="1600" dirty="0" smtClean="0"/>
            <a:t>Enviar oficialmente el reporte FATCA</a:t>
          </a:r>
          <a:endParaRPr lang="es-CR" sz="1600" dirty="0"/>
        </a:p>
      </dgm:t>
    </dgm:pt>
    <dgm:pt modelId="{6C77A782-0FEF-446D-8A23-B5E3046EB167}" type="parTrans" cxnId="{AA921569-8991-43B9-B16E-81DFB92B1A5D}">
      <dgm:prSet/>
      <dgm:spPr/>
      <dgm:t>
        <a:bodyPr/>
        <a:lstStyle/>
        <a:p>
          <a:endParaRPr lang="es-CR"/>
        </a:p>
      </dgm:t>
    </dgm:pt>
    <dgm:pt modelId="{AF22BBE7-9553-46DD-8DAC-6401A10AB070}" type="sibTrans" cxnId="{AA921569-8991-43B9-B16E-81DFB92B1A5D}">
      <dgm:prSet/>
      <dgm:spPr/>
      <dgm:t>
        <a:bodyPr/>
        <a:lstStyle/>
        <a:p>
          <a:endParaRPr lang="es-CR"/>
        </a:p>
      </dgm:t>
    </dgm:pt>
    <dgm:pt modelId="{90F2FB0C-FCAB-4B3F-84DF-BBDBB2D67592}" type="pres">
      <dgm:prSet presAssocID="{F26382D9-24C5-4370-B1E9-48B1A655C992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A5A62742-5B13-4DE6-BFC9-BAEA06B8060D}" type="pres">
      <dgm:prSet presAssocID="{0F0D6E95-E66F-4BBF-AF00-0EC962F8A660}" presName="root" presStyleCnt="0">
        <dgm:presLayoutVars>
          <dgm:chMax/>
          <dgm:chPref/>
        </dgm:presLayoutVars>
      </dgm:prSet>
      <dgm:spPr/>
    </dgm:pt>
    <dgm:pt modelId="{9CA41A79-9B84-411F-81B4-D7C0058FCCFF}" type="pres">
      <dgm:prSet presAssocID="{0F0D6E95-E66F-4BBF-AF00-0EC962F8A660}" presName="rootComposite" presStyleCnt="0">
        <dgm:presLayoutVars/>
      </dgm:prSet>
      <dgm:spPr/>
    </dgm:pt>
    <dgm:pt modelId="{E18A37B4-BB59-4D07-A298-D7634BBDC48D}" type="pres">
      <dgm:prSet presAssocID="{0F0D6E95-E66F-4BBF-AF00-0EC962F8A660}" presName="ParentAccent" presStyleLbl="alignNode1" presStyleIdx="0" presStyleCnt="1"/>
      <dgm:spPr/>
    </dgm:pt>
    <dgm:pt modelId="{35B95576-0B29-4052-A5DD-CF70141D9971}" type="pres">
      <dgm:prSet presAssocID="{0F0D6E95-E66F-4BBF-AF00-0EC962F8A660}" presName="ParentSmallAccent" presStyleLbl="fgAcc1" presStyleIdx="0" presStyleCnt="1"/>
      <dgm:spPr/>
    </dgm:pt>
    <dgm:pt modelId="{19B65451-3BAE-4875-928A-312867F0E6B0}" type="pres">
      <dgm:prSet presAssocID="{0F0D6E95-E66F-4BBF-AF00-0EC962F8A660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C78DA86-62A3-45C6-B6A4-7EFBBE199FE8}" type="pres">
      <dgm:prSet presAssocID="{0F0D6E95-E66F-4BBF-AF00-0EC962F8A660}" presName="childShape" presStyleCnt="0">
        <dgm:presLayoutVars>
          <dgm:chMax val="0"/>
          <dgm:chPref val="0"/>
        </dgm:presLayoutVars>
      </dgm:prSet>
      <dgm:spPr/>
    </dgm:pt>
    <dgm:pt modelId="{EADD5933-5AEC-4BCE-90AD-CCBECE42EE5C}" type="pres">
      <dgm:prSet presAssocID="{F2597EC3-ED4D-4D9B-91EB-5EAD2AF1829C}" presName="childComposite" presStyleCnt="0">
        <dgm:presLayoutVars>
          <dgm:chMax val="0"/>
          <dgm:chPref val="0"/>
        </dgm:presLayoutVars>
      </dgm:prSet>
      <dgm:spPr/>
    </dgm:pt>
    <dgm:pt modelId="{40FEAC3E-6C9E-463E-B869-235551C20ECE}" type="pres">
      <dgm:prSet presAssocID="{F2597EC3-ED4D-4D9B-91EB-5EAD2AF1829C}" presName="ChildAccent" presStyleLbl="solidFgAcc1" presStyleIdx="0" presStyleCnt="10" custLinFactX="-300000" custLinFactNeighborX="-331773"/>
      <dgm:spPr/>
    </dgm:pt>
    <dgm:pt modelId="{41D5B233-2ED3-4BF6-9EDE-C40FC874F6B5}" type="pres">
      <dgm:prSet presAssocID="{F2597EC3-ED4D-4D9B-91EB-5EAD2AF1829C}" presName="Child" presStyleLbl="revTx" presStyleIdx="1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1FC4FD3D-9259-413B-83BE-6E42D5F99FD8}" type="pres">
      <dgm:prSet presAssocID="{6B13972B-C0B2-4343-8A7A-0817A4489626}" presName="childComposite" presStyleCnt="0">
        <dgm:presLayoutVars>
          <dgm:chMax val="0"/>
          <dgm:chPref val="0"/>
        </dgm:presLayoutVars>
      </dgm:prSet>
      <dgm:spPr/>
    </dgm:pt>
    <dgm:pt modelId="{C266B1E2-43D6-4E2E-BE9C-A394AA0725A8}" type="pres">
      <dgm:prSet presAssocID="{6B13972B-C0B2-4343-8A7A-0817A4489626}" presName="ChildAccent" presStyleLbl="solidFgAcc1" presStyleIdx="1" presStyleCnt="10" custLinFactX="-300000" custLinFactNeighborX="-331773"/>
      <dgm:spPr/>
    </dgm:pt>
    <dgm:pt modelId="{21EC7283-C90B-470E-BA9C-578B423821BB}" type="pres">
      <dgm:prSet presAssocID="{6B13972B-C0B2-4343-8A7A-0817A4489626}" presName="Child" presStyleLbl="revTx" presStyleIdx="2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8ACA03E-E26D-4020-84B0-F101F0FCE2C2}" type="pres">
      <dgm:prSet presAssocID="{60166C00-6FC0-4AEF-A71D-1C783977E8AA}" presName="childComposite" presStyleCnt="0">
        <dgm:presLayoutVars>
          <dgm:chMax val="0"/>
          <dgm:chPref val="0"/>
        </dgm:presLayoutVars>
      </dgm:prSet>
      <dgm:spPr/>
    </dgm:pt>
    <dgm:pt modelId="{A200F825-09F6-4AF9-ABAC-DC77F55AEB99}" type="pres">
      <dgm:prSet presAssocID="{60166C00-6FC0-4AEF-A71D-1C783977E8AA}" presName="ChildAccent" presStyleLbl="solidFgAcc1" presStyleIdx="2" presStyleCnt="10" custLinFactX="-300000" custLinFactNeighborX="-331773"/>
      <dgm:spPr/>
    </dgm:pt>
    <dgm:pt modelId="{42A65BDB-78E7-48A8-8977-354BB2333F79}" type="pres">
      <dgm:prSet presAssocID="{60166C00-6FC0-4AEF-A71D-1C783977E8AA}" presName="Child" presStyleLbl="revTx" presStyleIdx="3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B8CB043-E9ED-4602-AC92-62FD21DFA43A}" type="pres">
      <dgm:prSet presAssocID="{46913C1E-D52B-4A1F-BBF9-6908B977FFE7}" presName="childComposite" presStyleCnt="0">
        <dgm:presLayoutVars>
          <dgm:chMax val="0"/>
          <dgm:chPref val="0"/>
        </dgm:presLayoutVars>
      </dgm:prSet>
      <dgm:spPr/>
    </dgm:pt>
    <dgm:pt modelId="{F7602F73-F6AA-44FC-ADDF-287FFC1A9B93}" type="pres">
      <dgm:prSet presAssocID="{46913C1E-D52B-4A1F-BBF9-6908B977FFE7}" presName="ChildAccent" presStyleLbl="solidFgAcc1" presStyleIdx="3" presStyleCnt="10" custLinFactX="-300000" custLinFactNeighborX="-331773"/>
      <dgm:spPr/>
    </dgm:pt>
    <dgm:pt modelId="{922FFF21-5A1F-4F72-BF42-7D9ABDA7F1B2}" type="pres">
      <dgm:prSet presAssocID="{46913C1E-D52B-4A1F-BBF9-6908B977FFE7}" presName="Child" presStyleLbl="revTx" presStyleIdx="4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D7E76BE9-8B56-45EB-AA11-4B9ECBC958F4}" type="pres">
      <dgm:prSet presAssocID="{A2AF14CE-3D4F-4D15-A58D-27A9CA5CDB10}" presName="childComposite" presStyleCnt="0">
        <dgm:presLayoutVars>
          <dgm:chMax val="0"/>
          <dgm:chPref val="0"/>
        </dgm:presLayoutVars>
      </dgm:prSet>
      <dgm:spPr/>
    </dgm:pt>
    <dgm:pt modelId="{4F2C6123-5BE1-4895-A63D-DDBE6D7C1F2A}" type="pres">
      <dgm:prSet presAssocID="{A2AF14CE-3D4F-4D15-A58D-27A9CA5CDB10}" presName="ChildAccent" presStyleLbl="solidFgAcc1" presStyleIdx="4" presStyleCnt="10" custLinFactX="-300000" custLinFactNeighborX="-331773"/>
      <dgm:spPr/>
    </dgm:pt>
    <dgm:pt modelId="{834EB55F-71C5-446F-9558-E12BE3EE41BA}" type="pres">
      <dgm:prSet presAssocID="{A2AF14CE-3D4F-4D15-A58D-27A9CA5CDB10}" presName="Child" presStyleLbl="revTx" presStyleIdx="5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A1689BD6-7F47-4859-BB97-87BE6EE05E6B}" type="pres">
      <dgm:prSet presAssocID="{ACF95A1E-7F01-420B-B33D-441CACE936B9}" presName="childComposite" presStyleCnt="0">
        <dgm:presLayoutVars>
          <dgm:chMax val="0"/>
          <dgm:chPref val="0"/>
        </dgm:presLayoutVars>
      </dgm:prSet>
      <dgm:spPr/>
    </dgm:pt>
    <dgm:pt modelId="{3E80FC42-684A-4EAC-BDCA-5748D9FDA7C8}" type="pres">
      <dgm:prSet presAssocID="{ACF95A1E-7F01-420B-B33D-441CACE936B9}" presName="ChildAccent" presStyleLbl="solidFgAcc1" presStyleIdx="5" presStyleCnt="10" custLinFactX="-300000" custLinFactNeighborX="-331773"/>
      <dgm:spPr/>
    </dgm:pt>
    <dgm:pt modelId="{505CF0DE-91FD-479C-977C-0F3DFCFE631E}" type="pres">
      <dgm:prSet presAssocID="{ACF95A1E-7F01-420B-B33D-441CACE936B9}" presName="Child" presStyleLbl="revTx" presStyleIdx="6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3B5ED75F-54D5-48CF-8421-50798837D8BB}" type="pres">
      <dgm:prSet presAssocID="{3E2C7F76-F7EA-4F50-917B-45FDF08A78FD}" presName="childComposite" presStyleCnt="0">
        <dgm:presLayoutVars>
          <dgm:chMax val="0"/>
          <dgm:chPref val="0"/>
        </dgm:presLayoutVars>
      </dgm:prSet>
      <dgm:spPr/>
    </dgm:pt>
    <dgm:pt modelId="{30425875-3766-40D5-AE2C-3FA7472F61DA}" type="pres">
      <dgm:prSet presAssocID="{3E2C7F76-F7EA-4F50-917B-45FDF08A78FD}" presName="ChildAccent" presStyleLbl="solidFgAcc1" presStyleIdx="6" presStyleCnt="10" custLinFactX="-300000" custLinFactNeighborX="-331773"/>
      <dgm:spPr/>
    </dgm:pt>
    <dgm:pt modelId="{B8D00979-AE06-44BE-A0FC-51F376F9C77C}" type="pres">
      <dgm:prSet presAssocID="{3E2C7F76-F7EA-4F50-917B-45FDF08A78FD}" presName="Child" presStyleLbl="revTx" presStyleIdx="7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440C50D-7C7C-4821-8316-B6BF09B56A5B}" type="pres">
      <dgm:prSet presAssocID="{28A3B68D-45F0-47C3-A29B-F89A1A9C8C71}" presName="childComposite" presStyleCnt="0">
        <dgm:presLayoutVars>
          <dgm:chMax val="0"/>
          <dgm:chPref val="0"/>
        </dgm:presLayoutVars>
      </dgm:prSet>
      <dgm:spPr/>
    </dgm:pt>
    <dgm:pt modelId="{BAA3470E-05FA-43EB-AE23-200F70C39D05}" type="pres">
      <dgm:prSet presAssocID="{28A3B68D-45F0-47C3-A29B-F89A1A9C8C71}" presName="ChildAccent" presStyleLbl="solidFgAcc1" presStyleIdx="7" presStyleCnt="10" custLinFactX="-300000" custLinFactNeighborX="-331773"/>
      <dgm:spPr/>
    </dgm:pt>
    <dgm:pt modelId="{44CD33B9-7858-4587-87BC-4A32047EA6B0}" type="pres">
      <dgm:prSet presAssocID="{28A3B68D-45F0-47C3-A29B-F89A1A9C8C71}" presName="Child" presStyleLbl="revTx" presStyleIdx="8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E5779060-C054-4AB3-AB75-28E99F7DC150}" type="pres">
      <dgm:prSet presAssocID="{D8F1179D-2978-44E8-BAB2-63CD8B923318}" presName="childComposite" presStyleCnt="0">
        <dgm:presLayoutVars>
          <dgm:chMax val="0"/>
          <dgm:chPref val="0"/>
        </dgm:presLayoutVars>
      </dgm:prSet>
      <dgm:spPr/>
    </dgm:pt>
    <dgm:pt modelId="{E3B6F170-FCE6-4414-B88F-29DA76FB9ABB}" type="pres">
      <dgm:prSet presAssocID="{D8F1179D-2978-44E8-BAB2-63CD8B923318}" presName="ChildAccent" presStyleLbl="solidFgAcc1" presStyleIdx="8" presStyleCnt="10" custLinFactX="-300000" custLinFactNeighborX="-331773"/>
      <dgm:spPr/>
    </dgm:pt>
    <dgm:pt modelId="{1875D8E3-D1B8-46AF-982B-0BC0CA8B9F60}" type="pres">
      <dgm:prSet presAssocID="{D8F1179D-2978-44E8-BAB2-63CD8B923318}" presName="Child" presStyleLbl="revTx" presStyleIdx="9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3C2ADB7-EDA8-4306-BEC1-4E006886BDFC}" type="pres">
      <dgm:prSet presAssocID="{BF24CEAD-06E4-4184-A8C6-8655D6AE01DD}" presName="childComposite" presStyleCnt="0">
        <dgm:presLayoutVars>
          <dgm:chMax val="0"/>
          <dgm:chPref val="0"/>
        </dgm:presLayoutVars>
      </dgm:prSet>
      <dgm:spPr/>
    </dgm:pt>
    <dgm:pt modelId="{E71C6FAD-C4A7-4982-8582-767C76462893}" type="pres">
      <dgm:prSet presAssocID="{BF24CEAD-06E4-4184-A8C6-8655D6AE01DD}" presName="ChildAccent" presStyleLbl="solidFgAcc1" presStyleIdx="9" presStyleCnt="10" custLinFactX="-300000" custLinFactNeighborX="-331773"/>
      <dgm:spPr/>
    </dgm:pt>
    <dgm:pt modelId="{BD027BEC-985A-4BCA-BEEB-3444DB41A9B0}" type="pres">
      <dgm:prSet presAssocID="{BF24CEAD-06E4-4184-A8C6-8655D6AE01DD}" presName="Child" presStyleLbl="revTx" presStyleIdx="10" presStyleCnt="11" custScaleX="214568" custScaleY="56449" custLinFactNeighborX="189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EAB20DA7-3472-459D-A159-BC038992BCDA}" type="presOf" srcId="{BF24CEAD-06E4-4184-A8C6-8655D6AE01DD}" destId="{BD027BEC-985A-4BCA-BEEB-3444DB41A9B0}" srcOrd="0" destOrd="0" presId="urn:microsoft.com/office/officeart/2008/layout/SquareAccentList"/>
    <dgm:cxn modelId="{E278ACC7-3A51-44C8-9B00-9E80C6BFA34A}" type="presOf" srcId="{3E2C7F76-F7EA-4F50-917B-45FDF08A78FD}" destId="{B8D00979-AE06-44BE-A0FC-51F376F9C77C}" srcOrd="0" destOrd="0" presId="urn:microsoft.com/office/officeart/2008/layout/SquareAccentList"/>
    <dgm:cxn modelId="{0EE4F949-EC6B-46F7-9013-BECABE66BE5F}" type="presOf" srcId="{60166C00-6FC0-4AEF-A71D-1C783977E8AA}" destId="{42A65BDB-78E7-48A8-8977-354BB2333F79}" srcOrd="0" destOrd="0" presId="urn:microsoft.com/office/officeart/2008/layout/SquareAccentList"/>
    <dgm:cxn modelId="{E3C573CC-4488-4B3F-85A4-473C2B470E83}" srcId="{0F0D6E95-E66F-4BBF-AF00-0EC962F8A660}" destId="{D8F1179D-2978-44E8-BAB2-63CD8B923318}" srcOrd="8" destOrd="0" parTransId="{9D2D97D5-BFBF-413F-AF67-3C6A4FCC0025}" sibTransId="{06CE7983-7F8C-4FD5-9BBB-44A430D67342}"/>
    <dgm:cxn modelId="{A2FAAFC1-9C06-46D7-B922-5BC4D69276AA}" srcId="{0F0D6E95-E66F-4BBF-AF00-0EC962F8A660}" destId="{F2597EC3-ED4D-4D9B-91EB-5EAD2AF1829C}" srcOrd="0" destOrd="0" parTransId="{FA632420-5CFF-4DE4-A10F-770A396D588A}" sibTransId="{93F73145-31FC-470B-B9D3-BC6DAFD562F8}"/>
    <dgm:cxn modelId="{75F455CA-0523-41DA-B3E4-0A662F3AD8E6}" srcId="{0F0D6E95-E66F-4BBF-AF00-0EC962F8A660}" destId="{28A3B68D-45F0-47C3-A29B-F89A1A9C8C71}" srcOrd="7" destOrd="0" parTransId="{1CA4B981-1E8B-4193-BCC6-F7CEA04E4DB3}" sibTransId="{09CDFF6A-01E8-4228-8B3A-8520221C49A7}"/>
    <dgm:cxn modelId="{EC115BC9-6DC2-459E-B79D-AD5EB7166F89}" type="presOf" srcId="{A2AF14CE-3D4F-4D15-A58D-27A9CA5CDB10}" destId="{834EB55F-71C5-446F-9558-E12BE3EE41BA}" srcOrd="0" destOrd="0" presId="urn:microsoft.com/office/officeart/2008/layout/SquareAccentList"/>
    <dgm:cxn modelId="{D2B4F064-E856-481C-A865-DB29728993C5}" srcId="{0F0D6E95-E66F-4BBF-AF00-0EC962F8A660}" destId="{ACF95A1E-7F01-420B-B33D-441CACE936B9}" srcOrd="5" destOrd="0" parTransId="{00F18006-9D04-4EA5-9743-B29BEFE98CC7}" sibTransId="{8586077F-EC51-499C-9F9B-60D5E2766B4C}"/>
    <dgm:cxn modelId="{1FFD7892-C0F8-4E48-9C9C-DA12F377B41F}" type="presOf" srcId="{6B13972B-C0B2-4343-8A7A-0817A4489626}" destId="{21EC7283-C90B-470E-BA9C-578B423821BB}" srcOrd="0" destOrd="0" presId="urn:microsoft.com/office/officeart/2008/layout/SquareAccentList"/>
    <dgm:cxn modelId="{AA921569-8991-43B9-B16E-81DFB92B1A5D}" srcId="{0F0D6E95-E66F-4BBF-AF00-0EC962F8A660}" destId="{BF24CEAD-06E4-4184-A8C6-8655D6AE01DD}" srcOrd="9" destOrd="0" parTransId="{6C77A782-0FEF-446D-8A23-B5E3046EB167}" sibTransId="{AF22BBE7-9553-46DD-8DAC-6401A10AB070}"/>
    <dgm:cxn modelId="{45E96309-0C2C-4866-9B2E-E50087F88836}" srcId="{0F0D6E95-E66F-4BBF-AF00-0EC962F8A660}" destId="{6B13972B-C0B2-4343-8A7A-0817A4489626}" srcOrd="1" destOrd="0" parTransId="{9310883A-61E9-4282-BC54-A88646D2A5A2}" sibTransId="{81799D14-E55B-46A2-8AAB-2620C042D4E2}"/>
    <dgm:cxn modelId="{5311125C-DD1D-491A-85F4-2D9905907753}" srcId="{0F0D6E95-E66F-4BBF-AF00-0EC962F8A660}" destId="{46913C1E-D52B-4A1F-BBF9-6908B977FFE7}" srcOrd="3" destOrd="0" parTransId="{07D6469C-2640-43BD-BE98-E4D35FADE470}" sibTransId="{57E97D00-4E78-49C8-8F3E-764BB940341F}"/>
    <dgm:cxn modelId="{22D33C9C-9BAA-4672-92B9-11C2CE39A0D3}" srcId="{0F0D6E95-E66F-4BBF-AF00-0EC962F8A660}" destId="{60166C00-6FC0-4AEF-A71D-1C783977E8AA}" srcOrd="2" destOrd="0" parTransId="{151B9737-0781-4E0C-8EC0-6C242654659E}" sibTransId="{0127B4E4-67EA-42FC-B403-7B220B1FB3E5}"/>
    <dgm:cxn modelId="{9DC39DCD-0310-425D-B1B2-67E518E325BE}" type="presOf" srcId="{D8F1179D-2978-44E8-BAB2-63CD8B923318}" destId="{1875D8E3-D1B8-46AF-982B-0BC0CA8B9F60}" srcOrd="0" destOrd="0" presId="urn:microsoft.com/office/officeart/2008/layout/SquareAccentList"/>
    <dgm:cxn modelId="{35D9BDEA-BB7C-4C2D-B930-ECFA3A01D9AD}" type="presOf" srcId="{46913C1E-D52B-4A1F-BBF9-6908B977FFE7}" destId="{922FFF21-5A1F-4F72-BF42-7D9ABDA7F1B2}" srcOrd="0" destOrd="0" presId="urn:microsoft.com/office/officeart/2008/layout/SquareAccentList"/>
    <dgm:cxn modelId="{9C64992C-4502-4FFF-8204-772E208A188B}" srcId="{0F0D6E95-E66F-4BBF-AF00-0EC962F8A660}" destId="{3E2C7F76-F7EA-4F50-917B-45FDF08A78FD}" srcOrd="6" destOrd="0" parTransId="{3C6E9D98-9E6C-4BC8-9FD6-79B96E6E8496}" sibTransId="{979BB1DC-9740-4B1E-9617-065517EE0B4E}"/>
    <dgm:cxn modelId="{4186364E-00D2-4087-B451-E7E9F49C7497}" srcId="{0F0D6E95-E66F-4BBF-AF00-0EC962F8A660}" destId="{A2AF14CE-3D4F-4D15-A58D-27A9CA5CDB10}" srcOrd="4" destOrd="0" parTransId="{737B26FD-D499-4E58-B102-796DD967F8A4}" sibTransId="{128A4DA4-BE37-4063-A9D7-7408DFF88D0F}"/>
    <dgm:cxn modelId="{AE508642-1D14-4367-92F3-E2C757CEEFBB}" type="presOf" srcId="{28A3B68D-45F0-47C3-A29B-F89A1A9C8C71}" destId="{44CD33B9-7858-4587-87BC-4A32047EA6B0}" srcOrd="0" destOrd="0" presId="urn:microsoft.com/office/officeart/2008/layout/SquareAccentList"/>
    <dgm:cxn modelId="{1C613B69-583F-4E9C-A0BC-E94178AD787A}" type="presOf" srcId="{F26382D9-24C5-4370-B1E9-48B1A655C992}" destId="{90F2FB0C-FCAB-4B3F-84DF-BBDBB2D67592}" srcOrd="0" destOrd="0" presId="urn:microsoft.com/office/officeart/2008/layout/SquareAccentList"/>
    <dgm:cxn modelId="{A72B539E-CFE4-451E-93DD-55E87122A2B4}" type="presOf" srcId="{0F0D6E95-E66F-4BBF-AF00-0EC962F8A660}" destId="{19B65451-3BAE-4875-928A-312867F0E6B0}" srcOrd="0" destOrd="0" presId="urn:microsoft.com/office/officeart/2008/layout/SquareAccentList"/>
    <dgm:cxn modelId="{069542B0-E0D1-469D-BEB4-5A94BEB7E2E1}" type="presOf" srcId="{F2597EC3-ED4D-4D9B-91EB-5EAD2AF1829C}" destId="{41D5B233-2ED3-4BF6-9EDE-C40FC874F6B5}" srcOrd="0" destOrd="0" presId="urn:microsoft.com/office/officeart/2008/layout/SquareAccentList"/>
    <dgm:cxn modelId="{085F92AA-BF0D-4E40-A930-937914B06034}" type="presOf" srcId="{ACF95A1E-7F01-420B-B33D-441CACE936B9}" destId="{505CF0DE-91FD-479C-977C-0F3DFCFE631E}" srcOrd="0" destOrd="0" presId="urn:microsoft.com/office/officeart/2008/layout/SquareAccentList"/>
    <dgm:cxn modelId="{28C9E087-0792-4525-899D-19F5B0F07199}" srcId="{F26382D9-24C5-4370-B1E9-48B1A655C992}" destId="{0F0D6E95-E66F-4BBF-AF00-0EC962F8A660}" srcOrd="0" destOrd="0" parTransId="{9A8CEBDA-5469-493E-B79C-EB0988065551}" sibTransId="{F1816E80-89C4-4BCF-9FD0-8F6DE3E4C439}"/>
    <dgm:cxn modelId="{68D98650-D717-47E6-8E1B-42BF4C5931C5}" type="presParOf" srcId="{90F2FB0C-FCAB-4B3F-84DF-BBDBB2D67592}" destId="{A5A62742-5B13-4DE6-BFC9-BAEA06B8060D}" srcOrd="0" destOrd="0" presId="urn:microsoft.com/office/officeart/2008/layout/SquareAccentList"/>
    <dgm:cxn modelId="{62A7FF25-296E-4078-8985-79CE571D2E26}" type="presParOf" srcId="{A5A62742-5B13-4DE6-BFC9-BAEA06B8060D}" destId="{9CA41A79-9B84-411F-81B4-D7C0058FCCFF}" srcOrd="0" destOrd="0" presId="urn:microsoft.com/office/officeart/2008/layout/SquareAccentList"/>
    <dgm:cxn modelId="{CAF47893-18D5-4D60-BA5B-5FE40CC5C9B0}" type="presParOf" srcId="{9CA41A79-9B84-411F-81B4-D7C0058FCCFF}" destId="{E18A37B4-BB59-4D07-A298-D7634BBDC48D}" srcOrd="0" destOrd="0" presId="urn:microsoft.com/office/officeart/2008/layout/SquareAccentList"/>
    <dgm:cxn modelId="{0992FE0D-9B49-4BDF-BD4B-78AA366CB1BB}" type="presParOf" srcId="{9CA41A79-9B84-411F-81B4-D7C0058FCCFF}" destId="{35B95576-0B29-4052-A5DD-CF70141D9971}" srcOrd="1" destOrd="0" presId="urn:microsoft.com/office/officeart/2008/layout/SquareAccentList"/>
    <dgm:cxn modelId="{8BB90FD1-BC38-4251-BE89-B7BE8991C876}" type="presParOf" srcId="{9CA41A79-9B84-411F-81B4-D7C0058FCCFF}" destId="{19B65451-3BAE-4875-928A-312867F0E6B0}" srcOrd="2" destOrd="0" presId="urn:microsoft.com/office/officeart/2008/layout/SquareAccentList"/>
    <dgm:cxn modelId="{C6162BE8-78DA-4684-A6CB-8CEA7FC2E6E1}" type="presParOf" srcId="{A5A62742-5B13-4DE6-BFC9-BAEA06B8060D}" destId="{1C78DA86-62A3-45C6-B6A4-7EFBBE199FE8}" srcOrd="1" destOrd="0" presId="urn:microsoft.com/office/officeart/2008/layout/SquareAccentList"/>
    <dgm:cxn modelId="{3DF4CD53-0C80-466B-A101-745EA9D38D28}" type="presParOf" srcId="{1C78DA86-62A3-45C6-B6A4-7EFBBE199FE8}" destId="{EADD5933-5AEC-4BCE-90AD-CCBECE42EE5C}" srcOrd="0" destOrd="0" presId="urn:microsoft.com/office/officeart/2008/layout/SquareAccentList"/>
    <dgm:cxn modelId="{AD973AE3-E60D-487C-A8BA-B46A0AECC191}" type="presParOf" srcId="{EADD5933-5AEC-4BCE-90AD-CCBECE42EE5C}" destId="{40FEAC3E-6C9E-463E-B869-235551C20ECE}" srcOrd="0" destOrd="0" presId="urn:microsoft.com/office/officeart/2008/layout/SquareAccentList"/>
    <dgm:cxn modelId="{5797326D-7536-4E43-A499-7C65F735061F}" type="presParOf" srcId="{EADD5933-5AEC-4BCE-90AD-CCBECE42EE5C}" destId="{41D5B233-2ED3-4BF6-9EDE-C40FC874F6B5}" srcOrd="1" destOrd="0" presId="urn:microsoft.com/office/officeart/2008/layout/SquareAccentList"/>
    <dgm:cxn modelId="{CD6EA64A-5CDD-40EE-A258-B8458F23745C}" type="presParOf" srcId="{1C78DA86-62A3-45C6-B6A4-7EFBBE199FE8}" destId="{1FC4FD3D-9259-413B-83BE-6E42D5F99FD8}" srcOrd="1" destOrd="0" presId="urn:microsoft.com/office/officeart/2008/layout/SquareAccentList"/>
    <dgm:cxn modelId="{FDFEE034-D38A-4895-8A17-59D08ADE350A}" type="presParOf" srcId="{1FC4FD3D-9259-413B-83BE-6E42D5F99FD8}" destId="{C266B1E2-43D6-4E2E-BE9C-A394AA0725A8}" srcOrd="0" destOrd="0" presId="urn:microsoft.com/office/officeart/2008/layout/SquareAccentList"/>
    <dgm:cxn modelId="{0B38F512-46D1-44DE-94B1-5F467EC0CBEB}" type="presParOf" srcId="{1FC4FD3D-9259-413B-83BE-6E42D5F99FD8}" destId="{21EC7283-C90B-470E-BA9C-578B423821BB}" srcOrd="1" destOrd="0" presId="urn:microsoft.com/office/officeart/2008/layout/SquareAccentList"/>
    <dgm:cxn modelId="{2D481DBC-C520-4F50-B773-6EAFD89DAE44}" type="presParOf" srcId="{1C78DA86-62A3-45C6-B6A4-7EFBBE199FE8}" destId="{48ACA03E-E26D-4020-84B0-F101F0FCE2C2}" srcOrd="2" destOrd="0" presId="urn:microsoft.com/office/officeart/2008/layout/SquareAccentList"/>
    <dgm:cxn modelId="{B288FBDE-3DE1-44DC-88E0-69371080DE97}" type="presParOf" srcId="{48ACA03E-E26D-4020-84B0-F101F0FCE2C2}" destId="{A200F825-09F6-4AF9-ABAC-DC77F55AEB99}" srcOrd="0" destOrd="0" presId="urn:microsoft.com/office/officeart/2008/layout/SquareAccentList"/>
    <dgm:cxn modelId="{B00D058D-9FB7-42B7-AC87-9C5A4B0930D9}" type="presParOf" srcId="{48ACA03E-E26D-4020-84B0-F101F0FCE2C2}" destId="{42A65BDB-78E7-48A8-8977-354BB2333F79}" srcOrd="1" destOrd="0" presId="urn:microsoft.com/office/officeart/2008/layout/SquareAccentList"/>
    <dgm:cxn modelId="{5F346D3B-F59C-4F6C-AC90-EB9DC4C5FF03}" type="presParOf" srcId="{1C78DA86-62A3-45C6-B6A4-7EFBBE199FE8}" destId="{2B8CB043-E9ED-4602-AC92-62FD21DFA43A}" srcOrd="3" destOrd="0" presId="urn:microsoft.com/office/officeart/2008/layout/SquareAccentList"/>
    <dgm:cxn modelId="{82CBB33E-C875-4312-9ADC-1AFE373E2EFC}" type="presParOf" srcId="{2B8CB043-E9ED-4602-AC92-62FD21DFA43A}" destId="{F7602F73-F6AA-44FC-ADDF-287FFC1A9B93}" srcOrd="0" destOrd="0" presId="urn:microsoft.com/office/officeart/2008/layout/SquareAccentList"/>
    <dgm:cxn modelId="{315AE360-6417-44F3-8DF5-9D47CAD80C04}" type="presParOf" srcId="{2B8CB043-E9ED-4602-AC92-62FD21DFA43A}" destId="{922FFF21-5A1F-4F72-BF42-7D9ABDA7F1B2}" srcOrd="1" destOrd="0" presId="urn:microsoft.com/office/officeart/2008/layout/SquareAccentList"/>
    <dgm:cxn modelId="{0ED39B83-47A5-4BE2-86CD-A82645B83FB9}" type="presParOf" srcId="{1C78DA86-62A3-45C6-B6A4-7EFBBE199FE8}" destId="{D7E76BE9-8B56-45EB-AA11-4B9ECBC958F4}" srcOrd="4" destOrd="0" presId="urn:microsoft.com/office/officeart/2008/layout/SquareAccentList"/>
    <dgm:cxn modelId="{AE4009FA-C60A-4C8A-9304-F66205E83B5A}" type="presParOf" srcId="{D7E76BE9-8B56-45EB-AA11-4B9ECBC958F4}" destId="{4F2C6123-5BE1-4895-A63D-DDBE6D7C1F2A}" srcOrd="0" destOrd="0" presId="urn:microsoft.com/office/officeart/2008/layout/SquareAccentList"/>
    <dgm:cxn modelId="{15C46D2A-83B8-4F64-84FB-23BA4F280ABF}" type="presParOf" srcId="{D7E76BE9-8B56-45EB-AA11-4B9ECBC958F4}" destId="{834EB55F-71C5-446F-9558-E12BE3EE41BA}" srcOrd="1" destOrd="0" presId="urn:microsoft.com/office/officeart/2008/layout/SquareAccentList"/>
    <dgm:cxn modelId="{1C994812-9E6E-4F83-A1FB-10B88F76BC8E}" type="presParOf" srcId="{1C78DA86-62A3-45C6-B6A4-7EFBBE199FE8}" destId="{A1689BD6-7F47-4859-BB97-87BE6EE05E6B}" srcOrd="5" destOrd="0" presId="urn:microsoft.com/office/officeart/2008/layout/SquareAccentList"/>
    <dgm:cxn modelId="{4BF866CE-2A38-475E-B700-B3950087A895}" type="presParOf" srcId="{A1689BD6-7F47-4859-BB97-87BE6EE05E6B}" destId="{3E80FC42-684A-4EAC-BDCA-5748D9FDA7C8}" srcOrd="0" destOrd="0" presId="urn:microsoft.com/office/officeart/2008/layout/SquareAccentList"/>
    <dgm:cxn modelId="{3F460DC5-A2EB-4790-A52D-E41F808A4EF5}" type="presParOf" srcId="{A1689BD6-7F47-4859-BB97-87BE6EE05E6B}" destId="{505CF0DE-91FD-479C-977C-0F3DFCFE631E}" srcOrd="1" destOrd="0" presId="urn:microsoft.com/office/officeart/2008/layout/SquareAccentList"/>
    <dgm:cxn modelId="{BD43BD26-9FFB-4639-931C-9B02D2F9B9CA}" type="presParOf" srcId="{1C78DA86-62A3-45C6-B6A4-7EFBBE199FE8}" destId="{3B5ED75F-54D5-48CF-8421-50798837D8BB}" srcOrd="6" destOrd="0" presId="urn:microsoft.com/office/officeart/2008/layout/SquareAccentList"/>
    <dgm:cxn modelId="{E368E736-5EBE-4D96-BEBD-4D7570CCC40D}" type="presParOf" srcId="{3B5ED75F-54D5-48CF-8421-50798837D8BB}" destId="{30425875-3766-40D5-AE2C-3FA7472F61DA}" srcOrd="0" destOrd="0" presId="urn:microsoft.com/office/officeart/2008/layout/SquareAccentList"/>
    <dgm:cxn modelId="{83053E34-961F-4934-B80F-54883C08264F}" type="presParOf" srcId="{3B5ED75F-54D5-48CF-8421-50798837D8BB}" destId="{B8D00979-AE06-44BE-A0FC-51F376F9C77C}" srcOrd="1" destOrd="0" presId="urn:microsoft.com/office/officeart/2008/layout/SquareAccentList"/>
    <dgm:cxn modelId="{AED7D602-3783-4255-A56A-A567FAA0EB79}" type="presParOf" srcId="{1C78DA86-62A3-45C6-B6A4-7EFBBE199FE8}" destId="{C440C50D-7C7C-4821-8316-B6BF09B56A5B}" srcOrd="7" destOrd="0" presId="urn:microsoft.com/office/officeart/2008/layout/SquareAccentList"/>
    <dgm:cxn modelId="{27D3AF6D-CC2A-4547-A520-12E8BD1A4DAD}" type="presParOf" srcId="{C440C50D-7C7C-4821-8316-B6BF09B56A5B}" destId="{BAA3470E-05FA-43EB-AE23-200F70C39D05}" srcOrd="0" destOrd="0" presId="urn:microsoft.com/office/officeart/2008/layout/SquareAccentList"/>
    <dgm:cxn modelId="{C7ACC2CE-605B-46BB-97C5-0F2236A2BA9C}" type="presParOf" srcId="{C440C50D-7C7C-4821-8316-B6BF09B56A5B}" destId="{44CD33B9-7858-4587-87BC-4A32047EA6B0}" srcOrd="1" destOrd="0" presId="urn:microsoft.com/office/officeart/2008/layout/SquareAccentList"/>
    <dgm:cxn modelId="{F450A463-2285-43F1-98A2-0DDC7B18394D}" type="presParOf" srcId="{1C78DA86-62A3-45C6-B6A4-7EFBBE199FE8}" destId="{E5779060-C054-4AB3-AB75-28E99F7DC150}" srcOrd="8" destOrd="0" presId="urn:microsoft.com/office/officeart/2008/layout/SquareAccentList"/>
    <dgm:cxn modelId="{7CBB5D8F-0352-40C9-AA50-88A920C61773}" type="presParOf" srcId="{E5779060-C054-4AB3-AB75-28E99F7DC150}" destId="{E3B6F170-FCE6-4414-B88F-29DA76FB9ABB}" srcOrd="0" destOrd="0" presId="urn:microsoft.com/office/officeart/2008/layout/SquareAccentList"/>
    <dgm:cxn modelId="{6A15125B-3C24-4901-A37A-36D7C43BCD37}" type="presParOf" srcId="{E5779060-C054-4AB3-AB75-28E99F7DC150}" destId="{1875D8E3-D1B8-46AF-982B-0BC0CA8B9F60}" srcOrd="1" destOrd="0" presId="urn:microsoft.com/office/officeart/2008/layout/SquareAccentList"/>
    <dgm:cxn modelId="{878A2F93-FC8D-4630-8C1A-20C45ED4168F}" type="presParOf" srcId="{1C78DA86-62A3-45C6-B6A4-7EFBBE199FE8}" destId="{03C2ADB7-EDA8-4306-BEC1-4E006886BDFC}" srcOrd="9" destOrd="0" presId="urn:microsoft.com/office/officeart/2008/layout/SquareAccentList"/>
    <dgm:cxn modelId="{E6D845A1-D73B-4838-8231-62018F076E71}" type="presParOf" srcId="{03C2ADB7-EDA8-4306-BEC1-4E006886BDFC}" destId="{E71C6FAD-C4A7-4982-8582-767C76462893}" srcOrd="0" destOrd="0" presId="urn:microsoft.com/office/officeart/2008/layout/SquareAccentList"/>
    <dgm:cxn modelId="{A0C9BCD1-F5C8-4474-8726-38159B1BAC18}" type="presParOf" srcId="{03C2ADB7-EDA8-4306-BEC1-4E006886BDFC}" destId="{BD027BEC-985A-4BCA-BEEB-3444DB41A9B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D083EF-CB93-4D55-B892-A9C7E8A10ED4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CC13FFFF-EA48-468F-9908-7DDB1EFF28B9}">
      <dgm:prSet/>
      <dgm:spPr/>
      <dgm:t>
        <a:bodyPr/>
        <a:lstStyle/>
        <a:p>
          <a:pPr rtl="0"/>
          <a:r>
            <a:rPr lang="es-CR" dirty="0" smtClean="0"/>
            <a:t>Aspectos del proyecto: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BBC53CD4-5809-460A-81C8-528B68BC6504}" type="parTrans" cxnId="{15F43BD6-3B36-48C3-AFFB-C101DE529F88}">
      <dgm:prSet/>
      <dgm:spPr/>
      <dgm:t>
        <a:bodyPr/>
        <a:lstStyle/>
        <a:p>
          <a:endParaRPr lang="es-CR"/>
        </a:p>
      </dgm:t>
    </dgm:pt>
    <dgm:pt modelId="{7BE550C5-71A7-4674-8F63-53DE51E8BC5C}" type="sibTrans" cxnId="{15F43BD6-3B36-48C3-AFFB-C101DE529F88}">
      <dgm:prSet/>
      <dgm:spPr/>
      <dgm:t>
        <a:bodyPr/>
        <a:lstStyle/>
        <a:p>
          <a:endParaRPr lang="es-CR"/>
        </a:p>
      </dgm:t>
    </dgm:pt>
    <dgm:pt modelId="{2FBDF514-87DF-4982-9A05-4DD5F1F849D2}">
      <dgm:prSet/>
      <dgm:spPr/>
      <dgm:t>
        <a:bodyPr/>
        <a:lstStyle/>
        <a:p>
          <a:pPr rtl="0"/>
          <a:r>
            <a:rPr lang="es-CR" dirty="0" smtClean="0"/>
            <a:t>Guillermo Zumbado  </a:t>
          </a:r>
          <a:endParaRPr lang="es-CR" dirty="0"/>
        </a:p>
      </dgm:t>
    </dgm:pt>
    <dgm:pt modelId="{41360320-83E8-48B9-988B-6C2D3F7AC57F}" type="parTrans" cxnId="{753AE382-FD77-42C1-954D-E00897C3F7CD}">
      <dgm:prSet/>
      <dgm:spPr/>
      <dgm:t>
        <a:bodyPr/>
        <a:lstStyle/>
        <a:p>
          <a:endParaRPr lang="es-CR"/>
        </a:p>
      </dgm:t>
    </dgm:pt>
    <dgm:pt modelId="{EA252BBA-481A-4A86-AAFA-2AF1B7BF9341}" type="sibTrans" cxnId="{753AE382-FD77-42C1-954D-E00897C3F7CD}">
      <dgm:prSet/>
      <dgm:spPr/>
      <dgm:t>
        <a:bodyPr/>
        <a:lstStyle/>
        <a:p>
          <a:endParaRPr lang="es-CR"/>
        </a:p>
      </dgm:t>
    </dgm:pt>
    <dgm:pt modelId="{F60E8701-2447-466C-AD8B-C34FA4E98EFE}">
      <dgm:prSet/>
      <dgm:spPr/>
      <dgm:t>
        <a:bodyPr/>
        <a:lstStyle/>
        <a:p>
          <a:pPr rtl="0"/>
          <a:r>
            <a:rPr lang="es-CR" dirty="0" smtClean="0"/>
            <a:t>Zaida Rojas </a:t>
          </a:r>
          <a:endParaRPr lang="es-CR" dirty="0"/>
        </a:p>
      </dgm:t>
    </dgm:pt>
    <dgm:pt modelId="{3F329C83-F0A4-41BD-A777-7A074B59F44A}" type="parTrans" cxnId="{92A4D7D8-D9C5-4C37-B8A4-A58596D9F6E7}">
      <dgm:prSet/>
      <dgm:spPr/>
      <dgm:t>
        <a:bodyPr/>
        <a:lstStyle/>
        <a:p>
          <a:endParaRPr lang="es-CR"/>
        </a:p>
      </dgm:t>
    </dgm:pt>
    <dgm:pt modelId="{793F3966-5F69-44CA-ADBD-5DFD949AEE10}" type="sibTrans" cxnId="{92A4D7D8-D9C5-4C37-B8A4-A58596D9F6E7}">
      <dgm:prSet/>
      <dgm:spPr/>
      <dgm:t>
        <a:bodyPr/>
        <a:lstStyle/>
        <a:p>
          <a:endParaRPr lang="es-CR"/>
        </a:p>
      </dgm:t>
    </dgm:pt>
    <dgm:pt modelId="{E798490A-12E2-4E2B-A533-7DE0C7B783CF}">
      <dgm:prSet/>
      <dgm:spPr/>
      <dgm:t>
        <a:bodyPr/>
        <a:lstStyle/>
        <a:p>
          <a:pPr rtl="0"/>
          <a:r>
            <a:rPr lang="es-CR" dirty="0" smtClean="0"/>
            <a:t>Consultas técnicas: </a:t>
          </a:r>
          <a:r>
            <a:rPr lang="es-CR" u="sng" dirty="0" smtClean="0"/>
            <a:t> </a:t>
          </a:r>
        </a:p>
        <a:p>
          <a:pPr rtl="0"/>
          <a:r>
            <a:rPr lang="es-CR" u="sng" dirty="0" smtClean="0"/>
            <a:t>LEY-FATCA@BCCR.FI.CR</a:t>
          </a:r>
          <a:endParaRPr lang="es-CR" dirty="0"/>
        </a:p>
      </dgm:t>
    </dgm:pt>
    <dgm:pt modelId="{1768941A-965C-47C4-8C29-8E97320866DF}" type="parTrans" cxnId="{306E71BB-B9B4-4A17-8BE1-511244EC3FF9}">
      <dgm:prSet/>
      <dgm:spPr/>
      <dgm:t>
        <a:bodyPr/>
        <a:lstStyle/>
        <a:p>
          <a:endParaRPr lang="es-CR"/>
        </a:p>
      </dgm:t>
    </dgm:pt>
    <dgm:pt modelId="{58263A83-F1C3-4D17-A19E-2016A5233C75}" type="sibTrans" cxnId="{306E71BB-B9B4-4A17-8BE1-511244EC3FF9}">
      <dgm:prSet/>
      <dgm:spPr/>
      <dgm:t>
        <a:bodyPr/>
        <a:lstStyle/>
        <a:p>
          <a:endParaRPr lang="es-CR"/>
        </a:p>
      </dgm:t>
    </dgm:pt>
    <dgm:pt modelId="{2D96B0F0-9EFD-4AAF-AB81-804D00490DB1}">
      <dgm:prSet/>
      <dgm:spPr/>
      <dgm:t>
        <a:bodyPr/>
        <a:lstStyle/>
        <a:p>
          <a:pPr rtl="0"/>
          <a:r>
            <a:rPr lang="es-CR" smtClean="0"/>
            <a:t>Andrés Molina, Líder Técnico</a:t>
          </a:r>
          <a:endParaRPr lang="es-CR"/>
        </a:p>
      </dgm:t>
    </dgm:pt>
    <dgm:pt modelId="{CE11B3B0-79C2-4B6C-8974-200A87D4361D}" type="parTrans" cxnId="{3705199D-0557-4CF3-A228-706BB9E239AB}">
      <dgm:prSet/>
      <dgm:spPr/>
      <dgm:t>
        <a:bodyPr/>
        <a:lstStyle/>
        <a:p>
          <a:endParaRPr lang="es-CR"/>
        </a:p>
      </dgm:t>
    </dgm:pt>
    <dgm:pt modelId="{0D3CE34F-4685-41B0-900B-FFA1F6502AA4}" type="sibTrans" cxnId="{3705199D-0557-4CF3-A228-706BB9E239AB}">
      <dgm:prSet/>
      <dgm:spPr/>
      <dgm:t>
        <a:bodyPr/>
        <a:lstStyle/>
        <a:p>
          <a:endParaRPr lang="es-CR"/>
        </a:p>
      </dgm:t>
    </dgm:pt>
    <dgm:pt modelId="{0BD59B67-D52A-4A69-8A4F-D61BD10A5871}" type="pres">
      <dgm:prSet presAssocID="{3CD083EF-CB93-4D55-B892-A9C7E8A10E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R"/>
        </a:p>
      </dgm:t>
    </dgm:pt>
    <dgm:pt modelId="{33B82B94-DBC3-4F46-B545-970A39092DC1}" type="pres">
      <dgm:prSet presAssocID="{CC13FFFF-EA48-468F-9908-7DDB1EFF28B9}" presName="composite" presStyleCnt="0"/>
      <dgm:spPr/>
    </dgm:pt>
    <dgm:pt modelId="{E632CE61-EA00-4071-B34E-05807290C6FB}" type="pres">
      <dgm:prSet presAssocID="{CC13FFFF-EA48-468F-9908-7DDB1EFF28B9}" presName="rect1" presStyleLbl="tr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7EC1AF04-7D3F-4E1D-A70B-A4CD5788F60E}" type="pres">
      <dgm:prSet presAssocID="{CC13FFFF-EA48-468F-9908-7DDB1EFF28B9}" presName="rect2" presStyleLbl="fgImgPlace1" presStyleIdx="0" presStyleCnt="2"/>
      <dgm:spPr/>
    </dgm:pt>
    <dgm:pt modelId="{5C495C04-1E45-4E76-B96D-047197F6D1F5}" type="pres">
      <dgm:prSet presAssocID="{7BE550C5-71A7-4674-8F63-53DE51E8BC5C}" presName="sibTrans" presStyleCnt="0"/>
      <dgm:spPr/>
    </dgm:pt>
    <dgm:pt modelId="{D2AAB413-C435-42F7-A891-4EEF777A05FD}" type="pres">
      <dgm:prSet presAssocID="{E798490A-12E2-4E2B-A533-7DE0C7B783CF}" presName="composite" presStyleCnt="0"/>
      <dgm:spPr/>
    </dgm:pt>
    <dgm:pt modelId="{769696F2-924A-46B6-959F-0DCD68257213}" type="pres">
      <dgm:prSet presAssocID="{E798490A-12E2-4E2B-A533-7DE0C7B783CF}" presName="rect1" presStyleLbl="tr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F7772CA-08C4-41C9-8198-DE274B5CCCA9}" type="pres">
      <dgm:prSet presAssocID="{E798490A-12E2-4E2B-A533-7DE0C7B783CF}" presName="rect2" presStyleLbl="fgImgPlace1" presStyleIdx="1" presStyleCnt="2"/>
      <dgm:spPr/>
    </dgm:pt>
  </dgm:ptLst>
  <dgm:cxnLst>
    <dgm:cxn modelId="{15F43BD6-3B36-48C3-AFFB-C101DE529F88}" srcId="{3CD083EF-CB93-4D55-B892-A9C7E8A10ED4}" destId="{CC13FFFF-EA48-468F-9908-7DDB1EFF28B9}" srcOrd="0" destOrd="0" parTransId="{BBC53CD4-5809-460A-81C8-528B68BC6504}" sibTransId="{7BE550C5-71A7-4674-8F63-53DE51E8BC5C}"/>
    <dgm:cxn modelId="{753AE382-FD77-42C1-954D-E00897C3F7CD}" srcId="{CC13FFFF-EA48-468F-9908-7DDB1EFF28B9}" destId="{2FBDF514-87DF-4982-9A05-4DD5F1F849D2}" srcOrd="0" destOrd="0" parTransId="{41360320-83E8-48B9-988B-6C2D3F7AC57F}" sibTransId="{EA252BBA-481A-4A86-AAFA-2AF1B7BF9341}"/>
    <dgm:cxn modelId="{92A4D7D8-D9C5-4C37-B8A4-A58596D9F6E7}" srcId="{CC13FFFF-EA48-468F-9908-7DDB1EFF28B9}" destId="{F60E8701-2447-466C-AD8B-C34FA4E98EFE}" srcOrd="1" destOrd="0" parTransId="{3F329C83-F0A4-41BD-A777-7A074B59F44A}" sibTransId="{793F3966-5F69-44CA-ADBD-5DFD949AEE10}"/>
    <dgm:cxn modelId="{FD06D064-E813-4F1D-8F1A-82BCA32F3CF9}" type="presOf" srcId="{2D96B0F0-9EFD-4AAF-AB81-804D00490DB1}" destId="{769696F2-924A-46B6-959F-0DCD68257213}" srcOrd="0" destOrd="1" presId="urn:microsoft.com/office/officeart/2008/layout/PictureStrips"/>
    <dgm:cxn modelId="{05C3D526-4EBB-44E1-BB52-D42A70290906}" type="presOf" srcId="{F60E8701-2447-466C-AD8B-C34FA4E98EFE}" destId="{E632CE61-EA00-4071-B34E-05807290C6FB}" srcOrd="0" destOrd="2" presId="urn:microsoft.com/office/officeart/2008/layout/PictureStrips"/>
    <dgm:cxn modelId="{BC082E1F-4615-49DF-999B-837C97770CBB}" type="presOf" srcId="{CC13FFFF-EA48-468F-9908-7DDB1EFF28B9}" destId="{E632CE61-EA00-4071-B34E-05807290C6FB}" srcOrd="0" destOrd="0" presId="urn:microsoft.com/office/officeart/2008/layout/PictureStrips"/>
    <dgm:cxn modelId="{2942EACB-68E4-4858-BDDB-184264915F17}" type="presOf" srcId="{E798490A-12E2-4E2B-A533-7DE0C7B783CF}" destId="{769696F2-924A-46B6-959F-0DCD68257213}" srcOrd="0" destOrd="0" presId="urn:microsoft.com/office/officeart/2008/layout/PictureStrips"/>
    <dgm:cxn modelId="{935771D3-6155-45CB-B496-F0C812EE6234}" type="presOf" srcId="{3CD083EF-CB93-4D55-B892-A9C7E8A10ED4}" destId="{0BD59B67-D52A-4A69-8A4F-D61BD10A5871}" srcOrd="0" destOrd="0" presId="urn:microsoft.com/office/officeart/2008/layout/PictureStrips"/>
    <dgm:cxn modelId="{306E71BB-B9B4-4A17-8BE1-511244EC3FF9}" srcId="{3CD083EF-CB93-4D55-B892-A9C7E8A10ED4}" destId="{E798490A-12E2-4E2B-A533-7DE0C7B783CF}" srcOrd="1" destOrd="0" parTransId="{1768941A-965C-47C4-8C29-8E97320866DF}" sibTransId="{58263A83-F1C3-4D17-A19E-2016A5233C75}"/>
    <dgm:cxn modelId="{C393C2DF-E24C-4695-B2F2-FC3FB35FBB21}" type="presOf" srcId="{2FBDF514-87DF-4982-9A05-4DD5F1F849D2}" destId="{E632CE61-EA00-4071-B34E-05807290C6FB}" srcOrd="0" destOrd="1" presId="urn:microsoft.com/office/officeart/2008/layout/PictureStrips"/>
    <dgm:cxn modelId="{3705199D-0557-4CF3-A228-706BB9E239AB}" srcId="{E798490A-12E2-4E2B-A533-7DE0C7B783CF}" destId="{2D96B0F0-9EFD-4AAF-AB81-804D00490DB1}" srcOrd="0" destOrd="0" parTransId="{CE11B3B0-79C2-4B6C-8974-200A87D4361D}" sibTransId="{0D3CE34F-4685-41B0-900B-FFA1F6502AA4}"/>
    <dgm:cxn modelId="{FBB23FDF-C87C-45D3-BA21-894661D00F4D}" type="presParOf" srcId="{0BD59B67-D52A-4A69-8A4F-D61BD10A5871}" destId="{33B82B94-DBC3-4F46-B545-970A39092DC1}" srcOrd="0" destOrd="0" presId="urn:microsoft.com/office/officeart/2008/layout/PictureStrips"/>
    <dgm:cxn modelId="{5E82A012-A0A7-455C-9DBD-04425AE00F8F}" type="presParOf" srcId="{33B82B94-DBC3-4F46-B545-970A39092DC1}" destId="{E632CE61-EA00-4071-B34E-05807290C6FB}" srcOrd="0" destOrd="0" presId="urn:microsoft.com/office/officeart/2008/layout/PictureStrips"/>
    <dgm:cxn modelId="{3E033108-FAAC-4ECA-A555-059FCB64311A}" type="presParOf" srcId="{33B82B94-DBC3-4F46-B545-970A39092DC1}" destId="{7EC1AF04-7D3F-4E1D-A70B-A4CD5788F60E}" srcOrd="1" destOrd="0" presId="urn:microsoft.com/office/officeart/2008/layout/PictureStrips"/>
    <dgm:cxn modelId="{940D5CBA-B773-498D-AD5C-B869E2BA2802}" type="presParOf" srcId="{0BD59B67-D52A-4A69-8A4F-D61BD10A5871}" destId="{5C495C04-1E45-4E76-B96D-047197F6D1F5}" srcOrd="1" destOrd="0" presId="urn:microsoft.com/office/officeart/2008/layout/PictureStrips"/>
    <dgm:cxn modelId="{A9DC2479-BAAF-495E-9AEC-269D40CD0539}" type="presParOf" srcId="{0BD59B67-D52A-4A69-8A4F-D61BD10A5871}" destId="{D2AAB413-C435-42F7-A891-4EEF777A05FD}" srcOrd="2" destOrd="0" presId="urn:microsoft.com/office/officeart/2008/layout/PictureStrips"/>
    <dgm:cxn modelId="{557F54AF-C26D-45BA-91FD-052FF7F72547}" type="presParOf" srcId="{D2AAB413-C435-42F7-A891-4EEF777A05FD}" destId="{769696F2-924A-46B6-959F-0DCD68257213}" srcOrd="0" destOrd="0" presId="urn:microsoft.com/office/officeart/2008/layout/PictureStrips"/>
    <dgm:cxn modelId="{E495C5F6-9048-4AE3-BFC2-7212F1C7AEE2}" type="presParOf" srcId="{D2AAB413-C435-42F7-A891-4EEF777A05FD}" destId="{CF7772CA-08C4-41C9-8198-DE274B5CCCA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D7F0B9-8321-4A84-8B4C-EA666AD701D5}">
      <dsp:nvSpPr>
        <dsp:cNvPr id="0" name=""/>
        <dsp:cNvSpPr/>
      </dsp:nvSpPr>
      <dsp:spPr>
        <a:xfrm>
          <a:off x="1747848" y="1100797"/>
          <a:ext cx="5208566" cy="612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09C99-1B8F-4393-9B9D-E3913C44443D}">
      <dsp:nvSpPr>
        <dsp:cNvPr id="0" name=""/>
        <dsp:cNvSpPr/>
      </dsp:nvSpPr>
      <dsp:spPr>
        <a:xfrm>
          <a:off x="1747848" y="1330929"/>
          <a:ext cx="382640" cy="3826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08728C-1338-4736-A678-3A8192D5D2D7}">
      <dsp:nvSpPr>
        <dsp:cNvPr id="0" name=""/>
        <dsp:cNvSpPr/>
      </dsp:nvSpPr>
      <dsp:spPr>
        <a:xfrm>
          <a:off x="1747848" y="0"/>
          <a:ext cx="5208566" cy="1100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200" kern="1200" dirty="0" smtClean="0"/>
            <a:t>En este fase de pruebas se incorporará un certificado en el canal de comunicación para autenticar a la institución financiera.</a:t>
          </a:r>
          <a:endParaRPr lang="es-CR" sz="2200" kern="1200" dirty="0"/>
        </a:p>
      </dsp:txBody>
      <dsp:txXfrm>
        <a:off x="1747848" y="0"/>
        <a:ext cx="5208566" cy="1100797"/>
      </dsp:txXfrm>
    </dsp:sp>
    <dsp:sp modelId="{5691D090-5841-49E6-9553-2C8D69988287}">
      <dsp:nvSpPr>
        <dsp:cNvPr id="0" name=""/>
        <dsp:cNvSpPr/>
      </dsp:nvSpPr>
      <dsp:spPr>
        <a:xfrm>
          <a:off x="1747848" y="2222852"/>
          <a:ext cx="382630" cy="382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411959-1D5D-4DAF-AF3E-CFEC251560D3}">
      <dsp:nvSpPr>
        <dsp:cNvPr id="0" name=""/>
        <dsp:cNvSpPr/>
      </dsp:nvSpPr>
      <dsp:spPr>
        <a:xfrm>
          <a:off x="2112447" y="1968211"/>
          <a:ext cx="4843967" cy="891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Las instituciones deben </a:t>
          </a:r>
          <a:r>
            <a:rPr lang="es-CR" sz="1600" kern="1200" dirty="0" smtClean="0"/>
            <a:t>comunicar </a:t>
          </a:r>
          <a:r>
            <a:rPr lang="es-CR" sz="1600" kern="1200" dirty="0" smtClean="0"/>
            <a:t>el </a:t>
          </a:r>
          <a:r>
            <a:rPr lang="es-CR" sz="1600" kern="1200" dirty="0" smtClean="0"/>
            <a:t>GIIN al BCCR a </a:t>
          </a:r>
          <a:r>
            <a:rPr lang="es-CR" sz="1600" kern="1200" dirty="0" smtClean="0"/>
            <a:t>más tardar el </a:t>
          </a:r>
          <a:r>
            <a:rPr lang="es-CR" sz="1600" b="1" u="sng" kern="1200" dirty="0" smtClean="0"/>
            <a:t>23 de enero</a:t>
          </a:r>
          <a:r>
            <a:rPr lang="es-CR" sz="1600" kern="1200" dirty="0" smtClean="0"/>
            <a:t>.</a:t>
          </a:r>
          <a:endParaRPr lang="es-CR" sz="1600" kern="1200" dirty="0"/>
        </a:p>
      </dsp:txBody>
      <dsp:txXfrm>
        <a:off x="2112447" y="1968211"/>
        <a:ext cx="4843967" cy="891913"/>
      </dsp:txXfrm>
    </dsp:sp>
    <dsp:sp modelId="{E9F7F1CC-F8A6-414A-AC9A-D2935E8F038A}">
      <dsp:nvSpPr>
        <dsp:cNvPr id="0" name=""/>
        <dsp:cNvSpPr/>
      </dsp:nvSpPr>
      <dsp:spPr>
        <a:xfrm>
          <a:off x="1747848" y="3114765"/>
          <a:ext cx="382630" cy="382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38DFC3-A31D-467C-B8CD-4DAFCF21A626}">
      <dsp:nvSpPr>
        <dsp:cNvPr id="0" name=""/>
        <dsp:cNvSpPr/>
      </dsp:nvSpPr>
      <dsp:spPr>
        <a:xfrm>
          <a:off x="2112447" y="2860124"/>
          <a:ext cx="4843967" cy="891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El BCCR generará un certificado digital para cada institución y se le enviará por correo electrónico al contacto técnico.</a:t>
          </a:r>
          <a:endParaRPr lang="es-CR" sz="1600" kern="1200" dirty="0"/>
        </a:p>
      </dsp:txBody>
      <dsp:txXfrm>
        <a:off x="2112447" y="2860124"/>
        <a:ext cx="4843967" cy="891913"/>
      </dsp:txXfrm>
    </dsp:sp>
    <dsp:sp modelId="{F7CBDE8F-2A9F-444C-A51C-1B8EE4F67181}">
      <dsp:nvSpPr>
        <dsp:cNvPr id="0" name=""/>
        <dsp:cNvSpPr/>
      </dsp:nvSpPr>
      <dsp:spPr>
        <a:xfrm>
          <a:off x="1747848" y="4006678"/>
          <a:ext cx="382630" cy="3826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52FBC1-FD73-42AD-81B1-4C1000CDF6C2}">
      <dsp:nvSpPr>
        <dsp:cNvPr id="0" name=""/>
        <dsp:cNvSpPr/>
      </dsp:nvSpPr>
      <dsp:spPr>
        <a:xfrm>
          <a:off x="2112447" y="3752037"/>
          <a:ext cx="4843967" cy="891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La actualización del documento “Guía de configuración del cliente” será publicada el viernes 26 de enero en www.bccr.fi.cr/fatca</a:t>
          </a:r>
          <a:endParaRPr lang="es-CR" sz="1600" kern="1200" dirty="0"/>
        </a:p>
      </dsp:txBody>
      <dsp:txXfrm>
        <a:off x="2112447" y="3752037"/>
        <a:ext cx="4843967" cy="8919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E8F44-3999-4EDF-8B4C-59645944F0B1}">
      <dsp:nvSpPr>
        <dsp:cNvPr id="0" name=""/>
        <dsp:cNvSpPr/>
      </dsp:nvSpPr>
      <dsp:spPr>
        <a:xfrm>
          <a:off x="2253" y="938114"/>
          <a:ext cx="8699756" cy="5222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223CA4-570C-4CC3-A2D9-6892C930C7CC}">
      <dsp:nvSpPr>
        <dsp:cNvPr id="0" name=""/>
        <dsp:cNvSpPr/>
      </dsp:nvSpPr>
      <dsp:spPr>
        <a:xfrm>
          <a:off x="37519" y="1079941"/>
          <a:ext cx="326091" cy="3260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FF465E-29DC-49B6-9F39-58E4B8B71C9F}">
      <dsp:nvSpPr>
        <dsp:cNvPr id="0" name=""/>
        <dsp:cNvSpPr/>
      </dsp:nvSpPr>
      <dsp:spPr>
        <a:xfrm>
          <a:off x="275617" y="0"/>
          <a:ext cx="8153028" cy="9381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400" kern="1200" dirty="0" smtClean="0"/>
            <a:t>El BCCR publicará un sitio WEB donde el usuario de la institución financiera:</a:t>
          </a:r>
          <a:endParaRPr lang="es-CR" sz="2400" kern="1200" dirty="0"/>
        </a:p>
      </dsp:txBody>
      <dsp:txXfrm>
        <a:off x="275617" y="0"/>
        <a:ext cx="8153028" cy="938114"/>
      </dsp:txXfrm>
    </dsp:sp>
    <dsp:sp modelId="{0F9DD9B4-AD5A-42F9-AD9C-6FA537E92832}">
      <dsp:nvSpPr>
        <dsp:cNvPr id="0" name=""/>
        <dsp:cNvSpPr/>
      </dsp:nvSpPr>
      <dsp:spPr>
        <a:xfrm>
          <a:off x="0" y="1894344"/>
          <a:ext cx="326082" cy="3260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358604-8F6E-448F-93DD-B718A70ABBCE}">
      <dsp:nvSpPr>
        <dsp:cNvPr id="0" name=""/>
        <dsp:cNvSpPr/>
      </dsp:nvSpPr>
      <dsp:spPr>
        <a:xfrm>
          <a:off x="375886" y="1677335"/>
          <a:ext cx="7824016" cy="760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Se autentica en el sitio utilizando un certificado de firma digital emitido por la autoridad certificadora raíz nacional.</a:t>
          </a:r>
          <a:endParaRPr lang="es-CR" sz="1600" kern="1200" dirty="0"/>
        </a:p>
      </dsp:txBody>
      <dsp:txXfrm>
        <a:off x="375886" y="1677335"/>
        <a:ext cx="7824016" cy="760100"/>
      </dsp:txXfrm>
    </dsp:sp>
    <dsp:sp modelId="{8424B036-D2F2-458F-9E37-C26A8EFA3EC0}">
      <dsp:nvSpPr>
        <dsp:cNvPr id="0" name=""/>
        <dsp:cNvSpPr/>
      </dsp:nvSpPr>
      <dsp:spPr>
        <a:xfrm>
          <a:off x="0" y="2654444"/>
          <a:ext cx="326082" cy="3260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469785-8EA2-46EE-A2E1-0ACD0B8DA270}">
      <dsp:nvSpPr>
        <dsp:cNvPr id="0" name=""/>
        <dsp:cNvSpPr/>
      </dsp:nvSpPr>
      <dsp:spPr>
        <a:xfrm>
          <a:off x="375886" y="2437435"/>
          <a:ext cx="7824016" cy="760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Ingresa al sitio web y a través de una opción del sitio hace la carga del archivo XML que construyó siguiendo el estándar electrónico FATCA.</a:t>
          </a:r>
          <a:endParaRPr lang="es-CR" sz="1600" kern="1200" dirty="0"/>
        </a:p>
      </dsp:txBody>
      <dsp:txXfrm>
        <a:off x="375886" y="2437435"/>
        <a:ext cx="7824016" cy="760100"/>
      </dsp:txXfrm>
    </dsp:sp>
    <dsp:sp modelId="{CB8FD73A-EAB9-4929-81B8-FF52FA5DB2CA}">
      <dsp:nvSpPr>
        <dsp:cNvPr id="0" name=""/>
        <dsp:cNvSpPr/>
      </dsp:nvSpPr>
      <dsp:spPr>
        <a:xfrm>
          <a:off x="0" y="3414544"/>
          <a:ext cx="326082" cy="3260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C1084C-B2DE-481E-8135-3FE1965F7CBB}">
      <dsp:nvSpPr>
        <dsp:cNvPr id="0" name=""/>
        <dsp:cNvSpPr/>
      </dsp:nvSpPr>
      <dsp:spPr>
        <a:xfrm>
          <a:off x="375886" y="3197536"/>
          <a:ext cx="7824016" cy="760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Puede verificar el estado y el reporte de la carga del archivo.  Este reporte existirá para todas las cargas del reporte FATCA sin importar el método utilizado; ya sea por el servicio WCF o por el sitio WEB.</a:t>
          </a:r>
          <a:endParaRPr lang="es-CR" sz="1600" kern="1200" dirty="0"/>
        </a:p>
      </dsp:txBody>
      <dsp:txXfrm>
        <a:off x="375886" y="3197536"/>
        <a:ext cx="7824016" cy="760100"/>
      </dsp:txXfrm>
    </dsp:sp>
    <dsp:sp modelId="{995110BA-9FA0-449E-BD01-45839A2E8981}">
      <dsp:nvSpPr>
        <dsp:cNvPr id="0" name=""/>
        <dsp:cNvSpPr/>
      </dsp:nvSpPr>
      <dsp:spPr>
        <a:xfrm>
          <a:off x="0" y="4174644"/>
          <a:ext cx="326082" cy="3260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991915-22DF-493E-BDDA-1DB2DB0A17B9}">
      <dsp:nvSpPr>
        <dsp:cNvPr id="0" name=""/>
        <dsp:cNvSpPr/>
      </dsp:nvSpPr>
      <dsp:spPr>
        <a:xfrm>
          <a:off x="375886" y="3979511"/>
          <a:ext cx="7824016" cy="760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Las instituciones financieras deben indicar, a más tardar el </a:t>
          </a:r>
          <a:r>
            <a:rPr lang="es-CR" sz="1600" b="1" u="sng" kern="1200" dirty="0" smtClean="0"/>
            <a:t>28 de enero</a:t>
          </a:r>
          <a:r>
            <a:rPr lang="es-CR" sz="1600" kern="1200" dirty="0" smtClean="0"/>
            <a:t>, cuál opción de envío van a seleccionar.  Esto con el objetivo dar seguimiento a las pruebas de las instituciones que decidan continuar con el desarrollo del cliente para probar y enviar el archivo a través del WCF.</a:t>
          </a:r>
          <a:endParaRPr lang="es-CR" sz="1600" kern="1200" dirty="0"/>
        </a:p>
      </dsp:txBody>
      <dsp:txXfrm>
        <a:off x="375886" y="3979511"/>
        <a:ext cx="7824016" cy="760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2770-13DB-4B3C-ACC2-67BE82B82E6F}">
      <dsp:nvSpPr>
        <dsp:cNvPr id="0" name=""/>
        <dsp:cNvSpPr/>
      </dsp:nvSpPr>
      <dsp:spPr>
        <a:xfrm rot="5400000">
          <a:off x="4059618" y="-461264"/>
          <a:ext cx="3718560" cy="55707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Proveer  la plataforma tecnológica sobre la cual se construirá y luego operará la solución. </a:t>
          </a:r>
          <a:endParaRPr lang="es-C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Desarrollar la solución para la recepción de los reportes FATCA de las instituciones financieras y enviar el reporte FATCA consolidado al IRS.</a:t>
          </a:r>
          <a:endParaRPr lang="es-C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Coordinar la implementación de la solución con las instituciones financieras.</a:t>
          </a:r>
          <a:endParaRPr lang="es-C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000" kern="1200" dirty="0" smtClean="0"/>
            <a:t>Capacitar a las instituciones financieras en el uso de los servicios de la herramienta tecnológica.</a:t>
          </a:r>
          <a:endParaRPr lang="es-CR" sz="2000" kern="1200" dirty="0"/>
        </a:p>
      </dsp:txBody>
      <dsp:txXfrm rot="-5400000">
        <a:off x="3133535" y="646344"/>
        <a:ext cx="5389203" cy="3355510"/>
      </dsp:txXfrm>
    </dsp:sp>
    <dsp:sp modelId="{F61BAA2D-BB2C-4985-84C3-C0103A6D22E0}">
      <dsp:nvSpPr>
        <dsp:cNvPr id="0" name=""/>
        <dsp:cNvSpPr/>
      </dsp:nvSpPr>
      <dsp:spPr>
        <a:xfrm>
          <a:off x="0" y="0"/>
          <a:ext cx="3133534" cy="464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6000" kern="1200" dirty="0" smtClean="0"/>
            <a:t>BCCR</a:t>
          </a:r>
          <a:endParaRPr lang="es-CR" sz="6500" kern="1200" dirty="0"/>
        </a:p>
      </dsp:txBody>
      <dsp:txXfrm>
        <a:off x="152967" y="152967"/>
        <a:ext cx="2827600" cy="43422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2770-13DB-4B3C-ACC2-67BE82B82E6F}">
      <dsp:nvSpPr>
        <dsp:cNvPr id="0" name=""/>
        <dsp:cNvSpPr/>
      </dsp:nvSpPr>
      <dsp:spPr>
        <a:xfrm rot="5400000">
          <a:off x="4059618" y="-461264"/>
          <a:ext cx="3718560" cy="55707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/>
            <a:t>Colaborar en la comunicación con las instituciones financieras para lograr el cumplimiento del envío del reporte FATCA a través de los servicios de la plataforma tecnológica del BCCR.</a:t>
          </a:r>
          <a:endParaRPr lang="es-CR" sz="2400" kern="1200" dirty="0"/>
        </a:p>
      </dsp:txBody>
      <dsp:txXfrm rot="-5400000">
        <a:off x="3133535" y="646344"/>
        <a:ext cx="5389203" cy="3355510"/>
      </dsp:txXfrm>
    </dsp:sp>
    <dsp:sp modelId="{F61BAA2D-BB2C-4985-84C3-C0103A6D22E0}">
      <dsp:nvSpPr>
        <dsp:cNvPr id="0" name=""/>
        <dsp:cNvSpPr/>
      </dsp:nvSpPr>
      <dsp:spPr>
        <a:xfrm>
          <a:off x="0" y="0"/>
          <a:ext cx="3133534" cy="464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6000" i="0" kern="1200" dirty="0" smtClean="0"/>
            <a:t>SUGEF</a:t>
          </a:r>
          <a:endParaRPr lang="es-CR" sz="6400" i="0" kern="1200" dirty="0"/>
        </a:p>
      </dsp:txBody>
      <dsp:txXfrm>
        <a:off x="152967" y="152967"/>
        <a:ext cx="2827600" cy="43422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2770-13DB-4B3C-ACC2-67BE82B82E6F}">
      <dsp:nvSpPr>
        <dsp:cNvPr id="0" name=""/>
        <dsp:cNvSpPr/>
      </dsp:nvSpPr>
      <dsp:spPr>
        <a:xfrm rot="5400000">
          <a:off x="4059618" y="-461264"/>
          <a:ext cx="3718560" cy="55707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/>
            <a:t>Recopilar y consolidar la información suministrada por las Instituciones Financieras y enviarla al IRS.</a:t>
          </a:r>
          <a:endParaRPr lang="es-CR" sz="2400" kern="1200" dirty="0"/>
        </a:p>
      </dsp:txBody>
      <dsp:txXfrm rot="-5400000">
        <a:off x="3133535" y="646344"/>
        <a:ext cx="5389203" cy="3355510"/>
      </dsp:txXfrm>
    </dsp:sp>
    <dsp:sp modelId="{F61BAA2D-BB2C-4985-84C3-C0103A6D22E0}">
      <dsp:nvSpPr>
        <dsp:cNvPr id="0" name=""/>
        <dsp:cNvSpPr/>
      </dsp:nvSpPr>
      <dsp:spPr>
        <a:xfrm>
          <a:off x="0" y="0"/>
          <a:ext cx="3133534" cy="464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400" kern="1200" dirty="0" smtClean="0"/>
            <a:t>Ministerio de Hacienda </a:t>
          </a:r>
          <a:endParaRPr lang="es-CR" sz="4400" i="0" kern="1200" dirty="0"/>
        </a:p>
      </dsp:txBody>
      <dsp:txXfrm>
        <a:off x="152967" y="152967"/>
        <a:ext cx="2827600" cy="43422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2770-13DB-4B3C-ACC2-67BE82B82E6F}">
      <dsp:nvSpPr>
        <dsp:cNvPr id="0" name=""/>
        <dsp:cNvSpPr/>
      </dsp:nvSpPr>
      <dsp:spPr>
        <a:xfrm rot="5400000">
          <a:off x="4061434" y="-461264"/>
          <a:ext cx="3714928" cy="55707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800" b="1" u="none" kern="1200" dirty="0" smtClean="0"/>
            <a:t>Primero</a:t>
          </a:r>
          <a:endParaRPr lang="es-CR" sz="2800" u="none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800" kern="1200" dirty="0" smtClean="0"/>
            <a:t>Determinar si es una Institución Financiera Sujeta a Reportar.</a:t>
          </a:r>
          <a:endParaRPr lang="es-CR" sz="280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800" kern="1200" dirty="0" smtClean="0"/>
            <a:t>Valorando los parámetros descritos en el Anexo II del IGA </a:t>
          </a:r>
          <a:endParaRPr lang="es-CR" sz="2800" kern="1200" dirty="0"/>
        </a:p>
        <a:p>
          <a:pPr marL="571500" lvl="2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800" kern="1200" dirty="0" smtClean="0"/>
            <a:t>Considerando que su obligación es ante el IRS.</a:t>
          </a:r>
          <a:endParaRPr lang="es-CR" sz="2800" kern="1200" dirty="0"/>
        </a:p>
      </dsp:txBody>
      <dsp:txXfrm rot="-5400000">
        <a:off x="3133534" y="647984"/>
        <a:ext cx="5389380" cy="3352232"/>
      </dsp:txXfrm>
    </dsp:sp>
    <dsp:sp modelId="{F61BAA2D-BB2C-4985-84C3-C0103A6D22E0}">
      <dsp:nvSpPr>
        <dsp:cNvPr id="0" name=""/>
        <dsp:cNvSpPr/>
      </dsp:nvSpPr>
      <dsp:spPr>
        <a:xfrm>
          <a:off x="0" y="2269"/>
          <a:ext cx="3133534" cy="464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3600" i="0" kern="1200" dirty="0" smtClean="0"/>
            <a:t>Instituciones financieras</a:t>
          </a:r>
          <a:endParaRPr lang="es-CR" sz="3600" i="0" kern="1200" dirty="0"/>
        </a:p>
      </dsp:txBody>
      <dsp:txXfrm>
        <a:off x="152967" y="155236"/>
        <a:ext cx="2827600" cy="43377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62770-13DB-4B3C-ACC2-67BE82B82E6F}">
      <dsp:nvSpPr>
        <dsp:cNvPr id="0" name=""/>
        <dsp:cNvSpPr/>
      </dsp:nvSpPr>
      <dsp:spPr>
        <a:xfrm rot="5400000">
          <a:off x="4061434" y="-461264"/>
          <a:ext cx="3714928" cy="55707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b="1" u="none" kern="1200" dirty="0" smtClean="0"/>
            <a:t>Segundo</a:t>
          </a:r>
          <a:endParaRPr lang="es-CR" sz="2400" u="none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400" u="sng" kern="1200" dirty="0" smtClean="0"/>
            <a:t>Si debe reportar estas son las responsabilidades:</a:t>
          </a:r>
          <a:endParaRPr lang="es-CR" sz="2400" u="sng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/>
            <a:t>Desarrollar la solución propia de su institución que le permita la generación del reporte FATCA.</a:t>
          </a:r>
          <a:endParaRPr lang="es-CR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/>
            <a:t>Enviar el reporte a través de los servicios de la plataforma tecnológica del BCCR de acuerdo a los estándares electrónicos establecidos para este fin.</a:t>
          </a:r>
          <a:endParaRPr lang="es-CR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/>
            <a:t>Realizar la suscripción ante el Ministerio de Hacienda para el uso de los servicios FATCA.</a:t>
          </a:r>
          <a:endParaRPr lang="es-CR" sz="1900" kern="1200" dirty="0"/>
        </a:p>
      </dsp:txBody>
      <dsp:txXfrm rot="-5400000">
        <a:off x="3133534" y="647984"/>
        <a:ext cx="5389380" cy="3352232"/>
      </dsp:txXfrm>
    </dsp:sp>
    <dsp:sp modelId="{F61BAA2D-BB2C-4985-84C3-C0103A6D22E0}">
      <dsp:nvSpPr>
        <dsp:cNvPr id="0" name=""/>
        <dsp:cNvSpPr/>
      </dsp:nvSpPr>
      <dsp:spPr>
        <a:xfrm>
          <a:off x="0" y="2269"/>
          <a:ext cx="3133534" cy="46436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3600" i="0" kern="1200" dirty="0" smtClean="0"/>
            <a:t>Instituciones financieras</a:t>
          </a:r>
        </a:p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3600" i="0" kern="1200" dirty="0" smtClean="0"/>
            <a:t>Sujetas a reportar</a:t>
          </a:r>
          <a:endParaRPr lang="es-CR" sz="3600" i="0" kern="1200" dirty="0"/>
        </a:p>
      </dsp:txBody>
      <dsp:txXfrm>
        <a:off x="152967" y="155236"/>
        <a:ext cx="2827600" cy="43377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A37B4-BB59-4D07-A298-D7634BBDC48D}">
      <dsp:nvSpPr>
        <dsp:cNvPr id="0" name=""/>
        <dsp:cNvSpPr/>
      </dsp:nvSpPr>
      <dsp:spPr>
        <a:xfrm>
          <a:off x="903657" y="730462"/>
          <a:ext cx="3456280" cy="4066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95576-0B29-4052-A5DD-CF70141D9971}">
      <dsp:nvSpPr>
        <dsp:cNvPr id="0" name=""/>
        <dsp:cNvSpPr/>
      </dsp:nvSpPr>
      <dsp:spPr>
        <a:xfrm>
          <a:off x="903657" y="883173"/>
          <a:ext cx="253910" cy="2539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65451-3BAE-4875-928A-312867F0E6B0}">
      <dsp:nvSpPr>
        <dsp:cNvPr id="0" name=""/>
        <dsp:cNvSpPr/>
      </dsp:nvSpPr>
      <dsp:spPr>
        <a:xfrm>
          <a:off x="903657" y="0"/>
          <a:ext cx="3456280" cy="730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4700" kern="1200" dirty="0" smtClean="0">
              <a:solidFill>
                <a:schemeClr val="bg1"/>
              </a:solidFill>
            </a:rPr>
            <a:t>.</a:t>
          </a:r>
          <a:endParaRPr lang="es-CR" sz="4700" kern="1200" dirty="0">
            <a:solidFill>
              <a:schemeClr val="bg1"/>
            </a:solidFill>
          </a:endParaRPr>
        </a:p>
      </dsp:txBody>
      <dsp:txXfrm>
        <a:off x="903657" y="0"/>
        <a:ext cx="3456280" cy="730462"/>
      </dsp:txXfrm>
    </dsp:sp>
    <dsp:sp modelId="{40FEAC3E-6C9E-463E-B869-235551C20ECE}">
      <dsp:nvSpPr>
        <dsp:cNvPr id="0" name=""/>
        <dsp:cNvSpPr/>
      </dsp:nvSpPr>
      <dsp:spPr>
        <a:xfrm>
          <a:off x="898920" y="134615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D5B233-2ED3-4BF6-9EDE-C40FC874F6B5}">
      <dsp:nvSpPr>
        <dsp:cNvPr id="0" name=""/>
        <dsp:cNvSpPr/>
      </dsp:nvSpPr>
      <dsp:spPr>
        <a:xfrm>
          <a:off x="1512871" y="130605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direcciones IP para pruebas</a:t>
          </a:r>
          <a:endParaRPr lang="es-CR" sz="1600" kern="1200" dirty="0"/>
        </a:p>
      </dsp:txBody>
      <dsp:txXfrm>
        <a:off x="1512871" y="1306057"/>
        <a:ext cx="6896947" cy="334094"/>
      </dsp:txXfrm>
    </dsp:sp>
    <dsp:sp modelId="{C266B1E2-43D6-4E2E-BE9C-A394AA0725A8}">
      <dsp:nvSpPr>
        <dsp:cNvPr id="0" name=""/>
        <dsp:cNvSpPr/>
      </dsp:nvSpPr>
      <dsp:spPr>
        <a:xfrm>
          <a:off x="898920" y="1680247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EC7283-C90B-470E-BA9C-578B423821BB}">
      <dsp:nvSpPr>
        <dsp:cNvPr id="0" name=""/>
        <dsp:cNvSpPr/>
      </dsp:nvSpPr>
      <dsp:spPr>
        <a:xfrm>
          <a:off x="1512871" y="1640152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Definir la forma de envío del reporte</a:t>
          </a:r>
          <a:endParaRPr lang="es-CR" sz="1600" kern="1200" dirty="0"/>
        </a:p>
      </dsp:txBody>
      <dsp:txXfrm>
        <a:off x="1512871" y="1640152"/>
        <a:ext cx="6896947" cy="334094"/>
      </dsp:txXfrm>
    </dsp:sp>
    <dsp:sp modelId="{A200F825-09F6-4AF9-ABAC-DC77F55AEB99}">
      <dsp:nvSpPr>
        <dsp:cNvPr id="0" name=""/>
        <dsp:cNvSpPr/>
      </dsp:nvSpPr>
      <dsp:spPr>
        <a:xfrm>
          <a:off x="898920" y="2014342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A65BDB-78E7-48A8-8977-354BB2333F79}">
      <dsp:nvSpPr>
        <dsp:cNvPr id="0" name=""/>
        <dsp:cNvSpPr/>
      </dsp:nvSpPr>
      <dsp:spPr>
        <a:xfrm>
          <a:off x="1512871" y="1974247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Establecer comunicación con el servicio del BCCR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1974247"/>
        <a:ext cx="6896947" cy="334094"/>
      </dsp:txXfrm>
    </dsp:sp>
    <dsp:sp modelId="{F7602F73-F6AA-44FC-ADDF-287FFC1A9B93}">
      <dsp:nvSpPr>
        <dsp:cNvPr id="0" name=""/>
        <dsp:cNvSpPr/>
      </dsp:nvSpPr>
      <dsp:spPr>
        <a:xfrm>
          <a:off x="898920" y="234843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FFF21-5A1F-4F72-BF42-7D9ABDA7F1B2}">
      <dsp:nvSpPr>
        <dsp:cNvPr id="0" name=""/>
        <dsp:cNvSpPr/>
      </dsp:nvSpPr>
      <dsp:spPr>
        <a:xfrm>
          <a:off x="1512871" y="230834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el GIIN el BCCR</a:t>
          </a:r>
          <a:endParaRPr lang="es-CR" sz="1600" kern="1200" dirty="0"/>
        </a:p>
      </dsp:txBody>
      <dsp:txXfrm>
        <a:off x="1512871" y="2308341"/>
        <a:ext cx="6896947" cy="334094"/>
      </dsp:txXfrm>
    </dsp:sp>
    <dsp:sp modelId="{4F2C6123-5BE1-4895-A63D-DDBE6D7C1F2A}">
      <dsp:nvSpPr>
        <dsp:cNvPr id="0" name=""/>
        <dsp:cNvSpPr/>
      </dsp:nvSpPr>
      <dsp:spPr>
        <a:xfrm>
          <a:off x="898920" y="268253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4EB55F-71C5-446F-9558-E12BE3EE41BA}">
      <dsp:nvSpPr>
        <dsp:cNvPr id="0" name=""/>
        <dsp:cNvSpPr/>
      </dsp:nvSpPr>
      <dsp:spPr>
        <a:xfrm>
          <a:off x="1512871" y="264243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autenticación</a:t>
          </a:r>
          <a:r>
            <a:rPr lang="es-CR" sz="1600" kern="1200" dirty="0" smtClean="0">
              <a:solidFill>
                <a:srgbClr val="FF0000"/>
              </a:solidFill>
            </a:rPr>
            <a:t>*</a:t>
          </a:r>
          <a:endParaRPr lang="es-CR" sz="1600" kern="1200" dirty="0">
            <a:solidFill>
              <a:srgbClr val="FF0000"/>
            </a:solidFill>
          </a:endParaRPr>
        </a:p>
      </dsp:txBody>
      <dsp:txXfrm>
        <a:off x="1512871" y="2642436"/>
        <a:ext cx="6896947" cy="334094"/>
      </dsp:txXfrm>
    </dsp:sp>
    <dsp:sp modelId="{3E80FC42-684A-4EAC-BDCA-5748D9FDA7C8}">
      <dsp:nvSpPr>
        <dsp:cNvPr id="0" name=""/>
        <dsp:cNvSpPr/>
      </dsp:nvSpPr>
      <dsp:spPr>
        <a:xfrm>
          <a:off x="898920" y="3016626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CF0DE-91FD-479C-977C-0F3DFCFE631E}">
      <dsp:nvSpPr>
        <dsp:cNvPr id="0" name=""/>
        <dsp:cNvSpPr/>
      </dsp:nvSpPr>
      <dsp:spPr>
        <a:xfrm>
          <a:off x="1512871" y="2976531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Generar el XML FATCA</a:t>
          </a:r>
          <a:endParaRPr lang="es-CR" sz="1600" kern="1200"/>
        </a:p>
      </dsp:txBody>
      <dsp:txXfrm>
        <a:off x="1512871" y="2976531"/>
        <a:ext cx="6896947" cy="334094"/>
      </dsp:txXfrm>
    </dsp:sp>
    <dsp:sp modelId="{30425875-3766-40D5-AE2C-3FA7472F61DA}">
      <dsp:nvSpPr>
        <dsp:cNvPr id="0" name=""/>
        <dsp:cNvSpPr/>
      </dsp:nvSpPr>
      <dsp:spPr>
        <a:xfrm>
          <a:off x="898920" y="3350721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00979-AE06-44BE-A0FC-51F376F9C77C}">
      <dsp:nvSpPr>
        <dsp:cNvPr id="0" name=""/>
        <dsp:cNvSpPr/>
      </dsp:nvSpPr>
      <dsp:spPr>
        <a:xfrm>
          <a:off x="1512871" y="3310626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Finalizar las pruebas de envío de archivo</a:t>
          </a:r>
          <a:endParaRPr lang="es-CR" sz="1600" kern="1200" dirty="0"/>
        </a:p>
      </dsp:txBody>
      <dsp:txXfrm>
        <a:off x="1512871" y="3310626"/>
        <a:ext cx="6896947" cy="334094"/>
      </dsp:txXfrm>
    </dsp:sp>
    <dsp:sp modelId="{BAA3470E-05FA-43EB-AE23-200F70C39D05}">
      <dsp:nvSpPr>
        <dsp:cNvPr id="0" name=""/>
        <dsp:cNvSpPr/>
      </dsp:nvSpPr>
      <dsp:spPr>
        <a:xfrm>
          <a:off x="898920" y="3684815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D33B9-7858-4587-87BC-4A32047EA6B0}">
      <dsp:nvSpPr>
        <dsp:cNvPr id="0" name=""/>
        <dsp:cNvSpPr/>
      </dsp:nvSpPr>
      <dsp:spPr>
        <a:xfrm>
          <a:off x="1512871" y="364472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Completar suscripción a servicios FATCA</a:t>
          </a:r>
          <a:endParaRPr lang="es-CR" sz="1600" kern="1200"/>
        </a:p>
      </dsp:txBody>
      <dsp:txXfrm>
        <a:off x="1512871" y="3644720"/>
        <a:ext cx="6896947" cy="334094"/>
      </dsp:txXfrm>
    </dsp:sp>
    <dsp:sp modelId="{E3B6F170-FCE6-4414-B88F-29DA76FB9ABB}">
      <dsp:nvSpPr>
        <dsp:cNvPr id="0" name=""/>
        <dsp:cNvSpPr/>
      </dsp:nvSpPr>
      <dsp:spPr>
        <a:xfrm>
          <a:off x="898920" y="4018910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5D8E3-D1B8-46AF-982B-0BC0CA8B9F60}">
      <dsp:nvSpPr>
        <dsp:cNvPr id="0" name=""/>
        <dsp:cNvSpPr/>
      </dsp:nvSpPr>
      <dsp:spPr>
        <a:xfrm>
          <a:off x="1512871" y="3978815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smtClean="0"/>
            <a:t>Gestionar certificados de firma digital para los usuarios del sitio web</a:t>
          </a:r>
          <a:endParaRPr lang="es-CR" sz="1600" kern="1200"/>
        </a:p>
      </dsp:txBody>
      <dsp:txXfrm>
        <a:off x="1512871" y="3978815"/>
        <a:ext cx="6896947" cy="334094"/>
      </dsp:txXfrm>
    </dsp:sp>
    <dsp:sp modelId="{E71C6FAD-C4A7-4982-8582-767C76462893}">
      <dsp:nvSpPr>
        <dsp:cNvPr id="0" name=""/>
        <dsp:cNvSpPr/>
      </dsp:nvSpPr>
      <dsp:spPr>
        <a:xfrm>
          <a:off x="898920" y="4353005"/>
          <a:ext cx="253904" cy="25390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27BEC-985A-4BCA-BEEB-3444DB41A9B0}">
      <dsp:nvSpPr>
        <dsp:cNvPr id="0" name=""/>
        <dsp:cNvSpPr/>
      </dsp:nvSpPr>
      <dsp:spPr>
        <a:xfrm>
          <a:off x="1512871" y="4312910"/>
          <a:ext cx="6896947" cy="334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600" kern="1200" dirty="0" smtClean="0"/>
            <a:t>Enviar oficialmente el reporte FATCA</a:t>
          </a:r>
          <a:endParaRPr lang="es-CR" sz="1600" kern="1200" dirty="0"/>
        </a:p>
      </dsp:txBody>
      <dsp:txXfrm>
        <a:off x="1512871" y="4312910"/>
        <a:ext cx="6896947" cy="33409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32CE61-EA00-4071-B34E-05807290C6FB}">
      <dsp:nvSpPr>
        <dsp:cNvPr id="0" name=""/>
        <dsp:cNvSpPr/>
      </dsp:nvSpPr>
      <dsp:spPr>
        <a:xfrm>
          <a:off x="1466464" y="334453"/>
          <a:ext cx="6022261" cy="188195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4712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 smtClean="0"/>
            <a:t>Aspectos del proyecto: 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u="sng" kern="1200" dirty="0" smtClean="0"/>
            <a:t>LEY-FATCA@BCCR.FI.CR</a:t>
          </a:r>
          <a:endParaRPr lang="es-CR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200" kern="1200" dirty="0" smtClean="0"/>
            <a:t>Guillermo Zumbado  </a:t>
          </a:r>
          <a:endParaRPr lang="es-CR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200" kern="1200" dirty="0" smtClean="0"/>
            <a:t>Zaida Rojas </a:t>
          </a:r>
          <a:endParaRPr lang="es-CR" sz="2200" kern="1200" dirty="0"/>
        </a:p>
      </dsp:txBody>
      <dsp:txXfrm>
        <a:off x="1466464" y="334453"/>
        <a:ext cx="6022261" cy="1881956"/>
      </dsp:txXfrm>
    </dsp:sp>
    <dsp:sp modelId="{7EC1AF04-7D3F-4E1D-A70B-A4CD5788F60E}">
      <dsp:nvSpPr>
        <dsp:cNvPr id="0" name=""/>
        <dsp:cNvSpPr/>
      </dsp:nvSpPr>
      <dsp:spPr>
        <a:xfrm>
          <a:off x="1215536" y="62615"/>
          <a:ext cx="1317369" cy="19760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696F2-924A-46B6-959F-0DCD68257213}">
      <dsp:nvSpPr>
        <dsp:cNvPr id="0" name=""/>
        <dsp:cNvSpPr/>
      </dsp:nvSpPr>
      <dsp:spPr>
        <a:xfrm>
          <a:off x="1466464" y="2703627"/>
          <a:ext cx="6022261" cy="188195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4712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kern="1200" dirty="0" smtClean="0"/>
            <a:t>Consultas técnicas: </a:t>
          </a:r>
          <a:r>
            <a:rPr lang="es-CR" sz="2800" u="sng" kern="1200" dirty="0" smtClean="0"/>
            <a:t> </a:t>
          </a:r>
        </a:p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2800" u="sng" kern="1200" dirty="0" smtClean="0"/>
            <a:t>LEY-FATCA@BCCR.FI.CR</a:t>
          </a:r>
          <a:endParaRPr lang="es-CR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R" sz="2200" kern="1200" smtClean="0"/>
            <a:t>Andrés Molina, Líder Técnico</a:t>
          </a:r>
          <a:endParaRPr lang="es-CR" sz="2200" kern="1200"/>
        </a:p>
      </dsp:txBody>
      <dsp:txXfrm>
        <a:off x="1466464" y="2703627"/>
        <a:ext cx="6022261" cy="1881956"/>
      </dsp:txXfrm>
    </dsp:sp>
    <dsp:sp modelId="{CF7772CA-08C4-41C9-8198-DE274B5CCCA9}">
      <dsp:nvSpPr>
        <dsp:cNvPr id="0" name=""/>
        <dsp:cNvSpPr/>
      </dsp:nvSpPr>
      <dsp:spPr>
        <a:xfrm>
          <a:off x="1215536" y="2431789"/>
          <a:ext cx="1317369" cy="197605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33B761-3C3A-441C-8FFF-1609B5B38B45}" type="datetimeFigureOut">
              <a:rPr lang="es-CR" smtClean="0"/>
              <a:t>20/01/2015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3975E86-5FAB-4D53-9EA1-86D3DD91E3F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07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286500" y="6500813"/>
            <a:ext cx="2857500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22ADA-1D9D-423A-A39F-4C74C74C31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80968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28736"/>
            <a:ext cx="42751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8363" y="1428736"/>
            <a:ext cx="4276725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857232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266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405036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</a:t>
            </a:r>
            <a:endParaRPr lang="en-U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es-CR" sz="3600" b="1" dirty="0" smtClean="0">
                <a:solidFill>
                  <a:schemeClr val="accent1">
                    <a:lumMod val="75000"/>
                  </a:schemeClr>
                </a:solidFill>
              </a:rPr>
              <a:t>FATCA</a:t>
            </a:r>
          </a:p>
          <a:p>
            <a:r>
              <a:rPr lang="en-US" sz="2400" dirty="0"/>
              <a:t>Ley de </a:t>
            </a:r>
            <a:r>
              <a:rPr lang="en-US" sz="2400" dirty="0" err="1"/>
              <a:t>Cumplimiento</a:t>
            </a:r>
            <a:r>
              <a:rPr lang="en-US" sz="2400" dirty="0"/>
              <a:t> Fiscal de </a:t>
            </a:r>
            <a:r>
              <a:rPr lang="es-CR" sz="2400" dirty="0"/>
              <a:t>las</a:t>
            </a:r>
            <a:r>
              <a:rPr lang="en-US" sz="2400" dirty="0"/>
              <a:t> </a:t>
            </a:r>
            <a:r>
              <a:rPr lang="en-US" sz="2400" dirty="0" err="1"/>
              <a:t>Cuentas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Extranjero</a:t>
            </a:r>
            <a:endParaRPr lang="en-US" sz="2400" dirty="0"/>
          </a:p>
          <a:p>
            <a:r>
              <a:rPr lang="es-CR" sz="2400" dirty="0" smtClean="0">
                <a:solidFill>
                  <a:schemeClr val="tx1"/>
                </a:solidFill>
              </a:rPr>
              <a:t>Enero 2015</a:t>
            </a:r>
            <a:endParaRPr lang="es-C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/>
              <a:t>Método alternativo de </a:t>
            </a:r>
            <a:r>
              <a:rPr lang="es-CR" sz="3600" dirty="0" smtClean="0"/>
              <a:t>envío</a:t>
            </a:r>
            <a:endParaRPr lang="es-CR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750089"/>
              </p:ext>
            </p:extLst>
          </p:nvPr>
        </p:nvGraphicFramePr>
        <p:xfrm>
          <a:off x="250825" y="1214422"/>
          <a:ext cx="8704263" cy="4878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167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/>
              <a:t>Diagrama general de la solución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61180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Diagrama general de la solución</a:t>
            </a:r>
            <a:endParaRPr lang="es-CR" dirty="0"/>
          </a:p>
        </p:txBody>
      </p:sp>
      <p:grpSp>
        <p:nvGrpSpPr>
          <p:cNvPr id="4" name="Grupo 3"/>
          <p:cNvGrpSpPr/>
          <p:nvPr/>
        </p:nvGrpSpPr>
        <p:grpSpPr>
          <a:xfrm>
            <a:off x="683568" y="1080205"/>
            <a:ext cx="1386918" cy="2083057"/>
            <a:chOff x="7297630" y="728661"/>
            <a:chExt cx="1849223" cy="2777412"/>
          </a:xfrm>
        </p:grpSpPr>
        <p:pic>
          <p:nvPicPr>
            <p:cNvPr id="5" name="Picture 4" descr="http://png-4.findicons.com/files/icons/2443/bunch_of_cool_bluish_icons/512/us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0487" y="728661"/>
              <a:ext cx="1012825" cy="101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uadroTexto 5"/>
            <p:cNvSpPr txBox="1"/>
            <p:nvPr/>
          </p:nvSpPr>
          <p:spPr>
            <a:xfrm>
              <a:off x="7297630" y="1741486"/>
              <a:ext cx="1849223" cy="17645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CR" sz="2000" dirty="0"/>
                <a:t>Institución </a:t>
              </a:r>
            </a:p>
            <a:p>
              <a:pPr algn="ctr"/>
              <a:r>
                <a:rPr lang="es-CR" sz="2000" dirty="0" smtClean="0"/>
                <a:t>Financiera </a:t>
              </a:r>
            </a:p>
            <a:p>
              <a:pPr algn="ctr"/>
              <a:r>
                <a:rPr lang="es-CR" sz="2000" b="1" dirty="0" smtClean="0"/>
                <a:t>Sujeta a</a:t>
              </a:r>
            </a:p>
            <a:p>
              <a:pPr algn="ctr"/>
              <a:r>
                <a:rPr lang="es-CR" sz="2000" b="1" dirty="0" smtClean="0"/>
                <a:t>reportar</a:t>
              </a:r>
              <a:endParaRPr lang="es-CR" sz="2000" b="1" dirty="0"/>
            </a:p>
          </p:txBody>
        </p:sp>
      </p:grpSp>
      <p:sp>
        <p:nvSpPr>
          <p:cNvPr id="9" name="Rectángulo redondeado 8"/>
          <p:cNvSpPr/>
          <p:nvPr/>
        </p:nvSpPr>
        <p:spPr>
          <a:xfrm>
            <a:off x="256896" y="3861048"/>
            <a:ext cx="2232248" cy="1008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Generar XML según </a:t>
            </a:r>
            <a:r>
              <a:rPr lang="es-CR" dirty="0">
                <a:solidFill>
                  <a:schemeClr val="tx1"/>
                </a:solidFill>
              </a:rPr>
              <a:t>estándar electrónico FATCA</a:t>
            </a:r>
          </a:p>
          <a:p>
            <a:pPr algn="ctr"/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11" name="Conector angular 10"/>
          <p:cNvCxnSpPr>
            <a:stCxn id="6" idx="2"/>
            <a:endCxn id="9" idx="0"/>
          </p:cNvCxnSpPr>
          <p:nvPr/>
        </p:nvCxnSpPr>
        <p:spPr>
          <a:xfrm rot="5400000">
            <a:off x="1026131" y="3510152"/>
            <a:ext cx="697786" cy="4007"/>
          </a:xfrm>
          <a:prstGeom prst="bentConnector3">
            <a:avLst>
              <a:gd name="adj1" fmla="val 50000"/>
            </a:avLst>
          </a:prstGeom>
          <a:ln w="158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redondeado 17"/>
          <p:cNvSpPr/>
          <p:nvPr/>
        </p:nvSpPr>
        <p:spPr>
          <a:xfrm>
            <a:off x="4427984" y="2634740"/>
            <a:ext cx="1440160" cy="5782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Enviar XML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26" name="Decisión 25"/>
          <p:cNvSpPr/>
          <p:nvPr/>
        </p:nvSpPr>
        <p:spPr>
          <a:xfrm>
            <a:off x="2843808" y="3429000"/>
            <a:ext cx="2029614" cy="1201842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Opción de envío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28" name="Conector angular 27"/>
          <p:cNvCxnSpPr>
            <a:stCxn id="9" idx="2"/>
            <a:endCxn id="26" idx="1"/>
          </p:cNvCxnSpPr>
          <p:nvPr/>
        </p:nvCxnSpPr>
        <p:spPr>
          <a:xfrm rot="5400000" flipH="1" flipV="1">
            <a:off x="1688794" y="3714147"/>
            <a:ext cx="839239" cy="1470788"/>
          </a:xfrm>
          <a:prstGeom prst="bentConnector4">
            <a:avLst>
              <a:gd name="adj1" fmla="val -27239"/>
              <a:gd name="adj2" fmla="val 87943"/>
            </a:avLst>
          </a:prstGeom>
          <a:ln w="254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redondeado 32"/>
          <p:cNvSpPr/>
          <p:nvPr/>
        </p:nvSpPr>
        <p:spPr>
          <a:xfrm>
            <a:off x="4499992" y="4653136"/>
            <a:ext cx="1440160" cy="5782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Enviar XML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35" name="Conector angular 34"/>
          <p:cNvCxnSpPr>
            <a:stCxn id="26" idx="0"/>
            <a:endCxn id="18" idx="1"/>
          </p:cNvCxnSpPr>
          <p:nvPr/>
        </p:nvCxnSpPr>
        <p:spPr>
          <a:xfrm rot="5400000" flipH="1" flipV="1">
            <a:off x="3890728" y="2891745"/>
            <a:ext cx="505142" cy="569369"/>
          </a:xfrm>
          <a:prstGeom prst="bentConnector2">
            <a:avLst/>
          </a:prstGeom>
          <a:ln w="254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r 36"/>
          <p:cNvCxnSpPr>
            <a:stCxn id="26" idx="2"/>
            <a:endCxn id="33" idx="1"/>
          </p:cNvCxnSpPr>
          <p:nvPr/>
        </p:nvCxnSpPr>
        <p:spPr>
          <a:xfrm rot="16200000" flipH="1">
            <a:off x="4023597" y="4465859"/>
            <a:ext cx="311412" cy="641377"/>
          </a:xfrm>
          <a:prstGeom prst="bentConnector2">
            <a:avLst/>
          </a:prstGeom>
          <a:ln w="254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3568388" y="2565541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i="1" dirty="0" smtClean="0"/>
              <a:t>Servicio</a:t>
            </a:r>
            <a:endParaRPr lang="es-CR" i="1" dirty="0"/>
          </a:p>
        </p:txBody>
      </p:sp>
      <p:sp>
        <p:nvSpPr>
          <p:cNvPr id="45" name="CuadroTexto 44"/>
          <p:cNvSpPr txBox="1"/>
          <p:nvPr/>
        </p:nvSpPr>
        <p:spPr>
          <a:xfrm>
            <a:off x="3805801" y="4601882"/>
            <a:ext cx="745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i="1" dirty="0" smtClean="0"/>
              <a:t>Web</a:t>
            </a:r>
            <a:r>
              <a:rPr lang="es-CR" i="1" dirty="0" smtClean="0">
                <a:solidFill>
                  <a:srgbClr val="FF0000"/>
                </a:solidFill>
              </a:rPr>
              <a:t>*</a:t>
            </a:r>
            <a:endParaRPr lang="es-CR" i="1" dirty="0"/>
          </a:p>
        </p:txBody>
      </p:sp>
      <p:sp>
        <p:nvSpPr>
          <p:cNvPr id="47" name="Rectángulo redondeado 46"/>
          <p:cNvSpPr/>
          <p:nvPr/>
        </p:nvSpPr>
        <p:spPr>
          <a:xfrm>
            <a:off x="5531366" y="3655402"/>
            <a:ext cx="1440160" cy="4398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BCCR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49" name="Conector angular 48"/>
          <p:cNvCxnSpPr>
            <a:stCxn id="18" idx="3"/>
            <a:endCxn id="47" idx="0"/>
          </p:cNvCxnSpPr>
          <p:nvPr/>
        </p:nvCxnSpPr>
        <p:spPr>
          <a:xfrm>
            <a:off x="5868144" y="2923858"/>
            <a:ext cx="383302" cy="731544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angular 50"/>
          <p:cNvCxnSpPr>
            <a:stCxn id="33" idx="3"/>
            <a:endCxn id="47" idx="2"/>
          </p:cNvCxnSpPr>
          <p:nvPr/>
        </p:nvCxnSpPr>
        <p:spPr>
          <a:xfrm flipV="1">
            <a:off x="5940152" y="4095288"/>
            <a:ext cx="311294" cy="846966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ángulo redondeado 52"/>
          <p:cNvSpPr/>
          <p:nvPr/>
        </p:nvSpPr>
        <p:spPr>
          <a:xfrm>
            <a:off x="7629470" y="3313242"/>
            <a:ext cx="1440160" cy="11232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Reporte de carga disponible en Web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57" name="Conector angular 56"/>
          <p:cNvCxnSpPr>
            <a:stCxn id="47" idx="3"/>
            <a:endCxn id="53" idx="1"/>
          </p:cNvCxnSpPr>
          <p:nvPr/>
        </p:nvCxnSpPr>
        <p:spPr>
          <a:xfrm flipV="1">
            <a:off x="6971526" y="3874867"/>
            <a:ext cx="657944" cy="47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r 69"/>
          <p:cNvCxnSpPr>
            <a:stCxn id="6" idx="0"/>
            <a:endCxn id="75" idx="1"/>
          </p:cNvCxnSpPr>
          <p:nvPr/>
        </p:nvCxnSpPr>
        <p:spPr>
          <a:xfrm rot="5400000" flipH="1" flipV="1">
            <a:off x="3481198" y="-403106"/>
            <a:ext cx="138759" cy="4347101"/>
          </a:xfrm>
          <a:prstGeom prst="bentConnector2">
            <a:avLst/>
          </a:prstGeom>
          <a:ln w="1905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ángulo redondeado 74"/>
          <p:cNvSpPr/>
          <p:nvPr/>
        </p:nvSpPr>
        <p:spPr>
          <a:xfrm>
            <a:off x="5724128" y="1411946"/>
            <a:ext cx="1440160" cy="57823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Consultar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80" name="Conector angular 79"/>
          <p:cNvCxnSpPr>
            <a:stCxn id="75" idx="3"/>
            <a:endCxn id="53" idx="0"/>
          </p:cNvCxnSpPr>
          <p:nvPr/>
        </p:nvCxnSpPr>
        <p:spPr>
          <a:xfrm>
            <a:off x="7164288" y="1701064"/>
            <a:ext cx="1185262" cy="1612178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" name="Picture 4" descr="http://www.grupomutual.fi.cr/wp-content/uploads/Info%20Financiera/Consolidados/2012/I%20Trimestre/Logo-Firma-Digi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87" y="908720"/>
            <a:ext cx="1353435" cy="44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CuadroTexto 98"/>
          <p:cNvSpPr txBox="1"/>
          <p:nvPr/>
        </p:nvSpPr>
        <p:spPr>
          <a:xfrm>
            <a:off x="3289582" y="1366042"/>
            <a:ext cx="745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i="1" dirty="0" smtClean="0"/>
              <a:t>Web</a:t>
            </a:r>
            <a:r>
              <a:rPr lang="es-CR" i="1" dirty="0" smtClean="0">
                <a:solidFill>
                  <a:srgbClr val="FF0000"/>
                </a:solidFill>
              </a:rPr>
              <a:t>*</a:t>
            </a:r>
            <a:endParaRPr lang="es-CR" i="1" dirty="0"/>
          </a:p>
        </p:txBody>
      </p:sp>
      <p:pic>
        <p:nvPicPr>
          <p:cNvPr id="100" name="Picture 8" descr="https://www.burzikrediti.bg/userfiles/ssl_certificate_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884" y="2572388"/>
            <a:ext cx="857606" cy="857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66338" y="5795972"/>
            <a:ext cx="832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i="1" dirty="0" smtClean="0">
                <a:solidFill>
                  <a:srgbClr val="FF0000"/>
                </a:solidFill>
              </a:rPr>
              <a:t>*</a:t>
            </a:r>
            <a:r>
              <a:rPr lang="es-CR" i="1" dirty="0" smtClean="0"/>
              <a:t>Es necesario tener un certificado de firma digital para autenticarse en el sitio Web</a:t>
            </a:r>
            <a:endParaRPr lang="es-CR" i="1" dirty="0"/>
          </a:p>
        </p:txBody>
      </p:sp>
      <p:pic>
        <p:nvPicPr>
          <p:cNvPr id="29" name="Picture 4" descr="http://www.grupomutual.fi.cr/wp-content/uploads/Info%20Financiera/Consolidados/2012/I%20Trimestre/Logo-Firma-Digit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132" y="4220002"/>
            <a:ext cx="1295020" cy="426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Elipse 51"/>
          <p:cNvSpPr/>
          <p:nvPr/>
        </p:nvSpPr>
        <p:spPr>
          <a:xfrm>
            <a:off x="1373019" y="3332134"/>
            <a:ext cx="367393" cy="3798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/>
              <a:t>1</a:t>
            </a:r>
            <a:endParaRPr lang="es-CR" sz="1350" dirty="0"/>
          </a:p>
        </p:txBody>
      </p:sp>
      <p:sp>
        <p:nvSpPr>
          <p:cNvPr id="54" name="Elipse 53"/>
          <p:cNvSpPr/>
          <p:nvPr/>
        </p:nvSpPr>
        <p:spPr>
          <a:xfrm>
            <a:off x="1929217" y="1319149"/>
            <a:ext cx="367393" cy="3798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350" dirty="0" smtClean="0"/>
              <a:t>2</a:t>
            </a:r>
            <a:endParaRPr lang="es-CR" sz="1350" dirty="0"/>
          </a:p>
        </p:txBody>
      </p:sp>
    </p:spTree>
    <p:extLst>
      <p:ext uri="{BB962C8B-B14F-4D97-AF65-F5344CB8AC3E}">
        <p14:creationId xmlns:p14="http://schemas.microsoft.com/office/powerpoint/2010/main" val="112749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/>
              <a:t>Disponibilidad de ejemplos FATCA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6887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Disponibilidad de ejemplos FATCA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El esquema del XML FATCA está publicado en www.bccr.fi.cr/fatca</a:t>
            </a:r>
          </a:p>
          <a:p>
            <a:r>
              <a:rPr lang="es-CR" dirty="0"/>
              <a:t>Los ejemplos </a:t>
            </a:r>
            <a:r>
              <a:rPr lang="es-CR" dirty="0" smtClean="0"/>
              <a:t>de XML FATCA </a:t>
            </a:r>
            <a:r>
              <a:rPr lang="es-CR" dirty="0"/>
              <a:t>serán publicados en </a:t>
            </a:r>
            <a:r>
              <a:rPr lang="es-CR" dirty="0" smtClean="0"/>
              <a:t>www.bccr.fi.cr/fatca </a:t>
            </a:r>
            <a:r>
              <a:rPr lang="es-CR" dirty="0"/>
              <a:t>el </a:t>
            </a:r>
            <a:r>
              <a:rPr lang="es-CR" dirty="0" smtClean="0"/>
              <a:t>28/01/2015</a:t>
            </a:r>
            <a:endParaRPr lang="es-CR" dirty="0"/>
          </a:p>
          <a:p>
            <a:r>
              <a:rPr lang="es-CR" dirty="0" smtClean="0"/>
              <a:t>El archivo XML será requerido en estas fechas según la forma de envío:</a:t>
            </a:r>
          </a:p>
          <a:p>
            <a:pPr lvl="1"/>
            <a:r>
              <a:rPr lang="es-CR" dirty="0" smtClean="0"/>
              <a:t>28 de febrero al 06 de abril -Opción de envío 1</a:t>
            </a:r>
          </a:p>
          <a:p>
            <a:pPr lvl="1"/>
            <a:r>
              <a:rPr lang="es-CR" dirty="0" smtClean="0"/>
              <a:t>16 de marzo al 06 de abril  - Opción de envío 2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1204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/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59446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Responsabilidades de los participantes</a:t>
            </a:r>
            <a:endParaRPr lang="es-CR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6638640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359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930520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Responsabilidades de los participantes</a:t>
            </a:r>
            <a:endParaRPr lang="es-CR" sz="3600" dirty="0"/>
          </a:p>
        </p:txBody>
      </p:sp>
    </p:spTree>
    <p:extLst>
      <p:ext uri="{BB962C8B-B14F-4D97-AF65-F5344CB8AC3E}">
        <p14:creationId xmlns:p14="http://schemas.microsoft.com/office/powerpoint/2010/main" val="232151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177842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Responsabilidades de los participantes</a:t>
            </a:r>
            <a:endParaRPr lang="es-CR" sz="3600" dirty="0"/>
          </a:p>
        </p:txBody>
      </p:sp>
    </p:spTree>
    <p:extLst>
      <p:ext uri="{BB962C8B-B14F-4D97-AF65-F5344CB8AC3E}">
        <p14:creationId xmlns:p14="http://schemas.microsoft.com/office/powerpoint/2010/main" val="211235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467194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Responsabilidades de los participantes</a:t>
            </a:r>
            <a:endParaRPr lang="es-CR" sz="3600" dirty="0"/>
          </a:p>
        </p:txBody>
      </p:sp>
    </p:spTree>
    <p:extLst>
      <p:ext uri="{BB962C8B-B14F-4D97-AF65-F5344CB8AC3E}">
        <p14:creationId xmlns:p14="http://schemas.microsoft.com/office/powerpoint/2010/main" val="2533565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 smtClean="0"/>
              <a:t>Pruebas de autenticación</a:t>
            </a:r>
          </a:p>
          <a:p>
            <a:r>
              <a:rPr lang="es-CR" dirty="0"/>
              <a:t>Método alternativo de </a:t>
            </a:r>
            <a:r>
              <a:rPr lang="es-CR" dirty="0" smtClean="0"/>
              <a:t>envío</a:t>
            </a:r>
          </a:p>
          <a:p>
            <a:r>
              <a:rPr lang="es-CR" dirty="0" smtClean="0"/>
              <a:t>Diagrama general de la solución</a:t>
            </a:r>
          </a:p>
          <a:p>
            <a:r>
              <a:rPr lang="es-CR" dirty="0" smtClean="0"/>
              <a:t>Disponibilidad de ejemplos FATCA</a:t>
            </a:r>
          </a:p>
          <a:p>
            <a:r>
              <a:rPr lang="es-CR" dirty="0" smtClean="0"/>
              <a:t>Responsabilidades de los participantes</a:t>
            </a:r>
          </a:p>
          <a:p>
            <a:r>
              <a:rPr lang="es-CR" dirty="0" smtClean="0"/>
              <a:t>Lista de verificación para Instituciones Financieras</a:t>
            </a:r>
          </a:p>
          <a:p>
            <a:r>
              <a:rPr lang="es-CR" dirty="0" smtClean="0"/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1980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828834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Responsabilidades de los participantes</a:t>
            </a:r>
            <a:endParaRPr lang="es-CR" sz="3600" dirty="0"/>
          </a:p>
        </p:txBody>
      </p:sp>
    </p:spTree>
    <p:extLst>
      <p:ext uri="{BB962C8B-B14F-4D97-AF65-F5344CB8AC3E}">
        <p14:creationId xmlns:p14="http://schemas.microsoft.com/office/powerpoint/2010/main" val="249957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/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383864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/>
              <a:t>Lista de verificación para Instituciones </a:t>
            </a:r>
            <a:r>
              <a:rPr lang="es-CR" sz="3600" dirty="0" smtClean="0"/>
              <a:t>Financieras</a:t>
            </a:r>
            <a:endParaRPr lang="es-CR" sz="36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602519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732240" y="5805264"/>
            <a:ext cx="2518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>
                <a:solidFill>
                  <a:srgbClr val="FF0000"/>
                </a:solidFill>
              </a:rPr>
              <a:t>*</a:t>
            </a:r>
            <a:r>
              <a:rPr lang="es-CR" dirty="0" smtClean="0"/>
              <a:t>Envío por servicio WCF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1187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/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301167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/>
              <a:t>Informe de avance a </a:t>
            </a:r>
            <a:r>
              <a:rPr lang="es-CR" dirty="0" smtClean="0"/>
              <a:t>Gerencias</a:t>
            </a:r>
            <a:endParaRPr lang="es-CR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 dirty="0" smtClean="0"/>
          </a:p>
          <a:p>
            <a:endParaRPr lang="es-CR" dirty="0"/>
          </a:p>
          <a:p>
            <a:endParaRPr lang="es-CR" dirty="0" smtClean="0"/>
          </a:p>
          <a:p>
            <a:endParaRPr lang="es-CR" dirty="0"/>
          </a:p>
          <a:p>
            <a:endParaRPr lang="es-CR" dirty="0" smtClean="0"/>
          </a:p>
          <a:p>
            <a:endParaRPr lang="es-CR" dirty="0"/>
          </a:p>
          <a:p>
            <a:r>
              <a:rPr lang="es-CR" sz="2400" dirty="0" smtClean="0"/>
              <a:t>Se utilizarán semáforos para indicar el nivel de cumplimiento de las instituciones para cada uno de los hitos del proyecto.</a:t>
            </a:r>
          </a:p>
          <a:p>
            <a:r>
              <a:rPr lang="es-CR" sz="2400" dirty="0" smtClean="0"/>
              <a:t>Este reporte será enviado a las Gerencias</a:t>
            </a:r>
            <a:endParaRPr lang="es-CR" sz="2400" dirty="0"/>
          </a:p>
        </p:txBody>
      </p:sp>
      <p:pic>
        <p:nvPicPr>
          <p:cNvPr id="1027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49" y="1700808"/>
            <a:ext cx="8637623" cy="27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04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es-ES" altLang="es-CR" sz="7200" b="1" dirty="0" smtClean="0"/>
              <a:t>Consultas</a:t>
            </a:r>
            <a:r>
              <a:rPr lang="es-ES" altLang="es-CR" sz="7200" b="1" u="sng" dirty="0" smtClean="0"/>
              <a:t>  </a:t>
            </a: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</p:txBody>
      </p:sp>
    </p:spTree>
    <p:extLst>
      <p:ext uri="{BB962C8B-B14F-4D97-AF65-F5344CB8AC3E}">
        <p14:creationId xmlns:p14="http://schemas.microsoft.com/office/powerpoint/2010/main" val="2358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Documentos disponibles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/>
              <a:t>Los siguientes documentos pueden ser descargados en: </a:t>
            </a:r>
            <a:r>
              <a:rPr lang="es-CR" dirty="0">
                <a:solidFill>
                  <a:srgbClr val="FF0000"/>
                </a:solidFill>
              </a:rPr>
              <a:t> </a:t>
            </a:r>
            <a:r>
              <a:rPr lang="es-CR" u="sng" dirty="0" smtClean="0"/>
              <a:t>http://www.bccr.fi.cr/fatca</a:t>
            </a:r>
            <a:endParaRPr lang="es-CR" u="sng" dirty="0">
              <a:solidFill>
                <a:srgbClr val="FF0000"/>
              </a:solidFill>
            </a:endParaRPr>
          </a:p>
          <a:p>
            <a:pPr lvl="1"/>
            <a:endParaRPr lang="es-CR" sz="2400" dirty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Presentación Contactos Entidades 20012015</a:t>
            </a:r>
          </a:p>
          <a:p>
            <a:pPr marL="514350" indent="-457200"/>
            <a:endParaRPr lang="es-CR" dirty="0"/>
          </a:p>
          <a:p>
            <a:pPr marL="914400" lvl="1" indent="-457200">
              <a:buFont typeface="+mj-lt"/>
              <a:buAutoNum type="arabicPeriod"/>
            </a:pPr>
            <a:endParaRPr lang="es-CR" sz="2400" dirty="0" smtClean="0"/>
          </a:p>
          <a:p>
            <a:pPr lvl="1"/>
            <a:endParaRPr lang="es-CR" sz="2400" dirty="0"/>
          </a:p>
          <a:p>
            <a:endParaRPr lang="es-CR" sz="1400" dirty="0"/>
          </a:p>
          <a:p>
            <a:endParaRPr lang="es-CR" sz="1400" dirty="0"/>
          </a:p>
        </p:txBody>
      </p:sp>
    </p:spTree>
    <p:extLst>
      <p:ext uri="{BB962C8B-B14F-4D97-AF65-F5344CB8AC3E}">
        <p14:creationId xmlns:p14="http://schemas.microsoft.com/office/powerpoint/2010/main" val="205498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Consultas</a:t>
            </a: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599454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/>
              <a:t>Avance de línea de tiempo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328769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3061826" y="692696"/>
            <a:ext cx="0" cy="5255444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714348" y="756559"/>
            <a:ext cx="7833016" cy="514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Línea </a:t>
            </a:r>
            <a:r>
              <a:rPr lang="es-CR" sz="3200" b="1" dirty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de </a:t>
            </a:r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tiempo – Tareas finalizadas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1503331" y="1506270"/>
            <a:ext cx="4470983" cy="338554"/>
            <a:chOff x="1503331" y="1716975"/>
            <a:chExt cx="4470983" cy="338554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47664" y="1716975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Presentación estándares y línea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tiempo 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18/12/14</a:t>
              </a:r>
              <a:endParaRPr lang="es-CR" altLang="es-CR" sz="1400" b="1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0" name="9 Grupo"/>
          <p:cNvGrpSpPr/>
          <p:nvPr/>
        </p:nvGrpSpPr>
        <p:grpSpPr>
          <a:xfrm>
            <a:off x="1619672" y="2082334"/>
            <a:ext cx="5832648" cy="338554"/>
            <a:chOff x="1763688" y="1761353"/>
            <a:chExt cx="5832648" cy="338554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0"/>
              <a:ext cx="438711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761353"/>
              <a:ext cx="543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Comunicar al BCCR </a:t>
              </a:r>
              <a:r>
                <a:rPr lang="es-CR" altLang="es-CR" sz="1600" dirty="0" err="1">
                  <a:latin typeface="Arial Narrow" panose="020B0606020202030204" pitchFamily="34" charset="0"/>
                  <a:cs typeface="Calibri" panose="020F0502020204030204" pitchFamily="34" charset="0"/>
                </a:rPr>
                <a:t>IPs</a:t>
              </a: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 de equipos para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19/12/14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05/01/14</a:t>
              </a:r>
              <a:endParaRPr lang="es-CR" altLang="es-CR" sz="16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2924944"/>
            <a:ext cx="6227114" cy="338554"/>
            <a:chOff x="2320250" y="2309787"/>
            <a:chExt cx="6227114" cy="33855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6"/>
              <a:ext cx="66757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309787"/>
              <a:ext cx="56315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comunicación con el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08/01/15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23/01/15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2" name="61 Flecha a la derecha con bandas"/>
          <p:cNvSpPr/>
          <p:nvPr/>
        </p:nvSpPr>
        <p:spPr>
          <a:xfrm>
            <a:off x="1231509" y="1638686"/>
            <a:ext cx="288000" cy="18145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3" name="62 Flecha a la derecha con bandas"/>
          <p:cNvSpPr/>
          <p:nvPr/>
        </p:nvSpPr>
        <p:spPr>
          <a:xfrm>
            <a:off x="1464547" y="216154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5" name="64 Flecha a la derecha con bandas"/>
          <p:cNvSpPr/>
          <p:nvPr/>
        </p:nvSpPr>
        <p:spPr>
          <a:xfrm>
            <a:off x="2158240" y="2995006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9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 animBg="1"/>
      <p:bldP spid="63" grpId="1" animBg="1"/>
      <p:bldP spid="65" grpId="0" animBg="1"/>
      <p:bldP spid="6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3061826" y="692696"/>
            <a:ext cx="0" cy="5255444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37 Grupo"/>
          <p:cNvGrpSpPr/>
          <p:nvPr/>
        </p:nvGrpSpPr>
        <p:grpSpPr>
          <a:xfrm>
            <a:off x="857225" y="836712"/>
            <a:ext cx="8107263" cy="584775"/>
            <a:chOff x="857225" y="1052736"/>
            <a:chExt cx="8107263" cy="584775"/>
          </a:xfrm>
        </p:grpSpPr>
        <p:sp>
          <p:nvSpPr>
            <p:cNvPr id="88" name="87 Rectángulo"/>
            <p:cNvSpPr/>
            <p:nvPr/>
          </p:nvSpPr>
          <p:spPr>
            <a:xfrm>
              <a:off x="857225" y="1223142"/>
              <a:ext cx="522694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5940152" y="1052736"/>
              <a:ext cx="30243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-Solicitar autorizaciones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-Identificar cuentas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03/12/14-03/04/15</a:t>
              </a:r>
              <a:endParaRPr lang="es-CR" altLang="es-CR" sz="1400" b="1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76147" y="756551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56152" y="764704"/>
            <a:ext cx="10652" cy="5141256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714348" y="756559"/>
            <a:ext cx="7833016" cy="514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Línea de </a:t>
            </a:r>
            <a:r>
              <a:rPr lang="es-CR" sz="3200" b="1" dirty="0" smtClean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tiempo – Tareas por completar</a:t>
            </a:r>
            <a:endParaRPr lang="es-CR" sz="3200" b="1" dirty="0">
              <a:solidFill>
                <a:srgbClr val="000066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165" name="164 CuadroTexto"/>
          <p:cNvSpPr txBox="1"/>
          <p:nvPr/>
        </p:nvSpPr>
        <p:spPr>
          <a:xfrm>
            <a:off x="3786181" y="3548506"/>
            <a:ext cx="686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>
                <a:solidFill>
                  <a:schemeClr val="bg1"/>
                </a:solidFill>
              </a:rPr>
              <a:t>II Fase</a:t>
            </a:r>
            <a:endParaRPr lang="es-CR" sz="1000" b="1" dirty="0">
              <a:solidFill>
                <a:schemeClr val="bg1"/>
              </a:solidFill>
            </a:endParaRPr>
          </a:p>
        </p:txBody>
      </p: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1" name="10 Grupo"/>
          <p:cNvGrpSpPr/>
          <p:nvPr/>
        </p:nvGrpSpPr>
        <p:grpSpPr>
          <a:xfrm>
            <a:off x="2320250" y="1938318"/>
            <a:ext cx="6227114" cy="338554"/>
            <a:chOff x="2320250" y="2309787"/>
            <a:chExt cx="6227114" cy="33855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6"/>
              <a:ext cx="66757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309787"/>
              <a:ext cx="56315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comunicación con el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08/01/15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23/01/15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858940" y="2226350"/>
            <a:ext cx="4555534" cy="338554"/>
            <a:chOff x="2858940" y="2492896"/>
            <a:chExt cx="4555534" cy="338554"/>
          </a:xfrm>
        </p:grpSpPr>
        <p:sp>
          <p:nvSpPr>
            <p:cNvPr id="78" name="77 Triángulo isósceles"/>
            <p:cNvSpPr/>
            <p:nvPr/>
          </p:nvSpPr>
          <p:spPr>
            <a:xfrm rot="10800000">
              <a:off x="2858940" y="2638051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9" name="78 CuadroTexto"/>
            <p:cNvSpPr txBox="1"/>
            <p:nvPr/>
          </p:nvSpPr>
          <p:spPr>
            <a:xfrm>
              <a:off x="2987824" y="2492896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autenticación  </a:t>
              </a:r>
              <a:r>
                <a:rPr lang="es-CR" altLang="es-CR" sz="1400" b="1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20/01/15</a:t>
              </a:r>
            </a:p>
          </p:txBody>
        </p:sp>
      </p:grpSp>
      <p:grpSp>
        <p:nvGrpSpPr>
          <p:cNvPr id="40" name="39 Grupo"/>
          <p:cNvGrpSpPr/>
          <p:nvPr/>
        </p:nvGrpSpPr>
        <p:grpSpPr>
          <a:xfrm>
            <a:off x="3061826" y="2586390"/>
            <a:ext cx="5326598" cy="338554"/>
            <a:chOff x="3061826" y="2830591"/>
            <a:chExt cx="5326598" cy="338554"/>
          </a:xfrm>
        </p:grpSpPr>
        <p:sp>
          <p:nvSpPr>
            <p:cNvPr id="80" name="79 Rectángulo"/>
            <p:cNvSpPr/>
            <p:nvPr/>
          </p:nvSpPr>
          <p:spPr>
            <a:xfrm>
              <a:off x="3061826" y="2886552"/>
              <a:ext cx="868833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1" name="80 CuadroTexto"/>
            <p:cNvSpPr txBox="1"/>
            <p:nvPr/>
          </p:nvSpPr>
          <p:spPr>
            <a:xfrm>
              <a:off x="3961774" y="2830591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autenticación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FATCA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26/01/15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13/02/15</a:t>
              </a:r>
              <a:endParaRPr lang="es-CR" altLang="es-CR" sz="16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1" name="40 Grupo"/>
          <p:cNvGrpSpPr/>
          <p:nvPr/>
        </p:nvGrpSpPr>
        <p:grpSpPr>
          <a:xfrm>
            <a:off x="4427984" y="2996952"/>
            <a:ext cx="4119380" cy="338554"/>
            <a:chOff x="4427984" y="3019018"/>
            <a:chExt cx="4119380" cy="338554"/>
          </a:xfrm>
        </p:grpSpPr>
        <p:sp>
          <p:nvSpPr>
            <p:cNvPr id="124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2" name="81 CuadroTexto"/>
            <p:cNvSpPr txBox="1"/>
            <p:nvPr/>
          </p:nvSpPr>
          <p:spPr>
            <a:xfrm>
              <a:off x="4606604" y="3019018"/>
              <a:ext cx="39407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27/02/15</a:t>
              </a:r>
              <a:endParaRPr lang="es-CR" altLang="es-CR" sz="1400" b="1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2" name="41 Grupo"/>
          <p:cNvGrpSpPr/>
          <p:nvPr/>
        </p:nvGrpSpPr>
        <p:grpSpPr>
          <a:xfrm>
            <a:off x="395536" y="3284984"/>
            <a:ext cx="5760640" cy="323165"/>
            <a:chOff x="755576" y="3351395"/>
            <a:chExt cx="5400600" cy="323165"/>
          </a:xfrm>
        </p:grpSpPr>
        <p:sp>
          <p:nvSpPr>
            <p:cNvPr id="85" name="84 Rectángulo"/>
            <p:cNvSpPr/>
            <p:nvPr/>
          </p:nvSpPr>
          <p:spPr>
            <a:xfrm>
              <a:off x="4519887" y="3428999"/>
              <a:ext cx="163628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7" name="86 CuadroTexto"/>
            <p:cNvSpPr txBox="1"/>
            <p:nvPr/>
          </p:nvSpPr>
          <p:spPr>
            <a:xfrm>
              <a:off x="755576" y="3351395"/>
              <a:ext cx="3829282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5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envío de reportes </a:t>
              </a:r>
              <a:r>
                <a:rPr lang="es-CR" altLang="es-CR" sz="15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28/02/15-06/04/15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2387497" y="4098558"/>
            <a:ext cx="3911556" cy="338554"/>
            <a:chOff x="2387497" y="4221088"/>
            <a:chExt cx="3911556" cy="338554"/>
          </a:xfrm>
        </p:grpSpPr>
        <p:sp>
          <p:nvSpPr>
            <p:cNvPr id="95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2387497" y="4221088"/>
              <a:ext cx="3840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pruebas de envío 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07/04/15</a:t>
              </a:r>
              <a:endParaRPr lang="es-CR" altLang="es-CR" sz="1400" b="1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1668198" y="4386590"/>
            <a:ext cx="5094972" cy="338554"/>
            <a:chOff x="1668198" y="4530606"/>
            <a:chExt cx="5094972" cy="338554"/>
          </a:xfrm>
        </p:grpSpPr>
        <p:sp>
          <p:nvSpPr>
            <p:cNvPr id="101" name="100 Rectángulo"/>
            <p:cNvSpPr/>
            <p:nvPr/>
          </p:nvSpPr>
          <p:spPr>
            <a:xfrm>
              <a:off x="6516516" y="4584586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5" name="104 CuadroTexto"/>
            <p:cNvSpPr txBox="1"/>
            <p:nvPr/>
          </p:nvSpPr>
          <p:spPr>
            <a:xfrm>
              <a:off x="1668198" y="4530606"/>
              <a:ext cx="49226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Solicitar al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MH suscripción Servicio FATCA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13/04/2015 - 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17/04/15</a:t>
              </a: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2699792" y="4962654"/>
            <a:ext cx="4819162" cy="338554"/>
            <a:chOff x="2699792" y="5098473"/>
            <a:chExt cx="4819162" cy="338554"/>
          </a:xfrm>
        </p:grpSpPr>
        <p:sp>
          <p:nvSpPr>
            <p:cNvPr id="106" name="105 Rectángulo"/>
            <p:cNvSpPr/>
            <p:nvPr/>
          </p:nvSpPr>
          <p:spPr>
            <a:xfrm>
              <a:off x="7272300" y="5157191"/>
              <a:ext cx="246654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2699792" y="5098473"/>
              <a:ext cx="47290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>
                  <a:latin typeface="Arial Narrow" panose="020B0606020202030204" pitchFamily="34" charset="0"/>
                </a:rPr>
                <a:t>Preparar cliente para envíos a producción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04/05/15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08/05/15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2058383" y="4653136"/>
            <a:ext cx="5033897" cy="338554"/>
            <a:chOff x="2058383" y="4797152"/>
            <a:chExt cx="5033897" cy="338554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2058383" y="4797152"/>
              <a:ext cx="49582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oficial FATCA  (Presentación de guías) 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27/04/15</a:t>
              </a:r>
              <a:endParaRPr lang="es-CR" altLang="es-CR" sz="1600" b="1" u="sng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3323601" y="5517232"/>
            <a:ext cx="4632775" cy="338554"/>
            <a:chOff x="3195384" y="5619273"/>
            <a:chExt cx="4632775" cy="338554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3195384" y="5619273"/>
              <a:ext cx="46327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I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nforme cumplimiento envíos </a:t>
              </a:r>
              <a:r>
                <a:rPr lang="es-CR" sz="1600" u="sng" dirty="0">
                  <a:latin typeface="Arial Narrow" panose="020B0606020202030204" pitchFamily="34" charset="0"/>
                </a:rPr>
                <a:t>del reporte 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FATCA </a:t>
              </a:r>
              <a:r>
                <a:rPr lang="es-CR" sz="1400" b="1" u="sng" dirty="0" smtClean="0">
                  <a:latin typeface="Arial Narrow" panose="020B0606020202030204" pitchFamily="34" charset="0"/>
                </a:rPr>
                <a:t>20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/05/15</a:t>
              </a:r>
              <a:endParaRPr lang="es-CR" altLang="es-CR" sz="1400" b="1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2" name="11 Grupo"/>
          <p:cNvGrpSpPr/>
          <p:nvPr/>
        </p:nvGrpSpPr>
        <p:grpSpPr>
          <a:xfrm>
            <a:off x="1574768" y="3810526"/>
            <a:ext cx="5517512" cy="338554"/>
            <a:chOff x="1574768" y="3933056"/>
            <a:chExt cx="5517512" cy="338554"/>
          </a:xfrm>
        </p:grpSpPr>
        <p:sp>
          <p:nvSpPr>
            <p:cNvPr id="116" name="115 Rectángulo"/>
            <p:cNvSpPr/>
            <p:nvPr/>
          </p:nvSpPr>
          <p:spPr>
            <a:xfrm>
              <a:off x="5851947" y="4025269"/>
              <a:ext cx="1240333" cy="1872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7" name="116 CuadroTexto"/>
            <p:cNvSpPr txBox="1"/>
            <p:nvPr/>
          </p:nvSpPr>
          <p:spPr>
            <a:xfrm>
              <a:off x="1574768" y="3933056"/>
              <a:ext cx="43062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Proceso de evaluación FATCA - IRS 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30/03/15 </a:t>
              </a:r>
              <a:r>
                <a:rPr lang="es-CR" altLang="es-CR" sz="1400" b="1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28/04/15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1793328" y="1506270"/>
            <a:ext cx="6379072" cy="338554"/>
            <a:chOff x="1793328" y="1556792"/>
            <a:chExt cx="6379072" cy="338554"/>
          </a:xfrm>
        </p:grpSpPr>
        <p:sp>
          <p:nvSpPr>
            <p:cNvPr id="57" name="56 Rectángulo"/>
            <p:cNvSpPr/>
            <p:nvPr/>
          </p:nvSpPr>
          <p:spPr>
            <a:xfrm>
              <a:off x="1793328" y="1597920"/>
              <a:ext cx="2726559" cy="18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4505366" y="1556792"/>
              <a:ext cx="366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Desarrollo del cliente 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26/12/14 – 28/02/2015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48 Grupo"/>
          <p:cNvGrpSpPr/>
          <p:nvPr/>
        </p:nvGrpSpPr>
        <p:grpSpPr>
          <a:xfrm>
            <a:off x="4307840" y="5250686"/>
            <a:ext cx="3648536" cy="338554"/>
            <a:chOff x="4307840" y="5250686"/>
            <a:chExt cx="3648536" cy="338554"/>
          </a:xfrm>
        </p:grpSpPr>
        <p:sp>
          <p:nvSpPr>
            <p:cNvPr id="59" name="58 Rectángulo"/>
            <p:cNvSpPr/>
            <p:nvPr/>
          </p:nvSpPr>
          <p:spPr>
            <a:xfrm>
              <a:off x="7661761" y="5334825"/>
              <a:ext cx="7859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4307840" y="5250686"/>
              <a:ext cx="3648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 smtClean="0">
                  <a:latin typeface="Arial Narrow" panose="020B0606020202030204" pitchFamily="34" charset="0"/>
                </a:rPr>
                <a:t>Envío </a:t>
              </a:r>
              <a:r>
                <a:rPr lang="es-CR" sz="1600" dirty="0">
                  <a:latin typeface="Arial Narrow" panose="020B0606020202030204" pitchFamily="34" charset="0"/>
                </a:rPr>
                <a:t>oficial del reporte FATCA </a:t>
              </a:r>
              <a:r>
                <a:rPr lang="es-CR" sz="1600" dirty="0" smtClean="0">
                  <a:latin typeface="Arial Narrow" panose="020B0606020202030204" pitchFamily="34" charset="0"/>
                </a:rPr>
                <a:t>   </a:t>
              </a:r>
              <a:r>
                <a:rPr lang="es-CR" sz="1400" b="1" dirty="0" smtClean="0">
                  <a:latin typeface="Arial Narrow" panose="020B0606020202030204" pitchFamily="34" charset="0"/>
                </a:rPr>
                <a:t>11</a:t>
              </a:r>
              <a:r>
                <a:rPr lang="es-CR" altLang="es-CR" sz="1400" b="1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/05/15</a:t>
              </a:r>
              <a:endParaRPr lang="es-CR" altLang="es-CR" sz="1400" b="1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" name="6 Flecha a la derecha con bandas"/>
          <p:cNvSpPr/>
          <p:nvPr/>
        </p:nvSpPr>
        <p:spPr>
          <a:xfrm>
            <a:off x="705002" y="1014318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4" name="63 Flecha a la derecha con bandas"/>
          <p:cNvSpPr/>
          <p:nvPr/>
        </p:nvSpPr>
        <p:spPr>
          <a:xfrm>
            <a:off x="1634915" y="155742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5" name="64 Flecha a la derecha con bandas"/>
          <p:cNvSpPr/>
          <p:nvPr/>
        </p:nvSpPr>
        <p:spPr>
          <a:xfrm>
            <a:off x="2158240" y="200838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6" name="65 Flecha a la derecha con bandas"/>
          <p:cNvSpPr/>
          <p:nvPr/>
        </p:nvSpPr>
        <p:spPr>
          <a:xfrm>
            <a:off x="2593069" y="233438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7" name="66 Flecha a la derecha con bandas"/>
          <p:cNvSpPr/>
          <p:nvPr/>
        </p:nvSpPr>
        <p:spPr>
          <a:xfrm>
            <a:off x="2904803" y="264390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6" name="75 Flecha a la derecha con bandas"/>
          <p:cNvSpPr/>
          <p:nvPr/>
        </p:nvSpPr>
        <p:spPr>
          <a:xfrm>
            <a:off x="4171823" y="312384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9" name="88 Flecha a la derecha con bandas"/>
          <p:cNvSpPr/>
          <p:nvPr/>
        </p:nvSpPr>
        <p:spPr>
          <a:xfrm rot="10800000">
            <a:off x="5270663" y="371778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2" name="91 Flecha a la derecha con bandas"/>
          <p:cNvSpPr/>
          <p:nvPr/>
        </p:nvSpPr>
        <p:spPr>
          <a:xfrm rot="10800000">
            <a:off x="6970530" y="3900903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7" name="96 Flecha a la derecha con bandas"/>
          <p:cNvSpPr/>
          <p:nvPr/>
        </p:nvSpPr>
        <p:spPr>
          <a:xfrm rot="10800000">
            <a:off x="6271682" y="417624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0" name="99 Flecha a la derecha con bandas"/>
          <p:cNvSpPr/>
          <p:nvPr/>
        </p:nvSpPr>
        <p:spPr>
          <a:xfrm rot="10800000">
            <a:off x="6636315" y="4444381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3" name="102 Flecha a la derecha con bandas"/>
          <p:cNvSpPr/>
          <p:nvPr/>
        </p:nvSpPr>
        <p:spPr>
          <a:xfrm rot="10800000">
            <a:off x="7074744" y="4717895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4" name="103 Flecha a la derecha con bandas"/>
          <p:cNvSpPr/>
          <p:nvPr/>
        </p:nvSpPr>
        <p:spPr>
          <a:xfrm rot="10800000">
            <a:off x="7387937" y="5019237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4" name="113 Flecha a la derecha con bandas"/>
          <p:cNvSpPr/>
          <p:nvPr/>
        </p:nvSpPr>
        <p:spPr>
          <a:xfrm rot="10800000">
            <a:off x="7740384" y="532679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8" name="117 Flecha a la derecha con bandas"/>
          <p:cNvSpPr/>
          <p:nvPr/>
        </p:nvSpPr>
        <p:spPr>
          <a:xfrm rot="10800000">
            <a:off x="7917111" y="5589240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5" name="44 Grupo"/>
          <p:cNvGrpSpPr/>
          <p:nvPr/>
        </p:nvGrpSpPr>
        <p:grpSpPr>
          <a:xfrm>
            <a:off x="1324447" y="3522494"/>
            <a:ext cx="4183657" cy="338554"/>
            <a:chOff x="1324447" y="3522494"/>
            <a:chExt cx="4183657" cy="338554"/>
          </a:xfrm>
        </p:grpSpPr>
        <p:sp>
          <p:nvSpPr>
            <p:cNvPr id="83" name="82 Triángulo isósceles"/>
            <p:cNvSpPr/>
            <p:nvPr/>
          </p:nvSpPr>
          <p:spPr>
            <a:xfrm rot="10800000">
              <a:off x="5148064" y="3717032"/>
              <a:ext cx="153873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4" name="83 CuadroTexto"/>
            <p:cNvSpPr txBox="1"/>
            <p:nvPr/>
          </p:nvSpPr>
          <p:spPr>
            <a:xfrm>
              <a:off x="1324447" y="3522494"/>
              <a:ext cx="4183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seguimiento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b="1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17/03/15</a:t>
              </a:r>
              <a:endParaRPr lang="es-CR" altLang="es-CR" sz="1400" b="1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111" name="110 Conector recto"/>
          <p:cNvCxnSpPr/>
          <p:nvPr/>
        </p:nvCxnSpPr>
        <p:spPr>
          <a:xfrm>
            <a:off x="5891427" y="764704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85 Flecha a la derecha con bandas"/>
          <p:cNvSpPr/>
          <p:nvPr/>
        </p:nvSpPr>
        <p:spPr>
          <a:xfrm rot="10800000">
            <a:off x="6021810" y="3356992"/>
            <a:ext cx="288000" cy="180000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0" name="86 CuadroTexto"/>
          <p:cNvSpPr txBox="1"/>
          <p:nvPr/>
        </p:nvSpPr>
        <p:spPr>
          <a:xfrm>
            <a:off x="6264002" y="3284984"/>
            <a:ext cx="219643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500" i="1" dirty="0">
                <a:latin typeface="Arial Narrow" panose="020B0606020202030204" pitchFamily="34" charset="0"/>
                <a:cs typeface="Calibri" panose="020F0502020204030204" pitchFamily="34" charset="0"/>
              </a:rPr>
              <a:t>Pruebas envío </a:t>
            </a:r>
            <a:r>
              <a:rPr lang="es-CR" altLang="es-CR" sz="1500" i="1" dirty="0" err="1" smtClean="0">
                <a:latin typeface="Arial Narrow" panose="020B0606020202030204" pitchFamily="34" charset="0"/>
                <a:cs typeface="Calibri" panose="020F0502020204030204" pitchFamily="34" charset="0"/>
              </a:rPr>
              <a:t>SitioWeb</a:t>
            </a:r>
            <a:r>
              <a:rPr lang="es-CR" altLang="es-CR" sz="1500" i="1" dirty="0" smtClean="0">
                <a:latin typeface="Arial Narrow" panose="020B0606020202030204" pitchFamily="34" charset="0"/>
                <a:cs typeface="Calibri" panose="020F0502020204030204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R" altLang="es-CR" sz="1400" b="1" i="1" dirty="0" smtClean="0">
                <a:latin typeface="Arial Narrow" panose="020B0606020202030204" pitchFamily="34" charset="0"/>
                <a:cs typeface="Calibri" panose="020F0502020204030204" pitchFamily="34" charset="0"/>
              </a:rPr>
              <a:t>16/03/15-06/04/15</a:t>
            </a:r>
            <a:endParaRPr lang="es-CR" altLang="es-CR" sz="1400" b="1" i="1" dirty="0">
              <a:latin typeface="Arial Narrow" panose="020B0606020202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387497" y="2276872"/>
            <a:ext cx="6000927" cy="720080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6962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6" grpId="0" animBg="1"/>
      <p:bldP spid="76" grpId="1" animBg="1"/>
      <p:bldP spid="89" grpId="0" animBg="1"/>
      <p:bldP spid="89" grpId="1" animBg="1"/>
      <p:bldP spid="92" grpId="0" animBg="1"/>
      <p:bldP spid="92" grpId="1" animBg="1"/>
      <p:bldP spid="97" grpId="0" animBg="1"/>
      <p:bldP spid="97" grpId="1" animBg="1"/>
      <p:bldP spid="100" grpId="0" animBg="1"/>
      <p:bldP spid="100" grpId="1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  <p:bldP spid="86" grpId="0" animBg="1"/>
      <p:bldP spid="86" grpId="1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/>
              <a:t>Pruebas de autenticación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Método alternativo de </a:t>
            </a:r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envío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120203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Pruebas de autenticación</a:t>
            </a:r>
            <a:br>
              <a:rPr lang="es-CR" dirty="0" smtClean="0"/>
            </a:br>
            <a:r>
              <a:rPr lang="es-CR" sz="2400" dirty="0" smtClean="0"/>
              <a:t>26 </a:t>
            </a:r>
            <a:r>
              <a:rPr lang="es-CR" sz="2400" dirty="0"/>
              <a:t>Ene – 13 </a:t>
            </a:r>
            <a:r>
              <a:rPr lang="es-CR" sz="2400" dirty="0" smtClean="0"/>
              <a:t>Feb</a:t>
            </a:r>
            <a:endParaRPr lang="es-C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733888"/>
              </p:ext>
            </p:extLst>
          </p:nvPr>
        </p:nvGraphicFramePr>
        <p:xfrm>
          <a:off x="250825" y="1214422"/>
          <a:ext cx="8704263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065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400450" y="932931"/>
            <a:ext cx="1731564" cy="1467504"/>
            <a:chOff x="7297630" y="728661"/>
            <a:chExt cx="2308751" cy="1956674"/>
          </a:xfrm>
        </p:grpSpPr>
        <p:pic>
          <p:nvPicPr>
            <p:cNvPr id="1028" name="Picture 4" descr="http://png-4.findicons.com/files/icons/2443/bunch_of_cool_bluish_icons/512/user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0487" y="728661"/>
              <a:ext cx="1012825" cy="101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CuadroTexto 6"/>
            <p:cNvSpPr txBox="1"/>
            <p:nvPr/>
          </p:nvSpPr>
          <p:spPr>
            <a:xfrm>
              <a:off x="7297630" y="1741486"/>
              <a:ext cx="2308751" cy="9438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sz="2000" dirty="0"/>
                <a:t>Institución </a:t>
              </a:r>
            </a:p>
            <a:p>
              <a:r>
                <a:rPr lang="es-CR" sz="2000" dirty="0" smtClean="0"/>
                <a:t>Financiera (IF)</a:t>
              </a:r>
              <a:endParaRPr lang="es-CR" sz="2000" dirty="0"/>
            </a:p>
          </p:txBody>
        </p:sp>
      </p:grpSp>
      <p:sp>
        <p:nvSpPr>
          <p:cNvPr id="5" name="Nube 4"/>
          <p:cNvSpPr/>
          <p:nvPr/>
        </p:nvSpPr>
        <p:spPr>
          <a:xfrm>
            <a:off x="7681948" y="2273904"/>
            <a:ext cx="1427358" cy="677624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s-CR" dirty="0" smtClean="0">
                <a:solidFill>
                  <a:schemeClr val="tx1"/>
                </a:solidFill>
              </a:rPr>
              <a:t>Servicio</a:t>
            </a:r>
          </a:p>
          <a:p>
            <a:pPr algn="ctr"/>
            <a:r>
              <a:rPr lang="es-CR" dirty="0" smtClean="0">
                <a:solidFill>
                  <a:schemeClr val="tx1"/>
                </a:solidFill>
              </a:rPr>
              <a:t>BCCR</a:t>
            </a:r>
            <a:endParaRPr lang="es-CR" dirty="0">
              <a:solidFill>
                <a:schemeClr val="tx1"/>
              </a:solidFill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3563888" y="1057562"/>
            <a:ext cx="1800200" cy="5075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>
                <a:solidFill>
                  <a:schemeClr val="tx1"/>
                </a:solidFill>
              </a:rPr>
              <a:t>Respuesta </a:t>
            </a:r>
            <a:r>
              <a:rPr lang="es-CR" dirty="0" smtClean="0">
                <a:solidFill>
                  <a:schemeClr val="tx1"/>
                </a:solidFill>
              </a:rPr>
              <a:t>del servicio </a:t>
            </a:r>
            <a:endParaRPr lang="es-CR" dirty="0">
              <a:solidFill>
                <a:schemeClr val="tx1"/>
              </a:solidFill>
            </a:endParaRPr>
          </a:p>
        </p:txBody>
      </p:sp>
      <p:cxnSp>
        <p:nvCxnSpPr>
          <p:cNvPr id="1064" name="Conector angular 1063"/>
          <p:cNvCxnSpPr>
            <a:stCxn id="5" idx="3"/>
            <a:endCxn id="71" idx="3"/>
          </p:cNvCxnSpPr>
          <p:nvPr/>
        </p:nvCxnSpPr>
        <p:spPr>
          <a:xfrm rot="16200000" flipV="1">
            <a:off x="6379194" y="296214"/>
            <a:ext cx="1001329" cy="3031539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6" name="Conector angular 1065"/>
          <p:cNvCxnSpPr>
            <a:stCxn id="71" idx="1"/>
            <a:endCxn id="1028" idx="3"/>
          </p:cNvCxnSpPr>
          <p:nvPr/>
        </p:nvCxnSpPr>
        <p:spPr>
          <a:xfrm rot="10800000" flipV="1">
            <a:off x="1469712" y="1311318"/>
            <a:ext cx="2094177" cy="142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Fase de pruebas</a:t>
            </a:r>
            <a:endParaRPr lang="es-CR" dirty="0"/>
          </a:p>
        </p:txBody>
      </p:sp>
      <p:grpSp>
        <p:nvGrpSpPr>
          <p:cNvPr id="48" name="Grupo 47"/>
          <p:cNvGrpSpPr/>
          <p:nvPr/>
        </p:nvGrpSpPr>
        <p:grpSpPr>
          <a:xfrm>
            <a:off x="930739" y="2627620"/>
            <a:ext cx="1443024" cy="1665476"/>
            <a:chOff x="6210336" y="1200157"/>
            <a:chExt cx="1443024" cy="1665476"/>
          </a:xfrm>
        </p:grpSpPr>
        <p:sp>
          <p:nvSpPr>
            <p:cNvPr id="1071" name="Elipse 1070"/>
            <p:cNvSpPr/>
            <p:nvPr/>
          </p:nvSpPr>
          <p:spPr>
            <a:xfrm>
              <a:off x="6762180" y="1354761"/>
              <a:ext cx="367393" cy="37981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1</a:t>
              </a:r>
              <a:endParaRPr lang="es-CR" sz="1350" dirty="0"/>
            </a:p>
          </p:txBody>
        </p:sp>
        <p:pic>
          <p:nvPicPr>
            <p:cNvPr id="33" name="Picture 4" descr="http://www.thecompanyshop.co.uk/databaseImages/nav_7560198__web_services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9794" y="1773464"/>
              <a:ext cx="1123200" cy="84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CuadroTexto 37"/>
            <p:cNvSpPr txBox="1"/>
            <p:nvPr/>
          </p:nvSpPr>
          <p:spPr>
            <a:xfrm>
              <a:off x="7018955" y="1200157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s-CR" sz="2400" dirty="0">
                <a:solidFill>
                  <a:srgbClr val="00B050"/>
                </a:solidFill>
              </a:endParaRPr>
            </a:p>
          </p:txBody>
        </p:sp>
        <p:sp>
          <p:nvSpPr>
            <p:cNvPr id="45" name="CuadroTexto 44"/>
            <p:cNvSpPr txBox="1"/>
            <p:nvPr/>
          </p:nvSpPr>
          <p:spPr>
            <a:xfrm>
              <a:off x="6210336" y="2496301"/>
              <a:ext cx="1443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Conectividad</a:t>
              </a:r>
              <a:endParaRPr lang="es-CR" dirty="0"/>
            </a:p>
          </p:txBody>
        </p:sp>
      </p:grpSp>
      <p:grpSp>
        <p:nvGrpSpPr>
          <p:cNvPr id="49" name="Grupo 48"/>
          <p:cNvGrpSpPr/>
          <p:nvPr/>
        </p:nvGrpSpPr>
        <p:grpSpPr>
          <a:xfrm>
            <a:off x="3217895" y="2771636"/>
            <a:ext cx="1499449" cy="1510872"/>
            <a:chOff x="3633032" y="4159668"/>
            <a:chExt cx="1499449" cy="1510872"/>
          </a:xfrm>
        </p:grpSpPr>
        <p:pic>
          <p:nvPicPr>
            <p:cNvPr id="1058" name="Picture 8" descr="https://www.burzikrediti.bg/userfiles/ssl_certificate_icon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0418" y="4617338"/>
              <a:ext cx="857606" cy="857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" name="Elipse 80"/>
            <p:cNvSpPr/>
            <p:nvPr/>
          </p:nvSpPr>
          <p:spPr>
            <a:xfrm>
              <a:off x="4175524" y="4159668"/>
              <a:ext cx="367393" cy="37981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/>
                <a:t>2</a:t>
              </a:r>
              <a:endParaRPr lang="es-CR" sz="1350" dirty="0"/>
            </a:p>
          </p:txBody>
        </p:sp>
        <p:sp>
          <p:nvSpPr>
            <p:cNvPr id="61" name="CuadroTexto 60"/>
            <p:cNvSpPr txBox="1"/>
            <p:nvPr/>
          </p:nvSpPr>
          <p:spPr>
            <a:xfrm>
              <a:off x="3633032" y="5301208"/>
              <a:ext cx="14994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Autenticación</a:t>
              </a:r>
              <a:endParaRPr lang="es-CR" dirty="0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5669693" y="2771636"/>
            <a:ext cx="757587" cy="1510872"/>
            <a:chOff x="2267507" y="4345972"/>
            <a:chExt cx="757587" cy="1510872"/>
          </a:xfrm>
        </p:grpSpPr>
        <p:sp>
          <p:nvSpPr>
            <p:cNvPr id="43" name="Elipse 42"/>
            <p:cNvSpPr/>
            <p:nvPr/>
          </p:nvSpPr>
          <p:spPr>
            <a:xfrm>
              <a:off x="2480497" y="4345972"/>
              <a:ext cx="367393" cy="37981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sz="2000" dirty="0" smtClean="0"/>
                <a:t>3</a:t>
              </a:r>
              <a:endParaRPr lang="es-CR" sz="2000" dirty="0"/>
            </a:p>
          </p:txBody>
        </p:sp>
        <p:pic>
          <p:nvPicPr>
            <p:cNvPr id="44" name="Picture 6" descr="http://icons.iconarchive.com/icons/hopstarter/soft-scraps/256/Web-XML-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507" y="4797152"/>
              <a:ext cx="757587" cy="757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2" name="CuadroTexto 61"/>
            <p:cNvSpPr txBox="1"/>
            <p:nvPr/>
          </p:nvSpPr>
          <p:spPr>
            <a:xfrm>
              <a:off x="2282001" y="5487512"/>
              <a:ext cx="7085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CR" dirty="0" smtClean="0"/>
                <a:t>Envío</a:t>
              </a:r>
              <a:endParaRPr lang="es-CR" dirty="0"/>
            </a:p>
          </p:txBody>
        </p:sp>
      </p:grpSp>
      <p:cxnSp>
        <p:nvCxnSpPr>
          <p:cNvPr id="12" name="Conector angular 11"/>
          <p:cNvCxnSpPr>
            <a:stCxn id="7" idx="2"/>
            <a:endCxn id="5" idx="1"/>
          </p:cNvCxnSpPr>
          <p:nvPr/>
        </p:nvCxnSpPr>
        <p:spPr>
          <a:xfrm rot="16200000" flipH="1">
            <a:off x="4555744" y="-889078"/>
            <a:ext cx="550371" cy="7129395"/>
          </a:xfrm>
          <a:prstGeom prst="bentConnector3">
            <a:avLst>
              <a:gd name="adj1" fmla="val 1416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683568" y="4221088"/>
            <a:ext cx="6545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envía la IP al BCCR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crea cliente para consumir el servicio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El servicio envía respuesta al cliente “</a:t>
            </a:r>
            <a:r>
              <a:rPr lang="es-MX" sz="1600" i="1" dirty="0" smtClean="0"/>
              <a:t>Bienvenido </a:t>
            </a:r>
            <a:r>
              <a:rPr lang="es-MX" sz="1600" i="1" dirty="0"/>
              <a:t>al servicio </a:t>
            </a:r>
            <a:r>
              <a:rPr lang="es-MX" sz="1600" i="1" dirty="0" smtClean="0"/>
              <a:t>FATCA”</a:t>
            </a:r>
            <a:endParaRPr lang="es-CR" sz="1600" i="1" u="sng" dirty="0"/>
          </a:p>
        </p:txBody>
      </p:sp>
      <p:sp>
        <p:nvSpPr>
          <p:cNvPr id="57" name="CuadroTexto 56"/>
          <p:cNvSpPr txBox="1"/>
          <p:nvPr/>
        </p:nvSpPr>
        <p:spPr>
          <a:xfrm>
            <a:off x="2699792" y="4221088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envía el GIIN al BCCR (23/01/2015)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El BCCR envía un certificado a la IF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configura el cliente según la “</a:t>
            </a:r>
            <a:r>
              <a:rPr lang="es-CR" sz="1600" i="1" u="sng" dirty="0" smtClean="0"/>
              <a:t>Guía de Configuración del cliente</a:t>
            </a:r>
            <a:r>
              <a:rPr lang="es-CR" sz="1600" i="1" dirty="0" smtClean="0"/>
              <a:t>”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El servicio envía respuesta al cliente </a:t>
            </a:r>
            <a:r>
              <a:rPr lang="es-CR" sz="1600" dirty="0"/>
              <a:t>“</a:t>
            </a:r>
            <a:r>
              <a:rPr lang="es-MX" sz="1600" i="1" dirty="0"/>
              <a:t>Bienvenido al servicio </a:t>
            </a:r>
            <a:r>
              <a:rPr lang="es-MX" sz="1600" i="1" dirty="0" smtClean="0"/>
              <a:t>FATCA – Autenticación exitosa”</a:t>
            </a:r>
            <a:endParaRPr lang="es-CR" sz="16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148064" y="4221088"/>
            <a:ext cx="62293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genera el XML FATCA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La IF envía el archivo al servicio WCF</a:t>
            </a:r>
          </a:p>
          <a:p>
            <a:pPr marL="342900" indent="-342900">
              <a:buFont typeface="+mj-lt"/>
              <a:buAutoNum type="arabicPeriod"/>
            </a:pPr>
            <a:r>
              <a:rPr lang="es-CR" sz="1600" dirty="0" smtClean="0"/>
              <a:t>El servicio valida y da respuesta al cliente</a:t>
            </a:r>
            <a:endParaRPr lang="es-CR" sz="1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829930" y="2708920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s-CR" dirty="0">
              <a:solidFill>
                <a:srgbClr val="00B050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4127780" y="2699628"/>
            <a:ext cx="115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Por iniciar</a:t>
            </a:r>
            <a:endParaRPr lang="es-CR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67864" y="2566645"/>
            <a:ext cx="14582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28/02/2015</a:t>
            </a:r>
          </a:p>
          <a:p>
            <a:r>
              <a:rPr lang="es-CR" dirty="0" smtClean="0"/>
              <a:t>06/04/2015</a:t>
            </a:r>
            <a:endParaRPr lang="es-CR" dirty="0"/>
          </a:p>
        </p:txBody>
      </p:sp>
      <p:sp>
        <p:nvSpPr>
          <p:cNvPr id="4" name="Rectángulo 3"/>
          <p:cNvSpPr/>
          <p:nvPr/>
        </p:nvSpPr>
        <p:spPr>
          <a:xfrm>
            <a:off x="5565777" y="2696663"/>
            <a:ext cx="936104" cy="1574235"/>
          </a:xfrm>
          <a:prstGeom prst="rect">
            <a:avLst/>
          </a:prstGeom>
          <a:solidFill>
            <a:schemeClr val="bg2">
              <a:lumMod val="75000"/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5" name="Elipse 34"/>
          <p:cNvSpPr/>
          <p:nvPr/>
        </p:nvSpPr>
        <p:spPr>
          <a:xfrm>
            <a:off x="3760387" y="2771636"/>
            <a:ext cx="367393" cy="37981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2000" dirty="0"/>
              <a:t>2</a:t>
            </a:r>
            <a:endParaRPr lang="es-CR" sz="1350" dirty="0"/>
          </a:p>
        </p:txBody>
      </p:sp>
    </p:spTree>
    <p:extLst>
      <p:ext uri="{BB962C8B-B14F-4D97-AF65-F5344CB8AC3E}">
        <p14:creationId xmlns:p14="http://schemas.microsoft.com/office/powerpoint/2010/main" val="302967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57" grpId="0"/>
      <p:bldP spid="57" grpId="1"/>
      <p:bldP spid="26" grpId="0"/>
      <p:bldP spid="26" grpId="1"/>
      <p:bldP spid="26" grpId="2"/>
      <p:bldP spid="3" grpId="0"/>
      <p:bldP spid="28" grpId="0"/>
      <p:bldP spid="29" grpId="0"/>
      <p:bldP spid="29" grpId="1"/>
      <p:bldP spid="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764704"/>
            <a:ext cx="8280920" cy="4648200"/>
          </a:xfrm>
        </p:spPr>
        <p:txBody>
          <a:bodyPr/>
          <a:lstStyle/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Avance de línea de tiempo</a:t>
            </a:r>
          </a:p>
          <a:p>
            <a:r>
              <a:rPr lang="es-CR" dirty="0">
                <a:solidFill>
                  <a:schemeClr val="bg1">
                    <a:lumMod val="65000"/>
                  </a:schemeClr>
                </a:solidFill>
              </a:rPr>
              <a:t>Pruebas de autenticación</a:t>
            </a:r>
          </a:p>
          <a:p>
            <a:r>
              <a:rPr lang="es-CR" dirty="0"/>
              <a:t>Método alternativo de envío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Diagrama general de la solución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Disponibilidad de ejemplos FATCA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Responsabilidades de los participantes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Lista de verificación para Instituciones Financieras</a:t>
            </a:r>
          </a:p>
          <a:p>
            <a:r>
              <a:rPr lang="es-CR" dirty="0" smtClean="0">
                <a:solidFill>
                  <a:schemeClr val="bg1">
                    <a:lumMod val="65000"/>
                  </a:schemeClr>
                </a:solidFill>
              </a:rPr>
              <a:t>Informe de avance a Gerencias</a:t>
            </a:r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48186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9B2F7B094A45BF4A4C891857BB65" ma:contentTypeVersion="1" ma:contentTypeDescription="Crear nuevo documento." ma:contentTypeScope="" ma:versionID="0b57f6cc9d0e731f85640acacc2711e2">
  <xsd:schema xmlns:xsd="http://www.w3.org/2001/XMLSchema" xmlns:xs="http://www.w3.org/2001/XMLSchema" xmlns:p="http://schemas.microsoft.com/office/2006/metadata/properties" xmlns:ns2="8a0a4788-06ca-437b-bfc6-ffe2f4a28eed" targetNamespace="http://schemas.microsoft.com/office/2006/metadata/properties" ma:root="true" ma:fieldsID="c1e32adbda26099a4e9e31c4bc449d94" ns2:_="">
    <xsd:import namespace="8a0a4788-06ca-437b-bfc6-ffe2f4a28e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a4788-06ca-437b-bfc6-ffe2f4a28e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0F7987-604F-4C9C-90EB-4EE3B72C1FBD}"/>
</file>

<file path=customXml/itemProps2.xml><?xml version="1.0" encoding="utf-8"?>
<ds:datastoreItem xmlns:ds="http://schemas.openxmlformats.org/officeDocument/2006/customXml" ds:itemID="{D54745E6-6465-4E47-A1BD-3E76E5E68680}"/>
</file>

<file path=customXml/itemProps3.xml><?xml version="1.0" encoding="utf-8"?>
<ds:datastoreItem xmlns:ds="http://schemas.openxmlformats.org/officeDocument/2006/customXml" ds:itemID="{224C2560-75C9-46F1-969A-3A068A6D812E}"/>
</file>

<file path=docProps/app.xml><?xml version="1.0" encoding="utf-8"?>
<Properties xmlns="http://schemas.openxmlformats.org/officeDocument/2006/extended-properties" xmlns:vt="http://schemas.openxmlformats.org/officeDocument/2006/docPropsVTypes">
  <Template>PresentaciónBCCR-2012</Template>
  <TotalTime>8167</TotalTime>
  <Words>1351</Words>
  <Application>Microsoft Office PowerPoint</Application>
  <PresentationFormat>Presentación en pantalla (4:3)</PresentationFormat>
  <Paragraphs>245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27</vt:i4>
      </vt:variant>
    </vt:vector>
  </HeadingPairs>
  <TitlesOfParts>
    <vt:vector size="29" baseType="lpstr">
      <vt:lpstr>1_BCCR2</vt:lpstr>
      <vt:lpstr>BCCR2</vt:lpstr>
      <vt:lpstr>Presentación de PowerPoint</vt:lpstr>
      <vt:lpstr>Agenda</vt:lpstr>
      <vt:lpstr>Presentación de PowerPoint</vt:lpstr>
      <vt:lpstr>Presentación de PowerPoint</vt:lpstr>
      <vt:lpstr>Presentación de PowerPoint</vt:lpstr>
      <vt:lpstr>Presentación de PowerPoint</vt:lpstr>
      <vt:lpstr>Pruebas de autenticación 26 Ene – 13 Feb</vt:lpstr>
      <vt:lpstr>Fase de pruebas</vt:lpstr>
      <vt:lpstr>Presentación de PowerPoint</vt:lpstr>
      <vt:lpstr>Método alternativo de envío</vt:lpstr>
      <vt:lpstr>Presentación de PowerPoint</vt:lpstr>
      <vt:lpstr>Diagrama general de la solución</vt:lpstr>
      <vt:lpstr>Presentación de PowerPoint</vt:lpstr>
      <vt:lpstr>Disponibilidad de ejemplos FATCA</vt:lpstr>
      <vt:lpstr>Presentación de PowerPoint</vt:lpstr>
      <vt:lpstr>Responsabilidades de los participantes</vt:lpstr>
      <vt:lpstr>Responsabilidades de los participantes</vt:lpstr>
      <vt:lpstr>Responsabilidades de los participantes</vt:lpstr>
      <vt:lpstr>Responsabilidades de los participantes</vt:lpstr>
      <vt:lpstr>Responsabilidades de los participantes</vt:lpstr>
      <vt:lpstr>Presentación de PowerPoint</vt:lpstr>
      <vt:lpstr>Lista de verificación para Instituciones Financieras</vt:lpstr>
      <vt:lpstr>Presentación de PowerPoint</vt:lpstr>
      <vt:lpstr>Informe de avance a Gerencias</vt:lpstr>
      <vt:lpstr>Presentación de PowerPoint</vt:lpstr>
      <vt:lpstr>Documentos disponibles</vt:lpstr>
      <vt:lpstr>Consultas</vt:lpstr>
    </vt:vector>
  </TitlesOfParts>
  <Company>BCCR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FATCA 20-01-2015 </dc:title>
  <dc:creator>CENTENO PEREZ MARCIA</dc:creator>
  <cp:lastModifiedBy>MOLINA CALDERON GUILLERMO ANDRES</cp:lastModifiedBy>
  <cp:revision>612</cp:revision>
  <cp:lastPrinted>2014-12-17T23:24:29Z</cp:lastPrinted>
  <dcterms:created xsi:type="dcterms:W3CDTF">2012-10-25T20:35:02Z</dcterms:created>
  <dcterms:modified xsi:type="dcterms:W3CDTF">2015-01-20T14:00:19Z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0x0101009F8C9B2F7B094A45BF4A4C891857BB65</vt:lpwstr>
  </property>
  <property fmtid="{D5CDD505-2E9C-101B-9397-08002B2CF9AE}" pid="3" name="Tipo de Documento">
    <vt:lpwstr>Diseño</vt:lpwstr>
  </property>
  <property fmtid="{D5CDD505-2E9C-101B-9397-08002B2CF9AE}" pid="4" name="Servicio">
    <vt:lpwstr>9</vt:lpwstr>
  </property>
</Properties>
</file>