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3" r:id="rId5"/>
  </p:sldMasterIdLst>
  <p:notesMasterIdLst>
    <p:notesMasterId r:id="rId27"/>
  </p:notesMasterIdLst>
  <p:sldIdLst>
    <p:sldId id="256" r:id="rId6"/>
    <p:sldId id="336" r:id="rId7"/>
    <p:sldId id="363" r:id="rId8"/>
    <p:sldId id="380" r:id="rId9"/>
    <p:sldId id="370" r:id="rId10"/>
    <p:sldId id="372" r:id="rId11"/>
    <p:sldId id="373" r:id="rId12"/>
    <p:sldId id="393" r:id="rId13"/>
    <p:sldId id="371" r:id="rId14"/>
    <p:sldId id="360" r:id="rId15"/>
    <p:sldId id="387" r:id="rId16"/>
    <p:sldId id="354" r:id="rId17"/>
    <p:sldId id="355" r:id="rId18"/>
    <p:sldId id="356" r:id="rId19"/>
    <p:sldId id="357" r:id="rId20"/>
    <p:sldId id="358" r:id="rId21"/>
    <p:sldId id="359" r:id="rId22"/>
    <p:sldId id="392" r:id="rId23"/>
    <p:sldId id="383" r:id="rId24"/>
    <p:sldId id="382" r:id="rId25"/>
    <p:sldId id="384" r:id="rId26"/>
  </p:sldIdLst>
  <p:sldSz cx="9144000" cy="6858000" type="screen4x3"/>
  <p:notesSz cx="7010400" cy="9236075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JAS JIMENEZ ZAIDA" initials="RJZ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8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90" autoAdjust="0"/>
    <p:restoredTop sz="94660"/>
  </p:normalViewPr>
  <p:slideViewPr>
    <p:cSldViewPr>
      <p:cViewPr varScale="1">
        <p:scale>
          <a:sx n="132" d="100"/>
          <a:sy n="132" d="100"/>
        </p:scale>
        <p:origin x="282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6CAC5A-8AB3-4C9D-ABD9-7AA0B840ACED}" type="doc">
      <dgm:prSet loTypeId="urn:microsoft.com/office/officeart/2008/layout/SquareAccentList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s-CR"/>
        </a:p>
      </dgm:t>
    </dgm:pt>
    <dgm:pt modelId="{64594B90-FBFA-40A7-B469-5A9A42FF0F0B}">
      <dgm:prSet custT="1"/>
      <dgm:spPr/>
      <dgm:t>
        <a:bodyPr/>
        <a:lstStyle/>
        <a:p>
          <a:pPr rtl="0"/>
          <a:r>
            <a:rPr lang="es-CR" sz="1800" b="1" u="sng" dirty="0" smtClean="0">
              <a:latin typeface="Arial Narrow" panose="020B0606020202030204" pitchFamily="34" charset="0"/>
              <a:cs typeface="Arial" panose="020B0604020202020204" pitchFamily="34" charset="0"/>
            </a:rPr>
            <a:t>Tareas en proceso</a:t>
          </a:r>
          <a:endParaRPr lang="es-CR" sz="18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3D1AFB30-CAC5-4ED0-AD18-1660B712AE63}" type="parTrans" cxnId="{F762D6BB-9307-490A-AE00-5EDD812FCD8B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31192C38-9B8D-484C-B6FD-A06A70C10AFB}" type="sibTrans" cxnId="{F762D6BB-9307-490A-AE00-5EDD812FCD8B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CD9221B-1CA7-4AE7-AE00-926C4FF3F076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Identificar cuentas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D7850545-3153-4580-A919-EA2ECF45A557}" type="parTrans" cxnId="{DEBC5939-A34A-4D42-B2B2-FCFBC92AEE90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8D2A2A0D-BCA3-4E24-9C2F-4C289CAA7AA4}" type="sibTrans" cxnId="{DEBC5939-A34A-4D42-B2B2-FCFBC92AEE90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4596882F-6559-4E8C-B1C3-6FD693D46882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Solicitar autorizaciones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DA237B9-5592-4D1E-A1E2-EB1010FC89D1}" type="parTrans" cxnId="{BEF4F002-C1FA-4117-B23A-4CEDD8ECAB8A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9AB9AC8-C633-4FBA-AC1E-684253B7E6D4}" type="sibTrans" cxnId="{BEF4F002-C1FA-4117-B23A-4CEDD8ECAB8A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F378DDF4-327D-4A49-91A3-A63DDE373276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Tramitar el GIIN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0495F7E4-1743-492F-B23E-EF08AB7718B1}" type="parTrans" cxnId="{F57A8AD7-85E5-4FB5-B28C-A0EA6B2B7AF5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138DF765-575C-452C-A0E1-F59DC26E8D3F}" type="sibTrans" cxnId="{F57A8AD7-85E5-4FB5-B28C-A0EA6B2B7AF5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185BFA64-BA60-45A9-9BCD-6778DC0DE0FA}" type="pres">
      <dgm:prSet presAssocID="{736CAC5A-8AB3-4C9D-ABD9-7AA0B840ACED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CR"/>
        </a:p>
      </dgm:t>
    </dgm:pt>
    <dgm:pt modelId="{1ECE7730-046D-4C63-86C4-FC6D8C66B9EF}" type="pres">
      <dgm:prSet presAssocID="{64594B90-FBFA-40A7-B469-5A9A42FF0F0B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CR"/>
        </a:p>
      </dgm:t>
    </dgm:pt>
    <dgm:pt modelId="{61888EFD-A7A3-48C2-AF64-0313B9BCF34C}" type="pres">
      <dgm:prSet presAssocID="{64594B90-FBFA-40A7-B469-5A9A42FF0F0B}" presName="rootComposite" presStyleCnt="0">
        <dgm:presLayoutVars/>
      </dgm:prSet>
      <dgm:spPr/>
      <dgm:t>
        <a:bodyPr/>
        <a:lstStyle/>
        <a:p>
          <a:endParaRPr lang="es-CR"/>
        </a:p>
      </dgm:t>
    </dgm:pt>
    <dgm:pt modelId="{E8270AFC-5361-4885-80BA-F9C0DA228DE0}" type="pres">
      <dgm:prSet presAssocID="{64594B90-FBFA-40A7-B469-5A9A42FF0F0B}" presName="ParentAccent" presStyleLbl="alignNode1" presStyleIdx="0" presStyleCnt="1"/>
      <dgm:spPr/>
      <dgm:t>
        <a:bodyPr/>
        <a:lstStyle/>
        <a:p>
          <a:endParaRPr lang="es-CR"/>
        </a:p>
      </dgm:t>
    </dgm:pt>
    <dgm:pt modelId="{6390F651-AF2B-4598-AC78-FD9987C60E41}" type="pres">
      <dgm:prSet presAssocID="{64594B90-FBFA-40A7-B469-5A9A42FF0F0B}" presName="ParentSmallAccent" presStyleLbl="fgAcc1" presStyleIdx="0" presStyleCnt="1"/>
      <dgm:spPr/>
      <dgm:t>
        <a:bodyPr/>
        <a:lstStyle/>
        <a:p>
          <a:endParaRPr lang="es-CR"/>
        </a:p>
      </dgm:t>
    </dgm:pt>
    <dgm:pt modelId="{152CFA57-0927-49F5-8EDB-0F72053AEEEC}" type="pres">
      <dgm:prSet presAssocID="{64594B90-FBFA-40A7-B469-5A9A42FF0F0B}" presName="Parent" presStyleLbl="revTx" presStyleIdx="0" presStyleCnt="4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CE3BC14-96C4-46C9-8268-C6E294399AC9}" type="pres">
      <dgm:prSet presAssocID="{64594B90-FBFA-40A7-B469-5A9A42FF0F0B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4FE0F7D2-9332-4123-91A3-8130A3590AD6}" type="pres">
      <dgm:prSet presAssocID="{2CD9221B-1CA7-4AE7-AE00-926C4FF3F076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E86A71DA-5521-4BF7-8298-F60A543A767F}" type="pres">
      <dgm:prSet presAssocID="{2CD9221B-1CA7-4AE7-AE00-926C4FF3F076}" presName="ChildAccent" presStyleLbl="solidFgAcc1" presStyleIdx="0" presStyleCnt="3"/>
      <dgm:spPr/>
      <dgm:t>
        <a:bodyPr/>
        <a:lstStyle/>
        <a:p>
          <a:endParaRPr lang="es-CR"/>
        </a:p>
      </dgm:t>
    </dgm:pt>
    <dgm:pt modelId="{A304403F-6C93-4584-8D4D-808F2FE06705}" type="pres">
      <dgm:prSet presAssocID="{2CD9221B-1CA7-4AE7-AE00-926C4FF3F076}" presName="Child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C1B27C7-891E-4367-B70A-B9D4BA8FDDB9}" type="pres">
      <dgm:prSet presAssocID="{4596882F-6559-4E8C-B1C3-6FD693D46882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2748FF2C-F094-4780-ADA0-98EA39A19876}" type="pres">
      <dgm:prSet presAssocID="{4596882F-6559-4E8C-B1C3-6FD693D46882}" presName="ChildAccent" presStyleLbl="solidFgAcc1" presStyleIdx="1" presStyleCnt="3"/>
      <dgm:spPr/>
      <dgm:t>
        <a:bodyPr/>
        <a:lstStyle/>
        <a:p>
          <a:endParaRPr lang="es-CR"/>
        </a:p>
      </dgm:t>
    </dgm:pt>
    <dgm:pt modelId="{317E9A16-8E36-4846-A5A1-46A41951C016}" type="pres">
      <dgm:prSet presAssocID="{4596882F-6559-4E8C-B1C3-6FD693D46882}" presName="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45E51C3-0F27-49F9-BA62-3D4FA2D3B731}" type="pres">
      <dgm:prSet presAssocID="{F378DDF4-327D-4A49-91A3-A63DDE373276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B4FCFE80-2A95-469E-AEBF-6FE828E85AA7}" type="pres">
      <dgm:prSet presAssocID="{F378DDF4-327D-4A49-91A3-A63DDE373276}" presName="ChildAccent" presStyleLbl="solidFgAcc1" presStyleIdx="2" presStyleCnt="3"/>
      <dgm:spPr/>
      <dgm:t>
        <a:bodyPr/>
        <a:lstStyle/>
        <a:p>
          <a:endParaRPr lang="es-CR"/>
        </a:p>
      </dgm:t>
    </dgm:pt>
    <dgm:pt modelId="{52B6D28B-51CE-40D2-BDCC-2A4FFCDBED50}" type="pres">
      <dgm:prSet presAssocID="{F378DDF4-327D-4A49-91A3-A63DDE373276}" presName="Child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BEF4F002-C1FA-4117-B23A-4CEDD8ECAB8A}" srcId="{64594B90-FBFA-40A7-B469-5A9A42FF0F0B}" destId="{4596882F-6559-4E8C-B1C3-6FD693D46882}" srcOrd="1" destOrd="0" parTransId="{2DA237B9-5592-4D1E-A1E2-EB1010FC89D1}" sibTransId="{29AB9AC8-C633-4FBA-AC1E-684253B7E6D4}"/>
    <dgm:cxn modelId="{95584226-5E0F-436D-8556-04733661348B}" type="presOf" srcId="{F378DDF4-327D-4A49-91A3-A63DDE373276}" destId="{52B6D28B-51CE-40D2-BDCC-2A4FFCDBED50}" srcOrd="0" destOrd="0" presId="urn:microsoft.com/office/officeart/2008/layout/SquareAccentList"/>
    <dgm:cxn modelId="{F57A8AD7-85E5-4FB5-B28C-A0EA6B2B7AF5}" srcId="{64594B90-FBFA-40A7-B469-5A9A42FF0F0B}" destId="{F378DDF4-327D-4A49-91A3-A63DDE373276}" srcOrd="2" destOrd="0" parTransId="{0495F7E4-1743-492F-B23E-EF08AB7718B1}" sibTransId="{138DF765-575C-452C-A0E1-F59DC26E8D3F}"/>
    <dgm:cxn modelId="{DEBC5939-A34A-4D42-B2B2-FCFBC92AEE90}" srcId="{64594B90-FBFA-40A7-B469-5A9A42FF0F0B}" destId="{2CD9221B-1CA7-4AE7-AE00-926C4FF3F076}" srcOrd="0" destOrd="0" parTransId="{D7850545-3153-4580-A919-EA2ECF45A557}" sibTransId="{8D2A2A0D-BCA3-4E24-9C2F-4C289CAA7AA4}"/>
    <dgm:cxn modelId="{619DE03A-5BA1-4251-91E4-0671F3BF3723}" type="presOf" srcId="{736CAC5A-8AB3-4C9D-ABD9-7AA0B840ACED}" destId="{185BFA64-BA60-45A9-9BCD-6778DC0DE0FA}" srcOrd="0" destOrd="0" presId="urn:microsoft.com/office/officeart/2008/layout/SquareAccentList"/>
    <dgm:cxn modelId="{F762D6BB-9307-490A-AE00-5EDD812FCD8B}" srcId="{736CAC5A-8AB3-4C9D-ABD9-7AA0B840ACED}" destId="{64594B90-FBFA-40A7-B469-5A9A42FF0F0B}" srcOrd="0" destOrd="0" parTransId="{3D1AFB30-CAC5-4ED0-AD18-1660B712AE63}" sibTransId="{31192C38-9B8D-484C-B6FD-A06A70C10AFB}"/>
    <dgm:cxn modelId="{AD0A5C0D-68CF-41FF-8A88-B3C8BC0A5F4B}" type="presOf" srcId="{4596882F-6559-4E8C-B1C3-6FD693D46882}" destId="{317E9A16-8E36-4846-A5A1-46A41951C016}" srcOrd="0" destOrd="0" presId="urn:microsoft.com/office/officeart/2008/layout/SquareAccentList"/>
    <dgm:cxn modelId="{1086D93C-7210-4736-B043-9033883B1752}" type="presOf" srcId="{64594B90-FBFA-40A7-B469-5A9A42FF0F0B}" destId="{152CFA57-0927-49F5-8EDB-0F72053AEEEC}" srcOrd="0" destOrd="0" presId="urn:microsoft.com/office/officeart/2008/layout/SquareAccentList"/>
    <dgm:cxn modelId="{B04F6C8D-DF49-44B0-AF33-9DB6D122C54E}" type="presOf" srcId="{2CD9221B-1CA7-4AE7-AE00-926C4FF3F076}" destId="{A304403F-6C93-4584-8D4D-808F2FE06705}" srcOrd="0" destOrd="0" presId="urn:microsoft.com/office/officeart/2008/layout/SquareAccentList"/>
    <dgm:cxn modelId="{0EFEB933-D9A0-4584-AB53-DCF624881623}" type="presParOf" srcId="{185BFA64-BA60-45A9-9BCD-6778DC0DE0FA}" destId="{1ECE7730-046D-4C63-86C4-FC6D8C66B9EF}" srcOrd="0" destOrd="0" presId="urn:microsoft.com/office/officeart/2008/layout/SquareAccentList"/>
    <dgm:cxn modelId="{B216AF55-1A0A-4300-878E-E6817C976FC1}" type="presParOf" srcId="{1ECE7730-046D-4C63-86C4-FC6D8C66B9EF}" destId="{61888EFD-A7A3-48C2-AF64-0313B9BCF34C}" srcOrd="0" destOrd="0" presId="urn:microsoft.com/office/officeart/2008/layout/SquareAccentList"/>
    <dgm:cxn modelId="{A9363B47-2AEA-4C3C-830E-FE0670994499}" type="presParOf" srcId="{61888EFD-A7A3-48C2-AF64-0313B9BCF34C}" destId="{E8270AFC-5361-4885-80BA-F9C0DA228DE0}" srcOrd="0" destOrd="0" presId="urn:microsoft.com/office/officeart/2008/layout/SquareAccentList"/>
    <dgm:cxn modelId="{4727DF3C-8795-4E2B-9005-4856D4A3ECCC}" type="presParOf" srcId="{61888EFD-A7A3-48C2-AF64-0313B9BCF34C}" destId="{6390F651-AF2B-4598-AC78-FD9987C60E41}" srcOrd="1" destOrd="0" presId="urn:microsoft.com/office/officeart/2008/layout/SquareAccentList"/>
    <dgm:cxn modelId="{B4D85E66-C2FA-4220-864C-E624375529D9}" type="presParOf" srcId="{61888EFD-A7A3-48C2-AF64-0313B9BCF34C}" destId="{152CFA57-0927-49F5-8EDB-0F72053AEEEC}" srcOrd="2" destOrd="0" presId="urn:microsoft.com/office/officeart/2008/layout/SquareAccentList"/>
    <dgm:cxn modelId="{AD8CA674-42D7-4ACD-80FB-CDFD87B09574}" type="presParOf" srcId="{1ECE7730-046D-4C63-86C4-FC6D8C66B9EF}" destId="{CCE3BC14-96C4-46C9-8268-C6E294399AC9}" srcOrd="1" destOrd="0" presId="urn:microsoft.com/office/officeart/2008/layout/SquareAccentList"/>
    <dgm:cxn modelId="{3A3B8587-B2B1-40C2-8278-92F97B61D739}" type="presParOf" srcId="{CCE3BC14-96C4-46C9-8268-C6E294399AC9}" destId="{4FE0F7D2-9332-4123-91A3-8130A3590AD6}" srcOrd="0" destOrd="0" presId="urn:microsoft.com/office/officeart/2008/layout/SquareAccentList"/>
    <dgm:cxn modelId="{EFE88CD9-77E6-420F-8F36-444AF962126F}" type="presParOf" srcId="{4FE0F7D2-9332-4123-91A3-8130A3590AD6}" destId="{E86A71DA-5521-4BF7-8298-F60A543A767F}" srcOrd="0" destOrd="0" presId="urn:microsoft.com/office/officeart/2008/layout/SquareAccentList"/>
    <dgm:cxn modelId="{F6AFC6EA-FAD3-4D81-9654-943FC22B67C9}" type="presParOf" srcId="{4FE0F7D2-9332-4123-91A3-8130A3590AD6}" destId="{A304403F-6C93-4584-8D4D-808F2FE06705}" srcOrd="1" destOrd="0" presId="urn:microsoft.com/office/officeart/2008/layout/SquareAccentList"/>
    <dgm:cxn modelId="{7373ADBA-DBC1-4499-92BE-1FF1A22E3928}" type="presParOf" srcId="{CCE3BC14-96C4-46C9-8268-C6E294399AC9}" destId="{BC1B27C7-891E-4367-B70A-B9D4BA8FDDB9}" srcOrd="1" destOrd="0" presId="urn:microsoft.com/office/officeart/2008/layout/SquareAccentList"/>
    <dgm:cxn modelId="{71321A28-A723-42D0-8BE0-114F49B2A3A0}" type="presParOf" srcId="{BC1B27C7-891E-4367-B70A-B9D4BA8FDDB9}" destId="{2748FF2C-F094-4780-ADA0-98EA39A19876}" srcOrd="0" destOrd="0" presId="urn:microsoft.com/office/officeart/2008/layout/SquareAccentList"/>
    <dgm:cxn modelId="{6D2F1FAF-95BC-4267-BAB0-A0E941B92225}" type="presParOf" srcId="{BC1B27C7-891E-4367-B70A-B9D4BA8FDDB9}" destId="{317E9A16-8E36-4846-A5A1-46A41951C016}" srcOrd="1" destOrd="0" presId="urn:microsoft.com/office/officeart/2008/layout/SquareAccentList"/>
    <dgm:cxn modelId="{1DAE0BEA-9F4B-457C-9BEB-4EE2FAF265AB}" type="presParOf" srcId="{CCE3BC14-96C4-46C9-8268-C6E294399AC9}" destId="{F45E51C3-0F27-49F9-BA62-3D4FA2D3B731}" srcOrd="2" destOrd="0" presId="urn:microsoft.com/office/officeart/2008/layout/SquareAccentList"/>
    <dgm:cxn modelId="{4B104EDB-31C3-402F-9E80-F57B8ABC9BCE}" type="presParOf" srcId="{F45E51C3-0F27-49F9-BA62-3D4FA2D3B731}" destId="{B4FCFE80-2A95-469E-AEBF-6FE828E85AA7}" srcOrd="0" destOrd="0" presId="urn:microsoft.com/office/officeart/2008/layout/SquareAccentList"/>
    <dgm:cxn modelId="{8DC5B9DF-A5C6-4878-A4B9-3B0462074EFF}" type="presParOf" srcId="{F45E51C3-0F27-49F9-BA62-3D4FA2D3B731}" destId="{52B6D28B-51CE-40D2-BDCC-2A4FFCDBED50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6CAC5A-8AB3-4C9D-ABD9-7AA0B840ACED}" type="doc">
      <dgm:prSet loTypeId="urn:microsoft.com/office/officeart/2008/layout/SquareAccent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64594B90-FBFA-40A7-B469-5A9A42FF0F0B}">
      <dgm:prSet custT="1"/>
      <dgm:spPr/>
      <dgm:t>
        <a:bodyPr/>
        <a:lstStyle/>
        <a:p>
          <a:pPr rtl="0"/>
          <a:r>
            <a:rPr lang="es-CR" sz="1800" b="1" u="sng" dirty="0" smtClean="0">
              <a:latin typeface="Arial Narrow" panose="020B0606020202030204" pitchFamily="34" charset="0"/>
              <a:cs typeface="Arial" panose="020B0604020202020204" pitchFamily="34" charset="0"/>
            </a:rPr>
            <a:t>Tareas en proceso</a:t>
          </a:r>
          <a:endParaRPr lang="es-CR" sz="18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3D1AFB30-CAC5-4ED0-AD18-1660B712AE63}" type="parTrans" cxnId="{F762D6BB-9307-490A-AE00-5EDD812FCD8B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31192C38-9B8D-484C-B6FD-A06A70C10AFB}" type="sibTrans" cxnId="{F762D6BB-9307-490A-AE00-5EDD812FCD8B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CD9221B-1CA7-4AE7-AE00-926C4FF3F076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Identificar cuentas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D7850545-3153-4580-A919-EA2ECF45A557}" type="parTrans" cxnId="{DEBC5939-A34A-4D42-B2B2-FCFBC92AEE90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8D2A2A0D-BCA3-4E24-9C2F-4C289CAA7AA4}" type="sibTrans" cxnId="{DEBC5939-A34A-4D42-B2B2-FCFBC92AEE90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4596882F-6559-4E8C-B1C3-6FD693D46882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Solicitar autorizaciones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DA237B9-5592-4D1E-A1E2-EB1010FC89D1}" type="parTrans" cxnId="{BEF4F002-C1FA-4117-B23A-4CEDD8ECAB8A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9AB9AC8-C633-4FBA-AC1E-684253B7E6D4}" type="sibTrans" cxnId="{BEF4F002-C1FA-4117-B23A-4CEDD8ECAB8A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F378DDF4-327D-4A49-91A3-A63DDE373276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Tramitar el GIIN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0495F7E4-1743-492F-B23E-EF08AB7718B1}" type="parTrans" cxnId="{F57A8AD7-85E5-4FB5-B28C-A0EA6B2B7AF5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138DF765-575C-452C-A0E1-F59DC26E8D3F}" type="sibTrans" cxnId="{F57A8AD7-85E5-4FB5-B28C-A0EA6B2B7AF5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544F9D21-96CB-4340-839B-37D6698AC87F}">
      <dgm:prSet custT="1"/>
      <dgm:spPr/>
      <dgm:t>
        <a:bodyPr/>
        <a:lstStyle/>
        <a:p>
          <a:pPr rtl="0"/>
          <a:r>
            <a:rPr lang="es-CR" sz="1400" b="1" smtClean="0">
              <a:latin typeface="Arial Narrow" panose="020B0606020202030204" pitchFamily="34" charset="0"/>
              <a:cs typeface="Arial" panose="020B0604020202020204" pitchFamily="34" charset="0"/>
            </a:rPr>
            <a:t>Desarrollo del cliente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BE529FF6-087A-43E7-A463-0464CF241B41}" type="parTrans" cxnId="{0247C7EB-744C-48C2-A4D9-A066B6588EA6}">
      <dgm:prSet/>
      <dgm:spPr/>
      <dgm:t>
        <a:bodyPr/>
        <a:lstStyle/>
        <a:p>
          <a:endParaRPr lang="es-CR"/>
        </a:p>
      </dgm:t>
    </dgm:pt>
    <dgm:pt modelId="{B9425229-8791-4679-95B6-C2377255D859}" type="sibTrans" cxnId="{0247C7EB-744C-48C2-A4D9-A066B6588EA6}">
      <dgm:prSet/>
      <dgm:spPr/>
      <dgm:t>
        <a:bodyPr/>
        <a:lstStyle/>
        <a:p>
          <a:endParaRPr lang="es-CR"/>
        </a:p>
      </dgm:t>
    </dgm:pt>
    <dgm:pt modelId="{185BFA64-BA60-45A9-9BCD-6778DC0DE0FA}" type="pres">
      <dgm:prSet presAssocID="{736CAC5A-8AB3-4C9D-ABD9-7AA0B840ACED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CR"/>
        </a:p>
      </dgm:t>
    </dgm:pt>
    <dgm:pt modelId="{1ECE7730-046D-4C63-86C4-FC6D8C66B9EF}" type="pres">
      <dgm:prSet presAssocID="{64594B90-FBFA-40A7-B469-5A9A42FF0F0B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CR"/>
        </a:p>
      </dgm:t>
    </dgm:pt>
    <dgm:pt modelId="{61888EFD-A7A3-48C2-AF64-0313B9BCF34C}" type="pres">
      <dgm:prSet presAssocID="{64594B90-FBFA-40A7-B469-5A9A42FF0F0B}" presName="rootComposite" presStyleCnt="0">
        <dgm:presLayoutVars/>
      </dgm:prSet>
      <dgm:spPr/>
      <dgm:t>
        <a:bodyPr/>
        <a:lstStyle/>
        <a:p>
          <a:endParaRPr lang="es-CR"/>
        </a:p>
      </dgm:t>
    </dgm:pt>
    <dgm:pt modelId="{E8270AFC-5361-4885-80BA-F9C0DA228DE0}" type="pres">
      <dgm:prSet presAssocID="{64594B90-FBFA-40A7-B469-5A9A42FF0F0B}" presName="ParentAccent" presStyleLbl="alignNode1" presStyleIdx="0" presStyleCnt="1"/>
      <dgm:spPr/>
      <dgm:t>
        <a:bodyPr/>
        <a:lstStyle/>
        <a:p>
          <a:endParaRPr lang="es-CR"/>
        </a:p>
      </dgm:t>
    </dgm:pt>
    <dgm:pt modelId="{6390F651-AF2B-4598-AC78-FD9987C60E41}" type="pres">
      <dgm:prSet presAssocID="{64594B90-FBFA-40A7-B469-5A9A42FF0F0B}" presName="ParentSmallAccent" presStyleLbl="fgAcc1" presStyleIdx="0" presStyleCnt="1"/>
      <dgm:spPr/>
      <dgm:t>
        <a:bodyPr/>
        <a:lstStyle/>
        <a:p>
          <a:endParaRPr lang="es-CR"/>
        </a:p>
      </dgm:t>
    </dgm:pt>
    <dgm:pt modelId="{152CFA57-0927-49F5-8EDB-0F72053AEEEC}" type="pres">
      <dgm:prSet presAssocID="{64594B90-FBFA-40A7-B469-5A9A42FF0F0B}" presName="Parent" presStyleLbl="revTx" presStyleIdx="0" presStyleCnt="5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CE3BC14-96C4-46C9-8268-C6E294399AC9}" type="pres">
      <dgm:prSet presAssocID="{64594B90-FBFA-40A7-B469-5A9A42FF0F0B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4FE0F7D2-9332-4123-91A3-8130A3590AD6}" type="pres">
      <dgm:prSet presAssocID="{2CD9221B-1CA7-4AE7-AE00-926C4FF3F076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E86A71DA-5521-4BF7-8298-F60A543A767F}" type="pres">
      <dgm:prSet presAssocID="{2CD9221B-1CA7-4AE7-AE00-926C4FF3F076}" presName="ChildAccent" presStyleLbl="solidFgAcc1" presStyleIdx="0" presStyleCnt="4"/>
      <dgm:spPr/>
      <dgm:t>
        <a:bodyPr/>
        <a:lstStyle/>
        <a:p>
          <a:endParaRPr lang="es-CR"/>
        </a:p>
      </dgm:t>
    </dgm:pt>
    <dgm:pt modelId="{A304403F-6C93-4584-8D4D-808F2FE06705}" type="pres">
      <dgm:prSet presAssocID="{2CD9221B-1CA7-4AE7-AE00-926C4FF3F076}" presName="Child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C1B27C7-891E-4367-B70A-B9D4BA8FDDB9}" type="pres">
      <dgm:prSet presAssocID="{4596882F-6559-4E8C-B1C3-6FD693D46882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2748FF2C-F094-4780-ADA0-98EA39A19876}" type="pres">
      <dgm:prSet presAssocID="{4596882F-6559-4E8C-B1C3-6FD693D46882}" presName="ChildAccent" presStyleLbl="solidFgAcc1" presStyleIdx="1" presStyleCnt="4"/>
      <dgm:spPr/>
      <dgm:t>
        <a:bodyPr/>
        <a:lstStyle/>
        <a:p>
          <a:endParaRPr lang="es-CR"/>
        </a:p>
      </dgm:t>
    </dgm:pt>
    <dgm:pt modelId="{317E9A16-8E36-4846-A5A1-46A41951C016}" type="pres">
      <dgm:prSet presAssocID="{4596882F-6559-4E8C-B1C3-6FD693D46882}" presName="Child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45E51C3-0F27-49F9-BA62-3D4FA2D3B731}" type="pres">
      <dgm:prSet presAssocID="{F378DDF4-327D-4A49-91A3-A63DDE373276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B4FCFE80-2A95-469E-AEBF-6FE828E85AA7}" type="pres">
      <dgm:prSet presAssocID="{F378DDF4-327D-4A49-91A3-A63DDE373276}" presName="ChildAccent" presStyleLbl="solidFgAcc1" presStyleIdx="2" presStyleCnt="4"/>
      <dgm:spPr/>
      <dgm:t>
        <a:bodyPr/>
        <a:lstStyle/>
        <a:p>
          <a:endParaRPr lang="es-CR"/>
        </a:p>
      </dgm:t>
    </dgm:pt>
    <dgm:pt modelId="{52B6D28B-51CE-40D2-BDCC-2A4FFCDBED50}" type="pres">
      <dgm:prSet presAssocID="{F378DDF4-327D-4A49-91A3-A63DDE373276}" presName="Child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73B4819-939A-4D00-BEAB-04136AA4AE3D}" type="pres">
      <dgm:prSet presAssocID="{544F9D21-96CB-4340-839B-37D6698AC87F}" presName="childComposite" presStyleCnt="0">
        <dgm:presLayoutVars>
          <dgm:chMax val="0"/>
          <dgm:chPref val="0"/>
        </dgm:presLayoutVars>
      </dgm:prSet>
      <dgm:spPr/>
    </dgm:pt>
    <dgm:pt modelId="{DEB625D1-DFF9-4AC5-9B63-6540C1413DC3}" type="pres">
      <dgm:prSet presAssocID="{544F9D21-96CB-4340-839B-37D6698AC87F}" presName="ChildAccent" presStyleLbl="solidFgAcc1" presStyleIdx="3" presStyleCnt="4"/>
      <dgm:spPr/>
    </dgm:pt>
    <dgm:pt modelId="{94A7DDA0-0520-4134-A97E-607FC195F23E}" type="pres">
      <dgm:prSet presAssocID="{544F9D21-96CB-4340-839B-37D6698AC87F}" presName="Child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FA8B18FD-46F5-432D-B0F5-FEA183763D72}" type="presOf" srcId="{F378DDF4-327D-4A49-91A3-A63DDE373276}" destId="{52B6D28B-51CE-40D2-BDCC-2A4FFCDBED50}" srcOrd="0" destOrd="0" presId="urn:microsoft.com/office/officeart/2008/layout/SquareAccentList"/>
    <dgm:cxn modelId="{BEF4F002-C1FA-4117-B23A-4CEDD8ECAB8A}" srcId="{64594B90-FBFA-40A7-B469-5A9A42FF0F0B}" destId="{4596882F-6559-4E8C-B1C3-6FD693D46882}" srcOrd="1" destOrd="0" parTransId="{2DA237B9-5592-4D1E-A1E2-EB1010FC89D1}" sibTransId="{29AB9AC8-C633-4FBA-AC1E-684253B7E6D4}"/>
    <dgm:cxn modelId="{56C51600-5B81-4CA0-BF80-7810C257E77D}" type="presOf" srcId="{736CAC5A-8AB3-4C9D-ABD9-7AA0B840ACED}" destId="{185BFA64-BA60-45A9-9BCD-6778DC0DE0FA}" srcOrd="0" destOrd="0" presId="urn:microsoft.com/office/officeart/2008/layout/SquareAccentList"/>
    <dgm:cxn modelId="{CB937728-0F00-4C87-9EED-56F1F9E9405C}" type="presOf" srcId="{2CD9221B-1CA7-4AE7-AE00-926C4FF3F076}" destId="{A304403F-6C93-4584-8D4D-808F2FE06705}" srcOrd="0" destOrd="0" presId="urn:microsoft.com/office/officeart/2008/layout/SquareAccentList"/>
    <dgm:cxn modelId="{F57A8AD7-85E5-4FB5-B28C-A0EA6B2B7AF5}" srcId="{64594B90-FBFA-40A7-B469-5A9A42FF0F0B}" destId="{F378DDF4-327D-4A49-91A3-A63DDE373276}" srcOrd="2" destOrd="0" parTransId="{0495F7E4-1743-492F-B23E-EF08AB7718B1}" sibTransId="{138DF765-575C-452C-A0E1-F59DC26E8D3F}"/>
    <dgm:cxn modelId="{DEBC5939-A34A-4D42-B2B2-FCFBC92AEE90}" srcId="{64594B90-FBFA-40A7-B469-5A9A42FF0F0B}" destId="{2CD9221B-1CA7-4AE7-AE00-926C4FF3F076}" srcOrd="0" destOrd="0" parTransId="{D7850545-3153-4580-A919-EA2ECF45A557}" sibTransId="{8D2A2A0D-BCA3-4E24-9C2F-4C289CAA7AA4}"/>
    <dgm:cxn modelId="{0247C7EB-744C-48C2-A4D9-A066B6588EA6}" srcId="{64594B90-FBFA-40A7-B469-5A9A42FF0F0B}" destId="{544F9D21-96CB-4340-839B-37D6698AC87F}" srcOrd="3" destOrd="0" parTransId="{BE529FF6-087A-43E7-A463-0464CF241B41}" sibTransId="{B9425229-8791-4679-95B6-C2377255D859}"/>
    <dgm:cxn modelId="{F762D6BB-9307-490A-AE00-5EDD812FCD8B}" srcId="{736CAC5A-8AB3-4C9D-ABD9-7AA0B840ACED}" destId="{64594B90-FBFA-40A7-B469-5A9A42FF0F0B}" srcOrd="0" destOrd="0" parTransId="{3D1AFB30-CAC5-4ED0-AD18-1660B712AE63}" sibTransId="{31192C38-9B8D-484C-B6FD-A06A70C10AFB}"/>
    <dgm:cxn modelId="{B27C43E2-A813-412E-91D2-FA32CD8F18FE}" type="presOf" srcId="{64594B90-FBFA-40A7-B469-5A9A42FF0F0B}" destId="{152CFA57-0927-49F5-8EDB-0F72053AEEEC}" srcOrd="0" destOrd="0" presId="urn:microsoft.com/office/officeart/2008/layout/SquareAccentList"/>
    <dgm:cxn modelId="{1C0F166B-9C14-4D4A-AFAB-920CD836EBEC}" type="presOf" srcId="{544F9D21-96CB-4340-839B-37D6698AC87F}" destId="{94A7DDA0-0520-4134-A97E-607FC195F23E}" srcOrd="0" destOrd="0" presId="urn:microsoft.com/office/officeart/2008/layout/SquareAccentList"/>
    <dgm:cxn modelId="{10E9B9D0-A254-4021-901F-0D096FEEF99C}" type="presOf" srcId="{4596882F-6559-4E8C-B1C3-6FD693D46882}" destId="{317E9A16-8E36-4846-A5A1-46A41951C016}" srcOrd="0" destOrd="0" presId="urn:microsoft.com/office/officeart/2008/layout/SquareAccentList"/>
    <dgm:cxn modelId="{47A8EDFB-7E65-4F8B-A2F7-43754A7A7A70}" type="presParOf" srcId="{185BFA64-BA60-45A9-9BCD-6778DC0DE0FA}" destId="{1ECE7730-046D-4C63-86C4-FC6D8C66B9EF}" srcOrd="0" destOrd="0" presId="urn:microsoft.com/office/officeart/2008/layout/SquareAccentList"/>
    <dgm:cxn modelId="{D4EE956C-9A12-4D6C-9DB0-6C3DCDF7CAEB}" type="presParOf" srcId="{1ECE7730-046D-4C63-86C4-FC6D8C66B9EF}" destId="{61888EFD-A7A3-48C2-AF64-0313B9BCF34C}" srcOrd="0" destOrd="0" presId="urn:microsoft.com/office/officeart/2008/layout/SquareAccentList"/>
    <dgm:cxn modelId="{7DC37A15-16FA-43DA-8CC1-4CFAA9AEF66A}" type="presParOf" srcId="{61888EFD-A7A3-48C2-AF64-0313B9BCF34C}" destId="{E8270AFC-5361-4885-80BA-F9C0DA228DE0}" srcOrd="0" destOrd="0" presId="urn:microsoft.com/office/officeart/2008/layout/SquareAccentList"/>
    <dgm:cxn modelId="{29196E32-3F70-449E-A114-B1949B2C2A8D}" type="presParOf" srcId="{61888EFD-A7A3-48C2-AF64-0313B9BCF34C}" destId="{6390F651-AF2B-4598-AC78-FD9987C60E41}" srcOrd="1" destOrd="0" presId="urn:microsoft.com/office/officeart/2008/layout/SquareAccentList"/>
    <dgm:cxn modelId="{42BAE32C-11A9-4223-8A00-EAD3A2638823}" type="presParOf" srcId="{61888EFD-A7A3-48C2-AF64-0313B9BCF34C}" destId="{152CFA57-0927-49F5-8EDB-0F72053AEEEC}" srcOrd="2" destOrd="0" presId="urn:microsoft.com/office/officeart/2008/layout/SquareAccentList"/>
    <dgm:cxn modelId="{9D7A02DA-5E93-495D-9F63-2AAA4CB6D1E8}" type="presParOf" srcId="{1ECE7730-046D-4C63-86C4-FC6D8C66B9EF}" destId="{CCE3BC14-96C4-46C9-8268-C6E294399AC9}" srcOrd="1" destOrd="0" presId="urn:microsoft.com/office/officeart/2008/layout/SquareAccentList"/>
    <dgm:cxn modelId="{DBF6217B-EB56-4ABE-BBC8-7B02A5E6F739}" type="presParOf" srcId="{CCE3BC14-96C4-46C9-8268-C6E294399AC9}" destId="{4FE0F7D2-9332-4123-91A3-8130A3590AD6}" srcOrd="0" destOrd="0" presId="urn:microsoft.com/office/officeart/2008/layout/SquareAccentList"/>
    <dgm:cxn modelId="{9E9FFE62-24D9-43B4-9D55-E22C3391D4E5}" type="presParOf" srcId="{4FE0F7D2-9332-4123-91A3-8130A3590AD6}" destId="{E86A71DA-5521-4BF7-8298-F60A543A767F}" srcOrd="0" destOrd="0" presId="urn:microsoft.com/office/officeart/2008/layout/SquareAccentList"/>
    <dgm:cxn modelId="{C12E4462-9003-4179-A32A-DC94B2716EB6}" type="presParOf" srcId="{4FE0F7D2-9332-4123-91A3-8130A3590AD6}" destId="{A304403F-6C93-4584-8D4D-808F2FE06705}" srcOrd="1" destOrd="0" presId="urn:microsoft.com/office/officeart/2008/layout/SquareAccentList"/>
    <dgm:cxn modelId="{89996E30-D1D8-4EBF-B066-A734CE7475F2}" type="presParOf" srcId="{CCE3BC14-96C4-46C9-8268-C6E294399AC9}" destId="{BC1B27C7-891E-4367-B70A-B9D4BA8FDDB9}" srcOrd="1" destOrd="0" presId="urn:microsoft.com/office/officeart/2008/layout/SquareAccentList"/>
    <dgm:cxn modelId="{31A3AEAF-F9CF-4DDF-802E-FBBC6066A6B1}" type="presParOf" srcId="{BC1B27C7-891E-4367-B70A-B9D4BA8FDDB9}" destId="{2748FF2C-F094-4780-ADA0-98EA39A19876}" srcOrd="0" destOrd="0" presId="urn:microsoft.com/office/officeart/2008/layout/SquareAccentList"/>
    <dgm:cxn modelId="{14833E0B-44C3-49D7-96EA-5D373DEE1F33}" type="presParOf" srcId="{BC1B27C7-891E-4367-B70A-B9D4BA8FDDB9}" destId="{317E9A16-8E36-4846-A5A1-46A41951C016}" srcOrd="1" destOrd="0" presId="urn:microsoft.com/office/officeart/2008/layout/SquareAccentList"/>
    <dgm:cxn modelId="{35C4C232-1F88-469D-8CF9-5CCBB6D659B6}" type="presParOf" srcId="{CCE3BC14-96C4-46C9-8268-C6E294399AC9}" destId="{F45E51C3-0F27-49F9-BA62-3D4FA2D3B731}" srcOrd="2" destOrd="0" presId="urn:microsoft.com/office/officeart/2008/layout/SquareAccentList"/>
    <dgm:cxn modelId="{A0E4A2E0-E37E-4760-8C68-A80C0AF2B919}" type="presParOf" srcId="{F45E51C3-0F27-49F9-BA62-3D4FA2D3B731}" destId="{B4FCFE80-2A95-469E-AEBF-6FE828E85AA7}" srcOrd="0" destOrd="0" presId="urn:microsoft.com/office/officeart/2008/layout/SquareAccentList"/>
    <dgm:cxn modelId="{B23DA476-FF0D-4DC8-A264-99511BFD82C0}" type="presParOf" srcId="{F45E51C3-0F27-49F9-BA62-3D4FA2D3B731}" destId="{52B6D28B-51CE-40D2-BDCC-2A4FFCDBED50}" srcOrd="1" destOrd="0" presId="urn:microsoft.com/office/officeart/2008/layout/SquareAccentList"/>
    <dgm:cxn modelId="{FDDF9187-3D67-4EC3-8350-0E973D427154}" type="presParOf" srcId="{CCE3BC14-96C4-46C9-8268-C6E294399AC9}" destId="{F73B4819-939A-4D00-BEAB-04136AA4AE3D}" srcOrd="3" destOrd="0" presId="urn:microsoft.com/office/officeart/2008/layout/SquareAccentList"/>
    <dgm:cxn modelId="{572A8BE7-C5A6-4228-AE35-AD6F530CC18B}" type="presParOf" srcId="{F73B4819-939A-4D00-BEAB-04136AA4AE3D}" destId="{DEB625D1-DFF9-4AC5-9B63-6540C1413DC3}" srcOrd="0" destOrd="0" presId="urn:microsoft.com/office/officeart/2008/layout/SquareAccentList"/>
    <dgm:cxn modelId="{FF52DB06-5ED1-4E7B-8719-5BDA9158D0D1}" type="presParOf" srcId="{F73B4819-939A-4D00-BEAB-04136AA4AE3D}" destId="{94A7DDA0-0520-4134-A97E-607FC195F23E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6CAC5A-8AB3-4C9D-ABD9-7AA0B840ACED}" type="doc">
      <dgm:prSet loTypeId="urn:microsoft.com/office/officeart/2008/layout/SquareAccent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64594B90-FBFA-40A7-B469-5A9A42FF0F0B}">
      <dgm:prSet custT="1"/>
      <dgm:spPr/>
      <dgm:t>
        <a:bodyPr/>
        <a:lstStyle/>
        <a:p>
          <a:pPr rtl="0"/>
          <a:r>
            <a:rPr lang="es-CR" sz="1800" b="1" u="sng" dirty="0" smtClean="0">
              <a:latin typeface="Arial Narrow" panose="020B0606020202030204" pitchFamily="34" charset="0"/>
              <a:cs typeface="Arial" panose="020B0604020202020204" pitchFamily="34" charset="0"/>
            </a:rPr>
            <a:t>Tareas en proceso</a:t>
          </a:r>
          <a:endParaRPr lang="es-CR" sz="18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3D1AFB30-CAC5-4ED0-AD18-1660B712AE63}" type="parTrans" cxnId="{F762D6BB-9307-490A-AE00-5EDD812FCD8B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31192C38-9B8D-484C-B6FD-A06A70C10AFB}" type="sibTrans" cxnId="{F762D6BB-9307-490A-AE00-5EDD812FCD8B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CD9221B-1CA7-4AE7-AE00-926C4FF3F076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Identificar cuentas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D7850545-3153-4580-A919-EA2ECF45A557}" type="parTrans" cxnId="{DEBC5939-A34A-4D42-B2B2-FCFBC92AEE90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8D2A2A0D-BCA3-4E24-9C2F-4C289CAA7AA4}" type="sibTrans" cxnId="{DEBC5939-A34A-4D42-B2B2-FCFBC92AEE90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4596882F-6559-4E8C-B1C3-6FD693D46882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Solicitar autorizaciones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DA237B9-5592-4D1E-A1E2-EB1010FC89D1}" type="parTrans" cxnId="{BEF4F002-C1FA-4117-B23A-4CEDD8ECAB8A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9AB9AC8-C633-4FBA-AC1E-684253B7E6D4}" type="sibTrans" cxnId="{BEF4F002-C1FA-4117-B23A-4CEDD8ECAB8A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F378DDF4-327D-4A49-91A3-A63DDE373276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Tramitar el GIIN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0495F7E4-1743-492F-B23E-EF08AB7718B1}" type="parTrans" cxnId="{F57A8AD7-85E5-4FB5-B28C-A0EA6B2B7AF5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138DF765-575C-452C-A0E1-F59DC26E8D3F}" type="sibTrans" cxnId="{F57A8AD7-85E5-4FB5-B28C-A0EA6B2B7AF5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544F9D21-96CB-4340-839B-37D6698AC87F}">
      <dgm:prSet custT="1"/>
      <dgm:spPr/>
      <dgm:t>
        <a:bodyPr/>
        <a:lstStyle/>
        <a:p>
          <a:pPr rtl="0"/>
          <a:r>
            <a:rPr lang="es-CR" sz="1400" b="1" smtClean="0">
              <a:latin typeface="Arial Narrow" panose="020B0606020202030204" pitchFamily="34" charset="0"/>
              <a:cs typeface="Arial" panose="020B0604020202020204" pitchFamily="34" charset="0"/>
            </a:rPr>
            <a:t>Desarrollo del cliente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BE529FF6-087A-43E7-A463-0464CF241B41}" type="parTrans" cxnId="{0247C7EB-744C-48C2-A4D9-A066B6588EA6}">
      <dgm:prSet/>
      <dgm:spPr/>
      <dgm:t>
        <a:bodyPr/>
        <a:lstStyle/>
        <a:p>
          <a:endParaRPr lang="es-CR"/>
        </a:p>
      </dgm:t>
    </dgm:pt>
    <dgm:pt modelId="{B9425229-8791-4679-95B6-C2377255D859}" type="sibTrans" cxnId="{0247C7EB-744C-48C2-A4D9-A066B6588EA6}">
      <dgm:prSet/>
      <dgm:spPr/>
      <dgm:t>
        <a:bodyPr/>
        <a:lstStyle/>
        <a:p>
          <a:endParaRPr lang="es-CR"/>
        </a:p>
      </dgm:t>
    </dgm:pt>
    <dgm:pt modelId="{185BFA64-BA60-45A9-9BCD-6778DC0DE0FA}" type="pres">
      <dgm:prSet presAssocID="{736CAC5A-8AB3-4C9D-ABD9-7AA0B840ACED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CR"/>
        </a:p>
      </dgm:t>
    </dgm:pt>
    <dgm:pt modelId="{1ECE7730-046D-4C63-86C4-FC6D8C66B9EF}" type="pres">
      <dgm:prSet presAssocID="{64594B90-FBFA-40A7-B469-5A9A42FF0F0B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CR"/>
        </a:p>
      </dgm:t>
    </dgm:pt>
    <dgm:pt modelId="{61888EFD-A7A3-48C2-AF64-0313B9BCF34C}" type="pres">
      <dgm:prSet presAssocID="{64594B90-FBFA-40A7-B469-5A9A42FF0F0B}" presName="rootComposite" presStyleCnt="0">
        <dgm:presLayoutVars/>
      </dgm:prSet>
      <dgm:spPr/>
      <dgm:t>
        <a:bodyPr/>
        <a:lstStyle/>
        <a:p>
          <a:endParaRPr lang="es-CR"/>
        </a:p>
      </dgm:t>
    </dgm:pt>
    <dgm:pt modelId="{E8270AFC-5361-4885-80BA-F9C0DA228DE0}" type="pres">
      <dgm:prSet presAssocID="{64594B90-FBFA-40A7-B469-5A9A42FF0F0B}" presName="ParentAccent" presStyleLbl="alignNode1" presStyleIdx="0" presStyleCnt="1"/>
      <dgm:spPr/>
      <dgm:t>
        <a:bodyPr/>
        <a:lstStyle/>
        <a:p>
          <a:endParaRPr lang="es-CR"/>
        </a:p>
      </dgm:t>
    </dgm:pt>
    <dgm:pt modelId="{6390F651-AF2B-4598-AC78-FD9987C60E41}" type="pres">
      <dgm:prSet presAssocID="{64594B90-FBFA-40A7-B469-5A9A42FF0F0B}" presName="ParentSmallAccent" presStyleLbl="fgAcc1" presStyleIdx="0" presStyleCnt="1"/>
      <dgm:spPr/>
      <dgm:t>
        <a:bodyPr/>
        <a:lstStyle/>
        <a:p>
          <a:endParaRPr lang="es-CR"/>
        </a:p>
      </dgm:t>
    </dgm:pt>
    <dgm:pt modelId="{152CFA57-0927-49F5-8EDB-0F72053AEEEC}" type="pres">
      <dgm:prSet presAssocID="{64594B90-FBFA-40A7-B469-5A9A42FF0F0B}" presName="Parent" presStyleLbl="revTx" presStyleIdx="0" presStyleCnt="5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CE3BC14-96C4-46C9-8268-C6E294399AC9}" type="pres">
      <dgm:prSet presAssocID="{64594B90-FBFA-40A7-B469-5A9A42FF0F0B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4FE0F7D2-9332-4123-91A3-8130A3590AD6}" type="pres">
      <dgm:prSet presAssocID="{2CD9221B-1CA7-4AE7-AE00-926C4FF3F076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E86A71DA-5521-4BF7-8298-F60A543A767F}" type="pres">
      <dgm:prSet presAssocID="{2CD9221B-1CA7-4AE7-AE00-926C4FF3F076}" presName="ChildAccent" presStyleLbl="solidFgAcc1" presStyleIdx="0" presStyleCnt="4"/>
      <dgm:spPr/>
      <dgm:t>
        <a:bodyPr/>
        <a:lstStyle/>
        <a:p>
          <a:endParaRPr lang="es-CR"/>
        </a:p>
      </dgm:t>
    </dgm:pt>
    <dgm:pt modelId="{A304403F-6C93-4584-8D4D-808F2FE06705}" type="pres">
      <dgm:prSet presAssocID="{2CD9221B-1CA7-4AE7-AE00-926C4FF3F076}" presName="Child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C1B27C7-891E-4367-B70A-B9D4BA8FDDB9}" type="pres">
      <dgm:prSet presAssocID="{4596882F-6559-4E8C-B1C3-6FD693D46882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2748FF2C-F094-4780-ADA0-98EA39A19876}" type="pres">
      <dgm:prSet presAssocID="{4596882F-6559-4E8C-B1C3-6FD693D46882}" presName="ChildAccent" presStyleLbl="solidFgAcc1" presStyleIdx="1" presStyleCnt="4"/>
      <dgm:spPr/>
      <dgm:t>
        <a:bodyPr/>
        <a:lstStyle/>
        <a:p>
          <a:endParaRPr lang="es-CR"/>
        </a:p>
      </dgm:t>
    </dgm:pt>
    <dgm:pt modelId="{317E9A16-8E36-4846-A5A1-46A41951C016}" type="pres">
      <dgm:prSet presAssocID="{4596882F-6559-4E8C-B1C3-6FD693D46882}" presName="Child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45E51C3-0F27-49F9-BA62-3D4FA2D3B731}" type="pres">
      <dgm:prSet presAssocID="{F378DDF4-327D-4A49-91A3-A63DDE373276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B4FCFE80-2A95-469E-AEBF-6FE828E85AA7}" type="pres">
      <dgm:prSet presAssocID="{F378DDF4-327D-4A49-91A3-A63DDE373276}" presName="ChildAccent" presStyleLbl="solidFgAcc1" presStyleIdx="2" presStyleCnt="4"/>
      <dgm:spPr/>
      <dgm:t>
        <a:bodyPr/>
        <a:lstStyle/>
        <a:p>
          <a:endParaRPr lang="es-CR"/>
        </a:p>
      </dgm:t>
    </dgm:pt>
    <dgm:pt modelId="{52B6D28B-51CE-40D2-BDCC-2A4FFCDBED50}" type="pres">
      <dgm:prSet presAssocID="{F378DDF4-327D-4A49-91A3-A63DDE373276}" presName="Child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73B4819-939A-4D00-BEAB-04136AA4AE3D}" type="pres">
      <dgm:prSet presAssocID="{544F9D21-96CB-4340-839B-37D6698AC87F}" presName="childComposite" presStyleCnt="0">
        <dgm:presLayoutVars>
          <dgm:chMax val="0"/>
          <dgm:chPref val="0"/>
        </dgm:presLayoutVars>
      </dgm:prSet>
      <dgm:spPr/>
    </dgm:pt>
    <dgm:pt modelId="{DEB625D1-DFF9-4AC5-9B63-6540C1413DC3}" type="pres">
      <dgm:prSet presAssocID="{544F9D21-96CB-4340-839B-37D6698AC87F}" presName="ChildAccent" presStyleLbl="solidFgAcc1" presStyleIdx="3" presStyleCnt="4"/>
      <dgm:spPr/>
    </dgm:pt>
    <dgm:pt modelId="{94A7DDA0-0520-4134-A97E-607FC195F23E}" type="pres">
      <dgm:prSet presAssocID="{544F9D21-96CB-4340-839B-37D6698AC87F}" presName="Child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D4E15672-9B33-45AB-9A27-A755CDDD3C94}" type="presOf" srcId="{F378DDF4-327D-4A49-91A3-A63DDE373276}" destId="{52B6D28B-51CE-40D2-BDCC-2A4FFCDBED50}" srcOrd="0" destOrd="0" presId="urn:microsoft.com/office/officeart/2008/layout/SquareAccentList"/>
    <dgm:cxn modelId="{BEF4F002-C1FA-4117-B23A-4CEDD8ECAB8A}" srcId="{64594B90-FBFA-40A7-B469-5A9A42FF0F0B}" destId="{4596882F-6559-4E8C-B1C3-6FD693D46882}" srcOrd="1" destOrd="0" parTransId="{2DA237B9-5592-4D1E-A1E2-EB1010FC89D1}" sibTransId="{29AB9AC8-C633-4FBA-AC1E-684253B7E6D4}"/>
    <dgm:cxn modelId="{FC460D34-2C7C-417A-9B5B-6F6CEE3DB06A}" type="presOf" srcId="{2CD9221B-1CA7-4AE7-AE00-926C4FF3F076}" destId="{A304403F-6C93-4584-8D4D-808F2FE06705}" srcOrd="0" destOrd="0" presId="urn:microsoft.com/office/officeart/2008/layout/SquareAccentList"/>
    <dgm:cxn modelId="{9E4B5EDB-B88B-448A-8A93-873FDDE8571E}" type="presOf" srcId="{4596882F-6559-4E8C-B1C3-6FD693D46882}" destId="{317E9A16-8E36-4846-A5A1-46A41951C016}" srcOrd="0" destOrd="0" presId="urn:microsoft.com/office/officeart/2008/layout/SquareAccentList"/>
    <dgm:cxn modelId="{DB6139A0-8327-4F68-B3EB-99657BD07D6D}" type="presOf" srcId="{736CAC5A-8AB3-4C9D-ABD9-7AA0B840ACED}" destId="{185BFA64-BA60-45A9-9BCD-6778DC0DE0FA}" srcOrd="0" destOrd="0" presId="urn:microsoft.com/office/officeart/2008/layout/SquareAccentList"/>
    <dgm:cxn modelId="{F57A8AD7-85E5-4FB5-B28C-A0EA6B2B7AF5}" srcId="{64594B90-FBFA-40A7-B469-5A9A42FF0F0B}" destId="{F378DDF4-327D-4A49-91A3-A63DDE373276}" srcOrd="2" destOrd="0" parTransId="{0495F7E4-1743-492F-B23E-EF08AB7718B1}" sibTransId="{138DF765-575C-452C-A0E1-F59DC26E8D3F}"/>
    <dgm:cxn modelId="{DEBC5939-A34A-4D42-B2B2-FCFBC92AEE90}" srcId="{64594B90-FBFA-40A7-B469-5A9A42FF0F0B}" destId="{2CD9221B-1CA7-4AE7-AE00-926C4FF3F076}" srcOrd="0" destOrd="0" parTransId="{D7850545-3153-4580-A919-EA2ECF45A557}" sibTransId="{8D2A2A0D-BCA3-4E24-9C2F-4C289CAA7AA4}"/>
    <dgm:cxn modelId="{0247C7EB-744C-48C2-A4D9-A066B6588EA6}" srcId="{64594B90-FBFA-40A7-B469-5A9A42FF0F0B}" destId="{544F9D21-96CB-4340-839B-37D6698AC87F}" srcOrd="3" destOrd="0" parTransId="{BE529FF6-087A-43E7-A463-0464CF241B41}" sibTransId="{B9425229-8791-4679-95B6-C2377255D859}"/>
    <dgm:cxn modelId="{F762D6BB-9307-490A-AE00-5EDD812FCD8B}" srcId="{736CAC5A-8AB3-4C9D-ABD9-7AA0B840ACED}" destId="{64594B90-FBFA-40A7-B469-5A9A42FF0F0B}" srcOrd="0" destOrd="0" parTransId="{3D1AFB30-CAC5-4ED0-AD18-1660B712AE63}" sibTransId="{31192C38-9B8D-484C-B6FD-A06A70C10AFB}"/>
    <dgm:cxn modelId="{F25D216D-3FBC-4829-9B6C-82E0DF14D81C}" type="presOf" srcId="{544F9D21-96CB-4340-839B-37D6698AC87F}" destId="{94A7DDA0-0520-4134-A97E-607FC195F23E}" srcOrd="0" destOrd="0" presId="urn:microsoft.com/office/officeart/2008/layout/SquareAccentList"/>
    <dgm:cxn modelId="{7908CC5C-9B97-4848-9D45-D109CBC715E2}" type="presOf" srcId="{64594B90-FBFA-40A7-B469-5A9A42FF0F0B}" destId="{152CFA57-0927-49F5-8EDB-0F72053AEEEC}" srcOrd="0" destOrd="0" presId="urn:microsoft.com/office/officeart/2008/layout/SquareAccentList"/>
    <dgm:cxn modelId="{61EAAFDC-CA5A-4A2E-BCDB-1686F0AF68C4}" type="presParOf" srcId="{185BFA64-BA60-45A9-9BCD-6778DC0DE0FA}" destId="{1ECE7730-046D-4C63-86C4-FC6D8C66B9EF}" srcOrd="0" destOrd="0" presId="urn:microsoft.com/office/officeart/2008/layout/SquareAccentList"/>
    <dgm:cxn modelId="{8A57F019-CE5B-4C4B-AD49-5CACB61E414F}" type="presParOf" srcId="{1ECE7730-046D-4C63-86C4-FC6D8C66B9EF}" destId="{61888EFD-A7A3-48C2-AF64-0313B9BCF34C}" srcOrd="0" destOrd="0" presId="urn:microsoft.com/office/officeart/2008/layout/SquareAccentList"/>
    <dgm:cxn modelId="{C2C70F70-2F3A-4A2C-8F08-8BAE2D9180FF}" type="presParOf" srcId="{61888EFD-A7A3-48C2-AF64-0313B9BCF34C}" destId="{E8270AFC-5361-4885-80BA-F9C0DA228DE0}" srcOrd="0" destOrd="0" presId="urn:microsoft.com/office/officeart/2008/layout/SquareAccentList"/>
    <dgm:cxn modelId="{61EFA2B5-8141-437D-BA0B-3C57A4A3D877}" type="presParOf" srcId="{61888EFD-A7A3-48C2-AF64-0313B9BCF34C}" destId="{6390F651-AF2B-4598-AC78-FD9987C60E41}" srcOrd="1" destOrd="0" presId="urn:microsoft.com/office/officeart/2008/layout/SquareAccentList"/>
    <dgm:cxn modelId="{DA1AA4E7-02F0-49A5-A197-340AADEBEC29}" type="presParOf" srcId="{61888EFD-A7A3-48C2-AF64-0313B9BCF34C}" destId="{152CFA57-0927-49F5-8EDB-0F72053AEEEC}" srcOrd="2" destOrd="0" presId="urn:microsoft.com/office/officeart/2008/layout/SquareAccentList"/>
    <dgm:cxn modelId="{CB668631-57FC-42CB-A3EC-DBF6106DE4B8}" type="presParOf" srcId="{1ECE7730-046D-4C63-86C4-FC6D8C66B9EF}" destId="{CCE3BC14-96C4-46C9-8268-C6E294399AC9}" srcOrd="1" destOrd="0" presId="urn:microsoft.com/office/officeart/2008/layout/SquareAccentList"/>
    <dgm:cxn modelId="{F6FBCEAA-575D-401B-AA9D-C6C76434CF8B}" type="presParOf" srcId="{CCE3BC14-96C4-46C9-8268-C6E294399AC9}" destId="{4FE0F7D2-9332-4123-91A3-8130A3590AD6}" srcOrd="0" destOrd="0" presId="urn:microsoft.com/office/officeart/2008/layout/SquareAccentList"/>
    <dgm:cxn modelId="{64109FF8-2263-4D80-BB30-597C8735C0F9}" type="presParOf" srcId="{4FE0F7D2-9332-4123-91A3-8130A3590AD6}" destId="{E86A71DA-5521-4BF7-8298-F60A543A767F}" srcOrd="0" destOrd="0" presId="urn:microsoft.com/office/officeart/2008/layout/SquareAccentList"/>
    <dgm:cxn modelId="{EAA8AA09-D726-4D13-B1D2-BC256F892DAB}" type="presParOf" srcId="{4FE0F7D2-9332-4123-91A3-8130A3590AD6}" destId="{A304403F-6C93-4584-8D4D-808F2FE06705}" srcOrd="1" destOrd="0" presId="urn:microsoft.com/office/officeart/2008/layout/SquareAccentList"/>
    <dgm:cxn modelId="{6B863B0C-B581-480C-9608-AF7640AE5B88}" type="presParOf" srcId="{CCE3BC14-96C4-46C9-8268-C6E294399AC9}" destId="{BC1B27C7-891E-4367-B70A-B9D4BA8FDDB9}" srcOrd="1" destOrd="0" presId="urn:microsoft.com/office/officeart/2008/layout/SquareAccentList"/>
    <dgm:cxn modelId="{5B9A8FF8-481B-4A90-8777-65946B591C09}" type="presParOf" srcId="{BC1B27C7-891E-4367-B70A-B9D4BA8FDDB9}" destId="{2748FF2C-F094-4780-ADA0-98EA39A19876}" srcOrd="0" destOrd="0" presId="urn:microsoft.com/office/officeart/2008/layout/SquareAccentList"/>
    <dgm:cxn modelId="{30111902-BF55-4709-B858-3431112635EA}" type="presParOf" srcId="{BC1B27C7-891E-4367-B70A-B9D4BA8FDDB9}" destId="{317E9A16-8E36-4846-A5A1-46A41951C016}" srcOrd="1" destOrd="0" presId="urn:microsoft.com/office/officeart/2008/layout/SquareAccentList"/>
    <dgm:cxn modelId="{E68D45CC-6575-4657-8A40-E8E4FEBE3EA4}" type="presParOf" srcId="{CCE3BC14-96C4-46C9-8268-C6E294399AC9}" destId="{F45E51C3-0F27-49F9-BA62-3D4FA2D3B731}" srcOrd="2" destOrd="0" presId="urn:microsoft.com/office/officeart/2008/layout/SquareAccentList"/>
    <dgm:cxn modelId="{3F90521E-E5F0-41E6-9B2D-DF008B7B2BBC}" type="presParOf" srcId="{F45E51C3-0F27-49F9-BA62-3D4FA2D3B731}" destId="{B4FCFE80-2A95-469E-AEBF-6FE828E85AA7}" srcOrd="0" destOrd="0" presId="urn:microsoft.com/office/officeart/2008/layout/SquareAccentList"/>
    <dgm:cxn modelId="{C2D912D6-1824-4986-AD3F-36740A2C3F74}" type="presParOf" srcId="{F45E51C3-0F27-49F9-BA62-3D4FA2D3B731}" destId="{52B6D28B-51CE-40D2-BDCC-2A4FFCDBED50}" srcOrd="1" destOrd="0" presId="urn:microsoft.com/office/officeart/2008/layout/SquareAccentList"/>
    <dgm:cxn modelId="{9652E77A-D553-4128-A7B2-7703ED142DF0}" type="presParOf" srcId="{CCE3BC14-96C4-46C9-8268-C6E294399AC9}" destId="{F73B4819-939A-4D00-BEAB-04136AA4AE3D}" srcOrd="3" destOrd="0" presId="urn:microsoft.com/office/officeart/2008/layout/SquareAccentList"/>
    <dgm:cxn modelId="{BBC2C375-7A72-45FD-9B19-9C989A6ADD44}" type="presParOf" srcId="{F73B4819-939A-4D00-BEAB-04136AA4AE3D}" destId="{DEB625D1-DFF9-4AC5-9B63-6540C1413DC3}" srcOrd="0" destOrd="0" presId="urn:microsoft.com/office/officeart/2008/layout/SquareAccentList"/>
    <dgm:cxn modelId="{C0CD4BFD-5459-437B-A666-745AA32F0786}" type="presParOf" srcId="{F73B4819-939A-4D00-BEAB-04136AA4AE3D}" destId="{94A7DDA0-0520-4134-A97E-607FC195F23E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6CAC5A-8AB3-4C9D-ABD9-7AA0B840ACED}" type="doc">
      <dgm:prSet loTypeId="urn:microsoft.com/office/officeart/2008/layout/SquareAccent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64594B90-FBFA-40A7-B469-5A9A42FF0F0B}">
      <dgm:prSet custT="1"/>
      <dgm:spPr/>
      <dgm:t>
        <a:bodyPr/>
        <a:lstStyle/>
        <a:p>
          <a:pPr rtl="0"/>
          <a:r>
            <a:rPr lang="es-CR" sz="1800" b="1" u="sng" dirty="0" smtClean="0">
              <a:latin typeface="Arial Narrow" panose="020B0606020202030204" pitchFamily="34" charset="0"/>
              <a:cs typeface="Arial" panose="020B0604020202020204" pitchFamily="34" charset="0"/>
            </a:rPr>
            <a:t>Tareas en proceso</a:t>
          </a:r>
          <a:endParaRPr lang="es-CR" sz="18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3D1AFB30-CAC5-4ED0-AD18-1660B712AE63}" type="parTrans" cxnId="{F762D6BB-9307-490A-AE00-5EDD812FCD8B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31192C38-9B8D-484C-B6FD-A06A70C10AFB}" type="sibTrans" cxnId="{F762D6BB-9307-490A-AE00-5EDD812FCD8B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CD9221B-1CA7-4AE7-AE00-926C4FF3F076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Identificar cuentas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D7850545-3153-4580-A919-EA2ECF45A557}" type="parTrans" cxnId="{DEBC5939-A34A-4D42-B2B2-FCFBC92AEE90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8D2A2A0D-BCA3-4E24-9C2F-4C289CAA7AA4}" type="sibTrans" cxnId="{DEBC5939-A34A-4D42-B2B2-FCFBC92AEE90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4596882F-6559-4E8C-B1C3-6FD693D46882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Solicitar autorizaciones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DA237B9-5592-4D1E-A1E2-EB1010FC89D1}" type="parTrans" cxnId="{BEF4F002-C1FA-4117-B23A-4CEDD8ECAB8A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9AB9AC8-C633-4FBA-AC1E-684253B7E6D4}" type="sibTrans" cxnId="{BEF4F002-C1FA-4117-B23A-4CEDD8ECAB8A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F378DDF4-327D-4A49-91A3-A63DDE373276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Tramitar el GIIN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0495F7E4-1743-492F-B23E-EF08AB7718B1}" type="parTrans" cxnId="{F57A8AD7-85E5-4FB5-B28C-A0EA6B2B7AF5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138DF765-575C-452C-A0E1-F59DC26E8D3F}" type="sibTrans" cxnId="{F57A8AD7-85E5-4FB5-B28C-A0EA6B2B7AF5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0FC45D46-049C-45E1-89D5-043672C305F1}">
      <dgm:prSet custT="1"/>
      <dgm:spPr/>
      <dgm:t>
        <a:bodyPr/>
        <a:lstStyle/>
        <a:p>
          <a:pPr rtl="0"/>
          <a:r>
            <a:rPr lang="es-CR" sz="1400" b="1" dirty="0" smtClean="0">
              <a:latin typeface="Arial Narrow" panose="020B0606020202030204" pitchFamily="34" charset="0"/>
              <a:cs typeface="Arial" panose="020B0604020202020204" pitchFamily="34" charset="0"/>
            </a:rPr>
            <a:t>Pruebas de envío del reporte FATCA</a:t>
          </a:r>
          <a:endParaRPr lang="es-CR" sz="14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21F3144A-D2BE-41FB-B3D7-22BFE324A8A2}" type="parTrans" cxnId="{31AD63FC-EFF3-4BFF-AB6D-579C35917C29}">
      <dgm:prSet/>
      <dgm:spPr/>
      <dgm:t>
        <a:bodyPr/>
        <a:lstStyle/>
        <a:p>
          <a:endParaRPr lang="es-CR"/>
        </a:p>
      </dgm:t>
    </dgm:pt>
    <dgm:pt modelId="{4E8F37A8-DC0E-4D2F-8E38-4DE7B294AAB0}" type="sibTrans" cxnId="{31AD63FC-EFF3-4BFF-AB6D-579C35917C29}">
      <dgm:prSet/>
      <dgm:spPr/>
      <dgm:t>
        <a:bodyPr/>
        <a:lstStyle/>
        <a:p>
          <a:endParaRPr lang="es-CR"/>
        </a:p>
      </dgm:t>
    </dgm:pt>
    <dgm:pt modelId="{185BFA64-BA60-45A9-9BCD-6778DC0DE0FA}" type="pres">
      <dgm:prSet presAssocID="{736CAC5A-8AB3-4C9D-ABD9-7AA0B840ACED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CR"/>
        </a:p>
      </dgm:t>
    </dgm:pt>
    <dgm:pt modelId="{1ECE7730-046D-4C63-86C4-FC6D8C66B9EF}" type="pres">
      <dgm:prSet presAssocID="{64594B90-FBFA-40A7-B469-5A9A42FF0F0B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CR"/>
        </a:p>
      </dgm:t>
    </dgm:pt>
    <dgm:pt modelId="{61888EFD-A7A3-48C2-AF64-0313B9BCF34C}" type="pres">
      <dgm:prSet presAssocID="{64594B90-FBFA-40A7-B469-5A9A42FF0F0B}" presName="rootComposite" presStyleCnt="0">
        <dgm:presLayoutVars/>
      </dgm:prSet>
      <dgm:spPr/>
      <dgm:t>
        <a:bodyPr/>
        <a:lstStyle/>
        <a:p>
          <a:endParaRPr lang="es-CR"/>
        </a:p>
      </dgm:t>
    </dgm:pt>
    <dgm:pt modelId="{E8270AFC-5361-4885-80BA-F9C0DA228DE0}" type="pres">
      <dgm:prSet presAssocID="{64594B90-FBFA-40A7-B469-5A9A42FF0F0B}" presName="ParentAccent" presStyleLbl="alignNode1" presStyleIdx="0" presStyleCnt="1"/>
      <dgm:spPr/>
      <dgm:t>
        <a:bodyPr/>
        <a:lstStyle/>
        <a:p>
          <a:endParaRPr lang="es-CR"/>
        </a:p>
      </dgm:t>
    </dgm:pt>
    <dgm:pt modelId="{6390F651-AF2B-4598-AC78-FD9987C60E41}" type="pres">
      <dgm:prSet presAssocID="{64594B90-FBFA-40A7-B469-5A9A42FF0F0B}" presName="ParentSmallAccent" presStyleLbl="fgAcc1" presStyleIdx="0" presStyleCnt="1"/>
      <dgm:spPr/>
      <dgm:t>
        <a:bodyPr/>
        <a:lstStyle/>
        <a:p>
          <a:endParaRPr lang="es-CR"/>
        </a:p>
      </dgm:t>
    </dgm:pt>
    <dgm:pt modelId="{152CFA57-0927-49F5-8EDB-0F72053AEEEC}" type="pres">
      <dgm:prSet presAssocID="{64594B90-FBFA-40A7-B469-5A9A42FF0F0B}" presName="Parent" presStyleLbl="revTx" presStyleIdx="0" presStyleCnt="5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CE3BC14-96C4-46C9-8268-C6E294399AC9}" type="pres">
      <dgm:prSet presAssocID="{64594B90-FBFA-40A7-B469-5A9A42FF0F0B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4FE0F7D2-9332-4123-91A3-8130A3590AD6}" type="pres">
      <dgm:prSet presAssocID="{2CD9221B-1CA7-4AE7-AE00-926C4FF3F076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E86A71DA-5521-4BF7-8298-F60A543A767F}" type="pres">
      <dgm:prSet presAssocID="{2CD9221B-1CA7-4AE7-AE00-926C4FF3F076}" presName="ChildAccent" presStyleLbl="solidFgAcc1" presStyleIdx="0" presStyleCnt="4"/>
      <dgm:spPr/>
      <dgm:t>
        <a:bodyPr/>
        <a:lstStyle/>
        <a:p>
          <a:endParaRPr lang="es-CR"/>
        </a:p>
      </dgm:t>
    </dgm:pt>
    <dgm:pt modelId="{A304403F-6C93-4584-8D4D-808F2FE06705}" type="pres">
      <dgm:prSet presAssocID="{2CD9221B-1CA7-4AE7-AE00-926C4FF3F076}" presName="Child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C1B27C7-891E-4367-B70A-B9D4BA8FDDB9}" type="pres">
      <dgm:prSet presAssocID="{4596882F-6559-4E8C-B1C3-6FD693D46882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2748FF2C-F094-4780-ADA0-98EA39A19876}" type="pres">
      <dgm:prSet presAssocID="{4596882F-6559-4E8C-B1C3-6FD693D46882}" presName="ChildAccent" presStyleLbl="solidFgAcc1" presStyleIdx="1" presStyleCnt="4"/>
      <dgm:spPr/>
      <dgm:t>
        <a:bodyPr/>
        <a:lstStyle/>
        <a:p>
          <a:endParaRPr lang="es-CR"/>
        </a:p>
      </dgm:t>
    </dgm:pt>
    <dgm:pt modelId="{317E9A16-8E36-4846-A5A1-46A41951C016}" type="pres">
      <dgm:prSet presAssocID="{4596882F-6559-4E8C-B1C3-6FD693D46882}" presName="Child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F45E51C3-0F27-49F9-BA62-3D4FA2D3B731}" type="pres">
      <dgm:prSet presAssocID="{F378DDF4-327D-4A49-91A3-A63DDE373276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  <dgm:pt modelId="{B4FCFE80-2A95-469E-AEBF-6FE828E85AA7}" type="pres">
      <dgm:prSet presAssocID="{F378DDF4-327D-4A49-91A3-A63DDE373276}" presName="ChildAccent" presStyleLbl="solidFgAcc1" presStyleIdx="2" presStyleCnt="4"/>
      <dgm:spPr/>
      <dgm:t>
        <a:bodyPr/>
        <a:lstStyle/>
        <a:p>
          <a:endParaRPr lang="es-CR"/>
        </a:p>
      </dgm:t>
    </dgm:pt>
    <dgm:pt modelId="{52B6D28B-51CE-40D2-BDCC-2A4FFCDBED50}" type="pres">
      <dgm:prSet presAssocID="{F378DDF4-327D-4A49-91A3-A63DDE373276}" presName="Child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067D2671-8998-4DEA-8CC7-FA7B91AFB80E}" type="pres">
      <dgm:prSet presAssocID="{0FC45D46-049C-45E1-89D5-043672C305F1}" presName="childComposite" presStyleCnt="0">
        <dgm:presLayoutVars>
          <dgm:chMax val="0"/>
          <dgm:chPref val="0"/>
        </dgm:presLayoutVars>
      </dgm:prSet>
      <dgm:spPr/>
    </dgm:pt>
    <dgm:pt modelId="{D58C9EAE-B95D-4B68-911F-BC62906DC695}" type="pres">
      <dgm:prSet presAssocID="{0FC45D46-049C-45E1-89D5-043672C305F1}" presName="ChildAccent" presStyleLbl="solidFgAcc1" presStyleIdx="3" presStyleCnt="4"/>
      <dgm:spPr/>
    </dgm:pt>
    <dgm:pt modelId="{92948003-E42B-4A21-9025-049228099889}" type="pres">
      <dgm:prSet presAssocID="{0FC45D46-049C-45E1-89D5-043672C305F1}" presName="Child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F051C20B-F5E8-401E-872D-B9C92B8D23DE}" type="presOf" srcId="{736CAC5A-8AB3-4C9D-ABD9-7AA0B840ACED}" destId="{185BFA64-BA60-45A9-9BCD-6778DC0DE0FA}" srcOrd="0" destOrd="0" presId="urn:microsoft.com/office/officeart/2008/layout/SquareAccentList"/>
    <dgm:cxn modelId="{E4460332-087E-4865-97AA-0C34CC90DF00}" type="presOf" srcId="{F378DDF4-327D-4A49-91A3-A63DDE373276}" destId="{52B6D28B-51CE-40D2-BDCC-2A4FFCDBED50}" srcOrd="0" destOrd="0" presId="urn:microsoft.com/office/officeart/2008/layout/SquareAccentList"/>
    <dgm:cxn modelId="{1AC0496E-E13F-4642-81F1-7EA460B3ADEC}" type="presOf" srcId="{2CD9221B-1CA7-4AE7-AE00-926C4FF3F076}" destId="{A304403F-6C93-4584-8D4D-808F2FE06705}" srcOrd="0" destOrd="0" presId="urn:microsoft.com/office/officeart/2008/layout/SquareAccentList"/>
    <dgm:cxn modelId="{BEF4F002-C1FA-4117-B23A-4CEDD8ECAB8A}" srcId="{64594B90-FBFA-40A7-B469-5A9A42FF0F0B}" destId="{4596882F-6559-4E8C-B1C3-6FD693D46882}" srcOrd="1" destOrd="0" parTransId="{2DA237B9-5592-4D1E-A1E2-EB1010FC89D1}" sibTransId="{29AB9AC8-C633-4FBA-AC1E-684253B7E6D4}"/>
    <dgm:cxn modelId="{31AD63FC-EFF3-4BFF-AB6D-579C35917C29}" srcId="{64594B90-FBFA-40A7-B469-5A9A42FF0F0B}" destId="{0FC45D46-049C-45E1-89D5-043672C305F1}" srcOrd="3" destOrd="0" parTransId="{21F3144A-D2BE-41FB-B3D7-22BFE324A8A2}" sibTransId="{4E8F37A8-DC0E-4D2F-8E38-4DE7B294AAB0}"/>
    <dgm:cxn modelId="{427783C5-87B7-4B75-B410-9CE5A1B43414}" type="presOf" srcId="{64594B90-FBFA-40A7-B469-5A9A42FF0F0B}" destId="{152CFA57-0927-49F5-8EDB-0F72053AEEEC}" srcOrd="0" destOrd="0" presId="urn:microsoft.com/office/officeart/2008/layout/SquareAccentList"/>
    <dgm:cxn modelId="{F57A8AD7-85E5-4FB5-B28C-A0EA6B2B7AF5}" srcId="{64594B90-FBFA-40A7-B469-5A9A42FF0F0B}" destId="{F378DDF4-327D-4A49-91A3-A63DDE373276}" srcOrd="2" destOrd="0" parTransId="{0495F7E4-1743-492F-B23E-EF08AB7718B1}" sibTransId="{138DF765-575C-452C-A0E1-F59DC26E8D3F}"/>
    <dgm:cxn modelId="{DEBC5939-A34A-4D42-B2B2-FCFBC92AEE90}" srcId="{64594B90-FBFA-40A7-B469-5A9A42FF0F0B}" destId="{2CD9221B-1CA7-4AE7-AE00-926C4FF3F076}" srcOrd="0" destOrd="0" parTransId="{D7850545-3153-4580-A919-EA2ECF45A557}" sibTransId="{8D2A2A0D-BCA3-4E24-9C2F-4C289CAA7AA4}"/>
    <dgm:cxn modelId="{F762D6BB-9307-490A-AE00-5EDD812FCD8B}" srcId="{736CAC5A-8AB3-4C9D-ABD9-7AA0B840ACED}" destId="{64594B90-FBFA-40A7-B469-5A9A42FF0F0B}" srcOrd="0" destOrd="0" parTransId="{3D1AFB30-CAC5-4ED0-AD18-1660B712AE63}" sibTransId="{31192C38-9B8D-484C-B6FD-A06A70C10AFB}"/>
    <dgm:cxn modelId="{E59B0AE5-B58D-44B0-A7C7-A03D60609A38}" type="presOf" srcId="{0FC45D46-049C-45E1-89D5-043672C305F1}" destId="{92948003-E42B-4A21-9025-049228099889}" srcOrd="0" destOrd="0" presId="urn:microsoft.com/office/officeart/2008/layout/SquareAccentList"/>
    <dgm:cxn modelId="{FF0E684D-CA88-4933-A721-9FD6498A8DB5}" type="presOf" srcId="{4596882F-6559-4E8C-B1C3-6FD693D46882}" destId="{317E9A16-8E36-4846-A5A1-46A41951C016}" srcOrd="0" destOrd="0" presId="urn:microsoft.com/office/officeart/2008/layout/SquareAccentList"/>
    <dgm:cxn modelId="{B44CA6A1-4DDD-4DC0-B3B9-2A8A8C03EBDA}" type="presParOf" srcId="{185BFA64-BA60-45A9-9BCD-6778DC0DE0FA}" destId="{1ECE7730-046D-4C63-86C4-FC6D8C66B9EF}" srcOrd="0" destOrd="0" presId="urn:microsoft.com/office/officeart/2008/layout/SquareAccentList"/>
    <dgm:cxn modelId="{92C3C1DB-6E4A-45A2-9306-DB0C90CAB26F}" type="presParOf" srcId="{1ECE7730-046D-4C63-86C4-FC6D8C66B9EF}" destId="{61888EFD-A7A3-48C2-AF64-0313B9BCF34C}" srcOrd="0" destOrd="0" presId="urn:microsoft.com/office/officeart/2008/layout/SquareAccentList"/>
    <dgm:cxn modelId="{02B89FEE-A64D-425C-843A-137B7BFBB2A3}" type="presParOf" srcId="{61888EFD-A7A3-48C2-AF64-0313B9BCF34C}" destId="{E8270AFC-5361-4885-80BA-F9C0DA228DE0}" srcOrd="0" destOrd="0" presId="urn:microsoft.com/office/officeart/2008/layout/SquareAccentList"/>
    <dgm:cxn modelId="{B758CE00-13EB-481B-B3B7-D69010BC255A}" type="presParOf" srcId="{61888EFD-A7A3-48C2-AF64-0313B9BCF34C}" destId="{6390F651-AF2B-4598-AC78-FD9987C60E41}" srcOrd="1" destOrd="0" presId="urn:microsoft.com/office/officeart/2008/layout/SquareAccentList"/>
    <dgm:cxn modelId="{0ACEB101-CA5A-4619-9370-EDFB80A53839}" type="presParOf" srcId="{61888EFD-A7A3-48C2-AF64-0313B9BCF34C}" destId="{152CFA57-0927-49F5-8EDB-0F72053AEEEC}" srcOrd="2" destOrd="0" presId="urn:microsoft.com/office/officeart/2008/layout/SquareAccentList"/>
    <dgm:cxn modelId="{56F70763-4D86-4104-B563-8B378C1AB158}" type="presParOf" srcId="{1ECE7730-046D-4C63-86C4-FC6D8C66B9EF}" destId="{CCE3BC14-96C4-46C9-8268-C6E294399AC9}" srcOrd="1" destOrd="0" presId="urn:microsoft.com/office/officeart/2008/layout/SquareAccentList"/>
    <dgm:cxn modelId="{E3D3EF73-93C6-4CBD-99D3-C644630181AF}" type="presParOf" srcId="{CCE3BC14-96C4-46C9-8268-C6E294399AC9}" destId="{4FE0F7D2-9332-4123-91A3-8130A3590AD6}" srcOrd="0" destOrd="0" presId="urn:microsoft.com/office/officeart/2008/layout/SquareAccentList"/>
    <dgm:cxn modelId="{331FAC6B-7092-4CD0-9E29-03325D64A55B}" type="presParOf" srcId="{4FE0F7D2-9332-4123-91A3-8130A3590AD6}" destId="{E86A71DA-5521-4BF7-8298-F60A543A767F}" srcOrd="0" destOrd="0" presId="urn:microsoft.com/office/officeart/2008/layout/SquareAccentList"/>
    <dgm:cxn modelId="{76524096-B11D-4201-9FE9-AF4FEEBF60D3}" type="presParOf" srcId="{4FE0F7D2-9332-4123-91A3-8130A3590AD6}" destId="{A304403F-6C93-4584-8D4D-808F2FE06705}" srcOrd="1" destOrd="0" presId="urn:microsoft.com/office/officeart/2008/layout/SquareAccentList"/>
    <dgm:cxn modelId="{5BA5E696-36B0-43F7-B759-6E5DAF051572}" type="presParOf" srcId="{CCE3BC14-96C4-46C9-8268-C6E294399AC9}" destId="{BC1B27C7-891E-4367-B70A-B9D4BA8FDDB9}" srcOrd="1" destOrd="0" presId="urn:microsoft.com/office/officeart/2008/layout/SquareAccentList"/>
    <dgm:cxn modelId="{20965AC9-92B6-416B-AFE0-4A90A288AF16}" type="presParOf" srcId="{BC1B27C7-891E-4367-B70A-B9D4BA8FDDB9}" destId="{2748FF2C-F094-4780-ADA0-98EA39A19876}" srcOrd="0" destOrd="0" presId="urn:microsoft.com/office/officeart/2008/layout/SquareAccentList"/>
    <dgm:cxn modelId="{C648E7FC-46B2-43BD-B89B-0B52C218EBF0}" type="presParOf" srcId="{BC1B27C7-891E-4367-B70A-B9D4BA8FDDB9}" destId="{317E9A16-8E36-4846-A5A1-46A41951C016}" srcOrd="1" destOrd="0" presId="urn:microsoft.com/office/officeart/2008/layout/SquareAccentList"/>
    <dgm:cxn modelId="{83E3AE61-5DFE-4E42-9183-F023C448F1C4}" type="presParOf" srcId="{CCE3BC14-96C4-46C9-8268-C6E294399AC9}" destId="{F45E51C3-0F27-49F9-BA62-3D4FA2D3B731}" srcOrd="2" destOrd="0" presId="urn:microsoft.com/office/officeart/2008/layout/SquareAccentList"/>
    <dgm:cxn modelId="{D8989E11-F52F-4BE9-ABC7-F4AA1B2C2548}" type="presParOf" srcId="{F45E51C3-0F27-49F9-BA62-3D4FA2D3B731}" destId="{B4FCFE80-2A95-469E-AEBF-6FE828E85AA7}" srcOrd="0" destOrd="0" presId="urn:microsoft.com/office/officeart/2008/layout/SquareAccentList"/>
    <dgm:cxn modelId="{51147584-2091-4F5F-916A-72868385D562}" type="presParOf" srcId="{F45E51C3-0F27-49F9-BA62-3D4FA2D3B731}" destId="{52B6D28B-51CE-40D2-BDCC-2A4FFCDBED50}" srcOrd="1" destOrd="0" presId="urn:microsoft.com/office/officeart/2008/layout/SquareAccentList"/>
    <dgm:cxn modelId="{0915F7F5-6724-47B0-9128-05E2EBAFB9E4}" type="presParOf" srcId="{CCE3BC14-96C4-46C9-8268-C6E294399AC9}" destId="{067D2671-8998-4DEA-8CC7-FA7B91AFB80E}" srcOrd="3" destOrd="0" presId="urn:microsoft.com/office/officeart/2008/layout/SquareAccentList"/>
    <dgm:cxn modelId="{3970AE01-240D-4826-90CC-AAAFFC7FB96F}" type="presParOf" srcId="{067D2671-8998-4DEA-8CC7-FA7B91AFB80E}" destId="{D58C9EAE-B95D-4B68-911F-BC62906DC695}" srcOrd="0" destOrd="0" presId="urn:microsoft.com/office/officeart/2008/layout/SquareAccentList"/>
    <dgm:cxn modelId="{5C0E8F46-F16F-424E-8CF4-5CCD3FBD9AEA}" type="presParOf" srcId="{067D2671-8998-4DEA-8CC7-FA7B91AFB80E}" destId="{92948003-E42B-4A21-9025-049228099889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6CAC5A-8AB3-4C9D-ABD9-7AA0B840ACED}" type="doc">
      <dgm:prSet loTypeId="urn:microsoft.com/office/officeart/2008/layout/SquareAccent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64594B90-FBFA-40A7-B469-5A9A42FF0F0B}">
      <dgm:prSet custT="1"/>
      <dgm:spPr/>
      <dgm:t>
        <a:bodyPr/>
        <a:lstStyle/>
        <a:p>
          <a:pPr rtl="0"/>
          <a:r>
            <a:rPr lang="es-CR" sz="1800" b="1" u="sng" dirty="0" smtClean="0">
              <a:latin typeface="Arial Narrow" panose="020B0606020202030204" pitchFamily="34" charset="0"/>
              <a:cs typeface="Arial" panose="020B0604020202020204" pitchFamily="34" charset="0"/>
            </a:rPr>
            <a:t>Tareas en proceso</a:t>
          </a:r>
          <a:endParaRPr lang="es-CR" sz="18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3D1AFB30-CAC5-4ED0-AD18-1660B712AE63}" type="parTrans" cxnId="{F762D6BB-9307-490A-AE00-5EDD812FCD8B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31192C38-9B8D-484C-B6FD-A06A70C10AFB}" type="sibTrans" cxnId="{F762D6BB-9307-490A-AE00-5EDD812FCD8B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185BFA64-BA60-45A9-9BCD-6778DC0DE0FA}" type="pres">
      <dgm:prSet presAssocID="{736CAC5A-8AB3-4C9D-ABD9-7AA0B840ACED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CR"/>
        </a:p>
      </dgm:t>
    </dgm:pt>
    <dgm:pt modelId="{1ECE7730-046D-4C63-86C4-FC6D8C66B9EF}" type="pres">
      <dgm:prSet presAssocID="{64594B90-FBFA-40A7-B469-5A9A42FF0F0B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CR"/>
        </a:p>
      </dgm:t>
    </dgm:pt>
    <dgm:pt modelId="{61888EFD-A7A3-48C2-AF64-0313B9BCF34C}" type="pres">
      <dgm:prSet presAssocID="{64594B90-FBFA-40A7-B469-5A9A42FF0F0B}" presName="rootComposite" presStyleCnt="0">
        <dgm:presLayoutVars/>
      </dgm:prSet>
      <dgm:spPr/>
      <dgm:t>
        <a:bodyPr/>
        <a:lstStyle/>
        <a:p>
          <a:endParaRPr lang="es-CR"/>
        </a:p>
      </dgm:t>
    </dgm:pt>
    <dgm:pt modelId="{E8270AFC-5361-4885-80BA-F9C0DA228DE0}" type="pres">
      <dgm:prSet presAssocID="{64594B90-FBFA-40A7-B469-5A9A42FF0F0B}" presName="ParentAccent" presStyleLbl="alignNode1" presStyleIdx="0" presStyleCnt="1"/>
      <dgm:spPr/>
      <dgm:t>
        <a:bodyPr/>
        <a:lstStyle/>
        <a:p>
          <a:endParaRPr lang="es-CR"/>
        </a:p>
      </dgm:t>
    </dgm:pt>
    <dgm:pt modelId="{6390F651-AF2B-4598-AC78-FD9987C60E41}" type="pres">
      <dgm:prSet presAssocID="{64594B90-FBFA-40A7-B469-5A9A42FF0F0B}" presName="ParentSmallAccent" presStyleLbl="fgAcc1" presStyleIdx="0" presStyleCnt="1"/>
      <dgm:spPr/>
      <dgm:t>
        <a:bodyPr/>
        <a:lstStyle/>
        <a:p>
          <a:endParaRPr lang="es-CR"/>
        </a:p>
      </dgm:t>
    </dgm:pt>
    <dgm:pt modelId="{152CFA57-0927-49F5-8EDB-0F72053AEEEC}" type="pres">
      <dgm:prSet presAssocID="{64594B90-FBFA-40A7-B469-5A9A42FF0F0B}" presName="Parent" presStyleLbl="revTx" presStyleIdx="0" presStyleCnt="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CE3BC14-96C4-46C9-8268-C6E294399AC9}" type="pres">
      <dgm:prSet presAssocID="{64594B90-FBFA-40A7-B469-5A9A42FF0F0B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</dgm:ptLst>
  <dgm:cxnLst>
    <dgm:cxn modelId="{F762D6BB-9307-490A-AE00-5EDD812FCD8B}" srcId="{736CAC5A-8AB3-4C9D-ABD9-7AA0B840ACED}" destId="{64594B90-FBFA-40A7-B469-5A9A42FF0F0B}" srcOrd="0" destOrd="0" parTransId="{3D1AFB30-CAC5-4ED0-AD18-1660B712AE63}" sibTransId="{31192C38-9B8D-484C-B6FD-A06A70C10AFB}"/>
    <dgm:cxn modelId="{F8A1206D-BCA1-4DF1-9B30-586F6D344486}" type="presOf" srcId="{736CAC5A-8AB3-4C9D-ABD9-7AA0B840ACED}" destId="{185BFA64-BA60-45A9-9BCD-6778DC0DE0FA}" srcOrd="0" destOrd="0" presId="urn:microsoft.com/office/officeart/2008/layout/SquareAccentList"/>
    <dgm:cxn modelId="{0DACCD6D-1EA0-4F1B-893B-03E478DDA328}" type="presOf" srcId="{64594B90-FBFA-40A7-B469-5A9A42FF0F0B}" destId="{152CFA57-0927-49F5-8EDB-0F72053AEEEC}" srcOrd="0" destOrd="0" presId="urn:microsoft.com/office/officeart/2008/layout/SquareAccentList"/>
    <dgm:cxn modelId="{EE573717-924C-4E84-8C86-FC85675DC42B}" type="presParOf" srcId="{185BFA64-BA60-45A9-9BCD-6778DC0DE0FA}" destId="{1ECE7730-046D-4C63-86C4-FC6D8C66B9EF}" srcOrd="0" destOrd="0" presId="urn:microsoft.com/office/officeart/2008/layout/SquareAccentList"/>
    <dgm:cxn modelId="{1D31890E-17C5-442F-A14F-C43D0CD4916A}" type="presParOf" srcId="{1ECE7730-046D-4C63-86C4-FC6D8C66B9EF}" destId="{61888EFD-A7A3-48C2-AF64-0313B9BCF34C}" srcOrd="0" destOrd="0" presId="urn:microsoft.com/office/officeart/2008/layout/SquareAccentList"/>
    <dgm:cxn modelId="{6C9A5B7A-E905-405C-9F79-3E4D05A5B5C6}" type="presParOf" srcId="{61888EFD-A7A3-48C2-AF64-0313B9BCF34C}" destId="{E8270AFC-5361-4885-80BA-F9C0DA228DE0}" srcOrd="0" destOrd="0" presId="urn:microsoft.com/office/officeart/2008/layout/SquareAccentList"/>
    <dgm:cxn modelId="{E911267A-D376-40F1-AE1D-98CB9E067DB4}" type="presParOf" srcId="{61888EFD-A7A3-48C2-AF64-0313B9BCF34C}" destId="{6390F651-AF2B-4598-AC78-FD9987C60E41}" srcOrd="1" destOrd="0" presId="urn:microsoft.com/office/officeart/2008/layout/SquareAccentList"/>
    <dgm:cxn modelId="{DD20DF66-C2E5-4E22-A764-DB7CFBA48169}" type="presParOf" srcId="{61888EFD-A7A3-48C2-AF64-0313B9BCF34C}" destId="{152CFA57-0927-49F5-8EDB-0F72053AEEEC}" srcOrd="2" destOrd="0" presId="urn:microsoft.com/office/officeart/2008/layout/SquareAccentList"/>
    <dgm:cxn modelId="{F5D46DCB-F7ED-4D35-9DCE-5B30B258DE9F}" type="presParOf" srcId="{1ECE7730-046D-4C63-86C4-FC6D8C66B9EF}" destId="{CCE3BC14-96C4-46C9-8268-C6E294399AC9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6CAC5A-8AB3-4C9D-ABD9-7AA0B840ACED}" type="doc">
      <dgm:prSet loTypeId="urn:microsoft.com/office/officeart/2008/layout/SquareAccent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64594B90-FBFA-40A7-B469-5A9A42FF0F0B}">
      <dgm:prSet custT="1"/>
      <dgm:spPr/>
      <dgm:t>
        <a:bodyPr/>
        <a:lstStyle/>
        <a:p>
          <a:pPr rtl="0"/>
          <a:r>
            <a:rPr lang="es-CR" sz="1800" b="1" u="sng" dirty="0" smtClean="0">
              <a:latin typeface="Arial Narrow" panose="020B0606020202030204" pitchFamily="34" charset="0"/>
              <a:cs typeface="Arial" panose="020B0604020202020204" pitchFamily="34" charset="0"/>
            </a:rPr>
            <a:t>Tareas en proceso</a:t>
          </a:r>
          <a:endParaRPr lang="es-CR" sz="1800" b="1" dirty="0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3D1AFB30-CAC5-4ED0-AD18-1660B712AE63}" type="parTrans" cxnId="{F762D6BB-9307-490A-AE00-5EDD812FCD8B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31192C38-9B8D-484C-B6FD-A06A70C10AFB}" type="sibTrans" cxnId="{F762D6BB-9307-490A-AE00-5EDD812FCD8B}">
      <dgm:prSet/>
      <dgm:spPr/>
      <dgm:t>
        <a:bodyPr/>
        <a:lstStyle/>
        <a:p>
          <a:endParaRPr lang="es-CR" sz="2400" b="1">
            <a:latin typeface="Arial Narrow" panose="020B0606020202030204" pitchFamily="34" charset="0"/>
            <a:cs typeface="Arial" panose="020B0604020202020204" pitchFamily="34" charset="0"/>
          </a:endParaRPr>
        </a:p>
      </dgm:t>
    </dgm:pt>
    <dgm:pt modelId="{185BFA64-BA60-45A9-9BCD-6778DC0DE0FA}" type="pres">
      <dgm:prSet presAssocID="{736CAC5A-8AB3-4C9D-ABD9-7AA0B840ACED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CR"/>
        </a:p>
      </dgm:t>
    </dgm:pt>
    <dgm:pt modelId="{1ECE7730-046D-4C63-86C4-FC6D8C66B9EF}" type="pres">
      <dgm:prSet presAssocID="{64594B90-FBFA-40A7-B469-5A9A42FF0F0B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CR"/>
        </a:p>
      </dgm:t>
    </dgm:pt>
    <dgm:pt modelId="{61888EFD-A7A3-48C2-AF64-0313B9BCF34C}" type="pres">
      <dgm:prSet presAssocID="{64594B90-FBFA-40A7-B469-5A9A42FF0F0B}" presName="rootComposite" presStyleCnt="0">
        <dgm:presLayoutVars/>
      </dgm:prSet>
      <dgm:spPr/>
      <dgm:t>
        <a:bodyPr/>
        <a:lstStyle/>
        <a:p>
          <a:endParaRPr lang="es-CR"/>
        </a:p>
      </dgm:t>
    </dgm:pt>
    <dgm:pt modelId="{E8270AFC-5361-4885-80BA-F9C0DA228DE0}" type="pres">
      <dgm:prSet presAssocID="{64594B90-FBFA-40A7-B469-5A9A42FF0F0B}" presName="ParentAccent" presStyleLbl="alignNode1" presStyleIdx="0" presStyleCnt="1"/>
      <dgm:spPr/>
      <dgm:t>
        <a:bodyPr/>
        <a:lstStyle/>
        <a:p>
          <a:endParaRPr lang="es-CR"/>
        </a:p>
      </dgm:t>
    </dgm:pt>
    <dgm:pt modelId="{6390F651-AF2B-4598-AC78-FD9987C60E41}" type="pres">
      <dgm:prSet presAssocID="{64594B90-FBFA-40A7-B469-5A9A42FF0F0B}" presName="ParentSmallAccent" presStyleLbl="fgAcc1" presStyleIdx="0" presStyleCnt="1"/>
      <dgm:spPr/>
      <dgm:t>
        <a:bodyPr/>
        <a:lstStyle/>
        <a:p>
          <a:endParaRPr lang="es-CR"/>
        </a:p>
      </dgm:t>
    </dgm:pt>
    <dgm:pt modelId="{152CFA57-0927-49F5-8EDB-0F72053AEEEC}" type="pres">
      <dgm:prSet presAssocID="{64594B90-FBFA-40A7-B469-5A9A42FF0F0B}" presName="Parent" presStyleLbl="revTx" presStyleIdx="0" presStyleCnt="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CCE3BC14-96C4-46C9-8268-C6E294399AC9}" type="pres">
      <dgm:prSet presAssocID="{64594B90-FBFA-40A7-B469-5A9A42FF0F0B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CR"/>
        </a:p>
      </dgm:t>
    </dgm:pt>
  </dgm:ptLst>
  <dgm:cxnLst>
    <dgm:cxn modelId="{819B7A82-B1D3-4F39-B742-55E12D3A1F52}" type="presOf" srcId="{736CAC5A-8AB3-4C9D-ABD9-7AA0B840ACED}" destId="{185BFA64-BA60-45A9-9BCD-6778DC0DE0FA}" srcOrd="0" destOrd="0" presId="urn:microsoft.com/office/officeart/2008/layout/SquareAccentList"/>
    <dgm:cxn modelId="{13543F42-F8CF-47D7-961A-30BF00541717}" type="presOf" srcId="{64594B90-FBFA-40A7-B469-5A9A42FF0F0B}" destId="{152CFA57-0927-49F5-8EDB-0F72053AEEEC}" srcOrd="0" destOrd="0" presId="urn:microsoft.com/office/officeart/2008/layout/SquareAccentList"/>
    <dgm:cxn modelId="{F762D6BB-9307-490A-AE00-5EDD812FCD8B}" srcId="{736CAC5A-8AB3-4C9D-ABD9-7AA0B840ACED}" destId="{64594B90-FBFA-40A7-B469-5A9A42FF0F0B}" srcOrd="0" destOrd="0" parTransId="{3D1AFB30-CAC5-4ED0-AD18-1660B712AE63}" sibTransId="{31192C38-9B8D-484C-B6FD-A06A70C10AFB}"/>
    <dgm:cxn modelId="{F0B88E54-B67F-4856-9EA0-30233302D5C3}" type="presParOf" srcId="{185BFA64-BA60-45A9-9BCD-6778DC0DE0FA}" destId="{1ECE7730-046D-4C63-86C4-FC6D8C66B9EF}" srcOrd="0" destOrd="0" presId="urn:microsoft.com/office/officeart/2008/layout/SquareAccentList"/>
    <dgm:cxn modelId="{BE882D94-6A1D-4A9A-9C9F-EA59C121B213}" type="presParOf" srcId="{1ECE7730-046D-4C63-86C4-FC6D8C66B9EF}" destId="{61888EFD-A7A3-48C2-AF64-0313B9BCF34C}" srcOrd="0" destOrd="0" presId="urn:microsoft.com/office/officeart/2008/layout/SquareAccentList"/>
    <dgm:cxn modelId="{F05EAC42-3676-4E51-817A-4C8143AADD2E}" type="presParOf" srcId="{61888EFD-A7A3-48C2-AF64-0313B9BCF34C}" destId="{E8270AFC-5361-4885-80BA-F9C0DA228DE0}" srcOrd="0" destOrd="0" presId="urn:microsoft.com/office/officeart/2008/layout/SquareAccentList"/>
    <dgm:cxn modelId="{0D6DBAB5-E4FF-4D3D-B768-072357B27645}" type="presParOf" srcId="{61888EFD-A7A3-48C2-AF64-0313B9BCF34C}" destId="{6390F651-AF2B-4598-AC78-FD9987C60E41}" srcOrd="1" destOrd="0" presId="urn:microsoft.com/office/officeart/2008/layout/SquareAccentList"/>
    <dgm:cxn modelId="{DB74A2A3-B2AA-4B78-BEDD-9AFA4393349C}" type="presParOf" srcId="{61888EFD-A7A3-48C2-AF64-0313B9BCF34C}" destId="{152CFA57-0927-49F5-8EDB-0F72053AEEEC}" srcOrd="2" destOrd="0" presId="urn:microsoft.com/office/officeart/2008/layout/SquareAccentList"/>
    <dgm:cxn modelId="{029CD67A-796B-4954-959B-FDD530278C3E}" type="presParOf" srcId="{1ECE7730-046D-4C63-86C4-FC6D8C66B9EF}" destId="{CCE3BC14-96C4-46C9-8268-C6E294399AC9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70AFC-5361-4885-80BA-F9C0DA228DE0}">
      <dsp:nvSpPr>
        <dsp:cNvPr id="0" name=""/>
        <dsp:cNvSpPr/>
      </dsp:nvSpPr>
      <dsp:spPr>
        <a:xfrm>
          <a:off x="245294" y="371730"/>
          <a:ext cx="1758891" cy="20692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90F651-AF2B-4598-AC78-FD9987C60E41}">
      <dsp:nvSpPr>
        <dsp:cNvPr id="0" name=""/>
        <dsp:cNvSpPr/>
      </dsp:nvSpPr>
      <dsp:spPr>
        <a:xfrm>
          <a:off x="245294" y="449444"/>
          <a:ext cx="129214" cy="1292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CFA57-0927-49F5-8EDB-0F72053AEEEC}">
      <dsp:nvSpPr>
        <dsp:cNvPr id="0" name=""/>
        <dsp:cNvSpPr/>
      </dsp:nvSpPr>
      <dsp:spPr>
        <a:xfrm>
          <a:off x="245294" y="0"/>
          <a:ext cx="1758891" cy="371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b="1" u="sng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Tareas en proceso</a:t>
          </a:r>
          <a:endParaRPr lang="es-CR" sz="18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245294" y="0"/>
        <a:ext cx="1758891" cy="371730"/>
      </dsp:txXfrm>
    </dsp:sp>
    <dsp:sp modelId="{E86A71DA-5521-4BF7-8298-F60A543A767F}">
      <dsp:nvSpPr>
        <dsp:cNvPr id="0" name=""/>
        <dsp:cNvSpPr/>
      </dsp:nvSpPr>
      <dsp:spPr>
        <a:xfrm>
          <a:off x="245294" y="750639"/>
          <a:ext cx="129211" cy="1292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04403F-6C93-4584-8D4D-808F2FE06705}">
      <dsp:nvSpPr>
        <dsp:cNvPr id="0" name=""/>
        <dsp:cNvSpPr/>
      </dsp:nvSpPr>
      <dsp:spPr>
        <a:xfrm>
          <a:off x="368417" y="664649"/>
          <a:ext cx="1635769" cy="301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Identificar cuentas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368417" y="664649"/>
        <a:ext cx="1635769" cy="301191"/>
      </dsp:txXfrm>
    </dsp:sp>
    <dsp:sp modelId="{2748FF2C-F094-4780-ADA0-98EA39A19876}">
      <dsp:nvSpPr>
        <dsp:cNvPr id="0" name=""/>
        <dsp:cNvSpPr/>
      </dsp:nvSpPr>
      <dsp:spPr>
        <a:xfrm>
          <a:off x="245294" y="1051831"/>
          <a:ext cx="129211" cy="1292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7E9A16-8E36-4846-A5A1-46A41951C016}">
      <dsp:nvSpPr>
        <dsp:cNvPr id="0" name=""/>
        <dsp:cNvSpPr/>
      </dsp:nvSpPr>
      <dsp:spPr>
        <a:xfrm>
          <a:off x="368417" y="965841"/>
          <a:ext cx="1635769" cy="301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Solicitar autorizaciones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368417" y="965841"/>
        <a:ext cx="1635769" cy="301191"/>
      </dsp:txXfrm>
    </dsp:sp>
    <dsp:sp modelId="{B4FCFE80-2A95-469E-AEBF-6FE828E85AA7}">
      <dsp:nvSpPr>
        <dsp:cNvPr id="0" name=""/>
        <dsp:cNvSpPr/>
      </dsp:nvSpPr>
      <dsp:spPr>
        <a:xfrm>
          <a:off x="245294" y="1353023"/>
          <a:ext cx="129211" cy="1292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B6D28B-51CE-40D2-BDCC-2A4FFCDBED50}">
      <dsp:nvSpPr>
        <dsp:cNvPr id="0" name=""/>
        <dsp:cNvSpPr/>
      </dsp:nvSpPr>
      <dsp:spPr>
        <a:xfrm>
          <a:off x="368417" y="1267032"/>
          <a:ext cx="1635769" cy="301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Tramitar el GIIN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368417" y="1267032"/>
        <a:ext cx="1635769" cy="3011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70AFC-5361-4885-80BA-F9C0DA228DE0}">
      <dsp:nvSpPr>
        <dsp:cNvPr id="0" name=""/>
        <dsp:cNvSpPr/>
      </dsp:nvSpPr>
      <dsp:spPr>
        <a:xfrm>
          <a:off x="131572" y="419799"/>
          <a:ext cx="1986335" cy="2336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90F651-AF2B-4598-AC78-FD9987C60E41}">
      <dsp:nvSpPr>
        <dsp:cNvPr id="0" name=""/>
        <dsp:cNvSpPr/>
      </dsp:nvSpPr>
      <dsp:spPr>
        <a:xfrm>
          <a:off x="131572" y="507562"/>
          <a:ext cx="145923" cy="14592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CFA57-0927-49F5-8EDB-0F72053AEEEC}">
      <dsp:nvSpPr>
        <dsp:cNvPr id="0" name=""/>
        <dsp:cNvSpPr/>
      </dsp:nvSpPr>
      <dsp:spPr>
        <a:xfrm>
          <a:off x="131572" y="0"/>
          <a:ext cx="1986335" cy="419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b="1" u="sng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Tareas en proceso</a:t>
          </a:r>
          <a:endParaRPr lang="es-CR" sz="18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131572" y="0"/>
        <a:ext cx="1986335" cy="419799"/>
      </dsp:txXfrm>
    </dsp:sp>
    <dsp:sp modelId="{E86A71DA-5521-4BF7-8298-F60A543A767F}">
      <dsp:nvSpPr>
        <dsp:cNvPr id="0" name=""/>
        <dsp:cNvSpPr/>
      </dsp:nvSpPr>
      <dsp:spPr>
        <a:xfrm>
          <a:off x="131572" y="847705"/>
          <a:ext cx="145919" cy="1459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04403F-6C93-4584-8D4D-808F2FE06705}">
      <dsp:nvSpPr>
        <dsp:cNvPr id="0" name=""/>
        <dsp:cNvSpPr/>
      </dsp:nvSpPr>
      <dsp:spPr>
        <a:xfrm>
          <a:off x="270616" y="750595"/>
          <a:ext cx="1847292" cy="34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Identificar cuentas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270616" y="750595"/>
        <a:ext cx="1847292" cy="340139"/>
      </dsp:txXfrm>
    </dsp:sp>
    <dsp:sp modelId="{2748FF2C-F094-4780-ADA0-98EA39A19876}">
      <dsp:nvSpPr>
        <dsp:cNvPr id="0" name=""/>
        <dsp:cNvSpPr/>
      </dsp:nvSpPr>
      <dsp:spPr>
        <a:xfrm>
          <a:off x="131572" y="1187845"/>
          <a:ext cx="145919" cy="1459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7E9A16-8E36-4846-A5A1-46A41951C016}">
      <dsp:nvSpPr>
        <dsp:cNvPr id="0" name=""/>
        <dsp:cNvSpPr/>
      </dsp:nvSpPr>
      <dsp:spPr>
        <a:xfrm>
          <a:off x="270616" y="1090735"/>
          <a:ext cx="1847292" cy="34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Solicitar autorizaciones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270616" y="1090735"/>
        <a:ext cx="1847292" cy="340139"/>
      </dsp:txXfrm>
    </dsp:sp>
    <dsp:sp modelId="{B4FCFE80-2A95-469E-AEBF-6FE828E85AA7}">
      <dsp:nvSpPr>
        <dsp:cNvPr id="0" name=""/>
        <dsp:cNvSpPr/>
      </dsp:nvSpPr>
      <dsp:spPr>
        <a:xfrm>
          <a:off x="131572" y="1527984"/>
          <a:ext cx="145919" cy="1459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B6D28B-51CE-40D2-BDCC-2A4FFCDBED50}">
      <dsp:nvSpPr>
        <dsp:cNvPr id="0" name=""/>
        <dsp:cNvSpPr/>
      </dsp:nvSpPr>
      <dsp:spPr>
        <a:xfrm>
          <a:off x="270616" y="1430874"/>
          <a:ext cx="1847292" cy="34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Tramitar el GIIN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270616" y="1430874"/>
        <a:ext cx="1847292" cy="340139"/>
      </dsp:txXfrm>
    </dsp:sp>
    <dsp:sp modelId="{DEB625D1-DFF9-4AC5-9B63-6540C1413DC3}">
      <dsp:nvSpPr>
        <dsp:cNvPr id="0" name=""/>
        <dsp:cNvSpPr/>
      </dsp:nvSpPr>
      <dsp:spPr>
        <a:xfrm>
          <a:off x="131572" y="1868123"/>
          <a:ext cx="145919" cy="1459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A7DDA0-0520-4134-A97E-607FC195F23E}">
      <dsp:nvSpPr>
        <dsp:cNvPr id="0" name=""/>
        <dsp:cNvSpPr/>
      </dsp:nvSpPr>
      <dsp:spPr>
        <a:xfrm>
          <a:off x="270616" y="1771014"/>
          <a:ext cx="1847292" cy="34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smtClean="0">
              <a:latin typeface="Arial Narrow" panose="020B0606020202030204" pitchFamily="34" charset="0"/>
              <a:cs typeface="Arial" panose="020B0604020202020204" pitchFamily="34" charset="0"/>
            </a:rPr>
            <a:t>Desarrollo del cliente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270616" y="1771014"/>
        <a:ext cx="1847292" cy="3401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70AFC-5361-4885-80BA-F9C0DA228DE0}">
      <dsp:nvSpPr>
        <dsp:cNvPr id="0" name=""/>
        <dsp:cNvSpPr/>
      </dsp:nvSpPr>
      <dsp:spPr>
        <a:xfrm>
          <a:off x="131572" y="419799"/>
          <a:ext cx="1986335" cy="2336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90F651-AF2B-4598-AC78-FD9987C60E41}">
      <dsp:nvSpPr>
        <dsp:cNvPr id="0" name=""/>
        <dsp:cNvSpPr/>
      </dsp:nvSpPr>
      <dsp:spPr>
        <a:xfrm>
          <a:off x="131572" y="507562"/>
          <a:ext cx="145923" cy="14592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CFA57-0927-49F5-8EDB-0F72053AEEEC}">
      <dsp:nvSpPr>
        <dsp:cNvPr id="0" name=""/>
        <dsp:cNvSpPr/>
      </dsp:nvSpPr>
      <dsp:spPr>
        <a:xfrm>
          <a:off x="131572" y="0"/>
          <a:ext cx="1986335" cy="4197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b="1" u="sng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Tareas en proceso</a:t>
          </a:r>
          <a:endParaRPr lang="es-CR" sz="18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131572" y="0"/>
        <a:ext cx="1986335" cy="419799"/>
      </dsp:txXfrm>
    </dsp:sp>
    <dsp:sp modelId="{E86A71DA-5521-4BF7-8298-F60A543A767F}">
      <dsp:nvSpPr>
        <dsp:cNvPr id="0" name=""/>
        <dsp:cNvSpPr/>
      </dsp:nvSpPr>
      <dsp:spPr>
        <a:xfrm>
          <a:off x="131572" y="847705"/>
          <a:ext cx="145919" cy="1459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04403F-6C93-4584-8D4D-808F2FE06705}">
      <dsp:nvSpPr>
        <dsp:cNvPr id="0" name=""/>
        <dsp:cNvSpPr/>
      </dsp:nvSpPr>
      <dsp:spPr>
        <a:xfrm>
          <a:off x="270616" y="750595"/>
          <a:ext cx="1847292" cy="34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Identificar cuentas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270616" y="750595"/>
        <a:ext cx="1847292" cy="340139"/>
      </dsp:txXfrm>
    </dsp:sp>
    <dsp:sp modelId="{2748FF2C-F094-4780-ADA0-98EA39A19876}">
      <dsp:nvSpPr>
        <dsp:cNvPr id="0" name=""/>
        <dsp:cNvSpPr/>
      </dsp:nvSpPr>
      <dsp:spPr>
        <a:xfrm>
          <a:off x="131572" y="1187845"/>
          <a:ext cx="145919" cy="1459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7E9A16-8E36-4846-A5A1-46A41951C016}">
      <dsp:nvSpPr>
        <dsp:cNvPr id="0" name=""/>
        <dsp:cNvSpPr/>
      </dsp:nvSpPr>
      <dsp:spPr>
        <a:xfrm>
          <a:off x="270616" y="1090735"/>
          <a:ext cx="1847292" cy="34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Solicitar autorizaciones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270616" y="1090735"/>
        <a:ext cx="1847292" cy="340139"/>
      </dsp:txXfrm>
    </dsp:sp>
    <dsp:sp modelId="{B4FCFE80-2A95-469E-AEBF-6FE828E85AA7}">
      <dsp:nvSpPr>
        <dsp:cNvPr id="0" name=""/>
        <dsp:cNvSpPr/>
      </dsp:nvSpPr>
      <dsp:spPr>
        <a:xfrm>
          <a:off x="131572" y="1527984"/>
          <a:ext cx="145919" cy="1459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B6D28B-51CE-40D2-BDCC-2A4FFCDBED50}">
      <dsp:nvSpPr>
        <dsp:cNvPr id="0" name=""/>
        <dsp:cNvSpPr/>
      </dsp:nvSpPr>
      <dsp:spPr>
        <a:xfrm>
          <a:off x="270616" y="1430874"/>
          <a:ext cx="1847292" cy="34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Tramitar el GIIN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270616" y="1430874"/>
        <a:ext cx="1847292" cy="340139"/>
      </dsp:txXfrm>
    </dsp:sp>
    <dsp:sp modelId="{DEB625D1-DFF9-4AC5-9B63-6540C1413DC3}">
      <dsp:nvSpPr>
        <dsp:cNvPr id="0" name=""/>
        <dsp:cNvSpPr/>
      </dsp:nvSpPr>
      <dsp:spPr>
        <a:xfrm>
          <a:off x="131572" y="1868123"/>
          <a:ext cx="145919" cy="1459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A7DDA0-0520-4134-A97E-607FC195F23E}">
      <dsp:nvSpPr>
        <dsp:cNvPr id="0" name=""/>
        <dsp:cNvSpPr/>
      </dsp:nvSpPr>
      <dsp:spPr>
        <a:xfrm>
          <a:off x="270616" y="1771014"/>
          <a:ext cx="1847292" cy="340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smtClean="0">
              <a:latin typeface="Arial Narrow" panose="020B0606020202030204" pitchFamily="34" charset="0"/>
              <a:cs typeface="Arial" panose="020B0604020202020204" pitchFamily="34" charset="0"/>
            </a:rPr>
            <a:t>Desarrollo del cliente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270616" y="1771014"/>
        <a:ext cx="1847292" cy="3401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70AFC-5361-4885-80BA-F9C0DA228DE0}">
      <dsp:nvSpPr>
        <dsp:cNvPr id="0" name=""/>
        <dsp:cNvSpPr/>
      </dsp:nvSpPr>
      <dsp:spPr>
        <a:xfrm>
          <a:off x="4308" y="473592"/>
          <a:ext cx="2240863" cy="2636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90F651-AF2B-4598-AC78-FD9987C60E41}">
      <dsp:nvSpPr>
        <dsp:cNvPr id="0" name=""/>
        <dsp:cNvSpPr/>
      </dsp:nvSpPr>
      <dsp:spPr>
        <a:xfrm>
          <a:off x="4308" y="572601"/>
          <a:ext cx="164621" cy="1646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CFA57-0927-49F5-8EDB-0F72053AEEEC}">
      <dsp:nvSpPr>
        <dsp:cNvPr id="0" name=""/>
        <dsp:cNvSpPr/>
      </dsp:nvSpPr>
      <dsp:spPr>
        <a:xfrm>
          <a:off x="4308" y="0"/>
          <a:ext cx="2240863" cy="4735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b="1" u="sng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Tareas en proceso</a:t>
          </a:r>
          <a:endParaRPr lang="es-CR" sz="18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4308" y="0"/>
        <a:ext cx="2240863" cy="473592"/>
      </dsp:txXfrm>
    </dsp:sp>
    <dsp:sp modelId="{E86A71DA-5521-4BF7-8298-F60A543A767F}">
      <dsp:nvSpPr>
        <dsp:cNvPr id="0" name=""/>
        <dsp:cNvSpPr/>
      </dsp:nvSpPr>
      <dsp:spPr>
        <a:xfrm>
          <a:off x="4308" y="956329"/>
          <a:ext cx="164617" cy="1646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04403F-6C93-4584-8D4D-808F2FE06705}">
      <dsp:nvSpPr>
        <dsp:cNvPr id="0" name=""/>
        <dsp:cNvSpPr/>
      </dsp:nvSpPr>
      <dsp:spPr>
        <a:xfrm>
          <a:off x="161169" y="846776"/>
          <a:ext cx="2084002" cy="3837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Identificar cuentas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161169" y="846776"/>
        <a:ext cx="2084002" cy="383724"/>
      </dsp:txXfrm>
    </dsp:sp>
    <dsp:sp modelId="{2748FF2C-F094-4780-ADA0-98EA39A19876}">
      <dsp:nvSpPr>
        <dsp:cNvPr id="0" name=""/>
        <dsp:cNvSpPr/>
      </dsp:nvSpPr>
      <dsp:spPr>
        <a:xfrm>
          <a:off x="4308" y="1340054"/>
          <a:ext cx="164617" cy="1646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7E9A16-8E36-4846-A5A1-46A41951C016}">
      <dsp:nvSpPr>
        <dsp:cNvPr id="0" name=""/>
        <dsp:cNvSpPr/>
      </dsp:nvSpPr>
      <dsp:spPr>
        <a:xfrm>
          <a:off x="161169" y="1230501"/>
          <a:ext cx="2084002" cy="3837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Solicitar autorizaciones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161169" y="1230501"/>
        <a:ext cx="2084002" cy="383724"/>
      </dsp:txXfrm>
    </dsp:sp>
    <dsp:sp modelId="{B4FCFE80-2A95-469E-AEBF-6FE828E85AA7}">
      <dsp:nvSpPr>
        <dsp:cNvPr id="0" name=""/>
        <dsp:cNvSpPr/>
      </dsp:nvSpPr>
      <dsp:spPr>
        <a:xfrm>
          <a:off x="4308" y="1723779"/>
          <a:ext cx="164617" cy="1646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B6D28B-51CE-40D2-BDCC-2A4FFCDBED50}">
      <dsp:nvSpPr>
        <dsp:cNvPr id="0" name=""/>
        <dsp:cNvSpPr/>
      </dsp:nvSpPr>
      <dsp:spPr>
        <a:xfrm>
          <a:off x="161169" y="1614225"/>
          <a:ext cx="2084002" cy="3837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Tramitar el GIIN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161169" y="1614225"/>
        <a:ext cx="2084002" cy="383724"/>
      </dsp:txXfrm>
    </dsp:sp>
    <dsp:sp modelId="{D58C9EAE-B95D-4B68-911F-BC62906DC695}">
      <dsp:nvSpPr>
        <dsp:cNvPr id="0" name=""/>
        <dsp:cNvSpPr/>
      </dsp:nvSpPr>
      <dsp:spPr>
        <a:xfrm>
          <a:off x="4308" y="2107503"/>
          <a:ext cx="164617" cy="1646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948003-E42B-4A21-9025-049228099889}">
      <dsp:nvSpPr>
        <dsp:cNvPr id="0" name=""/>
        <dsp:cNvSpPr/>
      </dsp:nvSpPr>
      <dsp:spPr>
        <a:xfrm>
          <a:off x="161169" y="1997950"/>
          <a:ext cx="2084002" cy="3837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400" b="1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Pruebas de envío del reporte FATCA</a:t>
          </a:r>
          <a:endParaRPr lang="es-CR" sz="14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161169" y="1997950"/>
        <a:ext cx="2084002" cy="3837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70AFC-5361-4885-80BA-F9C0DA228DE0}">
      <dsp:nvSpPr>
        <dsp:cNvPr id="0" name=""/>
        <dsp:cNvSpPr/>
      </dsp:nvSpPr>
      <dsp:spPr>
        <a:xfrm>
          <a:off x="193" y="372662"/>
          <a:ext cx="1763300" cy="2074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90F651-AF2B-4598-AC78-FD9987C60E41}">
      <dsp:nvSpPr>
        <dsp:cNvPr id="0" name=""/>
        <dsp:cNvSpPr/>
      </dsp:nvSpPr>
      <dsp:spPr>
        <a:xfrm>
          <a:off x="193" y="450570"/>
          <a:ext cx="129538" cy="1295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CFA57-0927-49F5-8EDB-0F72053AEEEC}">
      <dsp:nvSpPr>
        <dsp:cNvPr id="0" name=""/>
        <dsp:cNvSpPr/>
      </dsp:nvSpPr>
      <dsp:spPr>
        <a:xfrm>
          <a:off x="193" y="0"/>
          <a:ext cx="1763300" cy="372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b="1" u="sng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Tareas en proceso</a:t>
          </a:r>
          <a:endParaRPr lang="es-CR" sz="18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193" y="0"/>
        <a:ext cx="1763300" cy="3726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70AFC-5361-4885-80BA-F9C0DA228DE0}">
      <dsp:nvSpPr>
        <dsp:cNvPr id="0" name=""/>
        <dsp:cNvSpPr/>
      </dsp:nvSpPr>
      <dsp:spPr>
        <a:xfrm>
          <a:off x="193" y="372662"/>
          <a:ext cx="1763300" cy="2074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90F651-AF2B-4598-AC78-FD9987C60E41}">
      <dsp:nvSpPr>
        <dsp:cNvPr id="0" name=""/>
        <dsp:cNvSpPr/>
      </dsp:nvSpPr>
      <dsp:spPr>
        <a:xfrm>
          <a:off x="193" y="450570"/>
          <a:ext cx="129538" cy="1295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CFA57-0927-49F5-8EDB-0F72053AEEEC}">
      <dsp:nvSpPr>
        <dsp:cNvPr id="0" name=""/>
        <dsp:cNvSpPr/>
      </dsp:nvSpPr>
      <dsp:spPr>
        <a:xfrm>
          <a:off x="193" y="0"/>
          <a:ext cx="1763300" cy="372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R" sz="1800" b="1" u="sng" kern="1200" dirty="0" smtClean="0">
              <a:latin typeface="Arial Narrow" panose="020B0606020202030204" pitchFamily="34" charset="0"/>
              <a:cs typeface="Arial" panose="020B0604020202020204" pitchFamily="34" charset="0"/>
            </a:rPr>
            <a:t>Tareas en proceso</a:t>
          </a:r>
          <a:endParaRPr lang="es-CR" sz="1800" b="1" kern="1200" dirty="0">
            <a:latin typeface="Arial Narrow" panose="020B0606020202030204" pitchFamily="34" charset="0"/>
            <a:cs typeface="Arial" panose="020B0604020202020204" pitchFamily="34" charset="0"/>
          </a:endParaRPr>
        </a:p>
      </dsp:txBody>
      <dsp:txXfrm>
        <a:off x="193" y="0"/>
        <a:ext cx="1763300" cy="372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E833B761-3C3A-441C-8FFF-1609B5B38B45}" type="datetimeFigureOut">
              <a:rPr lang="es-CR" smtClean="0"/>
              <a:t>18/12/2014</a:t>
            </a:fld>
            <a:endParaRPr lang="es-C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C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E3975E86-5FAB-4D53-9EA1-86D3DD91E3F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607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975E86-5FAB-4D53-9EA1-86D3DD91E3FA}" type="slidenum">
              <a:rPr lang="es-CR" smtClean="0"/>
              <a:t>12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12618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35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04664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214422"/>
            <a:ext cx="8704263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28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04664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0825" y="1214422"/>
            <a:ext cx="8704263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6286500" y="6500813"/>
            <a:ext cx="2857500" cy="3571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3122ADA-1D9D-423A-A39F-4C74C74C31D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5786" y="380968"/>
            <a:ext cx="7793037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0825" y="1428736"/>
            <a:ext cx="4275138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78363" y="1428736"/>
            <a:ext cx="4276725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pic>
        <p:nvPicPr>
          <p:cNvPr id="6" name="5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28736"/>
            <a:ext cx="87042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texto</a:t>
            </a:r>
            <a:r>
              <a:rPr lang="en-US" dirty="0" smtClean="0"/>
              <a:t> del </a:t>
            </a:r>
            <a:r>
              <a:rPr lang="en-US" dirty="0" err="1" smtClean="0"/>
              <a:t>patrón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2"/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3"/>
            <a:r>
              <a:rPr lang="en-US" dirty="0" smtClean="0"/>
              <a:t>Cuarto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</p:txBody>
      </p:sp>
      <p:sp>
        <p:nvSpPr>
          <p:cNvPr id="51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14282" y="857232"/>
            <a:ext cx="8786874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título</a:t>
            </a: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26645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Franklin Gothic Book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3200">
          <a:solidFill>
            <a:srgbClr val="000066"/>
          </a:solidFill>
          <a:latin typeface="Franklin Gothic Book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800">
          <a:solidFill>
            <a:srgbClr val="000066"/>
          </a:solidFill>
          <a:latin typeface="Franklin Gothic Book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400">
          <a:solidFill>
            <a:srgbClr val="000066"/>
          </a:solidFill>
          <a:latin typeface="Franklin Gothic Book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428736"/>
            <a:ext cx="8704263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texto</a:t>
            </a:r>
            <a:r>
              <a:rPr lang="en-US" dirty="0" smtClean="0"/>
              <a:t> del </a:t>
            </a:r>
            <a:r>
              <a:rPr lang="en-US" dirty="0" err="1" smtClean="0"/>
              <a:t>patrón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2"/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3"/>
            <a:r>
              <a:rPr lang="en-US" dirty="0" smtClean="0"/>
              <a:t>Cuarto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</p:txBody>
      </p:sp>
      <p:sp>
        <p:nvSpPr>
          <p:cNvPr id="51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14282" y="405036"/>
            <a:ext cx="8786874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cambiar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títul</a:t>
            </a:r>
            <a:endParaRPr lang="en-US" dirty="0" smtClean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309320"/>
            <a:ext cx="1472356" cy="4532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Franklin Gothic Book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3200">
          <a:solidFill>
            <a:srgbClr val="000066"/>
          </a:solidFill>
          <a:latin typeface="Franklin Gothic Book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800">
          <a:solidFill>
            <a:srgbClr val="000066"/>
          </a:solidFill>
          <a:latin typeface="Franklin Gothic Book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400">
          <a:solidFill>
            <a:srgbClr val="000066"/>
          </a:solidFill>
          <a:latin typeface="Franklin Gothic Book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Franklin Gothic Book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§"/>
        <a:defRPr sz="20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848872" cy="1752600"/>
          </a:xfrm>
        </p:spPr>
        <p:txBody>
          <a:bodyPr/>
          <a:lstStyle/>
          <a:p>
            <a:r>
              <a:rPr lang="es-CR" sz="3600" b="1" dirty="0" smtClean="0">
                <a:solidFill>
                  <a:schemeClr val="accent1">
                    <a:lumMod val="75000"/>
                  </a:schemeClr>
                </a:solidFill>
              </a:rPr>
              <a:t>FATCA</a:t>
            </a:r>
          </a:p>
          <a:p>
            <a:r>
              <a:rPr lang="en-US" sz="2400" dirty="0"/>
              <a:t>Ley de </a:t>
            </a:r>
            <a:r>
              <a:rPr lang="en-US" sz="2400" dirty="0" err="1"/>
              <a:t>Cumplimiento</a:t>
            </a:r>
            <a:r>
              <a:rPr lang="en-US" sz="2400" dirty="0"/>
              <a:t> Fiscal de </a:t>
            </a:r>
            <a:r>
              <a:rPr lang="es-CR" sz="2400" dirty="0"/>
              <a:t>las</a:t>
            </a:r>
            <a:r>
              <a:rPr lang="en-US" sz="2400" dirty="0"/>
              <a:t> </a:t>
            </a:r>
            <a:r>
              <a:rPr lang="en-US" sz="2400" dirty="0" err="1"/>
              <a:t>Cuentas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el </a:t>
            </a:r>
            <a:r>
              <a:rPr lang="en-US" sz="2400" dirty="0" err="1"/>
              <a:t>Extranjero</a:t>
            </a:r>
            <a:endParaRPr lang="en-US" sz="2400" dirty="0"/>
          </a:p>
          <a:p>
            <a:r>
              <a:rPr lang="es-CR" sz="2400" dirty="0" smtClean="0">
                <a:solidFill>
                  <a:schemeClr val="tx1"/>
                </a:solidFill>
              </a:rPr>
              <a:t>Diciembre 2014</a:t>
            </a:r>
            <a:endParaRPr lang="es-C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93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Línea de tiempo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784161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37 Grupo"/>
          <p:cNvGrpSpPr/>
          <p:nvPr/>
        </p:nvGrpSpPr>
        <p:grpSpPr>
          <a:xfrm>
            <a:off x="857225" y="836712"/>
            <a:ext cx="8107263" cy="584775"/>
            <a:chOff x="857225" y="1052736"/>
            <a:chExt cx="8107263" cy="584775"/>
          </a:xfrm>
        </p:grpSpPr>
        <p:sp>
          <p:nvSpPr>
            <p:cNvPr id="88" name="87 Rectángulo"/>
            <p:cNvSpPr/>
            <p:nvPr/>
          </p:nvSpPr>
          <p:spPr>
            <a:xfrm>
              <a:off x="857225" y="1223143"/>
              <a:ext cx="5226944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90" name="89 CuadroTexto"/>
            <p:cNvSpPr txBox="1"/>
            <p:nvPr/>
          </p:nvSpPr>
          <p:spPr>
            <a:xfrm>
              <a:off x="5940152" y="1052736"/>
              <a:ext cx="30243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-Solicitar autorizaciones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-Identificar cuentas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03/12/14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03/04/15</a:t>
              </a:r>
              <a:endParaRPr lang="es-CR" altLang="es-CR" sz="1400" dirty="0">
                <a:latin typeface="Arial Narrow" panose="020B0606020202030204" pitchFamily="34" charset="0"/>
              </a:endParaRPr>
            </a:p>
          </p:txBody>
        </p:sp>
      </p:grpSp>
      <p:cxnSp>
        <p:nvCxnSpPr>
          <p:cNvPr id="24" name="23 Conector recto"/>
          <p:cNvCxnSpPr/>
          <p:nvPr/>
        </p:nvCxnSpPr>
        <p:spPr>
          <a:xfrm flipH="1">
            <a:off x="4570861" y="755576"/>
            <a:ext cx="1139" cy="5150384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7164288" y="756561"/>
            <a:ext cx="1" cy="5149409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H="1">
            <a:off x="3271308" y="764704"/>
            <a:ext cx="10652" cy="5141256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979712" y="764704"/>
            <a:ext cx="0" cy="5141257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Rectángulo"/>
          <p:cNvSpPr/>
          <p:nvPr/>
        </p:nvSpPr>
        <p:spPr>
          <a:xfrm>
            <a:off x="714348" y="756559"/>
            <a:ext cx="7833016" cy="5149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1" name="90 CuadroTexto"/>
          <p:cNvSpPr txBox="1"/>
          <p:nvPr/>
        </p:nvSpPr>
        <p:spPr>
          <a:xfrm>
            <a:off x="571472" y="-99392"/>
            <a:ext cx="8257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Línea de tiempo</a:t>
            </a:r>
          </a:p>
        </p:txBody>
      </p:sp>
      <p:sp>
        <p:nvSpPr>
          <p:cNvPr id="165" name="164 CuadroTexto"/>
          <p:cNvSpPr txBox="1"/>
          <p:nvPr/>
        </p:nvSpPr>
        <p:spPr>
          <a:xfrm>
            <a:off x="3786181" y="3548506"/>
            <a:ext cx="6860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>
                <a:solidFill>
                  <a:schemeClr val="bg1"/>
                </a:solidFill>
              </a:rPr>
              <a:t>II Fase</a:t>
            </a:r>
            <a:endParaRPr lang="es-CR" sz="1000" b="1" dirty="0">
              <a:solidFill>
                <a:schemeClr val="bg1"/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1503331" y="1196752"/>
            <a:ext cx="4470983" cy="338554"/>
            <a:chOff x="1503331" y="1716975"/>
            <a:chExt cx="4470983" cy="338554"/>
          </a:xfrm>
        </p:grpSpPr>
        <p:sp>
          <p:nvSpPr>
            <p:cNvPr id="102" name="101 CuadroTexto"/>
            <p:cNvSpPr txBox="1"/>
            <p:nvPr/>
          </p:nvSpPr>
          <p:spPr>
            <a:xfrm>
              <a:off x="1547664" y="1716975"/>
              <a:ext cx="44266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Presentación estándares y línea de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tiempo </a:t>
              </a:r>
              <a:r>
                <a:rPr lang="es-CR" altLang="es-CR" sz="14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18/12/14</a:t>
              </a:r>
              <a:endParaRPr lang="es-CR" altLang="es-CR" sz="1400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9" name="98 Triángulo isósceles"/>
            <p:cNvSpPr/>
            <p:nvPr/>
          </p:nvSpPr>
          <p:spPr>
            <a:xfrm rot="10800000">
              <a:off x="1503331" y="1844824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</p:grpSp>
      <p:sp>
        <p:nvSpPr>
          <p:cNvPr id="93" name="92 Rectángulo"/>
          <p:cNvSpPr/>
          <p:nvPr/>
        </p:nvSpPr>
        <p:spPr>
          <a:xfrm>
            <a:off x="714348" y="5949280"/>
            <a:ext cx="142876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4" name="93 Rectángulo"/>
          <p:cNvSpPr/>
          <p:nvPr/>
        </p:nvSpPr>
        <p:spPr>
          <a:xfrm>
            <a:off x="3563888" y="5949280"/>
            <a:ext cx="142876" cy="14287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8" name="97 CuadroTexto"/>
          <p:cNvSpPr txBox="1"/>
          <p:nvPr/>
        </p:nvSpPr>
        <p:spPr>
          <a:xfrm>
            <a:off x="827585" y="5877272"/>
            <a:ext cx="4824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60513">
              <a:tabLst>
                <a:tab pos="990600" algn="l"/>
                <a:tab pos="1258888" algn="l"/>
                <a:tab pos="2508250" algn="l"/>
                <a:tab pos="3590925" algn="l"/>
                <a:tab pos="4572000" algn="l"/>
                <a:tab pos="4664075" algn="l"/>
                <a:tab pos="6459538" algn="l"/>
              </a:tabLst>
            </a:pPr>
            <a:r>
              <a:rPr lang="es-ES" sz="1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Tarea  IF                      Reunión                                      Compromiso IRS</a:t>
            </a:r>
            <a:endParaRPr lang="es-CR" sz="16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714348" y="476672"/>
            <a:ext cx="7833016" cy="279887"/>
            <a:chOff x="714348" y="757084"/>
            <a:chExt cx="7833016" cy="279887"/>
          </a:xfrm>
        </p:grpSpPr>
        <p:sp>
          <p:nvSpPr>
            <p:cNvPr id="71" name="70 Rectángulo"/>
            <p:cNvSpPr/>
            <p:nvPr/>
          </p:nvSpPr>
          <p:spPr>
            <a:xfrm>
              <a:off x="5888428" y="758067"/>
              <a:ext cx="1322472" cy="278904"/>
            </a:xfrm>
            <a:prstGeom prst="rect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dirty="0"/>
                <a:t>Abr</a:t>
              </a:r>
            </a:p>
          </p:txBody>
        </p:sp>
        <p:grpSp>
          <p:nvGrpSpPr>
            <p:cNvPr id="2" name="1 Grupo"/>
            <p:cNvGrpSpPr/>
            <p:nvPr/>
          </p:nvGrpSpPr>
          <p:grpSpPr>
            <a:xfrm>
              <a:off x="714348" y="757084"/>
              <a:ext cx="7833016" cy="278904"/>
              <a:chOff x="714348" y="757084"/>
              <a:chExt cx="7833016" cy="278904"/>
            </a:xfrm>
          </p:grpSpPr>
          <p:sp>
            <p:nvSpPr>
              <p:cNvPr id="3" name="2 Rectángulo"/>
              <p:cNvSpPr/>
              <p:nvPr/>
            </p:nvSpPr>
            <p:spPr>
              <a:xfrm>
                <a:off x="714348" y="757084"/>
                <a:ext cx="1322472" cy="27890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smtClean="0"/>
                  <a:t>Dic</a:t>
                </a:r>
                <a:endParaRPr lang="es-CR" dirty="0"/>
              </a:p>
            </p:txBody>
          </p:sp>
          <p:sp>
            <p:nvSpPr>
              <p:cNvPr id="68" name="67 Rectángulo"/>
              <p:cNvSpPr/>
              <p:nvPr/>
            </p:nvSpPr>
            <p:spPr>
              <a:xfrm>
                <a:off x="1979712" y="757084"/>
                <a:ext cx="132247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Ene</a:t>
                </a:r>
              </a:p>
            </p:txBody>
          </p:sp>
          <p:sp>
            <p:nvSpPr>
              <p:cNvPr id="69" name="68 Rectángulo"/>
              <p:cNvSpPr/>
              <p:nvPr/>
            </p:nvSpPr>
            <p:spPr>
              <a:xfrm>
                <a:off x="3269424" y="757084"/>
                <a:ext cx="132247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Feb</a:t>
                </a:r>
              </a:p>
            </p:txBody>
          </p:sp>
          <p:sp>
            <p:nvSpPr>
              <p:cNvPr id="70" name="69 Rectángulo"/>
              <p:cNvSpPr/>
              <p:nvPr/>
            </p:nvSpPr>
            <p:spPr>
              <a:xfrm>
                <a:off x="4572000" y="757084"/>
                <a:ext cx="132247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Mar</a:t>
                </a:r>
              </a:p>
            </p:txBody>
          </p:sp>
          <p:sp>
            <p:nvSpPr>
              <p:cNvPr id="72" name="71 Rectángulo"/>
              <p:cNvSpPr/>
              <p:nvPr/>
            </p:nvSpPr>
            <p:spPr>
              <a:xfrm>
                <a:off x="7171472" y="757084"/>
                <a:ext cx="137589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err="1"/>
                  <a:t>May</a:t>
                </a:r>
                <a:endParaRPr lang="es-CR" dirty="0"/>
              </a:p>
            </p:txBody>
          </p:sp>
        </p:grpSp>
      </p:grpSp>
      <p:grpSp>
        <p:nvGrpSpPr>
          <p:cNvPr id="10" name="9 Grupo"/>
          <p:cNvGrpSpPr/>
          <p:nvPr/>
        </p:nvGrpSpPr>
        <p:grpSpPr>
          <a:xfrm>
            <a:off x="1619672" y="1484784"/>
            <a:ext cx="5832648" cy="338554"/>
            <a:chOff x="1763688" y="1761353"/>
            <a:chExt cx="5832648" cy="338554"/>
          </a:xfrm>
        </p:grpSpPr>
        <p:sp>
          <p:nvSpPr>
            <p:cNvPr id="77" name="76 Rectángulo"/>
            <p:cNvSpPr/>
            <p:nvPr/>
          </p:nvSpPr>
          <p:spPr>
            <a:xfrm>
              <a:off x="1763688" y="1833361"/>
              <a:ext cx="438711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73" name="72 CuadroTexto"/>
            <p:cNvSpPr txBox="1"/>
            <p:nvPr/>
          </p:nvSpPr>
          <p:spPr>
            <a:xfrm>
              <a:off x="2164806" y="1761353"/>
              <a:ext cx="543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Comunicar al BCCR </a:t>
              </a:r>
              <a:r>
                <a:rPr lang="es-CR" altLang="es-CR" sz="1600" dirty="0" err="1">
                  <a:latin typeface="Arial Narrow" panose="020B0606020202030204" pitchFamily="34" charset="0"/>
                  <a:cs typeface="Calibri" panose="020F0502020204030204" pitchFamily="34" charset="0"/>
                </a:rPr>
                <a:t>IPs</a:t>
              </a: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 de equipos para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pruebas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19/12/14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05/01/14</a:t>
              </a:r>
              <a:endParaRPr lang="es-CR" altLang="es-CR" sz="16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2320250" y="2060848"/>
            <a:ext cx="6227114" cy="338554"/>
            <a:chOff x="2320250" y="2309787"/>
            <a:chExt cx="6227114" cy="338554"/>
          </a:xfrm>
        </p:grpSpPr>
        <p:sp>
          <p:nvSpPr>
            <p:cNvPr id="74" name="73 Rectángulo"/>
            <p:cNvSpPr/>
            <p:nvPr/>
          </p:nvSpPr>
          <p:spPr>
            <a:xfrm>
              <a:off x="2320250" y="2382497"/>
              <a:ext cx="667574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75" name="74 CuadroTexto"/>
            <p:cNvSpPr txBox="1"/>
            <p:nvPr/>
          </p:nvSpPr>
          <p:spPr>
            <a:xfrm>
              <a:off x="2915816" y="2309787"/>
              <a:ext cx="56315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Pruebas comunicación con el servicio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FATCA 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08/01/15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19/01/15</a:t>
              </a:r>
              <a:endParaRPr lang="es-CR" altLang="es-CR" sz="14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858940" y="2348880"/>
            <a:ext cx="4555534" cy="338554"/>
            <a:chOff x="2858940" y="2492896"/>
            <a:chExt cx="4555534" cy="338554"/>
          </a:xfrm>
        </p:grpSpPr>
        <p:sp>
          <p:nvSpPr>
            <p:cNvPr id="78" name="77 Triángulo isósceles"/>
            <p:cNvSpPr/>
            <p:nvPr/>
          </p:nvSpPr>
          <p:spPr>
            <a:xfrm rot="10800000">
              <a:off x="2858940" y="2638051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79" name="78 CuadroTexto"/>
            <p:cNvSpPr txBox="1"/>
            <p:nvPr/>
          </p:nvSpPr>
          <p:spPr>
            <a:xfrm>
              <a:off x="2987824" y="2492896"/>
              <a:ext cx="44266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Reunión inicio pruebas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autenticación  </a:t>
              </a:r>
              <a:r>
                <a:rPr lang="es-CR" altLang="es-CR" sz="14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20/01/15</a:t>
              </a:r>
            </a:p>
          </p:txBody>
        </p:sp>
      </p:grpSp>
      <p:grpSp>
        <p:nvGrpSpPr>
          <p:cNvPr id="40" name="39 Grupo"/>
          <p:cNvGrpSpPr/>
          <p:nvPr/>
        </p:nvGrpSpPr>
        <p:grpSpPr>
          <a:xfrm>
            <a:off x="3061826" y="2708920"/>
            <a:ext cx="5326598" cy="338554"/>
            <a:chOff x="3061826" y="2830591"/>
            <a:chExt cx="5326598" cy="338554"/>
          </a:xfrm>
        </p:grpSpPr>
        <p:sp>
          <p:nvSpPr>
            <p:cNvPr id="80" name="79 Rectángulo"/>
            <p:cNvSpPr/>
            <p:nvPr/>
          </p:nvSpPr>
          <p:spPr>
            <a:xfrm>
              <a:off x="3061826" y="2886553"/>
              <a:ext cx="868833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81" name="80 CuadroTexto"/>
            <p:cNvSpPr txBox="1"/>
            <p:nvPr/>
          </p:nvSpPr>
          <p:spPr>
            <a:xfrm>
              <a:off x="3961774" y="2830591"/>
              <a:ext cx="44266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Pruebas autenticación servicio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FATCA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21/01/15 -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13/02/15</a:t>
              </a:r>
              <a:endParaRPr lang="es-CR" altLang="es-CR" sz="16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1" name="40 Grupo"/>
          <p:cNvGrpSpPr/>
          <p:nvPr/>
        </p:nvGrpSpPr>
        <p:grpSpPr>
          <a:xfrm>
            <a:off x="4427984" y="2996952"/>
            <a:ext cx="4119380" cy="338554"/>
            <a:chOff x="4427984" y="3019018"/>
            <a:chExt cx="4119380" cy="338554"/>
          </a:xfrm>
        </p:grpSpPr>
        <p:sp>
          <p:nvSpPr>
            <p:cNvPr id="124" name="123 Triángulo isósceles"/>
            <p:cNvSpPr/>
            <p:nvPr/>
          </p:nvSpPr>
          <p:spPr>
            <a:xfrm rot="10800000">
              <a:off x="4427984" y="3151410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82" name="81 CuadroTexto"/>
            <p:cNvSpPr txBox="1"/>
            <p:nvPr/>
          </p:nvSpPr>
          <p:spPr>
            <a:xfrm>
              <a:off x="4606604" y="3019018"/>
              <a:ext cx="39407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Reunión Inicio Pruebas envío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FATCA </a:t>
              </a:r>
              <a:r>
                <a:rPr lang="es-CR" altLang="es-CR" sz="14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27/02/15</a:t>
              </a:r>
              <a:endParaRPr lang="es-CR" altLang="es-CR" sz="1400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2" name="41 Grupo"/>
          <p:cNvGrpSpPr/>
          <p:nvPr/>
        </p:nvGrpSpPr>
        <p:grpSpPr>
          <a:xfrm>
            <a:off x="395536" y="3284984"/>
            <a:ext cx="5760640" cy="553998"/>
            <a:chOff x="755576" y="3351395"/>
            <a:chExt cx="5400600" cy="553998"/>
          </a:xfrm>
        </p:grpSpPr>
        <p:sp>
          <p:nvSpPr>
            <p:cNvPr id="85" name="84 Rectángulo"/>
            <p:cNvSpPr/>
            <p:nvPr/>
          </p:nvSpPr>
          <p:spPr>
            <a:xfrm>
              <a:off x="4519887" y="3429000"/>
              <a:ext cx="1636289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87" name="86 CuadroTexto"/>
            <p:cNvSpPr txBox="1"/>
            <p:nvPr/>
          </p:nvSpPr>
          <p:spPr>
            <a:xfrm>
              <a:off x="755576" y="3351395"/>
              <a:ext cx="382928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Pruebas envío de reportes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FATCA 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28/02/15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06/04/15</a:t>
              </a:r>
              <a:endParaRPr lang="es-CR" altLang="es-CR" sz="14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3" name="12 Grupo"/>
          <p:cNvGrpSpPr/>
          <p:nvPr/>
        </p:nvGrpSpPr>
        <p:grpSpPr>
          <a:xfrm>
            <a:off x="2387497" y="4098558"/>
            <a:ext cx="3911556" cy="338554"/>
            <a:chOff x="2387497" y="4221088"/>
            <a:chExt cx="3911556" cy="338554"/>
          </a:xfrm>
        </p:grpSpPr>
        <p:sp>
          <p:nvSpPr>
            <p:cNvPr id="95" name="94 Triángulo isósceles"/>
            <p:cNvSpPr/>
            <p:nvPr/>
          </p:nvSpPr>
          <p:spPr>
            <a:xfrm rot="10800000">
              <a:off x="6156177" y="4293096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96" name="95 CuadroTexto"/>
            <p:cNvSpPr txBox="1"/>
            <p:nvPr/>
          </p:nvSpPr>
          <p:spPr>
            <a:xfrm>
              <a:off x="2387497" y="4221088"/>
              <a:ext cx="38406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Reunión Informe pruebas de envío </a:t>
              </a:r>
              <a:r>
                <a:rPr lang="es-CR" altLang="es-CR" sz="14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07/04/15</a:t>
              </a:r>
              <a:endParaRPr lang="es-CR" altLang="es-CR" sz="1400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6" name="45 Grupo"/>
          <p:cNvGrpSpPr/>
          <p:nvPr/>
        </p:nvGrpSpPr>
        <p:grpSpPr>
          <a:xfrm>
            <a:off x="1668198" y="4386590"/>
            <a:ext cx="5094972" cy="338554"/>
            <a:chOff x="1668198" y="4530606"/>
            <a:chExt cx="5094972" cy="338554"/>
          </a:xfrm>
        </p:grpSpPr>
        <p:sp>
          <p:nvSpPr>
            <p:cNvPr id="101" name="100 Rectángulo"/>
            <p:cNvSpPr/>
            <p:nvPr/>
          </p:nvSpPr>
          <p:spPr>
            <a:xfrm>
              <a:off x="6516516" y="4584587"/>
              <a:ext cx="246654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05" name="104 CuadroTexto"/>
            <p:cNvSpPr txBox="1"/>
            <p:nvPr/>
          </p:nvSpPr>
          <p:spPr>
            <a:xfrm>
              <a:off x="1668198" y="4530606"/>
              <a:ext cx="49226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Solicitar al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MH suscripción Servicio FATCA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13/04/2015 - 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17/04/15</a:t>
              </a:r>
            </a:p>
          </p:txBody>
        </p:sp>
      </p:grpSp>
      <p:grpSp>
        <p:nvGrpSpPr>
          <p:cNvPr id="48" name="47 Grupo"/>
          <p:cNvGrpSpPr/>
          <p:nvPr/>
        </p:nvGrpSpPr>
        <p:grpSpPr>
          <a:xfrm>
            <a:off x="2699792" y="4962654"/>
            <a:ext cx="4819162" cy="338554"/>
            <a:chOff x="2699792" y="5098473"/>
            <a:chExt cx="4819162" cy="338554"/>
          </a:xfrm>
        </p:grpSpPr>
        <p:sp>
          <p:nvSpPr>
            <p:cNvPr id="106" name="105 Rectángulo"/>
            <p:cNvSpPr/>
            <p:nvPr/>
          </p:nvSpPr>
          <p:spPr>
            <a:xfrm>
              <a:off x="7272300" y="5157192"/>
              <a:ext cx="246654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07" name="106 CuadroTexto"/>
            <p:cNvSpPr txBox="1"/>
            <p:nvPr/>
          </p:nvSpPr>
          <p:spPr>
            <a:xfrm>
              <a:off x="2699792" y="5098473"/>
              <a:ext cx="472904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sz="1600" dirty="0">
                  <a:latin typeface="Arial Narrow" panose="020B0606020202030204" pitchFamily="34" charset="0"/>
                </a:rPr>
                <a:t>Preparar cliente para envíos a producción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04/05/15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08/05/15</a:t>
              </a:r>
              <a:endParaRPr lang="es-CR" altLang="es-CR" sz="14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7" name="46 Grupo"/>
          <p:cNvGrpSpPr/>
          <p:nvPr/>
        </p:nvGrpSpPr>
        <p:grpSpPr>
          <a:xfrm>
            <a:off x="2058383" y="4653136"/>
            <a:ext cx="5033897" cy="338554"/>
            <a:chOff x="2058383" y="4797152"/>
            <a:chExt cx="5033897" cy="338554"/>
          </a:xfrm>
        </p:grpSpPr>
        <p:sp>
          <p:nvSpPr>
            <p:cNvPr id="108" name="107 Triángulo isósceles"/>
            <p:cNvSpPr/>
            <p:nvPr/>
          </p:nvSpPr>
          <p:spPr>
            <a:xfrm rot="10800000">
              <a:off x="6949404" y="4869160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09" name="108 CuadroTexto"/>
            <p:cNvSpPr txBox="1"/>
            <p:nvPr/>
          </p:nvSpPr>
          <p:spPr>
            <a:xfrm>
              <a:off x="2058383" y="4797152"/>
              <a:ext cx="49582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Reunión envío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oficial FATCA  (Presentación de guías) </a:t>
              </a:r>
              <a:r>
                <a:rPr lang="es-CR" altLang="es-CR" sz="14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27/04/15</a:t>
              </a:r>
              <a:endParaRPr lang="es-CR" altLang="es-CR" sz="1600" u="sng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3323601" y="5517232"/>
            <a:ext cx="4632775" cy="338554"/>
            <a:chOff x="3195384" y="5619273"/>
            <a:chExt cx="4632775" cy="338554"/>
          </a:xfrm>
        </p:grpSpPr>
        <p:sp>
          <p:nvSpPr>
            <p:cNvPr id="110" name="109 Triángulo isósceles"/>
            <p:cNvSpPr/>
            <p:nvPr/>
          </p:nvSpPr>
          <p:spPr>
            <a:xfrm rot="10800000">
              <a:off x="7668345" y="5701723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13" name="112 CuadroTexto"/>
            <p:cNvSpPr txBox="1"/>
            <p:nvPr/>
          </p:nvSpPr>
          <p:spPr>
            <a:xfrm>
              <a:off x="3195384" y="5619273"/>
              <a:ext cx="46327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I</a:t>
              </a:r>
              <a:r>
                <a:rPr lang="es-CR" sz="1600" u="sng" dirty="0" smtClean="0">
                  <a:latin typeface="Arial Narrow" panose="020B0606020202030204" pitchFamily="34" charset="0"/>
                </a:rPr>
                <a:t>nforme cumplimiento envíos </a:t>
              </a:r>
              <a:r>
                <a:rPr lang="es-CR" sz="1600" u="sng" dirty="0">
                  <a:latin typeface="Arial Narrow" panose="020B0606020202030204" pitchFamily="34" charset="0"/>
                </a:rPr>
                <a:t>del reporte </a:t>
              </a:r>
              <a:r>
                <a:rPr lang="es-CR" sz="1600" u="sng" dirty="0" smtClean="0">
                  <a:latin typeface="Arial Narrow" panose="020B0606020202030204" pitchFamily="34" charset="0"/>
                </a:rPr>
                <a:t>FATCA </a:t>
              </a:r>
              <a:r>
                <a:rPr lang="es-CR" altLang="es-CR" sz="14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18/05/15</a:t>
              </a:r>
              <a:endParaRPr lang="es-CR" altLang="es-CR" sz="1400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5" name="114 Triángulo isósceles"/>
          <p:cNvSpPr/>
          <p:nvPr/>
        </p:nvSpPr>
        <p:spPr>
          <a:xfrm rot="10800000">
            <a:off x="1908843" y="5949280"/>
            <a:ext cx="142876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12" name="11 Grupo"/>
          <p:cNvGrpSpPr/>
          <p:nvPr/>
        </p:nvGrpSpPr>
        <p:grpSpPr>
          <a:xfrm>
            <a:off x="1574768" y="3810526"/>
            <a:ext cx="5517512" cy="338554"/>
            <a:chOff x="1574768" y="3933056"/>
            <a:chExt cx="5517512" cy="338554"/>
          </a:xfrm>
        </p:grpSpPr>
        <p:sp>
          <p:nvSpPr>
            <p:cNvPr id="116" name="115 Rectángulo"/>
            <p:cNvSpPr/>
            <p:nvPr/>
          </p:nvSpPr>
          <p:spPr>
            <a:xfrm>
              <a:off x="5851947" y="4025270"/>
              <a:ext cx="1240333" cy="17632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17" name="116 CuadroTexto"/>
            <p:cNvSpPr txBox="1"/>
            <p:nvPr/>
          </p:nvSpPr>
          <p:spPr>
            <a:xfrm>
              <a:off x="1574768" y="3933056"/>
              <a:ext cx="43062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Proceso de evaluación FATCA - IRS 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30/03/15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28/04/15</a:t>
              </a:r>
              <a:endParaRPr lang="es-CR" altLang="es-CR" sz="14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7 Grupo"/>
          <p:cNvGrpSpPr/>
          <p:nvPr/>
        </p:nvGrpSpPr>
        <p:grpSpPr>
          <a:xfrm>
            <a:off x="1793328" y="1844824"/>
            <a:ext cx="6379072" cy="338554"/>
            <a:chOff x="1793328" y="1556792"/>
            <a:chExt cx="6379072" cy="338554"/>
          </a:xfrm>
        </p:grpSpPr>
        <p:sp>
          <p:nvSpPr>
            <p:cNvPr id="57" name="56 Rectángulo"/>
            <p:cNvSpPr/>
            <p:nvPr/>
          </p:nvSpPr>
          <p:spPr>
            <a:xfrm>
              <a:off x="1793328" y="1597920"/>
              <a:ext cx="2726559" cy="17489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58" name="57 CuadroTexto"/>
            <p:cNvSpPr txBox="1"/>
            <p:nvPr/>
          </p:nvSpPr>
          <p:spPr>
            <a:xfrm>
              <a:off x="4505366" y="1556792"/>
              <a:ext cx="36670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Desarrollo del cliente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26/12/14 – 28/02/2015</a:t>
              </a:r>
              <a:endParaRPr lang="es-CR" altLang="es-CR" sz="14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48 Grupo"/>
          <p:cNvGrpSpPr/>
          <p:nvPr/>
        </p:nvGrpSpPr>
        <p:grpSpPr>
          <a:xfrm>
            <a:off x="4307840" y="5250686"/>
            <a:ext cx="3648536" cy="338554"/>
            <a:chOff x="4307840" y="5250686"/>
            <a:chExt cx="3648536" cy="338554"/>
          </a:xfrm>
        </p:grpSpPr>
        <p:sp>
          <p:nvSpPr>
            <p:cNvPr id="59" name="58 Rectángulo"/>
            <p:cNvSpPr/>
            <p:nvPr/>
          </p:nvSpPr>
          <p:spPr>
            <a:xfrm>
              <a:off x="7661761" y="5334825"/>
              <a:ext cx="78591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60" name="59 CuadroTexto"/>
            <p:cNvSpPr txBox="1"/>
            <p:nvPr/>
          </p:nvSpPr>
          <p:spPr>
            <a:xfrm>
              <a:off x="4307840" y="5250686"/>
              <a:ext cx="36485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sz="1600" dirty="0" smtClean="0">
                  <a:latin typeface="Arial Narrow" panose="020B0606020202030204" pitchFamily="34" charset="0"/>
                </a:rPr>
                <a:t>Envío </a:t>
              </a:r>
              <a:r>
                <a:rPr lang="es-CR" sz="1600" dirty="0">
                  <a:latin typeface="Arial Narrow" panose="020B0606020202030204" pitchFamily="34" charset="0"/>
                </a:rPr>
                <a:t>oficial del reporte FATCA </a:t>
              </a:r>
              <a:r>
                <a:rPr lang="es-CR" sz="1600" dirty="0" smtClean="0">
                  <a:latin typeface="Arial Narrow" panose="020B0606020202030204" pitchFamily="34" charset="0"/>
                </a:rPr>
                <a:t>   </a:t>
              </a:r>
              <a:r>
                <a:rPr lang="es-CR" sz="1400" dirty="0" smtClean="0">
                  <a:latin typeface="Arial Narrow" panose="020B0606020202030204" pitchFamily="34" charset="0"/>
                </a:rPr>
                <a:t>11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/05/15</a:t>
              </a:r>
              <a:endParaRPr lang="es-CR" altLang="es-CR" sz="14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7" name="6 Flecha a la derecha con bandas"/>
          <p:cNvSpPr/>
          <p:nvPr/>
        </p:nvSpPr>
        <p:spPr>
          <a:xfrm>
            <a:off x="272874" y="976373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2" name="61 Flecha a la derecha con bandas"/>
          <p:cNvSpPr/>
          <p:nvPr/>
        </p:nvSpPr>
        <p:spPr>
          <a:xfrm>
            <a:off x="899592" y="1268760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3" name="62 Flecha a la derecha con bandas"/>
          <p:cNvSpPr/>
          <p:nvPr/>
        </p:nvSpPr>
        <p:spPr>
          <a:xfrm>
            <a:off x="1043608" y="1484784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4" name="63 Flecha a la derecha con bandas"/>
          <p:cNvSpPr/>
          <p:nvPr/>
        </p:nvSpPr>
        <p:spPr>
          <a:xfrm>
            <a:off x="1187624" y="1844824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5" name="64 Flecha a la derecha con bandas"/>
          <p:cNvSpPr/>
          <p:nvPr/>
        </p:nvSpPr>
        <p:spPr>
          <a:xfrm>
            <a:off x="1740206" y="2060848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6" name="65 Flecha a la derecha con bandas"/>
          <p:cNvSpPr/>
          <p:nvPr/>
        </p:nvSpPr>
        <p:spPr>
          <a:xfrm>
            <a:off x="2267744" y="2420888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7" name="66 Flecha a la derecha con bandas"/>
          <p:cNvSpPr/>
          <p:nvPr/>
        </p:nvSpPr>
        <p:spPr>
          <a:xfrm>
            <a:off x="2460286" y="2708920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76" name="75 Flecha a la derecha con bandas"/>
          <p:cNvSpPr/>
          <p:nvPr/>
        </p:nvSpPr>
        <p:spPr>
          <a:xfrm>
            <a:off x="3828438" y="3046894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6" name="85 Flecha a la derecha con bandas"/>
          <p:cNvSpPr/>
          <p:nvPr/>
        </p:nvSpPr>
        <p:spPr>
          <a:xfrm>
            <a:off x="12014" y="3290581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9" name="88 Flecha a la derecha con bandas"/>
          <p:cNvSpPr/>
          <p:nvPr/>
        </p:nvSpPr>
        <p:spPr>
          <a:xfrm>
            <a:off x="827584" y="3573016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2" name="91 Flecha a la derecha con bandas"/>
          <p:cNvSpPr/>
          <p:nvPr/>
        </p:nvSpPr>
        <p:spPr>
          <a:xfrm>
            <a:off x="1164142" y="3861048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7" name="96 Flecha a la derecha con bandas"/>
          <p:cNvSpPr/>
          <p:nvPr/>
        </p:nvSpPr>
        <p:spPr>
          <a:xfrm>
            <a:off x="2316270" y="4149080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0" name="99 Flecha a la derecha con bandas"/>
          <p:cNvSpPr/>
          <p:nvPr/>
        </p:nvSpPr>
        <p:spPr>
          <a:xfrm>
            <a:off x="1115616" y="4437112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3" name="102 Flecha a la derecha con bandas"/>
          <p:cNvSpPr/>
          <p:nvPr/>
        </p:nvSpPr>
        <p:spPr>
          <a:xfrm>
            <a:off x="1524182" y="4725144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4" name="103 Flecha a la derecha con bandas"/>
          <p:cNvSpPr/>
          <p:nvPr/>
        </p:nvSpPr>
        <p:spPr>
          <a:xfrm>
            <a:off x="2195736" y="5008821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4" name="113 Flecha a la derecha con bandas"/>
          <p:cNvSpPr/>
          <p:nvPr/>
        </p:nvSpPr>
        <p:spPr>
          <a:xfrm>
            <a:off x="3756430" y="5301208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8" name="117 Flecha a la derecha con bandas"/>
          <p:cNvSpPr/>
          <p:nvPr/>
        </p:nvSpPr>
        <p:spPr>
          <a:xfrm>
            <a:off x="2748318" y="5589240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45" name="44 Grupo"/>
          <p:cNvGrpSpPr/>
          <p:nvPr/>
        </p:nvGrpSpPr>
        <p:grpSpPr>
          <a:xfrm>
            <a:off x="1324447" y="3522494"/>
            <a:ext cx="4183657" cy="338554"/>
            <a:chOff x="1324447" y="3522494"/>
            <a:chExt cx="4183657" cy="338554"/>
          </a:xfrm>
        </p:grpSpPr>
        <p:sp>
          <p:nvSpPr>
            <p:cNvPr id="83" name="82 Triángulo isósceles"/>
            <p:cNvSpPr/>
            <p:nvPr/>
          </p:nvSpPr>
          <p:spPr>
            <a:xfrm rot="10800000">
              <a:off x="5148064" y="3717032"/>
              <a:ext cx="153873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84" name="83 CuadroTexto"/>
            <p:cNvSpPr txBox="1"/>
            <p:nvPr/>
          </p:nvSpPr>
          <p:spPr>
            <a:xfrm>
              <a:off x="1324447" y="3522494"/>
              <a:ext cx="4183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Reunión Informe seguimiento de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pruebas </a:t>
              </a:r>
              <a:r>
                <a:rPr lang="es-CR" altLang="es-CR" sz="14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18/03/15</a:t>
              </a:r>
              <a:endParaRPr lang="es-CR" altLang="es-CR" sz="1400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111" name="110 Conector recto"/>
          <p:cNvCxnSpPr/>
          <p:nvPr/>
        </p:nvCxnSpPr>
        <p:spPr>
          <a:xfrm>
            <a:off x="5874197" y="764704"/>
            <a:ext cx="1" cy="5149409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8214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76" grpId="0" animBg="1"/>
      <p:bldP spid="76" grpId="1" animBg="1"/>
      <p:bldP spid="86" grpId="0" animBg="1"/>
      <p:bldP spid="86" grpId="1" animBg="1"/>
      <p:bldP spid="89" grpId="0" animBg="1"/>
      <p:bldP spid="89" grpId="1" animBg="1"/>
      <p:bldP spid="92" grpId="0" animBg="1"/>
      <p:bldP spid="92" grpId="1" animBg="1"/>
      <p:bldP spid="97" grpId="0" animBg="1"/>
      <p:bldP spid="97" grpId="1" animBg="1"/>
      <p:bldP spid="100" grpId="0" animBg="1"/>
      <p:bldP spid="100" grpId="1" animBg="1"/>
      <p:bldP spid="103" grpId="0" animBg="1"/>
      <p:bldP spid="103" grpId="1" animBg="1"/>
      <p:bldP spid="104" grpId="0" animBg="1"/>
      <p:bldP spid="104" grpId="1" animBg="1"/>
      <p:bldP spid="114" grpId="0" animBg="1"/>
      <p:bldP spid="114" grpId="1" animBg="1"/>
      <p:bldP spid="118" grpId="0" animBg="1"/>
      <p:bldP spid="11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0" y="2191413"/>
            <a:ext cx="9144000" cy="396044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34" name="Rectangle 33"/>
          <p:cNvSpPr/>
          <p:nvPr/>
        </p:nvSpPr>
        <p:spPr>
          <a:xfrm>
            <a:off x="6805906" y="1435461"/>
            <a:ext cx="1152128" cy="86698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93490"/>
              <a:gd name="connsiteX1" fmla="*/ 1152128 w 1152128"/>
              <a:gd name="connsiteY1" fmla="*/ 192441 h 1693490"/>
              <a:gd name="connsiteX2" fmla="*/ 1140253 w 1152128"/>
              <a:gd name="connsiteY2" fmla="*/ 1503485 h 1693490"/>
              <a:gd name="connsiteX3" fmla="*/ 0 w 1152128"/>
              <a:gd name="connsiteY3" fmla="*/ 1693490 h 1693490"/>
              <a:gd name="connsiteX4" fmla="*/ 0 w 1152128"/>
              <a:gd name="connsiteY4" fmla="*/ 0 h 169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93490">
                <a:moveTo>
                  <a:pt x="0" y="0"/>
                </a:moveTo>
                <a:lnTo>
                  <a:pt x="1152128" y="192441"/>
                </a:lnTo>
                <a:lnTo>
                  <a:pt x="1140253" y="1503485"/>
                </a:lnTo>
                <a:lnTo>
                  <a:pt x="0" y="1693490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 smtClean="0"/>
              <a:t>ABRIL</a:t>
            </a:r>
            <a:endParaRPr lang="es-CR" sz="1600" dirty="0"/>
          </a:p>
        </p:txBody>
      </p:sp>
      <p:sp>
        <p:nvSpPr>
          <p:cNvPr id="27" name="Rectangle 33"/>
          <p:cNvSpPr/>
          <p:nvPr/>
        </p:nvSpPr>
        <p:spPr>
          <a:xfrm>
            <a:off x="5653778" y="1339242"/>
            <a:ext cx="1152128" cy="106659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36751"/>
              <a:gd name="connsiteX1" fmla="*/ 1152128 w 1152128"/>
              <a:gd name="connsiteY1" fmla="*/ 166254 h 1636751"/>
              <a:gd name="connsiteX2" fmla="*/ 1140253 w 1152128"/>
              <a:gd name="connsiteY2" fmla="*/ 1477298 h 1636751"/>
              <a:gd name="connsiteX3" fmla="*/ 0 w 1152128"/>
              <a:gd name="connsiteY3" fmla="*/ 1636751 h 1636751"/>
              <a:gd name="connsiteX4" fmla="*/ 0 w 1152128"/>
              <a:gd name="connsiteY4" fmla="*/ 0 h 1636751"/>
              <a:gd name="connsiteX0" fmla="*/ 0 w 1152128"/>
              <a:gd name="connsiteY0" fmla="*/ 0 h 1620414"/>
              <a:gd name="connsiteX1" fmla="*/ 1152128 w 1152128"/>
              <a:gd name="connsiteY1" fmla="*/ 149917 h 1620414"/>
              <a:gd name="connsiteX2" fmla="*/ 1140253 w 1152128"/>
              <a:gd name="connsiteY2" fmla="*/ 1460961 h 1620414"/>
              <a:gd name="connsiteX3" fmla="*/ 0 w 1152128"/>
              <a:gd name="connsiteY3" fmla="*/ 1620414 h 1620414"/>
              <a:gd name="connsiteX4" fmla="*/ 0 w 1152128"/>
              <a:gd name="connsiteY4" fmla="*/ 0 h 16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20414">
                <a:moveTo>
                  <a:pt x="0" y="0"/>
                </a:moveTo>
                <a:lnTo>
                  <a:pt x="1152128" y="149917"/>
                </a:lnTo>
                <a:lnTo>
                  <a:pt x="1140253" y="1460961"/>
                </a:lnTo>
                <a:lnTo>
                  <a:pt x="0" y="1620414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 smtClean="0"/>
              <a:t>MARZO</a:t>
            </a:r>
            <a:endParaRPr lang="es-CR" sz="1600" dirty="0"/>
          </a:p>
        </p:txBody>
      </p:sp>
      <p:sp>
        <p:nvSpPr>
          <p:cNvPr id="28" name="Rectangle 33"/>
          <p:cNvSpPr/>
          <p:nvPr/>
        </p:nvSpPr>
        <p:spPr>
          <a:xfrm>
            <a:off x="7938983" y="1531677"/>
            <a:ext cx="945629" cy="66737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722296"/>
              <a:gd name="connsiteX1" fmla="*/ 1152128 w 1152128"/>
              <a:gd name="connsiteY1" fmla="*/ 221247 h 1722296"/>
              <a:gd name="connsiteX2" fmla="*/ 1140253 w 1152128"/>
              <a:gd name="connsiteY2" fmla="*/ 1532291 h 1722296"/>
              <a:gd name="connsiteX3" fmla="*/ 0 w 1152128"/>
              <a:gd name="connsiteY3" fmla="*/ 1722296 h 1722296"/>
              <a:gd name="connsiteX4" fmla="*/ 0 w 1152128"/>
              <a:gd name="connsiteY4" fmla="*/ 0 h 1722296"/>
              <a:gd name="connsiteX0" fmla="*/ 0 w 1152128"/>
              <a:gd name="connsiteY0" fmla="*/ 0 h 1777289"/>
              <a:gd name="connsiteX1" fmla="*/ 1152128 w 1152128"/>
              <a:gd name="connsiteY1" fmla="*/ 221247 h 1777289"/>
              <a:gd name="connsiteX2" fmla="*/ 1140253 w 1152128"/>
              <a:gd name="connsiteY2" fmla="*/ 1532291 h 1777289"/>
              <a:gd name="connsiteX3" fmla="*/ 0 w 1152128"/>
              <a:gd name="connsiteY3" fmla="*/ 1777289 h 1777289"/>
              <a:gd name="connsiteX4" fmla="*/ 0 w 1152128"/>
              <a:gd name="connsiteY4" fmla="*/ 0 h 1777289"/>
              <a:gd name="connsiteX0" fmla="*/ 0 w 1152128"/>
              <a:gd name="connsiteY0" fmla="*/ 0 h 1795620"/>
              <a:gd name="connsiteX1" fmla="*/ 1152128 w 1152128"/>
              <a:gd name="connsiteY1" fmla="*/ 239578 h 1795620"/>
              <a:gd name="connsiteX2" fmla="*/ 1140253 w 1152128"/>
              <a:gd name="connsiteY2" fmla="*/ 1550622 h 1795620"/>
              <a:gd name="connsiteX3" fmla="*/ 0 w 1152128"/>
              <a:gd name="connsiteY3" fmla="*/ 1795620 h 1795620"/>
              <a:gd name="connsiteX4" fmla="*/ 0 w 1152128"/>
              <a:gd name="connsiteY4" fmla="*/ 0 h 1795620"/>
              <a:gd name="connsiteX0" fmla="*/ 0 w 1152128"/>
              <a:gd name="connsiteY0" fmla="*/ 0 h 1810323"/>
              <a:gd name="connsiteX1" fmla="*/ 1152128 w 1152128"/>
              <a:gd name="connsiteY1" fmla="*/ 254281 h 1810323"/>
              <a:gd name="connsiteX2" fmla="*/ 1140253 w 1152128"/>
              <a:gd name="connsiteY2" fmla="*/ 1565325 h 1810323"/>
              <a:gd name="connsiteX3" fmla="*/ 0 w 1152128"/>
              <a:gd name="connsiteY3" fmla="*/ 1810323 h 1810323"/>
              <a:gd name="connsiteX4" fmla="*/ 0 w 1152128"/>
              <a:gd name="connsiteY4" fmla="*/ 0 h 1810323"/>
              <a:gd name="connsiteX0" fmla="*/ 0 w 1140405"/>
              <a:gd name="connsiteY0" fmla="*/ 0 h 1810323"/>
              <a:gd name="connsiteX1" fmla="*/ 1140405 w 1140405"/>
              <a:gd name="connsiteY1" fmla="*/ 210173 h 1810323"/>
              <a:gd name="connsiteX2" fmla="*/ 1140253 w 1140405"/>
              <a:gd name="connsiteY2" fmla="*/ 1565325 h 1810323"/>
              <a:gd name="connsiteX3" fmla="*/ 0 w 1140405"/>
              <a:gd name="connsiteY3" fmla="*/ 1810323 h 1810323"/>
              <a:gd name="connsiteX4" fmla="*/ 0 w 1140405"/>
              <a:gd name="connsiteY4" fmla="*/ 0 h 1810323"/>
              <a:gd name="connsiteX0" fmla="*/ 0 w 1140405"/>
              <a:gd name="connsiteY0" fmla="*/ 0 h 1810323"/>
              <a:gd name="connsiteX1" fmla="*/ 1140405 w 1140405"/>
              <a:gd name="connsiteY1" fmla="*/ 166063 h 1810323"/>
              <a:gd name="connsiteX2" fmla="*/ 1140253 w 1140405"/>
              <a:gd name="connsiteY2" fmla="*/ 1565325 h 1810323"/>
              <a:gd name="connsiteX3" fmla="*/ 0 w 1140405"/>
              <a:gd name="connsiteY3" fmla="*/ 1810323 h 1810323"/>
              <a:gd name="connsiteX4" fmla="*/ 0 w 1140405"/>
              <a:gd name="connsiteY4" fmla="*/ 0 h 1810323"/>
              <a:gd name="connsiteX0" fmla="*/ 0 w 1163851"/>
              <a:gd name="connsiteY0" fmla="*/ 0 h 1839729"/>
              <a:gd name="connsiteX1" fmla="*/ 1163851 w 1163851"/>
              <a:gd name="connsiteY1" fmla="*/ 195469 h 1839729"/>
              <a:gd name="connsiteX2" fmla="*/ 1163699 w 1163851"/>
              <a:gd name="connsiteY2" fmla="*/ 1594731 h 1839729"/>
              <a:gd name="connsiteX3" fmla="*/ 23446 w 1163851"/>
              <a:gd name="connsiteY3" fmla="*/ 1839729 h 1839729"/>
              <a:gd name="connsiteX4" fmla="*/ 0 w 1163851"/>
              <a:gd name="connsiteY4" fmla="*/ 0 h 1839729"/>
              <a:gd name="connsiteX0" fmla="*/ 0 w 1163851"/>
              <a:gd name="connsiteY0" fmla="*/ 0 h 1795620"/>
              <a:gd name="connsiteX1" fmla="*/ 1163851 w 1163851"/>
              <a:gd name="connsiteY1" fmla="*/ 151360 h 1795620"/>
              <a:gd name="connsiteX2" fmla="*/ 1163699 w 1163851"/>
              <a:gd name="connsiteY2" fmla="*/ 1550622 h 1795620"/>
              <a:gd name="connsiteX3" fmla="*/ 23446 w 1163851"/>
              <a:gd name="connsiteY3" fmla="*/ 1795620 h 1795620"/>
              <a:gd name="connsiteX4" fmla="*/ 0 w 1163851"/>
              <a:gd name="connsiteY4" fmla="*/ 0 h 1795620"/>
              <a:gd name="connsiteX0" fmla="*/ 0 w 1163851"/>
              <a:gd name="connsiteY0" fmla="*/ 0 h 1825026"/>
              <a:gd name="connsiteX1" fmla="*/ 1163851 w 1163851"/>
              <a:gd name="connsiteY1" fmla="*/ 180766 h 1825026"/>
              <a:gd name="connsiteX2" fmla="*/ 1163699 w 1163851"/>
              <a:gd name="connsiteY2" fmla="*/ 1580028 h 1825026"/>
              <a:gd name="connsiteX3" fmla="*/ 23446 w 1163851"/>
              <a:gd name="connsiteY3" fmla="*/ 1825026 h 1825026"/>
              <a:gd name="connsiteX4" fmla="*/ 0 w 1163851"/>
              <a:gd name="connsiteY4" fmla="*/ 0 h 182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3851" h="1825026">
                <a:moveTo>
                  <a:pt x="0" y="0"/>
                </a:moveTo>
                <a:lnTo>
                  <a:pt x="1163851" y="180766"/>
                </a:lnTo>
                <a:cubicBezTo>
                  <a:pt x="1163800" y="632483"/>
                  <a:pt x="1163750" y="1128311"/>
                  <a:pt x="1163699" y="1580028"/>
                </a:cubicBezTo>
                <a:lnTo>
                  <a:pt x="23446" y="1825026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MAYO</a:t>
            </a:r>
          </a:p>
        </p:txBody>
      </p:sp>
      <p:sp>
        <p:nvSpPr>
          <p:cNvPr id="29" name="Rectangle 33"/>
          <p:cNvSpPr/>
          <p:nvPr/>
        </p:nvSpPr>
        <p:spPr>
          <a:xfrm>
            <a:off x="4501650" y="1232122"/>
            <a:ext cx="1152128" cy="1299509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59468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0159"/>
              <a:gd name="connsiteX1" fmla="*/ 1152128 w 1152128"/>
              <a:gd name="connsiteY1" fmla="*/ 132324 h 1640159"/>
              <a:gd name="connsiteX2" fmla="*/ 1140253 w 1152128"/>
              <a:gd name="connsiteY2" fmla="*/ 1475535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32324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45896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39110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40159">
                <a:moveTo>
                  <a:pt x="0" y="0"/>
                </a:moveTo>
                <a:lnTo>
                  <a:pt x="1152128" y="139110"/>
                </a:lnTo>
                <a:lnTo>
                  <a:pt x="1140253" y="1495893"/>
                </a:lnTo>
                <a:lnTo>
                  <a:pt x="0" y="1640159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 smtClean="0"/>
              <a:t>FEBRERO</a:t>
            </a:r>
            <a:endParaRPr lang="es-CR" sz="1600" dirty="0"/>
          </a:p>
        </p:txBody>
      </p:sp>
      <p:sp>
        <p:nvSpPr>
          <p:cNvPr id="17" name="TextBox 6"/>
          <p:cNvSpPr txBox="1"/>
          <p:nvPr/>
        </p:nvSpPr>
        <p:spPr>
          <a:xfrm>
            <a:off x="611560" y="3356992"/>
            <a:ext cx="2592288" cy="2185214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19dic-05ene</a:t>
            </a:r>
          </a:p>
          <a:p>
            <a:r>
              <a:rPr lang="es-CR" sz="1600" dirty="0" smtClean="0"/>
              <a:t>Enviar al correo </a:t>
            </a:r>
            <a:r>
              <a:rPr lang="es-CR" sz="1600" b="1" u="sng" dirty="0" smtClean="0"/>
              <a:t>molinacg@bccr.fi.cr </a:t>
            </a:r>
            <a:r>
              <a:rPr lang="es-CR" sz="1600" dirty="0" smtClean="0"/>
              <a:t>las direcciones IP de los equipos que se comunicarán con el servicio del FATCA MH utilizando el cliente </a:t>
            </a:r>
            <a:r>
              <a:rPr lang="es-CR" sz="1600" dirty="0" err="1" smtClean="0"/>
              <a:t>.Net</a:t>
            </a:r>
            <a:endParaRPr lang="es-CR" sz="1600" dirty="0" smtClean="0"/>
          </a:p>
        </p:txBody>
      </p:sp>
      <p:sp>
        <p:nvSpPr>
          <p:cNvPr id="22" name="Pentagon 21"/>
          <p:cNvSpPr/>
          <p:nvPr/>
        </p:nvSpPr>
        <p:spPr>
          <a:xfrm rot="5400000">
            <a:off x="1721441" y="1584896"/>
            <a:ext cx="2156120" cy="1100040"/>
          </a:xfrm>
          <a:prstGeom prst="homePlate">
            <a:avLst/>
          </a:prstGeom>
          <a:solidFill>
            <a:srgbClr val="FF0000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flood" dir="t"/>
          </a:scene3d>
          <a:sp3d prstMaterial="metal"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R" sz="1600" dirty="0" smtClean="0">
                <a:solidFill>
                  <a:schemeClr val="bg1"/>
                </a:solidFill>
              </a:rPr>
              <a:t>DICIEMBRE</a:t>
            </a:r>
            <a:endParaRPr lang="es-CR" sz="1600" dirty="0">
              <a:solidFill>
                <a:schemeClr val="bg1"/>
              </a:solidFill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050342610"/>
              </p:ext>
            </p:extLst>
          </p:nvPr>
        </p:nvGraphicFramePr>
        <p:xfrm>
          <a:off x="0" y="20636"/>
          <a:ext cx="2249481" cy="1569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Rectangle 33"/>
          <p:cNvSpPr/>
          <p:nvPr/>
        </p:nvSpPr>
        <p:spPr>
          <a:xfrm>
            <a:off x="3349522" y="1128866"/>
            <a:ext cx="1152128" cy="1503925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31624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37311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4088"/>
              <a:gd name="connsiteX1" fmla="*/ 1152128 w 1152128"/>
              <a:gd name="connsiteY1" fmla="*/ 114096 h 1644088"/>
              <a:gd name="connsiteX2" fmla="*/ 1140253 w 1152128"/>
              <a:gd name="connsiteY2" fmla="*/ 1530117 h 1644088"/>
              <a:gd name="connsiteX3" fmla="*/ 0 w 1152128"/>
              <a:gd name="connsiteY3" fmla="*/ 1644088 h 1644088"/>
              <a:gd name="connsiteX4" fmla="*/ 0 w 1152128"/>
              <a:gd name="connsiteY4" fmla="*/ 0 h 1644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44088">
                <a:moveTo>
                  <a:pt x="0" y="0"/>
                </a:moveTo>
                <a:lnTo>
                  <a:pt x="1152128" y="114096"/>
                </a:lnTo>
                <a:cubicBezTo>
                  <a:pt x="1148170" y="586103"/>
                  <a:pt x="1144211" y="1058110"/>
                  <a:pt x="1140253" y="1530117"/>
                </a:cubicBezTo>
                <a:lnTo>
                  <a:pt x="0" y="1644088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ENERO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5881184" y="-5371"/>
            <a:ext cx="3262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/>
              <a:t>Línea de tiempo proyecto FATCA</a:t>
            </a:r>
            <a:endParaRPr lang="es-CR" dirty="0"/>
          </a:p>
        </p:txBody>
      </p:sp>
      <p:sp>
        <p:nvSpPr>
          <p:cNvPr id="14" name="TextBox 6"/>
          <p:cNvSpPr txBox="1"/>
          <p:nvPr/>
        </p:nvSpPr>
        <p:spPr>
          <a:xfrm>
            <a:off x="3275856" y="3356992"/>
            <a:ext cx="5608756" cy="2677656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26dic-28feb</a:t>
            </a:r>
          </a:p>
          <a:p>
            <a:r>
              <a:rPr lang="es-CR" sz="1600" u="sng" dirty="0" smtClean="0"/>
              <a:t>Desarrollo del Cliente</a:t>
            </a:r>
          </a:p>
          <a:p>
            <a:r>
              <a:rPr lang="es-CR" sz="1600" dirty="0" smtClean="0"/>
              <a:t>-Publicación de guía descriptiva del servicio WCF FACTA MH. </a:t>
            </a:r>
          </a:p>
          <a:p>
            <a:r>
              <a:rPr lang="es-CR" sz="1600" dirty="0" smtClean="0"/>
              <a:t>-Las instituciones financieras pueden iniciar el </a:t>
            </a:r>
            <a:r>
              <a:rPr lang="es-CR" sz="1600" dirty="0"/>
              <a:t>desarrollo </a:t>
            </a:r>
            <a:r>
              <a:rPr lang="es-CR" sz="1600" dirty="0" smtClean="0"/>
              <a:t>de un cliente </a:t>
            </a:r>
            <a:r>
              <a:rPr lang="es-CR" sz="1600" dirty="0" err="1" smtClean="0"/>
              <a:t>.Net</a:t>
            </a:r>
            <a:r>
              <a:rPr lang="es-CR" sz="1600" dirty="0" smtClean="0"/>
              <a:t>. </a:t>
            </a:r>
          </a:p>
          <a:p>
            <a:r>
              <a:rPr lang="es-CR" sz="1600" dirty="0" smtClean="0"/>
              <a:t>-Mediante un </a:t>
            </a:r>
            <a:r>
              <a:rPr lang="es-CR" sz="1600" dirty="0" err="1"/>
              <a:t>S</a:t>
            </a:r>
            <a:r>
              <a:rPr lang="es-CR" sz="1600" dirty="0" err="1" smtClean="0"/>
              <a:t>erviceReference</a:t>
            </a:r>
            <a:r>
              <a:rPr lang="es-CR" sz="1600" dirty="0" smtClean="0"/>
              <a:t> y el </a:t>
            </a:r>
            <a:r>
              <a:rPr lang="es-CR" sz="1600" dirty="0" err="1" smtClean="0"/>
              <a:t>wsdl</a:t>
            </a:r>
            <a:r>
              <a:rPr lang="es-CR" sz="1600" dirty="0" smtClean="0"/>
              <a:t> disponible podrán construir las clases para establecer la comunicación. </a:t>
            </a:r>
          </a:p>
          <a:p>
            <a:r>
              <a:rPr lang="es-CR" sz="1600" dirty="0" smtClean="0"/>
              <a:t>-Esta primera versión responderá con un mensaje XML de conexión exitosa.  Los detalles del servicio serán indicados en la guía.</a:t>
            </a:r>
          </a:p>
        </p:txBody>
      </p:sp>
      <p:sp>
        <p:nvSpPr>
          <p:cNvPr id="2" name="Flecha derecha 1"/>
          <p:cNvSpPr/>
          <p:nvPr/>
        </p:nvSpPr>
        <p:spPr>
          <a:xfrm>
            <a:off x="2249481" y="3140968"/>
            <a:ext cx="6787015" cy="288032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endPos="0" dir="5400000" sy="-100000" algn="bl" rotWithShape="0"/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64679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1"/>
          <p:cNvSpPr/>
          <p:nvPr/>
        </p:nvSpPr>
        <p:spPr>
          <a:xfrm>
            <a:off x="0" y="2204864"/>
            <a:ext cx="9144000" cy="396044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14" name="TextBox 6"/>
          <p:cNvSpPr txBox="1"/>
          <p:nvPr/>
        </p:nvSpPr>
        <p:spPr>
          <a:xfrm>
            <a:off x="2267744" y="3356992"/>
            <a:ext cx="1909362" cy="1692771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8ene-19ene</a:t>
            </a:r>
          </a:p>
          <a:p>
            <a:r>
              <a:rPr lang="es-CR" sz="1600" u="sng" dirty="0" smtClean="0"/>
              <a:t>Pruebas  </a:t>
            </a:r>
            <a:r>
              <a:rPr lang="es-CR" sz="1600" dirty="0" smtClean="0"/>
              <a:t>Comunicación del cliente desarrollado con el  servicio del FATCA MH</a:t>
            </a:r>
            <a:endParaRPr lang="es-CR" sz="1600" dirty="0"/>
          </a:p>
        </p:txBody>
      </p:sp>
      <p:sp>
        <p:nvSpPr>
          <p:cNvPr id="16" name="TextBox 6"/>
          <p:cNvSpPr txBox="1"/>
          <p:nvPr/>
        </p:nvSpPr>
        <p:spPr>
          <a:xfrm>
            <a:off x="6444207" y="3356992"/>
            <a:ext cx="2622927" cy="2708434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21ene-13feb</a:t>
            </a:r>
          </a:p>
          <a:p>
            <a:r>
              <a:rPr lang="es-CR" u="sng" dirty="0" smtClean="0"/>
              <a:t>P</a:t>
            </a:r>
            <a:r>
              <a:rPr lang="es-CR" sz="1600" u="sng" dirty="0" smtClean="0"/>
              <a:t>ruebas</a:t>
            </a:r>
            <a:r>
              <a:rPr lang="es-CR" sz="1600" dirty="0" smtClean="0"/>
              <a:t> </a:t>
            </a:r>
          </a:p>
          <a:p>
            <a:r>
              <a:rPr lang="es-CR" sz="1600" dirty="0" smtClean="0"/>
              <a:t>-Fase de </a:t>
            </a:r>
            <a:r>
              <a:rPr lang="es-CR" sz="1600" b="1" dirty="0" smtClean="0"/>
              <a:t>pruebas de  autenticación </a:t>
            </a:r>
            <a:r>
              <a:rPr lang="es-CR" sz="1600" dirty="0" smtClean="0"/>
              <a:t>con el servicio del FATCA MH.  </a:t>
            </a:r>
          </a:p>
          <a:p>
            <a:r>
              <a:rPr lang="es-CR" sz="1600" dirty="0" smtClean="0"/>
              <a:t>-Se espera que las entidades configuren el cliente </a:t>
            </a:r>
            <a:r>
              <a:rPr lang="es-CR" sz="1600" dirty="0" err="1" smtClean="0"/>
              <a:t>.Net</a:t>
            </a:r>
            <a:r>
              <a:rPr lang="es-CR" sz="1600" dirty="0" smtClean="0"/>
              <a:t> con los certificados digitales de pruebas que dará el BCCR.</a:t>
            </a:r>
            <a:endParaRPr lang="es-CR" sz="1600" dirty="0"/>
          </a:p>
        </p:txBody>
      </p:sp>
      <p:sp>
        <p:nvSpPr>
          <p:cNvPr id="17" name="TextBox 6"/>
          <p:cNvSpPr txBox="1"/>
          <p:nvPr/>
        </p:nvSpPr>
        <p:spPr>
          <a:xfrm>
            <a:off x="4207745" y="3356992"/>
            <a:ext cx="2218841" cy="2185214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20ene</a:t>
            </a:r>
          </a:p>
          <a:p>
            <a:r>
              <a:rPr lang="es-CR" sz="1600" u="sng" dirty="0" smtClean="0"/>
              <a:t>Reunión</a:t>
            </a:r>
          </a:p>
          <a:p>
            <a:r>
              <a:rPr lang="es-CR" sz="1600" dirty="0" smtClean="0"/>
              <a:t>Publicación y explicación de las guías de configuración del cliente con certificados digitales para </a:t>
            </a:r>
            <a:r>
              <a:rPr lang="es-CR" sz="1600" b="1" dirty="0" smtClean="0"/>
              <a:t>pruebas de autenticación</a:t>
            </a:r>
            <a:endParaRPr lang="es-CR" sz="1600" b="1" dirty="0"/>
          </a:p>
        </p:txBody>
      </p:sp>
      <p:sp>
        <p:nvSpPr>
          <p:cNvPr id="18" name="CuadroTexto 17"/>
          <p:cNvSpPr txBox="1"/>
          <p:nvPr/>
        </p:nvSpPr>
        <p:spPr>
          <a:xfrm>
            <a:off x="5881184" y="-5371"/>
            <a:ext cx="3262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/>
              <a:t>Línea de tiempo proyecto FATCA</a:t>
            </a:r>
            <a:endParaRPr lang="es-CR" dirty="0"/>
          </a:p>
        </p:txBody>
      </p:sp>
      <p:sp>
        <p:nvSpPr>
          <p:cNvPr id="19" name="Rectangle 33"/>
          <p:cNvSpPr/>
          <p:nvPr/>
        </p:nvSpPr>
        <p:spPr>
          <a:xfrm>
            <a:off x="6805906" y="1435461"/>
            <a:ext cx="1152128" cy="86698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93490"/>
              <a:gd name="connsiteX1" fmla="*/ 1152128 w 1152128"/>
              <a:gd name="connsiteY1" fmla="*/ 192441 h 1693490"/>
              <a:gd name="connsiteX2" fmla="*/ 1140253 w 1152128"/>
              <a:gd name="connsiteY2" fmla="*/ 1503485 h 1693490"/>
              <a:gd name="connsiteX3" fmla="*/ 0 w 1152128"/>
              <a:gd name="connsiteY3" fmla="*/ 1693490 h 1693490"/>
              <a:gd name="connsiteX4" fmla="*/ 0 w 1152128"/>
              <a:gd name="connsiteY4" fmla="*/ 0 h 169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93490">
                <a:moveTo>
                  <a:pt x="0" y="0"/>
                </a:moveTo>
                <a:lnTo>
                  <a:pt x="1152128" y="192441"/>
                </a:lnTo>
                <a:lnTo>
                  <a:pt x="1140253" y="1503485"/>
                </a:lnTo>
                <a:lnTo>
                  <a:pt x="0" y="1693490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ABRIL</a:t>
            </a:r>
          </a:p>
        </p:txBody>
      </p:sp>
      <p:sp>
        <p:nvSpPr>
          <p:cNvPr id="20" name="Rectangle 33"/>
          <p:cNvSpPr/>
          <p:nvPr/>
        </p:nvSpPr>
        <p:spPr>
          <a:xfrm>
            <a:off x="5653778" y="1339242"/>
            <a:ext cx="1152128" cy="106659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36751"/>
              <a:gd name="connsiteX1" fmla="*/ 1152128 w 1152128"/>
              <a:gd name="connsiteY1" fmla="*/ 166254 h 1636751"/>
              <a:gd name="connsiteX2" fmla="*/ 1140253 w 1152128"/>
              <a:gd name="connsiteY2" fmla="*/ 1477298 h 1636751"/>
              <a:gd name="connsiteX3" fmla="*/ 0 w 1152128"/>
              <a:gd name="connsiteY3" fmla="*/ 1636751 h 1636751"/>
              <a:gd name="connsiteX4" fmla="*/ 0 w 1152128"/>
              <a:gd name="connsiteY4" fmla="*/ 0 h 1636751"/>
              <a:gd name="connsiteX0" fmla="*/ 0 w 1152128"/>
              <a:gd name="connsiteY0" fmla="*/ 0 h 1620414"/>
              <a:gd name="connsiteX1" fmla="*/ 1152128 w 1152128"/>
              <a:gd name="connsiteY1" fmla="*/ 149917 h 1620414"/>
              <a:gd name="connsiteX2" fmla="*/ 1140253 w 1152128"/>
              <a:gd name="connsiteY2" fmla="*/ 1460961 h 1620414"/>
              <a:gd name="connsiteX3" fmla="*/ 0 w 1152128"/>
              <a:gd name="connsiteY3" fmla="*/ 1620414 h 1620414"/>
              <a:gd name="connsiteX4" fmla="*/ 0 w 1152128"/>
              <a:gd name="connsiteY4" fmla="*/ 0 h 16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20414">
                <a:moveTo>
                  <a:pt x="0" y="0"/>
                </a:moveTo>
                <a:lnTo>
                  <a:pt x="1152128" y="149917"/>
                </a:lnTo>
                <a:lnTo>
                  <a:pt x="1140253" y="1460961"/>
                </a:lnTo>
                <a:lnTo>
                  <a:pt x="0" y="1620414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MARZO</a:t>
            </a:r>
          </a:p>
        </p:txBody>
      </p:sp>
      <p:sp>
        <p:nvSpPr>
          <p:cNvPr id="21" name="Rectangle 33"/>
          <p:cNvSpPr/>
          <p:nvPr/>
        </p:nvSpPr>
        <p:spPr>
          <a:xfrm>
            <a:off x="7938983" y="1531677"/>
            <a:ext cx="945629" cy="66737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722296"/>
              <a:gd name="connsiteX1" fmla="*/ 1152128 w 1152128"/>
              <a:gd name="connsiteY1" fmla="*/ 221247 h 1722296"/>
              <a:gd name="connsiteX2" fmla="*/ 1140253 w 1152128"/>
              <a:gd name="connsiteY2" fmla="*/ 1532291 h 1722296"/>
              <a:gd name="connsiteX3" fmla="*/ 0 w 1152128"/>
              <a:gd name="connsiteY3" fmla="*/ 1722296 h 1722296"/>
              <a:gd name="connsiteX4" fmla="*/ 0 w 1152128"/>
              <a:gd name="connsiteY4" fmla="*/ 0 h 1722296"/>
              <a:gd name="connsiteX0" fmla="*/ 0 w 1152128"/>
              <a:gd name="connsiteY0" fmla="*/ 0 h 1777289"/>
              <a:gd name="connsiteX1" fmla="*/ 1152128 w 1152128"/>
              <a:gd name="connsiteY1" fmla="*/ 221247 h 1777289"/>
              <a:gd name="connsiteX2" fmla="*/ 1140253 w 1152128"/>
              <a:gd name="connsiteY2" fmla="*/ 1532291 h 1777289"/>
              <a:gd name="connsiteX3" fmla="*/ 0 w 1152128"/>
              <a:gd name="connsiteY3" fmla="*/ 1777289 h 1777289"/>
              <a:gd name="connsiteX4" fmla="*/ 0 w 1152128"/>
              <a:gd name="connsiteY4" fmla="*/ 0 h 1777289"/>
              <a:gd name="connsiteX0" fmla="*/ 0 w 1152128"/>
              <a:gd name="connsiteY0" fmla="*/ 0 h 1795620"/>
              <a:gd name="connsiteX1" fmla="*/ 1152128 w 1152128"/>
              <a:gd name="connsiteY1" fmla="*/ 239578 h 1795620"/>
              <a:gd name="connsiteX2" fmla="*/ 1140253 w 1152128"/>
              <a:gd name="connsiteY2" fmla="*/ 1550622 h 1795620"/>
              <a:gd name="connsiteX3" fmla="*/ 0 w 1152128"/>
              <a:gd name="connsiteY3" fmla="*/ 1795620 h 1795620"/>
              <a:gd name="connsiteX4" fmla="*/ 0 w 1152128"/>
              <a:gd name="connsiteY4" fmla="*/ 0 h 1795620"/>
              <a:gd name="connsiteX0" fmla="*/ 0 w 1152128"/>
              <a:gd name="connsiteY0" fmla="*/ 0 h 1810323"/>
              <a:gd name="connsiteX1" fmla="*/ 1152128 w 1152128"/>
              <a:gd name="connsiteY1" fmla="*/ 254281 h 1810323"/>
              <a:gd name="connsiteX2" fmla="*/ 1140253 w 1152128"/>
              <a:gd name="connsiteY2" fmla="*/ 1565325 h 1810323"/>
              <a:gd name="connsiteX3" fmla="*/ 0 w 1152128"/>
              <a:gd name="connsiteY3" fmla="*/ 1810323 h 1810323"/>
              <a:gd name="connsiteX4" fmla="*/ 0 w 1152128"/>
              <a:gd name="connsiteY4" fmla="*/ 0 h 1810323"/>
              <a:gd name="connsiteX0" fmla="*/ 0 w 1140405"/>
              <a:gd name="connsiteY0" fmla="*/ 0 h 1810323"/>
              <a:gd name="connsiteX1" fmla="*/ 1140405 w 1140405"/>
              <a:gd name="connsiteY1" fmla="*/ 210173 h 1810323"/>
              <a:gd name="connsiteX2" fmla="*/ 1140253 w 1140405"/>
              <a:gd name="connsiteY2" fmla="*/ 1565325 h 1810323"/>
              <a:gd name="connsiteX3" fmla="*/ 0 w 1140405"/>
              <a:gd name="connsiteY3" fmla="*/ 1810323 h 1810323"/>
              <a:gd name="connsiteX4" fmla="*/ 0 w 1140405"/>
              <a:gd name="connsiteY4" fmla="*/ 0 h 1810323"/>
              <a:gd name="connsiteX0" fmla="*/ 0 w 1140405"/>
              <a:gd name="connsiteY0" fmla="*/ 0 h 1810323"/>
              <a:gd name="connsiteX1" fmla="*/ 1140405 w 1140405"/>
              <a:gd name="connsiteY1" fmla="*/ 166063 h 1810323"/>
              <a:gd name="connsiteX2" fmla="*/ 1140253 w 1140405"/>
              <a:gd name="connsiteY2" fmla="*/ 1565325 h 1810323"/>
              <a:gd name="connsiteX3" fmla="*/ 0 w 1140405"/>
              <a:gd name="connsiteY3" fmla="*/ 1810323 h 1810323"/>
              <a:gd name="connsiteX4" fmla="*/ 0 w 1140405"/>
              <a:gd name="connsiteY4" fmla="*/ 0 h 1810323"/>
              <a:gd name="connsiteX0" fmla="*/ 0 w 1163851"/>
              <a:gd name="connsiteY0" fmla="*/ 0 h 1839729"/>
              <a:gd name="connsiteX1" fmla="*/ 1163851 w 1163851"/>
              <a:gd name="connsiteY1" fmla="*/ 195469 h 1839729"/>
              <a:gd name="connsiteX2" fmla="*/ 1163699 w 1163851"/>
              <a:gd name="connsiteY2" fmla="*/ 1594731 h 1839729"/>
              <a:gd name="connsiteX3" fmla="*/ 23446 w 1163851"/>
              <a:gd name="connsiteY3" fmla="*/ 1839729 h 1839729"/>
              <a:gd name="connsiteX4" fmla="*/ 0 w 1163851"/>
              <a:gd name="connsiteY4" fmla="*/ 0 h 1839729"/>
              <a:gd name="connsiteX0" fmla="*/ 0 w 1163851"/>
              <a:gd name="connsiteY0" fmla="*/ 0 h 1795620"/>
              <a:gd name="connsiteX1" fmla="*/ 1163851 w 1163851"/>
              <a:gd name="connsiteY1" fmla="*/ 151360 h 1795620"/>
              <a:gd name="connsiteX2" fmla="*/ 1163699 w 1163851"/>
              <a:gd name="connsiteY2" fmla="*/ 1550622 h 1795620"/>
              <a:gd name="connsiteX3" fmla="*/ 23446 w 1163851"/>
              <a:gd name="connsiteY3" fmla="*/ 1795620 h 1795620"/>
              <a:gd name="connsiteX4" fmla="*/ 0 w 1163851"/>
              <a:gd name="connsiteY4" fmla="*/ 0 h 1795620"/>
              <a:gd name="connsiteX0" fmla="*/ 0 w 1163851"/>
              <a:gd name="connsiteY0" fmla="*/ 0 h 1825026"/>
              <a:gd name="connsiteX1" fmla="*/ 1163851 w 1163851"/>
              <a:gd name="connsiteY1" fmla="*/ 180766 h 1825026"/>
              <a:gd name="connsiteX2" fmla="*/ 1163699 w 1163851"/>
              <a:gd name="connsiteY2" fmla="*/ 1580028 h 1825026"/>
              <a:gd name="connsiteX3" fmla="*/ 23446 w 1163851"/>
              <a:gd name="connsiteY3" fmla="*/ 1825026 h 1825026"/>
              <a:gd name="connsiteX4" fmla="*/ 0 w 1163851"/>
              <a:gd name="connsiteY4" fmla="*/ 0 h 182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3851" h="1825026">
                <a:moveTo>
                  <a:pt x="0" y="0"/>
                </a:moveTo>
                <a:lnTo>
                  <a:pt x="1163851" y="180766"/>
                </a:lnTo>
                <a:cubicBezTo>
                  <a:pt x="1163800" y="632483"/>
                  <a:pt x="1163750" y="1128311"/>
                  <a:pt x="1163699" y="1580028"/>
                </a:cubicBezTo>
                <a:lnTo>
                  <a:pt x="23446" y="1825026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MAYO</a:t>
            </a:r>
          </a:p>
        </p:txBody>
      </p:sp>
      <p:sp>
        <p:nvSpPr>
          <p:cNvPr id="23" name="Rectangle 33"/>
          <p:cNvSpPr/>
          <p:nvPr/>
        </p:nvSpPr>
        <p:spPr>
          <a:xfrm>
            <a:off x="4501650" y="1232122"/>
            <a:ext cx="1152128" cy="1299509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59468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0159"/>
              <a:gd name="connsiteX1" fmla="*/ 1152128 w 1152128"/>
              <a:gd name="connsiteY1" fmla="*/ 132324 h 1640159"/>
              <a:gd name="connsiteX2" fmla="*/ 1140253 w 1152128"/>
              <a:gd name="connsiteY2" fmla="*/ 1475535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32324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45896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39110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40159">
                <a:moveTo>
                  <a:pt x="0" y="0"/>
                </a:moveTo>
                <a:lnTo>
                  <a:pt x="1152128" y="139110"/>
                </a:lnTo>
                <a:lnTo>
                  <a:pt x="1140253" y="1495893"/>
                </a:lnTo>
                <a:lnTo>
                  <a:pt x="0" y="1640159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FEBRERO</a:t>
            </a:r>
          </a:p>
        </p:txBody>
      </p:sp>
      <p:sp>
        <p:nvSpPr>
          <p:cNvPr id="24" name="Rectangle 33"/>
          <p:cNvSpPr/>
          <p:nvPr/>
        </p:nvSpPr>
        <p:spPr>
          <a:xfrm>
            <a:off x="3349522" y="1128866"/>
            <a:ext cx="1152128" cy="1503925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31624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37311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4088"/>
              <a:gd name="connsiteX1" fmla="*/ 1152128 w 1152128"/>
              <a:gd name="connsiteY1" fmla="*/ 114096 h 1644088"/>
              <a:gd name="connsiteX2" fmla="*/ 1140253 w 1152128"/>
              <a:gd name="connsiteY2" fmla="*/ 1530117 h 1644088"/>
              <a:gd name="connsiteX3" fmla="*/ 0 w 1152128"/>
              <a:gd name="connsiteY3" fmla="*/ 1644088 h 1644088"/>
              <a:gd name="connsiteX4" fmla="*/ 0 w 1152128"/>
              <a:gd name="connsiteY4" fmla="*/ 0 h 1644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44088">
                <a:moveTo>
                  <a:pt x="0" y="0"/>
                </a:moveTo>
                <a:lnTo>
                  <a:pt x="1152128" y="114096"/>
                </a:lnTo>
                <a:cubicBezTo>
                  <a:pt x="1148170" y="586103"/>
                  <a:pt x="1144211" y="1058110"/>
                  <a:pt x="1140253" y="1530117"/>
                </a:cubicBezTo>
                <a:lnTo>
                  <a:pt x="0" y="1644088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ENERO</a:t>
            </a:r>
          </a:p>
        </p:txBody>
      </p:sp>
      <p:sp>
        <p:nvSpPr>
          <p:cNvPr id="31" name="Pentagon 21"/>
          <p:cNvSpPr/>
          <p:nvPr/>
        </p:nvSpPr>
        <p:spPr>
          <a:xfrm rot="5400000">
            <a:off x="2871912" y="1584896"/>
            <a:ext cx="2156120" cy="1100040"/>
          </a:xfrm>
          <a:prstGeom prst="homePlate">
            <a:avLst/>
          </a:prstGeom>
          <a:solidFill>
            <a:srgbClr val="FF0000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flood" dir="t"/>
          </a:scene3d>
          <a:sp3d prstMaterial="metal"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R" sz="1600" dirty="0">
                <a:solidFill>
                  <a:schemeClr val="bg1"/>
                </a:solidFill>
              </a:rPr>
              <a:t>ENERO</a:t>
            </a:r>
          </a:p>
        </p:txBody>
      </p:sp>
      <p:graphicFrame>
        <p:nvGraphicFramePr>
          <p:cNvPr id="22" name="Diagrama 21"/>
          <p:cNvGraphicFramePr/>
          <p:nvPr>
            <p:extLst>
              <p:ext uri="{D42A27DB-BD31-4B8C-83A1-F6EECF244321}">
                <p14:modId xmlns:p14="http://schemas.microsoft.com/office/powerpoint/2010/main" val="3180950994"/>
              </p:ext>
            </p:extLst>
          </p:nvPr>
        </p:nvGraphicFramePr>
        <p:xfrm>
          <a:off x="0" y="20636"/>
          <a:ext cx="2249481" cy="2114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7" name="Rectangle 33"/>
          <p:cNvSpPr/>
          <p:nvPr/>
        </p:nvSpPr>
        <p:spPr>
          <a:xfrm>
            <a:off x="2163556" y="987242"/>
            <a:ext cx="1185966" cy="1762010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31624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37311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4088"/>
              <a:gd name="connsiteX1" fmla="*/ 1152128 w 1152128"/>
              <a:gd name="connsiteY1" fmla="*/ 114096 h 1644088"/>
              <a:gd name="connsiteX2" fmla="*/ 1140253 w 1152128"/>
              <a:gd name="connsiteY2" fmla="*/ 1530117 h 1644088"/>
              <a:gd name="connsiteX3" fmla="*/ 0 w 1152128"/>
              <a:gd name="connsiteY3" fmla="*/ 1644088 h 1644088"/>
              <a:gd name="connsiteX4" fmla="*/ 0 w 1152128"/>
              <a:gd name="connsiteY4" fmla="*/ 0 h 1644088"/>
              <a:gd name="connsiteX0" fmla="*/ 0 w 1144172"/>
              <a:gd name="connsiteY0" fmla="*/ 0 h 1644088"/>
              <a:gd name="connsiteX1" fmla="*/ 1144172 w 1144172"/>
              <a:gd name="connsiteY1" fmla="*/ 143924 h 1644088"/>
              <a:gd name="connsiteX2" fmla="*/ 1140253 w 1144172"/>
              <a:gd name="connsiteY2" fmla="*/ 1530117 h 1644088"/>
              <a:gd name="connsiteX3" fmla="*/ 0 w 1144172"/>
              <a:gd name="connsiteY3" fmla="*/ 1644088 h 1644088"/>
              <a:gd name="connsiteX4" fmla="*/ 0 w 1144172"/>
              <a:gd name="connsiteY4" fmla="*/ 0 h 1644088"/>
              <a:gd name="connsiteX0" fmla="*/ 0 w 1144172"/>
              <a:gd name="connsiteY0" fmla="*/ 0 h 1629174"/>
              <a:gd name="connsiteX1" fmla="*/ 1144172 w 1144172"/>
              <a:gd name="connsiteY1" fmla="*/ 129010 h 1629174"/>
              <a:gd name="connsiteX2" fmla="*/ 1140253 w 1144172"/>
              <a:gd name="connsiteY2" fmla="*/ 1515203 h 1629174"/>
              <a:gd name="connsiteX3" fmla="*/ 0 w 1144172"/>
              <a:gd name="connsiteY3" fmla="*/ 1629174 h 1629174"/>
              <a:gd name="connsiteX4" fmla="*/ 0 w 1144172"/>
              <a:gd name="connsiteY4" fmla="*/ 0 h 162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4172" h="1629174">
                <a:moveTo>
                  <a:pt x="0" y="0"/>
                </a:moveTo>
                <a:lnTo>
                  <a:pt x="1144172" y="129010"/>
                </a:lnTo>
                <a:cubicBezTo>
                  <a:pt x="1140214" y="601017"/>
                  <a:pt x="1144211" y="1043196"/>
                  <a:pt x="1140253" y="1515203"/>
                </a:cubicBezTo>
                <a:lnTo>
                  <a:pt x="0" y="1629174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DICIEMBRE</a:t>
            </a:r>
          </a:p>
        </p:txBody>
      </p:sp>
      <p:sp>
        <p:nvSpPr>
          <p:cNvPr id="28" name="Flecha derecha 27"/>
          <p:cNvSpPr/>
          <p:nvPr/>
        </p:nvSpPr>
        <p:spPr>
          <a:xfrm>
            <a:off x="2249481" y="3140968"/>
            <a:ext cx="6787015" cy="288032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endPos="0" dir="5400000" sy="-100000" algn="bl" rotWithShape="0"/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9166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1"/>
          <p:cNvSpPr/>
          <p:nvPr/>
        </p:nvSpPr>
        <p:spPr>
          <a:xfrm>
            <a:off x="0" y="2204864"/>
            <a:ext cx="9144000" cy="396044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4" name="CuadroTexto 23"/>
          <p:cNvSpPr txBox="1"/>
          <p:nvPr/>
        </p:nvSpPr>
        <p:spPr>
          <a:xfrm>
            <a:off x="5881184" y="-5371"/>
            <a:ext cx="3262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/>
              <a:t>Línea de tiempo proyecto FATCA</a:t>
            </a:r>
            <a:endParaRPr lang="es-CR" dirty="0"/>
          </a:p>
        </p:txBody>
      </p:sp>
      <p:sp>
        <p:nvSpPr>
          <p:cNvPr id="14" name="Rectangle 33"/>
          <p:cNvSpPr/>
          <p:nvPr/>
        </p:nvSpPr>
        <p:spPr>
          <a:xfrm>
            <a:off x="6805906" y="1435461"/>
            <a:ext cx="1152128" cy="86698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93490"/>
              <a:gd name="connsiteX1" fmla="*/ 1152128 w 1152128"/>
              <a:gd name="connsiteY1" fmla="*/ 192441 h 1693490"/>
              <a:gd name="connsiteX2" fmla="*/ 1140253 w 1152128"/>
              <a:gd name="connsiteY2" fmla="*/ 1503485 h 1693490"/>
              <a:gd name="connsiteX3" fmla="*/ 0 w 1152128"/>
              <a:gd name="connsiteY3" fmla="*/ 1693490 h 1693490"/>
              <a:gd name="connsiteX4" fmla="*/ 0 w 1152128"/>
              <a:gd name="connsiteY4" fmla="*/ 0 h 169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93490">
                <a:moveTo>
                  <a:pt x="0" y="0"/>
                </a:moveTo>
                <a:lnTo>
                  <a:pt x="1152128" y="192441"/>
                </a:lnTo>
                <a:lnTo>
                  <a:pt x="1140253" y="1503485"/>
                </a:lnTo>
                <a:lnTo>
                  <a:pt x="0" y="1693490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ABRIL</a:t>
            </a:r>
          </a:p>
        </p:txBody>
      </p:sp>
      <p:sp>
        <p:nvSpPr>
          <p:cNvPr id="23" name="Rectangle 33"/>
          <p:cNvSpPr/>
          <p:nvPr/>
        </p:nvSpPr>
        <p:spPr>
          <a:xfrm>
            <a:off x="5653778" y="1339242"/>
            <a:ext cx="1152128" cy="106659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36751"/>
              <a:gd name="connsiteX1" fmla="*/ 1152128 w 1152128"/>
              <a:gd name="connsiteY1" fmla="*/ 166254 h 1636751"/>
              <a:gd name="connsiteX2" fmla="*/ 1140253 w 1152128"/>
              <a:gd name="connsiteY2" fmla="*/ 1477298 h 1636751"/>
              <a:gd name="connsiteX3" fmla="*/ 0 w 1152128"/>
              <a:gd name="connsiteY3" fmla="*/ 1636751 h 1636751"/>
              <a:gd name="connsiteX4" fmla="*/ 0 w 1152128"/>
              <a:gd name="connsiteY4" fmla="*/ 0 h 1636751"/>
              <a:gd name="connsiteX0" fmla="*/ 0 w 1152128"/>
              <a:gd name="connsiteY0" fmla="*/ 0 h 1620414"/>
              <a:gd name="connsiteX1" fmla="*/ 1152128 w 1152128"/>
              <a:gd name="connsiteY1" fmla="*/ 149917 h 1620414"/>
              <a:gd name="connsiteX2" fmla="*/ 1140253 w 1152128"/>
              <a:gd name="connsiteY2" fmla="*/ 1460961 h 1620414"/>
              <a:gd name="connsiteX3" fmla="*/ 0 w 1152128"/>
              <a:gd name="connsiteY3" fmla="*/ 1620414 h 1620414"/>
              <a:gd name="connsiteX4" fmla="*/ 0 w 1152128"/>
              <a:gd name="connsiteY4" fmla="*/ 0 h 16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20414">
                <a:moveTo>
                  <a:pt x="0" y="0"/>
                </a:moveTo>
                <a:lnTo>
                  <a:pt x="1152128" y="149917"/>
                </a:lnTo>
                <a:lnTo>
                  <a:pt x="1140253" y="1460961"/>
                </a:lnTo>
                <a:lnTo>
                  <a:pt x="0" y="1620414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MARZO</a:t>
            </a:r>
          </a:p>
        </p:txBody>
      </p:sp>
      <p:sp>
        <p:nvSpPr>
          <p:cNvPr id="25" name="Rectangle 33"/>
          <p:cNvSpPr/>
          <p:nvPr/>
        </p:nvSpPr>
        <p:spPr>
          <a:xfrm>
            <a:off x="7938983" y="1531677"/>
            <a:ext cx="945629" cy="66737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722296"/>
              <a:gd name="connsiteX1" fmla="*/ 1152128 w 1152128"/>
              <a:gd name="connsiteY1" fmla="*/ 221247 h 1722296"/>
              <a:gd name="connsiteX2" fmla="*/ 1140253 w 1152128"/>
              <a:gd name="connsiteY2" fmla="*/ 1532291 h 1722296"/>
              <a:gd name="connsiteX3" fmla="*/ 0 w 1152128"/>
              <a:gd name="connsiteY3" fmla="*/ 1722296 h 1722296"/>
              <a:gd name="connsiteX4" fmla="*/ 0 w 1152128"/>
              <a:gd name="connsiteY4" fmla="*/ 0 h 1722296"/>
              <a:gd name="connsiteX0" fmla="*/ 0 w 1152128"/>
              <a:gd name="connsiteY0" fmla="*/ 0 h 1777289"/>
              <a:gd name="connsiteX1" fmla="*/ 1152128 w 1152128"/>
              <a:gd name="connsiteY1" fmla="*/ 221247 h 1777289"/>
              <a:gd name="connsiteX2" fmla="*/ 1140253 w 1152128"/>
              <a:gd name="connsiteY2" fmla="*/ 1532291 h 1777289"/>
              <a:gd name="connsiteX3" fmla="*/ 0 w 1152128"/>
              <a:gd name="connsiteY3" fmla="*/ 1777289 h 1777289"/>
              <a:gd name="connsiteX4" fmla="*/ 0 w 1152128"/>
              <a:gd name="connsiteY4" fmla="*/ 0 h 1777289"/>
              <a:gd name="connsiteX0" fmla="*/ 0 w 1152128"/>
              <a:gd name="connsiteY0" fmla="*/ 0 h 1795620"/>
              <a:gd name="connsiteX1" fmla="*/ 1152128 w 1152128"/>
              <a:gd name="connsiteY1" fmla="*/ 239578 h 1795620"/>
              <a:gd name="connsiteX2" fmla="*/ 1140253 w 1152128"/>
              <a:gd name="connsiteY2" fmla="*/ 1550622 h 1795620"/>
              <a:gd name="connsiteX3" fmla="*/ 0 w 1152128"/>
              <a:gd name="connsiteY3" fmla="*/ 1795620 h 1795620"/>
              <a:gd name="connsiteX4" fmla="*/ 0 w 1152128"/>
              <a:gd name="connsiteY4" fmla="*/ 0 h 1795620"/>
              <a:gd name="connsiteX0" fmla="*/ 0 w 1152128"/>
              <a:gd name="connsiteY0" fmla="*/ 0 h 1810323"/>
              <a:gd name="connsiteX1" fmla="*/ 1152128 w 1152128"/>
              <a:gd name="connsiteY1" fmla="*/ 254281 h 1810323"/>
              <a:gd name="connsiteX2" fmla="*/ 1140253 w 1152128"/>
              <a:gd name="connsiteY2" fmla="*/ 1565325 h 1810323"/>
              <a:gd name="connsiteX3" fmla="*/ 0 w 1152128"/>
              <a:gd name="connsiteY3" fmla="*/ 1810323 h 1810323"/>
              <a:gd name="connsiteX4" fmla="*/ 0 w 1152128"/>
              <a:gd name="connsiteY4" fmla="*/ 0 h 1810323"/>
              <a:gd name="connsiteX0" fmla="*/ 0 w 1140405"/>
              <a:gd name="connsiteY0" fmla="*/ 0 h 1810323"/>
              <a:gd name="connsiteX1" fmla="*/ 1140405 w 1140405"/>
              <a:gd name="connsiteY1" fmla="*/ 210173 h 1810323"/>
              <a:gd name="connsiteX2" fmla="*/ 1140253 w 1140405"/>
              <a:gd name="connsiteY2" fmla="*/ 1565325 h 1810323"/>
              <a:gd name="connsiteX3" fmla="*/ 0 w 1140405"/>
              <a:gd name="connsiteY3" fmla="*/ 1810323 h 1810323"/>
              <a:gd name="connsiteX4" fmla="*/ 0 w 1140405"/>
              <a:gd name="connsiteY4" fmla="*/ 0 h 1810323"/>
              <a:gd name="connsiteX0" fmla="*/ 0 w 1140405"/>
              <a:gd name="connsiteY0" fmla="*/ 0 h 1810323"/>
              <a:gd name="connsiteX1" fmla="*/ 1140405 w 1140405"/>
              <a:gd name="connsiteY1" fmla="*/ 166063 h 1810323"/>
              <a:gd name="connsiteX2" fmla="*/ 1140253 w 1140405"/>
              <a:gd name="connsiteY2" fmla="*/ 1565325 h 1810323"/>
              <a:gd name="connsiteX3" fmla="*/ 0 w 1140405"/>
              <a:gd name="connsiteY3" fmla="*/ 1810323 h 1810323"/>
              <a:gd name="connsiteX4" fmla="*/ 0 w 1140405"/>
              <a:gd name="connsiteY4" fmla="*/ 0 h 1810323"/>
              <a:gd name="connsiteX0" fmla="*/ 0 w 1163851"/>
              <a:gd name="connsiteY0" fmla="*/ 0 h 1839729"/>
              <a:gd name="connsiteX1" fmla="*/ 1163851 w 1163851"/>
              <a:gd name="connsiteY1" fmla="*/ 195469 h 1839729"/>
              <a:gd name="connsiteX2" fmla="*/ 1163699 w 1163851"/>
              <a:gd name="connsiteY2" fmla="*/ 1594731 h 1839729"/>
              <a:gd name="connsiteX3" fmla="*/ 23446 w 1163851"/>
              <a:gd name="connsiteY3" fmla="*/ 1839729 h 1839729"/>
              <a:gd name="connsiteX4" fmla="*/ 0 w 1163851"/>
              <a:gd name="connsiteY4" fmla="*/ 0 h 1839729"/>
              <a:gd name="connsiteX0" fmla="*/ 0 w 1163851"/>
              <a:gd name="connsiteY0" fmla="*/ 0 h 1795620"/>
              <a:gd name="connsiteX1" fmla="*/ 1163851 w 1163851"/>
              <a:gd name="connsiteY1" fmla="*/ 151360 h 1795620"/>
              <a:gd name="connsiteX2" fmla="*/ 1163699 w 1163851"/>
              <a:gd name="connsiteY2" fmla="*/ 1550622 h 1795620"/>
              <a:gd name="connsiteX3" fmla="*/ 23446 w 1163851"/>
              <a:gd name="connsiteY3" fmla="*/ 1795620 h 1795620"/>
              <a:gd name="connsiteX4" fmla="*/ 0 w 1163851"/>
              <a:gd name="connsiteY4" fmla="*/ 0 h 1795620"/>
              <a:gd name="connsiteX0" fmla="*/ 0 w 1163851"/>
              <a:gd name="connsiteY0" fmla="*/ 0 h 1825026"/>
              <a:gd name="connsiteX1" fmla="*/ 1163851 w 1163851"/>
              <a:gd name="connsiteY1" fmla="*/ 180766 h 1825026"/>
              <a:gd name="connsiteX2" fmla="*/ 1163699 w 1163851"/>
              <a:gd name="connsiteY2" fmla="*/ 1580028 h 1825026"/>
              <a:gd name="connsiteX3" fmla="*/ 23446 w 1163851"/>
              <a:gd name="connsiteY3" fmla="*/ 1825026 h 1825026"/>
              <a:gd name="connsiteX4" fmla="*/ 0 w 1163851"/>
              <a:gd name="connsiteY4" fmla="*/ 0 h 182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3851" h="1825026">
                <a:moveTo>
                  <a:pt x="0" y="0"/>
                </a:moveTo>
                <a:lnTo>
                  <a:pt x="1163851" y="180766"/>
                </a:lnTo>
                <a:cubicBezTo>
                  <a:pt x="1163800" y="632483"/>
                  <a:pt x="1163750" y="1128311"/>
                  <a:pt x="1163699" y="1580028"/>
                </a:cubicBezTo>
                <a:lnTo>
                  <a:pt x="23446" y="1825026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MAYO</a:t>
            </a:r>
          </a:p>
        </p:txBody>
      </p:sp>
      <p:sp>
        <p:nvSpPr>
          <p:cNvPr id="26" name="Rectangle 33"/>
          <p:cNvSpPr/>
          <p:nvPr/>
        </p:nvSpPr>
        <p:spPr>
          <a:xfrm>
            <a:off x="4501650" y="1232122"/>
            <a:ext cx="1152128" cy="1299509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59468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0159"/>
              <a:gd name="connsiteX1" fmla="*/ 1152128 w 1152128"/>
              <a:gd name="connsiteY1" fmla="*/ 132324 h 1640159"/>
              <a:gd name="connsiteX2" fmla="*/ 1140253 w 1152128"/>
              <a:gd name="connsiteY2" fmla="*/ 1475535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32324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45896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39110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40159">
                <a:moveTo>
                  <a:pt x="0" y="0"/>
                </a:moveTo>
                <a:lnTo>
                  <a:pt x="1152128" y="139110"/>
                </a:lnTo>
                <a:lnTo>
                  <a:pt x="1140253" y="1495893"/>
                </a:lnTo>
                <a:lnTo>
                  <a:pt x="0" y="1640159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FEBRERO</a:t>
            </a:r>
          </a:p>
        </p:txBody>
      </p:sp>
      <p:sp>
        <p:nvSpPr>
          <p:cNvPr id="27" name="Rectangle 33"/>
          <p:cNvSpPr/>
          <p:nvPr/>
        </p:nvSpPr>
        <p:spPr>
          <a:xfrm>
            <a:off x="3349522" y="1128866"/>
            <a:ext cx="1152128" cy="1503925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31624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37311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4088"/>
              <a:gd name="connsiteX1" fmla="*/ 1152128 w 1152128"/>
              <a:gd name="connsiteY1" fmla="*/ 114096 h 1644088"/>
              <a:gd name="connsiteX2" fmla="*/ 1140253 w 1152128"/>
              <a:gd name="connsiteY2" fmla="*/ 1530117 h 1644088"/>
              <a:gd name="connsiteX3" fmla="*/ 0 w 1152128"/>
              <a:gd name="connsiteY3" fmla="*/ 1644088 h 1644088"/>
              <a:gd name="connsiteX4" fmla="*/ 0 w 1152128"/>
              <a:gd name="connsiteY4" fmla="*/ 0 h 1644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44088">
                <a:moveTo>
                  <a:pt x="0" y="0"/>
                </a:moveTo>
                <a:lnTo>
                  <a:pt x="1152128" y="114096"/>
                </a:lnTo>
                <a:cubicBezTo>
                  <a:pt x="1148170" y="586103"/>
                  <a:pt x="1144211" y="1058110"/>
                  <a:pt x="1140253" y="1530117"/>
                </a:cubicBezTo>
                <a:lnTo>
                  <a:pt x="0" y="1644088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ENERO</a:t>
            </a:r>
          </a:p>
        </p:txBody>
      </p:sp>
      <p:sp>
        <p:nvSpPr>
          <p:cNvPr id="29" name="Rectangle 33"/>
          <p:cNvSpPr/>
          <p:nvPr/>
        </p:nvSpPr>
        <p:spPr>
          <a:xfrm>
            <a:off x="2163556" y="987242"/>
            <a:ext cx="1185966" cy="1762010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31624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37311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4088"/>
              <a:gd name="connsiteX1" fmla="*/ 1152128 w 1152128"/>
              <a:gd name="connsiteY1" fmla="*/ 114096 h 1644088"/>
              <a:gd name="connsiteX2" fmla="*/ 1140253 w 1152128"/>
              <a:gd name="connsiteY2" fmla="*/ 1530117 h 1644088"/>
              <a:gd name="connsiteX3" fmla="*/ 0 w 1152128"/>
              <a:gd name="connsiteY3" fmla="*/ 1644088 h 1644088"/>
              <a:gd name="connsiteX4" fmla="*/ 0 w 1152128"/>
              <a:gd name="connsiteY4" fmla="*/ 0 h 1644088"/>
              <a:gd name="connsiteX0" fmla="*/ 0 w 1144172"/>
              <a:gd name="connsiteY0" fmla="*/ 0 h 1644088"/>
              <a:gd name="connsiteX1" fmla="*/ 1144172 w 1144172"/>
              <a:gd name="connsiteY1" fmla="*/ 143924 h 1644088"/>
              <a:gd name="connsiteX2" fmla="*/ 1140253 w 1144172"/>
              <a:gd name="connsiteY2" fmla="*/ 1530117 h 1644088"/>
              <a:gd name="connsiteX3" fmla="*/ 0 w 1144172"/>
              <a:gd name="connsiteY3" fmla="*/ 1644088 h 1644088"/>
              <a:gd name="connsiteX4" fmla="*/ 0 w 1144172"/>
              <a:gd name="connsiteY4" fmla="*/ 0 h 1644088"/>
              <a:gd name="connsiteX0" fmla="*/ 0 w 1144172"/>
              <a:gd name="connsiteY0" fmla="*/ 0 h 1629174"/>
              <a:gd name="connsiteX1" fmla="*/ 1144172 w 1144172"/>
              <a:gd name="connsiteY1" fmla="*/ 129010 h 1629174"/>
              <a:gd name="connsiteX2" fmla="*/ 1140253 w 1144172"/>
              <a:gd name="connsiteY2" fmla="*/ 1515203 h 1629174"/>
              <a:gd name="connsiteX3" fmla="*/ 0 w 1144172"/>
              <a:gd name="connsiteY3" fmla="*/ 1629174 h 1629174"/>
              <a:gd name="connsiteX4" fmla="*/ 0 w 1144172"/>
              <a:gd name="connsiteY4" fmla="*/ 0 h 162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4172" h="1629174">
                <a:moveTo>
                  <a:pt x="0" y="0"/>
                </a:moveTo>
                <a:lnTo>
                  <a:pt x="1144172" y="129010"/>
                </a:lnTo>
                <a:cubicBezTo>
                  <a:pt x="1140214" y="601017"/>
                  <a:pt x="1144211" y="1043196"/>
                  <a:pt x="1140253" y="1515203"/>
                </a:cubicBezTo>
                <a:lnTo>
                  <a:pt x="0" y="1629174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DICIEMBRE</a:t>
            </a:r>
          </a:p>
        </p:txBody>
      </p:sp>
      <p:sp>
        <p:nvSpPr>
          <p:cNvPr id="30" name="Pentagon 21"/>
          <p:cNvSpPr/>
          <p:nvPr/>
        </p:nvSpPr>
        <p:spPr>
          <a:xfrm rot="5400000">
            <a:off x="4024040" y="1584896"/>
            <a:ext cx="2156120" cy="1100040"/>
          </a:xfrm>
          <a:prstGeom prst="homePlate">
            <a:avLst/>
          </a:prstGeom>
          <a:solidFill>
            <a:srgbClr val="FF0000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flood" dir="t"/>
          </a:scene3d>
          <a:sp3d prstMaterial="metal"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R" sz="1600" dirty="0">
                <a:solidFill>
                  <a:schemeClr val="bg1"/>
                </a:solidFill>
              </a:rPr>
              <a:t>FEBRERO</a:t>
            </a:r>
          </a:p>
        </p:txBody>
      </p:sp>
      <p:sp>
        <p:nvSpPr>
          <p:cNvPr id="19" name="TextBox 6"/>
          <p:cNvSpPr txBox="1"/>
          <p:nvPr/>
        </p:nvSpPr>
        <p:spPr>
          <a:xfrm>
            <a:off x="3347864" y="3356992"/>
            <a:ext cx="2520280" cy="2185214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27feb</a:t>
            </a:r>
          </a:p>
          <a:p>
            <a:r>
              <a:rPr lang="es-CR" sz="1600" u="sng" dirty="0" smtClean="0"/>
              <a:t>Reunión</a:t>
            </a:r>
          </a:p>
          <a:p>
            <a:r>
              <a:rPr lang="es-CR" sz="1600" dirty="0" smtClean="0"/>
              <a:t>-Inicio de </a:t>
            </a:r>
            <a:r>
              <a:rPr lang="es-CR" sz="1600" b="1" dirty="0" smtClean="0"/>
              <a:t>pruebas de envío</a:t>
            </a:r>
          </a:p>
          <a:p>
            <a:r>
              <a:rPr lang="es-CR" sz="1600" dirty="0" smtClean="0"/>
              <a:t>-Explicación de la actualización  del método público con respecto a los parámetros y mensajes de validación del reporte.</a:t>
            </a:r>
            <a:endParaRPr lang="es-CR" sz="1600" dirty="0"/>
          </a:p>
        </p:txBody>
      </p:sp>
      <p:sp>
        <p:nvSpPr>
          <p:cNvPr id="22" name="TextBox 6"/>
          <p:cNvSpPr txBox="1"/>
          <p:nvPr/>
        </p:nvSpPr>
        <p:spPr>
          <a:xfrm>
            <a:off x="6012160" y="3356992"/>
            <a:ext cx="2872452" cy="2462213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28feb-06Abr</a:t>
            </a:r>
          </a:p>
          <a:p>
            <a:r>
              <a:rPr lang="es-CR" u="sng" dirty="0" smtClean="0"/>
              <a:t>P</a:t>
            </a:r>
            <a:r>
              <a:rPr lang="es-CR" sz="1600" u="sng" dirty="0" smtClean="0"/>
              <a:t>ruebas</a:t>
            </a:r>
            <a:r>
              <a:rPr lang="es-CR" sz="1600" dirty="0" smtClean="0"/>
              <a:t> </a:t>
            </a:r>
          </a:p>
          <a:p>
            <a:r>
              <a:rPr lang="es-CR" sz="1600" dirty="0" smtClean="0"/>
              <a:t>-Fase de </a:t>
            </a:r>
            <a:r>
              <a:rPr lang="es-CR" sz="1600" b="1" dirty="0" smtClean="0"/>
              <a:t>pruebas de envío </a:t>
            </a:r>
            <a:r>
              <a:rPr lang="es-CR" sz="1600" dirty="0" smtClean="0"/>
              <a:t>del reporte FATCA MH. </a:t>
            </a:r>
          </a:p>
          <a:p>
            <a:r>
              <a:rPr lang="es-CR" sz="1600" dirty="0"/>
              <a:t>-</a:t>
            </a:r>
            <a:r>
              <a:rPr lang="es-CR" sz="1600" dirty="0" smtClean="0"/>
              <a:t>El servicio FATCA MH recibe, valida y procesa los archivos XML enviados por los clientes </a:t>
            </a:r>
            <a:r>
              <a:rPr lang="es-CR" sz="1600" dirty="0" err="1" smtClean="0"/>
              <a:t>.Net</a:t>
            </a:r>
            <a:r>
              <a:rPr lang="es-CR" sz="1600" dirty="0" smtClean="0"/>
              <a:t> de las Instituciones Financieras.</a:t>
            </a:r>
            <a:endParaRPr lang="es-CR" sz="1600" dirty="0"/>
          </a:p>
        </p:txBody>
      </p:sp>
      <p:sp>
        <p:nvSpPr>
          <p:cNvPr id="18" name="TextBox 6"/>
          <p:cNvSpPr txBox="1"/>
          <p:nvPr/>
        </p:nvSpPr>
        <p:spPr>
          <a:xfrm>
            <a:off x="1547664" y="3356992"/>
            <a:ext cx="1671248" cy="1200329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13feb</a:t>
            </a:r>
          </a:p>
          <a:p>
            <a:r>
              <a:rPr lang="es-CR" sz="1600" dirty="0" smtClean="0"/>
              <a:t>Finaliza la fase de </a:t>
            </a:r>
            <a:r>
              <a:rPr lang="es-CR" sz="1600" b="1" dirty="0" smtClean="0"/>
              <a:t>pruebas de autenticación.</a:t>
            </a:r>
            <a:endParaRPr lang="es-CR" sz="1600" b="1" dirty="0"/>
          </a:p>
        </p:txBody>
      </p:sp>
      <p:sp>
        <p:nvSpPr>
          <p:cNvPr id="16" name="Flecha derecha 15"/>
          <p:cNvSpPr/>
          <p:nvPr/>
        </p:nvSpPr>
        <p:spPr>
          <a:xfrm>
            <a:off x="2249481" y="3140968"/>
            <a:ext cx="6787015" cy="288032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endPos="0" dir="5400000" sy="-100000" algn="bl" rotWithShape="0"/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aphicFrame>
        <p:nvGraphicFramePr>
          <p:cNvPr id="20" name="Diagrama 21"/>
          <p:cNvGraphicFramePr/>
          <p:nvPr>
            <p:extLst>
              <p:ext uri="{D42A27DB-BD31-4B8C-83A1-F6EECF244321}">
                <p14:modId xmlns:p14="http://schemas.microsoft.com/office/powerpoint/2010/main" val="3281455653"/>
              </p:ext>
            </p:extLst>
          </p:nvPr>
        </p:nvGraphicFramePr>
        <p:xfrm>
          <a:off x="0" y="20636"/>
          <a:ext cx="2249481" cy="2114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251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1"/>
          <p:cNvSpPr/>
          <p:nvPr/>
        </p:nvSpPr>
        <p:spPr>
          <a:xfrm>
            <a:off x="0" y="2204864"/>
            <a:ext cx="9144000" cy="396044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16" name="CuadroTexto 15"/>
          <p:cNvSpPr txBox="1"/>
          <p:nvPr/>
        </p:nvSpPr>
        <p:spPr>
          <a:xfrm>
            <a:off x="5881184" y="-5371"/>
            <a:ext cx="3262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/>
              <a:t>Línea de tiempo proyecto FATCA</a:t>
            </a:r>
            <a:endParaRPr lang="es-CR" dirty="0"/>
          </a:p>
        </p:txBody>
      </p:sp>
      <p:sp>
        <p:nvSpPr>
          <p:cNvPr id="14" name="Rectangle 33"/>
          <p:cNvSpPr/>
          <p:nvPr/>
        </p:nvSpPr>
        <p:spPr>
          <a:xfrm>
            <a:off x="6805906" y="1435461"/>
            <a:ext cx="1152128" cy="86698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93490"/>
              <a:gd name="connsiteX1" fmla="*/ 1152128 w 1152128"/>
              <a:gd name="connsiteY1" fmla="*/ 192441 h 1693490"/>
              <a:gd name="connsiteX2" fmla="*/ 1140253 w 1152128"/>
              <a:gd name="connsiteY2" fmla="*/ 1503485 h 1693490"/>
              <a:gd name="connsiteX3" fmla="*/ 0 w 1152128"/>
              <a:gd name="connsiteY3" fmla="*/ 1693490 h 1693490"/>
              <a:gd name="connsiteX4" fmla="*/ 0 w 1152128"/>
              <a:gd name="connsiteY4" fmla="*/ 0 h 169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93490">
                <a:moveTo>
                  <a:pt x="0" y="0"/>
                </a:moveTo>
                <a:lnTo>
                  <a:pt x="1152128" y="192441"/>
                </a:lnTo>
                <a:lnTo>
                  <a:pt x="1140253" y="1503485"/>
                </a:lnTo>
                <a:lnTo>
                  <a:pt x="0" y="1693490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ABRIL</a:t>
            </a:r>
          </a:p>
        </p:txBody>
      </p:sp>
      <p:sp>
        <p:nvSpPr>
          <p:cNvPr id="17" name="Rectangle 33"/>
          <p:cNvSpPr/>
          <p:nvPr/>
        </p:nvSpPr>
        <p:spPr>
          <a:xfrm>
            <a:off x="5653778" y="1339242"/>
            <a:ext cx="1152128" cy="106659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36751"/>
              <a:gd name="connsiteX1" fmla="*/ 1152128 w 1152128"/>
              <a:gd name="connsiteY1" fmla="*/ 166254 h 1636751"/>
              <a:gd name="connsiteX2" fmla="*/ 1140253 w 1152128"/>
              <a:gd name="connsiteY2" fmla="*/ 1477298 h 1636751"/>
              <a:gd name="connsiteX3" fmla="*/ 0 w 1152128"/>
              <a:gd name="connsiteY3" fmla="*/ 1636751 h 1636751"/>
              <a:gd name="connsiteX4" fmla="*/ 0 w 1152128"/>
              <a:gd name="connsiteY4" fmla="*/ 0 h 1636751"/>
              <a:gd name="connsiteX0" fmla="*/ 0 w 1152128"/>
              <a:gd name="connsiteY0" fmla="*/ 0 h 1620414"/>
              <a:gd name="connsiteX1" fmla="*/ 1152128 w 1152128"/>
              <a:gd name="connsiteY1" fmla="*/ 149917 h 1620414"/>
              <a:gd name="connsiteX2" fmla="*/ 1140253 w 1152128"/>
              <a:gd name="connsiteY2" fmla="*/ 1460961 h 1620414"/>
              <a:gd name="connsiteX3" fmla="*/ 0 w 1152128"/>
              <a:gd name="connsiteY3" fmla="*/ 1620414 h 1620414"/>
              <a:gd name="connsiteX4" fmla="*/ 0 w 1152128"/>
              <a:gd name="connsiteY4" fmla="*/ 0 h 16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20414">
                <a:moveTo>
                  <a:pt x="0" y="0"/>
                </a:moveTo>
                <a:lnTo>
                  <a:pt x="1152128" y="149917"/>
                </a:lnTo>
                <a:lnTo>
                  <a:pt x="1140253" y="1460961"/>
                </a:lnTo>
                <a:lnTo>
                  <a:pt x="0" y="1620414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MARZO</a:t>
            </a:r>
          </a:p>
        </p:txBody>
      </p:sp>
      <p:sp>
        <p:nvSpPr>
          <p:cNvPr id="23" name="Rectangle 33"/>
          <p:cNvSpPr/>
          <p:nvPr/>
        </p:nvSpPr>
        <p:spPr>
          <a:xfrm>
            <a:off x="7938983" y="1531677"/>
            <a:ext cx="945629" cy="66737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722296"/>
              <a:gd name="connsiteX1" fmla="*/ 1152128 w 1152128"/>
              <a:gd name="connsiteY1" fmla="*/ 221247 h 1722296"/>
              <a:gd name="connsiteX2" fmla="*/ 1140253 w 1152128"/>
              <a:gd name="connsiteY2" fmla="*/ 1532291 h 1722296"/>
              <a:gd name="connsiteX3" fmla="*/ 0 w 1152128"/>
              <a:gd name="connsiteY3" fmla="*/ 1722296 h 1722296"/>
              <a:gd name="connsiteX4" fmla="*/ 0 w 1152128"/>
              <a:gd name="connsiteY4" fmla="*/ 0 h 1722296"/>
              <a:gd name="connsiteX0" fmla="*/ 0 w 1152128"/>
              <a:gd name="connsiteY0" fmla="*/ 0 h 1777289"/>
              <a:gd name="connsiteX1" fmla="*/ 1152128 w 1152128"/>
              <a:gd name="connsiteY1" fmla="*/ 221247 h 1777289"/>
              <a:gd name="connsiteX2" fmla="*/ 1140253 w 1152128"/>
              <a:gd name="connsiteY2" fmla="*/ 1532291 h 1777289"/>
              <a:gd name="connsiteX3" fmla="*/ 0 w 1152128"/>
              <a:gd name="connsiteY3" fmla="*/ 1777289 h 1777289"/>
              <a:gd name="connsiteX4" fmla="*/ 0 w 1152128"/>
              <a:gd name="connsiteY4" fmla="*/ 0 h 1777289"/>
              <a:gd name="connsiteX0" fmla="*/ 0 w 1152128"/>
              <a:gd name="connsiteY0" fmla="*/ 0 h 1795620"/>
              <a:gd name="connsiteX1" fmla="*/ 1152128 w 1152128"/>
              <a:gd name="connsiteY1" fmla="*/ 239578 h 1795620"/>
              <a:gd name="connsiteX2" fmla="*/ 1140253 w 1152128"/>
              <a:gd name="connsiteY2" fmla="*/ 1550622 h 1795620"/>
              <a:gd name="connsiteX3" fmla="*/ 0 w 1152128"/>
              <a:gd name="connsiteY3" fmla="*/ 1795620 h 1795620"/>
              <a:gd name="connsiteX4" fmla="*/ 0 w 1152128"/>
              <a:gd name="connsiteY4" fmla="*/ 0 h 1795620"/>
              <a:gd name="connsiteX0" fmla="*/ 0 w 1152128"/>
              <a:gd name="connsiteY0" fmla="*/ 0 h 1810323"/>
              <a:gd name="connsiteX1" fmla="*/ 1152128 w 1152128"/>
              <a:gd name="connsiteY1" fmla="*/ 254281 h 1810323"/>
              <a:gd name="connsiteX2" fmla="*/ 1140253 w 1152128"/>
              <a:gd name="connsiteY2" fmla="*/ 1565325 h 1810323"/>
              <a:gd name="connsiteX3" fmla="*/ 0 w 1152128"/>
              <a:gd name="connsiteY3" fmla="*/ 1810323 h 1810323"/>
              <a:gd name="connsiteX4" fmla="*/ 0 w 1152128"/>
              <a:gd name="connsiteY4" fmla="*/ 0 h 1810323"/>
              <a:gd name="connsiteX0" fmla="*/ 0 w 1140405"/>
              <a:gd name="connsiteY0" fmla="*/ 0 h 1810323"/>
              <a:gd name="connsiteX1" fmla="*/ 1140405 w 1140405"/>
              <a:gd name="connsiteY1" fmla="*/ 210173 h 1810323"/>
              <a:gd name="connsiteX2" fmla="*/ 1140253 w 1140405"/>
              <a:gd name="connsiteY2" fmla="*/ 1565325 h 1810323"/>
              <a:gd name="connsiteX3" fmla="*/ 0 w 1140405"/>
              <a:gd name="connsiteY3" fmla="*/ 1810323 h 1810323"/>
              <a:gd name="connsiteX4" fmla="*/ 0 w 1140405"/>
              <a:gd name="connsiteY4" fmla="*/ 0 h 1810323"/>
              <a:gd name="connsiteX0" fmla="*/ 0 w 1140405"/>
              <a:gd name="connsiteY0" fmla="*/ 0 h 1810323"/>
              <a:gd name="connsiteX1" fmla="*/ 1140405 w 1140405"/>
              <a:gd name="connsiteY1" fmla="*/ 166063 h 1810323"/>
              <a:gd name="connsiteX2" fmla="*/ 1140253 w 1140405"/>
              <a:gd name="connsiteY2" fmla="*/ 1565325 h 1810323"/>
              <a:gd name="connsiteX3" fmla="*/ 0 w 1140405"/>
              <a:gd name="connsiteY3" fmla="*/ 1810323 h 1810323"/>
              <a:gd name="connsiteX4" fmla="*/ 0 w 1140405"/>
              <a:gd name="connsiteY4" fmla="*/ 0 h 1810323"/>
              <a:gd name="connsiteX0" fmla="*/ 0 w 1163851"/>
              <a:gd name="connsiteY0" fmla="*/ 0 h 1839729"/>
              <a:gd name="connsiteX1" fmla="*/ 1163851 w 1163851"/>
              <a:gd name="connsiteY1" fmla="*/ 195469 h 1839729"/>
              <a:gd name="connsiteX2" fmla="*/ 1163699 w 1163851"/>
              <a:gd name="connsiteY2" fmla="*/ 1594731 h 1839729"/>
              <a:gd name="connsiteX3" fmla="*/ 23446 w 1163851"/>
              <a:gd name="connsiteY3" fmla="*/ 1839729 h 1839729"/>
              <a:gd name="connsiteX4" fmla="*/ 0 w 1163851"/>
              <a:gd name="connsiteY4" fmla="*/ 0 h 1839729"/>
              <a:gd name="connsiteX0" fmla="*/ 0 w 1163851"/>
              <a:gd name="connsiteY0" fmla="*/ 0 h 1795620"/>
              <a:gd name="connsiteX1" fmla="*/ 1163851 w 1163851"/>
              <a:gd name="connsiteY1" fmla="*/ 151360 h 1795620"/>
              <a:gd name="connsiteX2" fmla="*/ 1163699 w 1163851"/>
              <a:gd name="connsiteY2" fmla="*/ 1550622 h 1795620"/>
              <a:gd name="connsiteX3" fmla="*/ 23446 w 1163851"/>
              <a:gd name="connsiteY3" fmla="*/ 1795620 h 1795620"/>
              <a:gd name="connsiteX4" fmla="*/ 0 w 1163851"/>
              <a:gd name="connsiteY4" fmla="*/ 0 h 1795620"/>
              <a:gd name="connsiteX0" fmla="*/ 0 w 1163851"/>
              <a:gd name="connsiteY0" fmla="*/ 0 h 1825026"/>
              <a:gd name="connsiteX1" fmla="*/ 1163851 w 1163851"/>
              <a:gd name="connsiteY1" fmla="*/ 180766 h 1825026"/>
              <a:gd name="connsiteX2" fmla="*/ 1163699 w 1163851"/>
              <a:gd name="connsiteY2" fmla="*/ 1580028 h 1825026"/>
              <a:gd name="connsiteX3" fmla="*/ 23446 w 1163851"/>
              <a:gd name="connsiteY3" fmla="*/ 1825026 h 1825026"/>
              <a:gd name="connsiteX4" fmla="*/ 0 w 1163851"/>
              <a:gd name="connsiteY4" fmla="*/ 0 h 182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3851" h="1825026">
                <a:moveTo>
                  <a:pt x="0" y="0"/>
                </a:moveTo>
                <a:lnTo>
                  <a:pt x="1163851" y="180766"/>
                </a:lnTo>
                <a:cubicBezTo>
                  <a:pt x="1163800" y="632483"/>
                  <a:pt x="1163750" y="1128311"/>
                  <a:pt x="1163699" y="1580028"/>
                </a:cubicBezTo>
                <a:lnTo>
                  <a:pt x="23446" y="1825026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MAYO</a:t>
            </a:r>
          </a:p>
        </p:txBody>
      </p:sp>
      <p:sp>
        <p:nvSpPr>
          <p:cNvPr id="24" name="Rectangle 33"/>
          <p:cNvSpPr/>
          <p:nvPr/>
        </p:nvSpPr>
        <p:spPr>
          <a:xfrm>
            <a:off x="4501650" y="1232122"/>
            <a:ext cx="1152128" cy="1299509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59468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0159"/>
              <a:gd name="connsiteX1" fmla="*/ 1152128 w 1152128"/>
              <a:gd name="connsiteY1" fmla="*/ 132324 h 1640159"/>
              <a:gd name="connsiteX2" fmla="*/ 1140253 w 1152128"/>
              <a:gd name="connsiteY2" fmla="*/ 1475535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32324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45896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39110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40159">
                <a:moveTo>
                  <a:pt x="0" y="0"/>
                </a:moveTo>
                <a:lnTo>
                  <a:pt x="1152128" y="139110"/>
                </a:lnTo>
                <a:lnTo>
                  <a:pt x="1140253" y="1495893"/>
                </a:lnTo>
                <a:lnTo>
                  <a:pt x="0" y="1640159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FEBRERO</a:t>
            </a:r>
          </a:p>
        </p:txBody>
      </p:sp>
      <p:sp>
        <p:nvSpPr>
          <p:cNvPr id="25" name="Rectangle 33"/>
          <p:cNvSpPr/>
          <p:nvPr/>
        </p:nvSpPr>
        <p:spPr>
          <a:xfrm>
            <a:off x="3349522" y="1128866"/>
            <a:ext cx="1152128" cy="1503925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31624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37311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4088"/>
              <a:gd name="connsiteX1" fmla="*/ 1152128 w 1152128"/>
              <a:gd name="connsiteY1" fmla="*/ 114096 h 1644088"/>
              <a:gd name="connsiteX2" fmla="*/ 1140253 w 1152128"/>
              <a:gd name="connsiteY2" fmla="*/ 1530117 h 1644088"/>
              <a:gd name="connsiteX3" fmla="*/ 0 w 1152128"/>
              <a:gd name="connsiteY3" fmla="*/ 1644088 h 1644088"/>
              <a:gd name="connsiteX4" fmla="*/ 0 w 1152128"/>
              <a:gd name="connsiteY4" fmla="*/ 0 h 1644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44088">
                <a:moveTo>
                  <a:pt x="0" y="0"/>
                </a:moveTo>
                <a:lnTo>
                  <a:pt x="1152128" y="114096"/>
                </a:lnTo>
                <a:cubicBezTo>
                  <a:pt x="1148170" y="586103"/>
                  <a:pt x="1144211" y="1058110"/>
                  <a:pt x="1140253" y="1530117"/>
                </a:cubicBezTo>
                <a:lnTo>
                  <a:pt x="0" y="1644088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ENERO</a:t>
            </a:r>
          </a:p>
        </p:txBody>
      </p:sp>
      <p:sp>
        <p:nvSpPr>
          <p:cNvPr id="28" name="Pentagon 21"/>
          <p:cNvSpPr/>
          <p:nvPr/>
        </p:nvSpPr>
        <p:spPr>
          <a:xfrm rot="5400000">
            <a:off x="5176168" y="1584896"/>
            <a:ext cx="2156120" cy="1100040"/>
          </a:xfrm>
          <a:prstGeom prst="homePlate">
            <a:avLst/>
          </a:prstGeom>
          <a:solidFill>
            <a:srgbClr val="FF0000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flood" dir="t"/>
          </a:scene3d>
          <a:sp3d prstMaterial="metal"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R" sz="1600" dirty="0">
                <a:solidFill>
                  <a:schemeClr val="bg1"/>
                </a:solidFill>
              </a:rPr>
              <a:t>MARZO</a:t>
            </a:r>
          </a:p>
        </p:txBody>
      </p:sp>
      <p:sp>
        <p:nvSpPr>
          <p:cNvPr id="19" name="Rectangle 33"/>
          <p:cNvSpPr/>
          <p:nvPr/>
        </p:nvSpPr>
        <p:spPr>
          <a:xfrm>
            <a:off x="2163556" y="987242"/>
            <a:ext cx="1185966" cy="1762010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31624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37311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4088"/>
              <a:gd name="connsiteX1" fmla="*/ 1152128 w 1152128"/>
              <a:gd name="connsiteY1" fmla="*/ 114096 h 1644088"/>
              <a:gd name="connsiteX2" fmla="*/ 1140253 w 1152128"/>
              <a:gd name="connsiteY2" fmla="*/ 1530117 h 1644088"/>
              <a:gd name="connsiteX3" fmla="*/ 0 w 1152128"/>
              <a:gd name="connsiteY3" fmla="*/ 1644088 h 1644088"/>
              <a:gd name="connsiteX4" fmla="*/ 0 w 1152128"/>
              <a:gd name="connsiteY4" fmla="*/ 0 h 1644088"/>
              <a:gd name="connsiteX0" fmla="*/ 0 w 1144172"/>
              <a:gd name="connsiteY0" fmla="*/ 0 h 1644088"/>
              <a:gd name="connsiteX1" fmla="*/ 1144172 w 1144172"/>
              <a:gd name="connsiteY1" fmla="*/ 143924 h 1644088"/>
              <a:gd name="connsiteX2" fmla="*/ 1140253 w 1144172"/>
              <a:gd name="connsiteY2" fmla="*/ 1530117 h 1644088"/>
              <a:gd name="connsiteX3" fmla="*/ 0 w 1144172"/>
              <a:gd name="connsiteY3" fmla="*/ 1644088 h 1644088"/>
              <a:gd name="connsiteX4" fmla="*/ 0 w 1144172"/>
              <a:gd name="connsiteY4" fmla="*/ 0 h 1644088"/>
              <a:gd name="connsiteX0" fmla="*/ 0 w 1144172"/>
              <a:gd name="connsiteY0" fmla="*/ 0 h 1629174"/>
              <a:gd name="connsiteX1" fmla="*/ 1144172 w 1144172"/>
              <a:gd name="connsiteY1" fmla="*/ 129010 h 1629174"/>
              <a:gd name="connsiteX2" fmla="*/ 1140253 w 1144172"/>
              <a:gd name="connsiteY2" fmla="*/ 1515203 h 1629174"/>
              <a:gd name="connsiteX3" fmla="*/ 0 w 1144172"/>
              <a:gd name="connsiteY3" fmla="*/ 1629174 h 1629174"/>
              <a:gd name="connsiteX4" fmla="*/ 0 w 1144172"/>
              <a:gd name="connsiteY4" fmla="*/ 0 h 162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4172" h="1629174">
                <a:moveTo>
                  <a:pt x="0" y="0"/>
                </a:moveTo>
                <a:lnTo>
                  <a:pt x="1144172" y="129010"/>
                </a:lnTo>
                <a:cubicBezTo>
                  <a:pt x="1140214" y="601017"/>
                  <a:pt x="1144211" y="1043196"/>
                  <a:pt x="1140253" y="1515203"/>
                </a:cubicBezTo>
                <a:lnTo>
                  <a:pt x="0" y="1629174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DICIEMBRE</a:t>
            </a:r>
          </a:p>
        </p:txBody>
      </p:sp>
      <p:sp>
        <p:nvSpPr>
          <p:cNvPr id="21" name="TextBox 6"/>
          <p:cNvSpPr txBox="1"/>
          <p:nvPr/>
        </p:nvSpPr>
        <p:spPr>
          <a:xfrm>
            <a:off x="4932040" y="3356992"/>
            <a:ext cx="2448272" cy="2185214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18mar</a:t>
            </a:r>
          </a:p>
          <a:p>
            <a:r>
              <a:rPr lang="es-CR" sz="1600" u="sng" dirty="0" smtClean="0"/>
              <a:t>Reunión</a:t>
            </a:r>
          </a:p>
          <a:p>
            <a:r>
              <a:rPr lang="es-CR" sz="1600" dirty="0"/>
              <a:t>-Informe de avance de las </a:t>
            </a:r>
            <a:r>
              <a:rPr lang="es-CR" sz="1600" b="1" dirty="0"/>
              <a:t>pruebas de  envío</a:t>
            </a:r>
            <a:r>
              <a:rPr lang="es-CR" sz="1600" dirty="0"/>
              <a:t> realizadas por las Instituciones Financieras</a:t>
            </a:r>
            <a:r>
              <a:rPr lang="es-CR" sz="1600" dirty="0" smtClean="0"/>
              <a:t>.</a:t>
            </a:r>
            <a:endParaRPr lang="es-CR" sz="1600" u="sng" dirty="0" smtClean="0"/>
          </a:p>
          <a:p>
            <a:r>
              <a:rPr lang="es-CR" sz="1600" dirty="0" smtClean="0"/>
              <a:t>-Retrospectiva del proceso. </a:t>
            </a:r>
          </a:p>
        </p:txBody>
      </p:sp>
      <p:sp>
        <p:nvSpPr>
          <p:cNvPr id="15" name="TextBox 6"/>
          <p:cNvSpPr txBox="1"/>
          <p:nvPr/>
        </p:nvSpPr>
        <p:spPr>
          <a:xfrm>
            <a:off x="2267744" y="3356992"/>
            <a:ext cx="2622927" cy="1200329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>
            <a:defPPr>
              <a:defRPr lang="es-CR"/>
            </a:defPPr>
            <a:lvl1pPr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CR" dirty="0"/>
              <a:t>02mar-31mar</a:t>
            </a:r>
          </a:p>
          <a:p>
            <a:r>
              <a:rPr lang="es-CR" sz="1600" u="sng" dirty="0"/>
              <a:t>Pruebas </a:t>
            </a:r>
          </a:p>
          <a:p>
            <a:r>
              <a:rPr lang="es-CR" sz="1600" dirty="0"/>
              <a:t>-Fase </a:t>
            </a:r>
            <a:r>
              <a:rPr lang="es-CR" sz="1600" b="1" dirty="0"/>
              <a:t>de pruebas de envío </a:t>
            </a:r>
            <a:r>
              <a:rPr lang="es-CR" sz="1600" dirty="0"/>
              <a:t>del reporte FATCA. </a:t>
            </a:r>
          </a:p>
        </p:txBody>
      </p:sp>
      <p:sp>
        <p:nvSpPr>
          <p:cNvPr id="20" name="Flecha derecha 19"/>
          <p:cNvSpPr/>
          <p:nvPr/>
        </p:nvSpPr>
        <p:spPr>
          <a:xfrm>
            <a:off x="2249481" y="3140968"/>
            <a:ext cx="6787015" cy="288032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endPos="0" dir="5400000" sy="-100000" algn="bl" rotWithShape="0"/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aphicFrame>
        <p:nvGraphicFramePr>
          <p:cNvPr id="18" name="Diagrama 21"/>
          <p:cNvGraphicFramePr/>
          <p:nvPr>
            <p:extLst>
              <p:ext uri="{D42A27DB-BD31-4B8C-83A1-F6EECF244321}">
                <p14:modId xmlns:p14="http://schemas.microsoft.com/office/powerpoint/2010/main" val="1177187755"/>
              </p:ext>
            </p:extLst>
          </p:nvPr>
        </p:nvGraphicFramePr>
        <p:xfrm>
          <a:off x="162279" y="20636"/>
          <a:ext cx="2249481" cy="2385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3128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1"/>
          <p:cNvSpPr/>
          <p:nvPr/>
        </p:nvSpPr>
        <p:spPr>
          <a:xfrm>
            <a:off x="0" y="2348880"/>
            <a:ext cx="9144000" cy="396044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17" name="CuadroTexto 16"/>
          <p:cNvSpPr txBox="1"/>
          <p:nvPr/>
        </p:nvSpPr>
        <p:spPr>
          <a:xfrm>
            <a:off x="5881184" y="-5371"/>
            <a:ext cx="3262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/>
              <a:t>Línea de tiempo proyecto FATCA</a:t>
            </a:r>
            <a:endParaRPr lang="es-CR" dirty="0"/>
          </a:p>
        </p:txBody>
      </p:sp>
      <p:sp>
        <p:nvSpPr>
          <p:cNvPr id="16" name="Rectangle 33"/>
          <p:cNvSpPr/>
          <p:nvPr/>
        </p:nvSpPr>
        <p:spPr>
          <a:xfrm>
            <a:off x="6805906" y="1435461"/>
            <a:ext cx="1152128" cy="86698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93490"/>
              <a:gd name="connsiteX1" fmla="*/ 1152128 w 1152128"/>
              <a:gd name="connsiteY1" fmla="*/ 192441 h 1693490"/>
              <a:gd name="connsiteX2" fmla="*/ 1140253 w 1152128"/>
              <a:gd name="connsiteY2" fmla="*/ 1503485 h 1693490"/>
              <a:gd name="connsiteX3" fmla="*/ 0 w 1152128"/>
              <a:gd name="connsiteY3" fmla="*/ 1693490 h 1693490"/>
              <a:gd name="connsiteX4" fmla="*/ 0 w 1152128"/>
              <a:gd name="connsiteY4" fmla="*/ 0 h 169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93490">
                <a:moveTo>
                  <a:pt x="0" y="0"/>
                </a:moveTo>
                <a:lnTo>
                  <a:pt x="1152128" y="192441"/>
                </a:lnTo>
                <a:lnTo>
                  <a:pt x="1140253" y="1503485"/>
                </a:lnTo>
                <a:lnTo>
                  <a:pt x="0" y="1693490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ABRIL</a:t>
            </a:r>
          </a:p>
        </p:txBody>
      </p:sp>
      <p:sp>
        <p:nvSpPr>
          <p:cNvPr id="24" name="Rectangle 33"/>
          <p:cNvSpPr/>
          <p:nvPr/>
        </p:nvSpPr>
        <p:spPr>
          <a:xfrm>
            <a:off x="5653778" y="1339242"/>
            <a:ext cx="1152128" cy="106659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36751"/>
              <a:gd name="connsiteX1" fmla="*/ 1152128 w 1152128"/>
              <a:gd name="connsiteY1" fmla="*/ 166254 h 1636751"/>
              <a:gd name="connsiteX2" fmla="*/ 1140253 w 1152128"/>
              <a:gd name="connsiteY2" fmla="*/ 1477298 h 1636751"/>
              <a:gd name="connsiteX3" fmla="*/ 0 w 1152128"/>
              <a:gd name="connsiteY3" fmla="*/ 1636751 h 1636751"/>
              <a:gd name="connsiteX4" fmla="*/ 0 w 1152128"/>
              <a:gd name="connsiteY4" fmla="*/ 0 h 1636751"/>
              <a:gd name="connsiteX0" fmla="*/ 0 w 1152128"/>
              <a:gd name="connsiteY0" fmla="*/ 0 h 1620414"/>
              <a:gd name="connsiteX1" fmla="*/ 1152128 w 1152128"/>
              <a:gd name="connsiteY1" fmla="*/ 149917 h 1620414"/>
              <a:gd name="connsiteX2" fmla="*/ 1140253 w 1152128"/>
              <a:gd name="connsiteY2" fmla="*/ 1460961 h 1620414"/>
              <a:gd name="connsiteX3" fmla="*/ 0 w 1152128"/>
              <a:gd name="connsiteY3" fmla="*/ 1620414 h 1620414"/>
              <a:gd name="connsiteX4" fmla="*/ 0 w 1152128"/>
              <a:gd name="connsiteY4" fmla="*/ 0 h 16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20414">
                <a:moveTo>
                  <a:pt x="0" y="0"/>
                </a:moveTo>
                <a:lnTo>
                  <a:pt x="1152128" y="149917"/>
                </a:lnTo>
                <a:lnTo>
                  <a:pt x="1140253" y="1460961"/>
                </a:lnTo>
                <a:lnTo>
                  <a:pt x="0" y="1620414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MARZO</a:t>
            </a:r>
          </a:p>
        </p:txBody>
      </p:sp>
      <p:sp>
        <p:nvSpPr>
          <p:cNvPr id="25" name="Rectangle 33"/>
          <p:cNvSpPr/>
          <p:nvPr/>
        </p:nvSpPr>
        <p:spPr>
          <a:xfrm>
            <a:off x="7938983" y="1531677"/>
            <a:ext cx="945629" cy="66737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722296"/>
              <a:gd name="connsiteX1" fmla="*/ 1152128 w 1152128"/>
              <a:gd name="connsiteY1" fmla="*/ 221247 h 1722296"/>
              <a:gd name="connsiteX2" fmla="*/ 1140253 w 1152128"/>
              <a:gd name="connsiteY2" fmla="*/ 1532291 h 1722296"/>
              <a:gd name="connsiteX3" fmla="*/ 0 w 1152128"/>
              <a:gd name="connsiteY3" fmla="*/ 1722296 h 1722296"/>
              <a:gd name="connsiteX4" fmla="*/ 0 w 1152128"/>
              <a:gd name="connsiteY4" fmla="*/ 0 h 1722296"/>
              <a:gd name="connsiteX0" fmla="*/ 0 w 1152128"/>
              <a:gd name="connsiteY0" fmla="*/ 0 h 1777289"/>
              <a:gd name="connsiteX1" fmla="*/ 1152128 w 1152128"/>
              <a:gd name="connsiteY1" fmla="*/ 221247 h 1777289"/>
              <a:gd name="connsiteX2" fmla="*/ 1140253 w 1152128"/>
              <a:gd name="connsiteY2" fmla="*/ 1532291 h 1777289"/>
              <a:gd name="connsiteX3" fmla="*/ 0 w 1152128"/>
              <a:gd name="connsiteY3" fmla="*/ 1777289 h 1777289"/>
              <a:gd name="connsiteX4" fmla="*/ 0 w 1152128"/>
              <a:gd name="connsiteY4" fmla="*/ 0 h 1777289"/>
              <a:gd name="connsiteX0" fmla="*/ 0 w 1152128"/>
              <a:gd name="connsiteY0" fmla="*/ 0 h 1795620"/>
              <a:gd name="connsiteX1" fmla="*/ 1152128 w 1152128"/>
              <a:gd name="connsiteY1" fmla="*/ 239578 h 1795620"/>
              <a:gd name="connsiteX2" fmla="*/ 1140253 w 1152128"/>
              <a:gd name="connsiteY2" fmla="*/ 1550622 h 1795620"/>
              <a:gd name="connsiteX3" fmla="*/ 0 w 1152128"/>
              <a:gd name="connsiteY3" fmla="*/ 1795620 h 1795620"/>
              <a:gd name="connsiteX4" fmla="*/ 0 w 1152128"/>
              <a:gd name="connsiteY4" fmla="*/ 0 h 1795620"/>
              <a:gd name="connsiteX0" fmla="*/ 0 w 1152128"/>
              <a:gd name="connsiteY0" fmla="*/ 0 h 1810323"/>
              <a:gd name="connsiteX1" fmla="*/ 1152128 w 1152128"/>
              <a:gd name="connsiteY1" fmla="*/ 254281 h 1810323"/>
              <a:gd name="connsiteX2" fmla="*/ 1140253 w 1152128"/>
              <a:gd name="connsiteY2" fmla="*/ 1565325 h 1810323"/>
              <a:gd name="connsiteX3" fmla="*/ 0 w 1152128"/>
              <a:gd name="connsiteY3" fmla="*/ 1810323 h 1810323"/>
              <a:gd name="connsiteX4" fmla="*/ 0 w 1152128"/>
              <a:gd name="connsiteY4" fmla="*/ 0 h 1810323"/>
              <a:gd name="connsiteX0" fmla="*/ 0 w 1140405"/>
              <a:gd name="connsiteY0" fmla="*/ 0 h 1810323"/>
              <a:gd name="connsiteX1" fmla="*/ 1140405 w 1140405"/>
              <a:gd name="connsiteY1" fmla="*/ 210173 h 1810323"/>
              <a:gd name="connsiteX2" fmla="*/ 1140253 w 1140405"/>
              <a:gd name="connsiteY2" fmla="*/ 1565325 h 1810323"/>
              <a:gd name="connsiteX3" fmla="*/ 0 w 1140405"/>
              <a:gd name="connsiteY3" fmla="*/ 1810323 h 1810323"/>
              <a:gd name="connsiteX4" fmla="*/ 0 w 1140405"/>
              <a:gd name="connsiteY4" fmla="*/ 0 h 1810323"/>
              <a:gd name="connsiteX0" fmla="*/ 0 w 1140405"/>
              <a:gd name="connsiteY0" fmla="*/ 0 h 1810323"/>
              <a:gd name="connsiteX1" fmla="*/ 1140405 w 1140405"/>
              <a:gd name="connsiteY1" fmla="*/ 166063 h 1810323"/>
              <a:gd name="connsiteX2" fmla="*/ 1140253 w 1140405"/>
              <a:gd name="connsiteY2" fmla="*/ 1565325 h 1810323"/>
              <a:gd name="connsiteX3" fmla="*/ 0 w 1140405"/>
              <a:gd name="connsiteY3" fmla="*/ 1810323 h 1810323"/>
              <a:gd name="connsiteX4" fmla="*/ 0 w 1140405"/>
              <a:gd name="connsiteY4" fmla="*/ 0 h 1810323"/>
              <a:gd name="connsiteX0" fmla="*/ 0 w 1163851"/>
              <a:gd name="connsiteY0" fmla="*/ 0 h 1839729"/>
              <a:gd name="connsiteX1" fmla="*/ 1163851 w 1163851"/>
              <a:gd name="connsiteY1" fmla="*/ 195469 h 1839729"/>
              <a:gd name="connsiteX2" fmla="*/ 1163699 w 1163851"/>
              <a:gd name="connsiteY2" fmla="*/ 1594731 h 1839729"/>
              <a:gd name="connsiteX3" fmla="*/ 23446 w 1163851"/>
              <a:gd name="connsiteY3" fmla="*/ 1839729 h 1839729"/>
              <a:gd name="connsiteX4" fmla="*/ 0 w 1163851"/>
              <a:gd name="connsiteY4" fmla="*/ 0 h 1839729"/>
              <a:gd name="connsiteX0" fmla="*/ 0 w 1163851"/>
              <a:gd name="connsiteY0" fmla="*/ 0 h 1795620"/>
              <a:gd name="connsiteX1" fmla="*/ 1163851 w 1163851"/>
              <a:gd name="connsiteY1" fmla="*/ 151360 h 1795620"/>
              <a:gd name="connsiteX2" fmla="*/ 1163699 w 1163851"/>
              <a:gd name="connsiteY2" fmla="*/ 1550622 h 1795620"/>
              <a:gd name="connsiteX3" fmla="*/ 23446 w 1163851"/>
              <a:gd name="connsiteY3" fmla="*/ 1795620 h 1795620"/>
              <a:gd name="connsiteX4" fmla="*/ 0 w 1163851"/>
              <a:gd name="connsiteY4" fmla="*/ 0 h 1795620"/>
              <a:gd name="connsiteX0" fmla="*/ 0 w 1163851"/>
              <a:gd name="connsiteY0" fmla="*/ 0 h 1825026"/>
              <a:gd name="connsiteX1" fmla="*/ 1163851 w 1163851"/>
              <a:gd name="connsiteY1" fmla="*/ 180766 h 1825026"/>
              <a:gd name="connsiteX2" fmla="*/ 1163699 w 1163851"/>
              <a:gd name="connsiteY2" fmla="*/ 1580028 h 1825026"/>
              <a:gd name="connsiteX3" fmla="*/ 23446 w 1163851"/>
              <a:gd name="connsiteY3" fmla="*/ 1825026 h 1825026"/>
              <a:gd name="connsiteX4" fmla="*/ 0 w 1163851"/>
              <a:gd name="connsiteY4" fmla="*/ 0 h 182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3851" h="1825026">
                <a:moveTo>
                  <a:pt x="0" y="0"/>
                </a:moveTo>
                <a:lnTo>
                  <a:pt x="1163851" y="180766"/>
                </a:lnTo>
                <a:cubicBezTo>
                  <a:pt x="1163800" y="632483"/>
                  <a:pt x="1163750" y="1128311"/>
                  <a:pt x="1163699" y="1580028"/>
                </a:cubicBezTo>
                <a:lnTo>
                  <a:pt x="23446" y="1825026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MAYO</a:t>
            </a:r>
          </a:p>
        </p:txBody>
      </p:sp>
      <p:sp>
        <p:nvSpPr>
          <p:cNvPr id="26" name="Rectangle 33"/>
          <p:cNvSpPr/>
          <p:nvPr/>
        </p:nvSpPr>
        <p:spPr>
          <a:xfrm>
            <a:off x="4501650" y="1232122"/>
            <a:ext cx="1152128" cy="1299509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59468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0159"/>
              <a:gd name="connsiteX1" fmla="*/ 1152128 w 1152128"/>
              <a:gd name="connsiteY1" fmla="*/ 132324 h 1640159"/>
              <a:gd name="connsiteX2" fmla="*/ 1140253 w 1152128"/>
              <a:gd name="connsiteY2" fmla="*/ 1475535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32324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45896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39110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40159">
                <a:moveTo>
                  <a:pt x="0" y="0"/>
                </a:moveTo>
                <a:lnTo>
                  <a:pt x="1152128" y="139110"/>
                </a:lnTo>
                <a:lnTo>
                  <a:pt x="1140253" y="1495893"/>
                </a:lnTo>
                <a:lnTo>
                  <a:pt x="0" y="1640159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FEBRERO</a:t>
            </a:r>
          </a:p>
        </p:txBody>
      </p:sp>
      <p:sp>
        <p:nvSpPr>
          <p:cNvPr id="27" name="Rectangle 33"/>
          <p:cNvSpPr/>
          <p:nvPr/>
        </p:nvSpPr>
        <p:spPr>
          <a:xfrm>
            <a:off x="3349522" y="1128866"/>
            <a:ext cx="1152128" cy="1503925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31624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37311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4088"/>
              <a:gd name="connsiteX1" fmla="*/ 1152128 w 1152128"/>
              <a:gd name="connsiteY1" fmla="*/ 114096 h 1644088"/>
              <a:gd name="connsiteX2" fmla="*/ 1140253 w 1152128"/>
              <a:gd name="connsiteY2" fmla="*/ 1530117 h 1644088"/>
              <a:gd name="connsiteX3" fmla="*/ 0 w 1152128"/>
              <a:gd name="connsiteY3" fmla="*/ 1644088 h 1644088"/>
              <a:gd name="connsiteX4" fmla="*/ 0 w 1152128"/>
              <a:gd name="connsiteY4" fmla="*/ 0 h 1644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44088">
                <a:moveTo>
                  <a:pt x="0" y="0"/>
                </a:moveTo>
                <a:lnTo>
                  <a:pt x="1152128" y="114096"/>
                </a:lnTo>
                <a:cubicBezTo>
                  <a:pt x="1148170" y="586103"/>
                  <a:pt x="1144211" y="1058110"/>
                  <a:pt x="1140253" y="1530117"/>
                </a:cubicBezTo>
                <a:lnTo>
                  <a:pt x="0" y="1644088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ENERO</a:t>
            </a:r>
          </a:p>
        </p:txBody>
      </p:sp>
      <p:sp>
        <p:nvSpPr>
          <p:cNvPr id="30" name="Pentagon 21"/>
          <p:cNvSpPr/>
          <p:nvPr/>
        </p:nvSpPr>
        <p:spPr>
          <a:xfrm rot="5400000">
            <a:off x="6276208" y="1584896"/>
            <a:ext cx="2156120" cy="1100040"/>
          </a:xfrm>
          <a:prstGeom prst="homePlate">
            <a:avLst/>
          </a:prstGeom>
          <a:solidFill>
            <a:srgbClr val="FF0000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flood" dir="t"/>
          </a:scene3d>
          <a:sp3d prstMaterial="metal"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R" sz="1600" dirty="0">
                <a:solidFill>
                  <a:schemeClr val="bg1"/>
                </a:solidFill>
              </a:rPr>
              <a:t>ABRIL</a:t>
            </a:r>
          </a:p>
        </p:txBody>
      </p:sp>
      <p:sp>
        <p:nvSpPr>
          <p:cNvPr id="19" name="Rectangle 33"/>
          <p:cNvSpPr/>
          <p:nvPr/>
        </p:nvSpPr>
        <p:spPr>
          <a:xfrm>
            <a:off x="2163556" y="987242"/>
            <a:ext cx="1185966" cy="1762010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31624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37311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4088"/>
              <a:gd name="connsiteX1" fmla="*/ 1152128 w 1152128"/>
              <a:gd name="connsiteY1" fmla="*/ 114096 h 1644088"/>
              <a:gd name="connsiteX2" fmla="*/ 1140253 w 1152128"/>
              <a:gd name="connsiteY2" fmla="*/ 1530117 h 1644088"/>
              <a:gd name="connsiteX3" fmla="*/ 0 w 1152128"/>
              <a:gd name="connsiteY3" fmla="*/ 1644088 h 1644088"/>
              <a:gd name="connsiteX4" fmla="*/ 0 w 1152128"/>
              <a:gd name="connsiteY4" fmla="*/ 0 h 1644088"/>
              <a:gd name="connsiteX0" fmla="*/ 0 w 1144172"/>
              <a:gd name="connsiteY0" fmla="*/ 0 h 1644088"/>
              <a:gd name="connsiteX1" fmla="*/ 1144172 w 1144172"/>
              <a:gd name="connsiteY1" fmla="*/ 143924 h 1644088"/>
              <a:gd name="connsiteX2" fmla="*/ 1140253 w 1144172"/>
              <a:gd name="connsiteY2" fmla="*/ 1530117 h 1644088"/>
              <a:gd name="connsiteX3" fmla="*/ 0 w 1144172"/>
              <a:gd name="connsiteY3" fmla="*/ 1644088 h 1644088"/>
              <a:gd name="connsiteX4" fmla="*/ 0 w 1144172"/>
              <a:gd name="connsiteY4" fmla="*/ 0 h 1644088"/>
              <a:gd name="connsiteX0" fmla="*/ 0 w 1144172"/>
              <a:gd name="connsiteY0" fmla="*/ 0 h 1629174"/>
              <a:gd name="connsiteX1" fmla="*/ 1144172 w 1144172"/>
              <a:gd name="connsiteY1" fmla="*/ 129010 h 1629174"/>
              <a:gd name="connsiteX2" fmla="*/ 1140253 w 1144172"/>
              <a:gd name="connsiteY2" fmla="*/ 1515203 h 1629174"/>
              <a:gd name="connsiteX3" fmla="*/ 0 w 1144172"/>
              <a:gd name="connsiteY3" fmla="*/ 1629174 h 1629174"/>
              <a:gd name="connsiteX4" fmla="*/ 0 w 1144172"/>
              <a:gd name="connsiteY4" fmla="*/ 0 h 162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4172" h="1629174">
                <a:moveTo>
                  <a:pt x="0" y="0"/>
                </a:moveTo>
                <a:lnTo>
                  <a:pt x="1144172" y="129010"/>
                </a:lnTo>
                <a:cubicBezTo>
                  <a:pt x="1140214" y="601017"/>
                  <a:pt x="1144211" y="1043196"/>
                  <a:pt x="1140253" y="1515203"/>
                </a:cubicBezTo>
                <a:lnTo>
                  <a:pt x="0" y="1629174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DICIEMBRE</a:t>
            </a:r>
          </a:p>
        </p:txBody>
      </p:sp>
      <p:sp>
        <p:nvSpPr>
          <p:cNvPr id="21" name="TextBox 6"/>
          <p:cNvSpPr txBox="1"/>
          <p:nvPr/>
        </p:nvSpPr>
        <p:spPr>
          <a:xfrm>
            <a:off x="3203848" y="3284984"/>
            <a:ext cx="1872208" cy="2677656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07abr</a:t>
            </a:r>
            <a:endParaRPr lang="es-CR" sz="2400" dirty="0"/>
          </a:p>
          <a:p>
            <a:r>
              <a:rPr lang="es-CR" sz="1600" u="sng" dirty="0" smtClean="0"/>
              <a:t>Reunión</a:t>
            </a:r>
          </a:p>
          <a:p>
            <a:r>
              <a:rPr lang="es-CR" sz="1600" dirty="0"/>
              <a:t>-Informe de </a:t>
            </a:r>
            <a:r>
              <a:rPr lang="es-CR" sz="1600" dirty="0" smtClean="0"/>
              <a:t>resultados de </a:t>
            </a:r>
            <a:r>
              <a:rPr lang="es-CR" sz="1600" dirty="0"/>
              <a:t>las </a:t>
            </a:r>
            <a:r>
              <a:rPr lang="es-CR" sz="1600" b="1" dirty="0"/>
              <a:t>pruebas de  envío</a:t>
            </a:r>
            <a:r>
              <a:rPr lang="es-CR" sz="1600" dirty="0"/>
              <a:t> realizadas por las Instituciones Financieras.</a:t>
            </a:r>
            <a:endParaRPr lang="es-CR" sz="1600" u="sng" dirty="0"/>
          </a:p>
          <a:p>
            <a:r>
              <a:rPr lang="es-CR" sz="1600" dirty="0"/>
              <a:t>-Retrospectiva del proceso. </a:t>
            </a:r>
          </a:p>
        </p:txBody>
      </p:sp>
      <p:sp>
        <p:nvSpPr>
          <p:cNvPr id="22" name="TextBox 6"/>
          <p:cNvSpPr txBox="1"/>
          <p:nvPr/>
        </p:nvSpPr>
        <p:spPr>
          <a:xfrm>
            <a:off x="1691680" y="3284984"/>
            <a:ext cx="1440160" cy="2431435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06abr</a:t>
            </a:r>
            <a:endParaRPr lang="es-CR" sz="2400" dirty="0"/>
          </a:p>
          <a:p>
            <a:r>
              <a:rPr lang="es-CR" sz="1600" u="sng" dirty="0" smtClean="0"/>
              <a:t>Pruebas</a:t>
            </a:r>
          </a:p>
          <a:p>
            <a:r>
              <a:rPr lang="es-CR" sz="1600" dirty="0" smtClean="0"/>
              <a:t>Finaliza la fase de </a:t>
            </a:r>
            <a:r>
              <a:rPr lang="es-CR" sz="1600" b="1" dirty="0" smtClean="0"/>
              <a:t>pruebas de envío </a:t>
            </a:r>
            <a:r>
              <a:rPr lang="es-CR" sz="1600" dirty="0" smtClean="0"/>
              <a:t>del reporte FATCA al servicio del MH.</a:t>
            </a:r>
            <a:endParaRPr lang="es-CR" sz="1600" dirty="0"/>
          </a:p>
        </p:txBody>
      </p:sp>
      <p:sp>
        <p:nvSpPr>
          <p:cNvPr id="23" name="TextBox 6"/>
          <p:cNvSpPr txBox="1"/>
          <p:nvPr/>
        </p:nvSpPr>
        <p:spPr>
          <a:xfrm>
            <a:off x="5148064" y="3284984"/>
            <a:ext cx="2088232" cy="2923877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13abr-17abr</a:t>
            </a:r>
            <a:endParaRPr lang="es-CR" sz="2400" dirty="0"/>
          </a:p>
          <a:p>
            <a:r>
              <a:rPr lang="es-CR" sz="1600" dirty="0" smtClean="0"/>
              <a:t>-Solicitar al MH la suscripción al servicio de envío FATCA por medio de </a:t>
            </a:r>
            <a:r>
              <a:rPr lang="es-CR" sz="1600" b="1" dirty="0" smtClean="0"/>
              <a:t>documento electrónico firmado digitalmente</a:t>
            </a:r>
            <a:r>
              <a:rPr lang="es-CR" sz="1600" dirty="0" smtClean="0"/>
              <a:t> dirigido al Director de Tributación.  </a:t>
            </a:r>
          </a:p>
          <a:p>
            <a:r>
              <a:rPr lang="es-CR" sz="1600" dirty="0"/>
              <a:t>-</a:t>
            </a:r>
            <a:r>
              <a:rPr lang="es-CR" sz="1600" dirty="0" smtClean="0"/>
              <a:t>Se facilitará una plantilla.</a:t>
            </a:r>
            <a:endParaRPr lang="es-CR" sz="1600" dirty="0"/>
          </a:p>
        </p:txBody>
      </p:sp>
      <p:sp>
        <p:nvSpPr>
          <p:cNvPr id="32" name="TextBox 6"/>
          <p:cNvSpPr txBox="1"/>
          <p:nvPr/>
        </p:nvSpPr>
        <p:spPr>
          <a:xfrm>
            <a:off x="7308304" y="3284984"/>
            <a:ext cx="1728192" cy="2923877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27abr</a:t>
            </a:r>
            <a:endParaRPr lang="es-CR" sz="2400" dirty="0"/>
          </a:p>
          <a:p>
            <a:r>
              <a:rPr lang="es-CR" sz="1600" u="sng" dirty="0" smtClean="0"/>
              <a:t>Reunión</a:t>
            </a:r>
          </a:p>
          <a:p>
            <a:r>
              <a:rPr lang="es-CR" sz="1600" dirty="0" smtClean="0"/>
              <a:t>Envío oficial:</a:t>
            </a:r>
          </a:p>
          <a:p>
            <a:r>
              <a:rPr lang="es-CR" sz="1600" dirty="0" smtClean="0"/>
              <a:t>-Presentación de guías para suscripción al sitio del MH.  </a:t>
            </a:r>
          </a:p>
          <a:p>
            <a:r>
              <a:rPr lang="es-CR" sz="1600" dirty="0" smtClean="0"/>
              <a:t>-Explicación del uso de los servicios disponibles.</a:t>
            </a:r>
            <a:endParaRPr lang="es-CR" sz="1600" dirty="0"/>
          </a:p>
        </p:txBody>
      </p:sp>
      <p:sp>
        <p:nvSpPr>
          <p:cNvPr id="33" name="TextBox 6"/>
          <p:cNvSpPr txBox="1"/>
          <p:nvPr/>
        </p:nvSpPr>
        <p:spPr>
          <a:xfrm>
            <a:off x="35496" y="3284984"/>
            <a:ext cx="1584176" cy="1938992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03abr</a:t>
            </a:r>
            <a:endParaRPr lang="es-CR" sz="2400" dirty="0"/>
          </a:p>
          <a:p>
            <a:r>
              <a:rPr lang="es-CR" sz="1600" dirty="0" smtClean="0"/>
              <a:t>Finalización  de las tareas:</a:t>
            </a:r>
          </a:p>
          <a:p>
            <a:r>
              <a:rPr lang="es-CR" sz="1600" dirty="0" smtClean="0"/>
              <a:t>-Identificación de cuentas </a:t>
            </a:r>
          </a:p>
          <a:p>
            <a:r>
              <a:rPr lang="es-CR" sz="1600" dirty="0" smtClean="0"/>
              <a:t>-Solicitud de autorizaciones</a:t>
            </a:r>
            <a:endParaRPr lang="es-CR" sz="1600" dirty="0"/>
          </a:p>
        </p:txBody>
      </p:sp>
      <p:sp>
        <p:nvSpPr>
          <p:cNvPr id="20" name="Flecha derecha 19"/>
          <p:cNvSpPr/>
          <p:nvPr/>
        </p:nvSpPr>
        <p:spPr>
          <a:xfrm>
            <a:off x="2249481" y="3140968"/>
            <a:ext cx="6787015" cy="288032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endPos="0" dir="5400000" sy="-100000" algn="bl" rotWithShape="0"/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aphicFrame>
        <p:nvGraphicFramePr>
          <p:cNvPr id="31" name="Diagrama 30"/>
          <p:cNvGraphicFramePr/>
          <p:nvPr>
            <p:extLst>
              <p:ext uri="{D42A27DB-BD31-4B8C-83A1-F6EECF244321}">
                <p14:modId xmlns:p14="http://schemas.microsoft.com/office/powerpoint/2010/main" val="2933310295"/>
              </p:ext>
            </p:extLst>
          </p:nvPr>
        </p:nvGraphicFramePr>
        <p:xfrm>
          <a:off x="288032" y="20636"/>
          <a:ext cx="1763688" cy="1318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262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1"/>
          <p:cNvSpPr/>
          <p:nvPr/>
        </p:nvSpPr>
        <p:spPr>
          <a:xfrm>
            <a:off x="0" y="2204864"/>
            <a:ext cx="9144000" cy="396044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 dirty="0"/>
          </a:p>
        </p:txBody>
      </p:sp>
      <p:sp>
        <p:nvSpPr>
          <p:cNvPr id="21" name="CuadroTexto 20"/>
          <p:cNvSpPr txBox="1"/>
          <p:nvPr/>
        </p:nvSpPr>
        <p:spPr>
          <a:xfrm>
            <a:off x="5881184" y="-5371"/>
            <a:ext cx="3262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/>
              <a:t>Línea de tiempo proyecto FATCA</a:t>
            </a:r>
            <a:endParaRPr lang="es-CR" dirty="0"/>
          </a:p>
        </p:txBody>
      </p:sp>
      <p:sp>
        <p:nvSpPr>
          <p:cNvPr id="16" name="Rectangle 33"/>
          <p:cNvSpPr/>
          <p:nvPr/>
        </p:nvSpPr>
        <p:spPr>
          <a:xfrm>
            <a:off x="6805906" y="1435461"/>
            <a:ext cx="1152128" cy="86698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93490"/>
              <a:gd name="connsiteX1" fmla="*/ 1152128 w 1152128"/>
              <a:gd name="connsiteY1" fmla="*/ 192441 h 1693490"/>
              <a:gd name="connsiteX2" fmla="*/ 1140253 w 1152128"/>
              <a:gd name="connsiteY2" fmla="*/ 1503485 h 1693490"/>
              <a:gd name="connsiteX3" fmla="*/ 0 w 1152128"/>
              <a:gd name="connsiteY3" fmla="*/ 1693490 h 1693490"/>
              <a:gd name="connsiteX4" fmla="*/ 0 w 1152128"/>
              <a:gd name="connsiteY4" fmla="*/ 0 h 1693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93490">
                <a:moveTo>
                  <a:pt x="0" y="0"/>
                </a:moveTo>
                <a:lnTo>
                  <a:pt x="1152128" y="192441"/>
                </a:lnTo>
                <a:lnTo>
                  <a:pt x="1140253" y="1503485"/>
                </a:lnTo>
                <a:lnTo>
                  <a:pt x="0" y="1693490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ABRIL</a:t>
            </a:r>
          </a:p>
        </p:txBody>
      </p:sp>
      <p:sp>
        <p:nvSpPr>
          <p:cNvPr id="24" name="Rectangle 33"/>
          <p:cNvSpPr/>
          <p:nvPr/>
        </p:nvSpPr>
        <p:spPr>
          <a:xfrm>
            <a:off x="5653778" y="1339242"/>
            <a:ext cx="1152128" cy="106659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36751"/>
              <a:gd name="connsiteX1" fmla="*/ 1152128 w 1152128"/>
              <a:gd name="connsiteY1" fmla="*/ 166254 h 1636751"/>
              <a:gd name="connsiteX2" fmla="*/ 1140253 w 1152128"/>
              <a:gd name="connsiteY2" fmla="*/ 1477298 h 1636751"/>
              <a:gd name="connsiteX3" fmla="*/ 0 w 1152128"/>
              <a:gd name="connsiteY3" fmla="*/ 1636751 h 1636751"/>
              <a:gd name="connsiteX4" fmla="*/ 0 w 1152128"/>
              <a:gd name="connsiteY4" fmla="*/ 0 h 1636751"/>
              <a:gd name="connsiteX0" fmla="*/ 0 w 1152128"/>
              <a:gd name="connsiteY0" fmla="*/ 0 h 1620414"/>
              <a:gd name="connsiteX1" fmla="*/ 1152128 w 1152128"/>
              <a:gd name="connsiteY1" fmla="*/ 149917 h 1620414"/>
              <a:gd name="connsiteX2" fmla="*/ 1140253 w 1152128"/>
              <a:gd name="connsiteY2" fmla="*/ 1460961 h 1620414"/>
              <a:gd name="connsiteX3" fmla="*/ 0 w 1152128"/>
              <a:gd name="connsiteY3" fmla="*/ 1620414 h 1620414"/>
              <a:gd name="connsiteX4" fmla="*/ 0 w 1152128"/>
              <a:gd name="connsiteY4" fmla="*/ 0 h 162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20414">
                <a:moveTo>
                  <a:pt x="0" y="0"/>
                </a:moveTo>
                <a:lnTo>
                  <a:pt x="1152128" y="149917"/>
                </a:lnTo>
                <a:lnTo>
                  <a:pt x="1140253" y="1460961"/>
                </a:lnTo>
                <a:lnTo>
                  <a:pt x="0" y="1620414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MARZO</a:t>
            </a:r>
          </a:p>
        </p:txBody>
      </p:sp>
      <p:sp>
        <p:nvSpPr>
          <p:cNvPr id="25" name="Rectangle 33"/>
          <p:cNvSpPr/>
          <p:nvPr/>
        </p:nvSpPr>
        <p:spPr>
          <a:xfrm>
            <a:off x="7938983" y="1531677"/>
            <a:ext cx="945629" cy="667376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722296"/>
              <a:gd name="connsiteX1" fmla="*/ 1152128 w 1152128"/>
              <a:gd name="connsiteY1" fmla="*/ 221247 h 1722296"/>
              <a:gd name="connsiteX2" fmla="*/ 1140253 w 1152128"/>
              <a:gd name="connsiteY2" fmla="*/ 1532291 h 1722296"/>
              <a:gd name="connsiteX3" fmla="*/ 0 w 1152128"/>
              <a:gd name="connsiteY3" fmla="*/ 1722296 h 1722296"/>
              <a:gd name="connsiteX4" fmla="*/ 0 w 1152128"/>
              <a:gd name="connsiteY4" fmla="*/ 0 h 1722296"/>
              <a:gd name="connsiteX0" fmla="*/ 0 w 1152128"/>
              <a:gd name="connsiteY0" fmla="*/ 0 h 1777289"/>
              <a:gd name="connsiteX1" fmla="*/ 1152128 w 1152128"/>
              <a:gd name="connsiteY1" fmla="*/ 221247 h 1777289"/>
              <a:gd name="connsiteX2" fmla="*/ 1140253 w 1152128"/>
              <a:gd name="connsiteY2" fmla="*/ 1532291 h 1777289"/>
              <a:gd name="connsiteX3" fmla="*/ 0 w 1152128"/>
              <a:gd name="connsiteY3" fmla="*/ 1777289 h 1777289"/>
              <a:gd name="connsiteX4" fmla="*/ 0 w 1152128"/>
              <a:gd name="connsiteY4" fmla="*/ 0 h 1777289"/>
              <a:gd name="connsiteX0" fmla="*/ 0 w 1152128"/>
              <a:gd name="connsiteY0" fmla="*/ 0 h 1795620"/>
              <a:gd name="connsiteX1" fmla="*/ 1152128 w 1152128"/>
              <a:gd name="connsiteY1" fmla="*/ 239578 h 1795620"/>
              <a:gd name="connsiteX2" fmla="*/ 1140253 w 1152128"/>
              <a:gd name="connsiteY2" fmla="*/ 1550622 h 1795620"/>
              <a:gd name="connsiteX3" fmla="*/ 0 w 1152128"/>
              <a:gd name="connsiteY3" fmla="*/ 1795620 h 1795620"/>
              <a:gd name="connsiteX4" fmla="*/ 0 w 1152128"/>
              <a:gd name="connsiteY4" fmla="*/ 0 h 1795620"/>
              <a:gd name="connsiteX0" fmla="*/ 0 w 1152128"/>
              <a:gd name="connsiteY0" fmla="*/ 0 h 1810323"/>
              <a:gd name="connsiteX1" fmla="*/ 1152128 w 1152128"/>
              <a:gd name="connsiteY1" fmla="*/ 254281 h 1810323"/>
              <a:gd name="connsiteX2" fmla="*/ 1140253 w 1152128"/>
              <a:gd name="connsiteY2" fmla="*/ 1565325 h 1810323"/>
              <a:gd name="connsiteX3" fmla="*/ 0 w 1152128"/>
              <a:gd name="connsiteY3" fmla="*/ 1810323 h 1810323"/>
              <a:gd name="connsiteX4" fmla="*/ 0 w 1152128"/>
              <a:gd name="connsiteY4" fmla="*/ 0 h 1810323"/>
              <a:gd name="connsiteX0" fmla="*/ 0 w 1140405"/>
              <a:gd name="connsiteY0" fmla="*/ 0 h 1810323"/>
              <a:gd name="connsiteX1" fmla="*/ 1140405 w 1140405"/>
              <a:gd name="connsiteY1" fmla="*/ 210173 h 1810323"/>
              <a:gd name="connsiteX2" fmla="*/ 1140253 w 1140405"/>
              <a:gd name="connsiteY2" fmla="*/ 1565325 h 1810323"/>
              <a:gd name="connsiteX3" fmla="*/ 0 w 1140405"/>
              <a:gd name="connsiteY3" fmla="*/ 1810323 h 1810323"/>
              <a:gd name="connsiteX4" fmla="*/ 0 w 1140405"/>
              <a:gd name="connsiteY4" fmla="*/ 0 h 1810323"/>
              <a:gd name="connsiteX0" fmla="*/ 0 w 1140405"/>
              <a:gd name="connsiteY0" fmla="*/ 0 h 1810323"/>
              <a:gd name="connsiteX1" fmla="*/ 1140405 w 1140405"/>
              <a:gd name="connsiteY1" fmla="*/ 166063 h 1810323"/>
              <a:gd name="connsiteX2" fmla="*/ 1140253 w 1140405"/>
              <a:gd name="connsiteY2" fmla="*/ 1565325 h 1810323"/>
              <a:gd name="connsiteX3" fmla="*/ 0 w 1140405"/>
              <a:gd name="connsiteY3" fmla="*/ 1810323 h 1810323"/>
              <a:gd name="connsiteX4" fmla="*/ 0 w 1140405"/>
              <a:gd name="connsiteY4" fmla="*/ 0 h 1810323"/>
              <a:gd name="connsiteX0" fmla="*/ 0 w 1163851"/>
              <a:gd name="connsiteY0" fmla="*/ 0 h 1839729"/>
              <a:gd name="connsiteX1" fmla="*/ 1163851 w 1163851"/>
              <a:gd name="connsiteY1" fmla="*/ 195469 h 1839729"/>
              <a:gd name="connsiteX2" fmla="*/ 1163699 w 1163851"/>
              <a:gd name="connsiteY2" fmla="*/ 1594731 h 1839729"/>
              <a:gd name="connsiteX3" fmla="*/ 23446 w 1163851"/>
              <a:gd name="connsiteY3" fmla="*/ 1839729 h 1839729"/>
              <a:gd name="connsiteX4" fmla="*/ 0 w 1163851"/>
              <a:gd name="connsiteY4" fmla="*/ 0 h 1839729"/>
              <a:gd name="connsiteX0" fmla="*/ 0 w 1163851"/>
              <a:gd name="connsiteY0" fmla="*/ 0 h 1795620"/>
              <a:gd name="connsiteX1" fmla="*/ 1163851 w 1163851"/>
              <a:gd name="connsiteY1" fmla="*/ 151360 h 1795620"/>
              <a:gd name="connsiteX2" fmla="*/ 1163699 w 1163851"/>
              <a:gd name="connsiteY2" fmla="*/ 1550622 h 1795620"/>
              <a:gd name="connsiteX3" fmla="*/ 23446 w 1163851"/>
              <a:gd name="connsiteY3" fmla="*/ 1795620 h 1795620"/>
              <a:gd name="connsiteX4" fmla="*/ 0 w 1163851"/>
              <a:gd name="connsiteY4" fmla="*/ 0 h 1795620"/>
              <a:gd name="connsiteX0" fmla="*/ 0 w 1163851"/>
              <a:gd name="connsiteY0" fmla="*/ 0 h 1825026"/>
              <a:gd name="connsiteX1" fmla="*/ 1163851 w 1163851"/>
              <a:gd name="connsiteY1" fmla="*/ 180766 h 1825026"/>
              <a:gd name="connsiteX2" fmla="*/ 1163699 w 1163851"/>
              <a:gd name="connsiteY2" fmla="*/ 1580028 h 1825026"/>
              <a:gd name="connsiteX3" fmla="*/ 23446 w 1163851"/>
              <a:gd name="connsiteY3" fmla="*/ 1825026 h 1825026"/>
              <a:gd name="connsiteX4" fmla="*/ 0 w 1163851"/>
              <a:gd name="connsiteY4" fmla="*/ 0 h 182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3851" h="1825026">
                <a:moveTo>
                  <a:pt x="0" y="0"/>
                </a:moveTo>
                <a:lnTo>
                  <a:pt x="1163851" y="180766"/>
                </a:lnTo>
                <a:cubicBezTo>
                  <a:pt x="1163800" y="632483"/>
                  <a:pt x="1163750" y="1128311"/>
                  <a:pt x="1163699" y="1580028"/>
                </a:cubicBezTo>
                <a:lnTo>
                  <a:pt x="23446" y="1825026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MAYO</a:t>
            </a:r>
          </a:p>
        </p:txBody>
      </p:sp>
      <p:sp>
        <p:nvSpPr>
          <p:cNvPr id="26" name="Rectangle 33"/>
          <p:cNvSpPr/>
          <p:nvPr/>
        </p:nvSpPr>
        <p:spPr>
          <a:xfrm>
            <a:off x="4501650" y="1232122"/>
            <a:ext cx="1152128" cy="1299509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59468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0159"/>
              <a:gd name="connsiteX1" fmla="*/ 1152128 w 1152128"/>
              <a:gd name="connsiteY1" fmla="*/ 132324 h 1640159"/>
              <a:gd name="connsiteX2" fmla="*/ 1140253 w 1152128"/>
              <a:gd name="connsiteY2" fmla="*/ 1475535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32324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45896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  <a:gd name="connsiteX0" fmla="*/ 0 w 1152128"/>
              <a:gd name="connsiteY0" fmla="*/ 0 h 1640159"/>
              <a:gd name="connsiteX1" fmla="*/ 1152128 w 1152128"/>
              <a:gd name="connsiteY1" fmla="*/ 139110 h 1640159"/>
              <a:gd name="connsiteX2" fmla="*/ 1140253 w 1152128"/>
              <a:gd name="connsiteY2" fmla="*/ 1495893 h 1640159"/>
              <a:gd name="connsiteX3" fmla="*/ 0 w 1152128"/>
              <a:gd name="connsiteY3" fmla="*/ 1640159 h 1640159"/>
              <a:gd name="connsiteX4" fmla="*/ 0 w 1152128"/>
              <a:gd name="connsiteY4" fmla="*/ 0 h 1640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40159">
                <a:moveTo>
                  <a:pt x="0" y="0"/>
                </a:moveTo>
                <a:lnTo>
                  <a:pt x="1152128" y="139110"/>
                </a:lnTo>
                <a:lnTo>
                  <a:pt x="1140253" y="1495893"/>
                </a:lnTo>
                <a:lnTo>
                  <a:pt x="0" y="1640159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FEBRERO</a:t>
            </a:r>
          </a:p>
        </p:txBody>
      </p:sp>
      <p:sp>
        <p:nvSpPr>
          <p:cNvPr id="27" name="Rectangle 33"/>
          <p:cNvSpPr/>
          <p:nvPr/>
        </p:nvSpPr>
        <p:spPr>
          <a:xfrm>
            <a:off x="3349522" y="1128866"/>
            <a:ext cx="1152128" cy="1503925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31624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37311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4088"/>
              <a:gd name="connsiteX1" fmla="*/ 1152128 w 1152128"/>
              <a:gd name="connsiteY1" fmla="*/ 114096 h 1644088"/>
              <a:gd name="connsiteX2" fmla="*/ 1140253 w 1152128"/>
              <a:gd name="connsiteY2" fmla="*/ 1530117 h 1644088"/>
              <a:gd name="connsiteX3" fmla="*/ 0 w 1152128"/>
              <a:gd name="connsiteY3" fmla="*/ 1644088 h 1644088"/>
              <a:gd name="connsiteX4" fmla="*/ 0 w 1152128"/>
              <a:gd name="connsiteY4" fmla="*/ 0 h 1644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2128" h="1644088">
                <a:moveTo>
                  <a:pt x="0" y="0"/>
                </a:moveTo>
                <a:lnTo>
                  <a:pt x="1152128" y="114096"/>
                </a:lnTo>
                <a:cubicBezTo>
                  <a:pt x="1148170" y="586103"/>
                  <a:pt x="1144211" y="1058110"/>
                  <a:pt x="1140253" y="1530117"/>
                </a:cubicBezTo>
                <a:lnTo>
                  <a:pt x="0" y="1644088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ENERO</a:t>
            </a:r>
          </a:p>
        </p:txBody>
      </p:sp>
      <p:sp>
        <p:nvSpPr>
          <p:cNvPr id="30" name="Pentagon 21"/>
          <p:cNvSpPr/>
          <p:nvPr/>
        </p:nvSpPr>
        <p:spPr>
          <a:xfrm rot="5400000">
            <a:off x="7428336" y="1584896"/>
            <a:ext cx="2156120" cy="1100040"/>
          </a:xfrm>
          <a:prstGeom prst="homePlate">
            <a:avLst/>
          </a:prstGeom>
          <a:solidFill>
            <a:srgbClr val="FF0000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flood" dir="t"/>
          </a:scene3d>
          <a:sp3d prstMaterial="metal"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R" sz="1600" dirty="0">
                <a:solidFill>
                  <a:schemeClr val="bg1"/>
                </a:solidFill>
              </a:rPr>
              <a:t>MAYO</a:t>
            </a:r>
          </a:p>
        </p:txBody>
      </p:sp>
      <p:sp>
        <p:nvSpPr>
          <p:cNvPr id="19" name="Rectangle 33"/>
          <p:cNvSpPr/>
          <p:nvPr/>
        </p:nvSpPr>
        <p:spPr>
          <a:xfrm>
            <a:off x="2163556" y="987242"/>
            <a:ext cx="1185966" cy="1762010"/>
          </a:xfrm>
          <a:custGeom>
            <a:avLst/>
            <a:gdLst>
              <a:gd name="connsiteX0" fmla="*/ 0 w 1152128"/>
              <a:gd name="connsiteY0" fmla="*/ 0 h 1584176"/>
              <a:gd name="connsiteX1" fmla="*/ 1152128 w 1152128"/>
              <a:gd name="connsiteY1" fmla="*/ 0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52128 w 1152128"/>
              <a:gd name="connsiteY2" fmla="*/ 1584176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584176"/>
              <a:gd name="connsiteX1" fmla="*/ 1152128 w 1152128"/>
              <a:gd name="connsiteY1" fmla="*/ 83127 h 1584176"/>
              <a:gd name="connsiteX2" fmla="*/ 1140253 w 1152128"/>
              <a:gd name="connsiteY2" fmla="*/ 1394171 h 1584176"/>
              <a:gd name="connsiteX3" fmla="*/ 0 w 1152128"/>
              <a:gd name="connsiteY3" fmla="*/ 1584176 h 1584176"/>
              <a:gd name="connsiteX4" fmla="*/ 0 w 1152128"/>
              <a:gd name="connsiteY4" fmla="*/ 0 h 1584176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477298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02679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31624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66254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67303"/>
              <a:gd name="connsiteX1" fmla="*/ 1152128 w 1152128"/>
              <a:gd name="connsiteY1" fmla="*/ 137311 h 1667303"/>
              <a:gd name="connsiteX2" fmla="*/ 1140253 w 1152128"/>
              <a:gd name="connsiteY2" fmla="*/ 1553332 h 1667303"/>
              <a:gd name="connsiteX3" fmla="*/ 0 w 1152128"/>
              <a:gd name="connsiteY3" fmla="*/ 1667303 h 1667303"/>
              <a:gd name="connsiteX4" fmla="*/ 0 w 1152128"/>
              <a:gd name="connsiteY4" fmla="*/ 0 h 1667303"/>
              <a:gd name="connsiteX0" fmla="*/ 0 w 1152128"/>
              <a:gd name="connsiteY0" fmla="*/ 0 h 1644088"/>
              <a:gd name="connsiteX1" fmla="*/ 1152128 w 1152128"/>
              <a:gd name="connsiteY1" fmla="*/ 114096 h 1644088"/>
              <a:gd name="connsiteX2" fmla="*/ 1140253 w 1152128"/>
              <a:gd name="connsiteY2" fmla="*/ 1530117 h 1644088"/>
              <a:gd name="connsiteX3" fmla="*/ 0 w 1152128"/>
              <a:gd name="connsiteY3" fmla="*/ 1644088 h 1644088"/>
              <a:gd name="connsiteX4" fmla="*/ 0 w 1152128"/>
              <a:gd name="connsiteY4" fmla="*/ 0 h 1644088"/>
              <a:gd name="connsiteX0" fmla="*/ 0 w 1144172"/>
              <a:gd name="connsiteY0" fmla="*/ 0 h 1644088"/>
              <a:gd name="connsiteX1" fmla="*/ 1144172 w 1144172"/>
              <a:gd name="connsiteY1" fmla="*/ 143924 h 1644088"/>
              <a:gd name="connsiteX2" fmla="*/ 1140253 w 1144172"/>
              <a:gd name="connsiteY2" fmla="*/ 1530117 h 1644088"/>
              <a:gd name="connsiteX3" fmla="*/ 0 w 1144172"/>
              <a:gd name="connsiteY3" fmla="*/ 1644088 h 1644088"/>
              <a:gd name="connsiteX4" fmla="*/ 0 w 1144172"/>
              <a:gd name="connsiteY4" fmla="*/ 0 h 1644088"/>
              <a:gd name="connsiteX0" fmla="*/ 0 w 1144172"/>
              <a:gd name="connsiteY0" fmla="*/ 0 h 1629174"/>
              <a:gd name="connsiteX1" fmla="*/ 1144172 w 1144172"/>
              <a:gd name="connsiteY1" fmla="*/ 129010 h 1629174"/>
              <a:gd name="connsiteX2" fmla="*/ 1140253 w 1144172"/>
              <a:gd name="connsiteY2" fmla="*/ 1515203 h 1629174"/>
              <a:gd name="connsiteX3" fmla="*/ 0 w 1144172"/>
              <a:gd name="connsiteY3" fmla="*/ 1629174 h 1629174"/>
              <a:gd name="connsiteX4" fmla="*/ 0 w 1144172"/>
              <a:gd name="connsiteY4" fmla="*/ 0 h 162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4172" h="1629174">
                <a:moveTo>
                  <a:pt x="0" y="0"/>
                </a:moveTo>
                <a:lnTo>
                  <a:pt x="1144172" y="129010"/>
                </a:lnTo>
                <a:cubicBezTo>
                  <a:pt x="1140214" y="601017"/>
                  <a:pt x="1144211" y="1043196"/>
                  <a:pt x="1140253" y="1515203"/>
                </a:cubicBezTo>
                <a:lnTo>
                  <a:pt x="0" y="1629174"/>
                </a:lnTo>
                <a:lnTo>
                  <a:pt x="0" y="0"/>
                </a:lnTo>
                <a:close/>
              </a:path>
            </a:pathLst>
          </a:cu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R" sz="1600" dirty="0"/>
              <a:t>DICIEMBRE</a:t>
            </a:r>
          </a:p>
        </p:txBody>
      </p:sp>
      <p:sp>
        <p:nvSpPr>
          <p:cNvPr id="23" name="TextBox 6"/>
          <p:cNvSpPr txBox="1"/>
          <p:nvPr/>
        </p:nvSpPr>
        <p:spPr>
          <a:xfrm>
            <a:off x="971600" y="3284984"/>
            <a:ext cx="2808312" cy="2431435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04may-08may</a:t>
            </a:r>
            <a:endParaRPr lang="es-CR" sz="2400" dirty="0"/>
          </a:p>
          <a:p>
            <a:r>
              <a:rPr lang="es-CR" sz="1600" dirty="0" smtClean="0"/>
              <a:t>Preparar cliente para envíos a producción:</a:t>
            </a:r>
          </a:p>
          <a:p>
            <a:r>
              <a:rPr lang="es-CR" sz="1600" dirty="0" smtClean="0"/>
              <a:t>-Suscripción  al sitio.      </a:t>
            </a:r>
          </a:p>
          <a:p>
            <a:r>
              <a:rPr lang="es-CR" sz="1600" dirty="0" smtClean="0"/>
              <a:t>-Descarga de certificados digitales.</a:t>
            </a:r>
          </a:p>
          <a:p>
            <a:r>
              <a:rPr lang="es-CR" sz="1600" dirty="0" smtClean="0"/>
              <a:t>-Configuración del cliente </a:t>
            </a:r>
            <a:r>
              <a:rPr lang="es-CR" sz="1600" dirty="0" err="1" smtClean="0"/>
              <a:t>.Net</a:t>
            </a:r>
            <a:r>
              <a:rPr lang="es-CR" sz="1600" dirty="0" smtClean="0"/>
              <a:t> con el certificado de producción.</a:t>
            </a:r>
            <a:endParaRPr lang="es-CR" sz="1600" dirty="0"/>
          </a:p>
        </p:txBody>
      </p:sp>
      <p:sp>
        <p:nvSpPr>
          <p:cNvPr id="32" name="TextBox 6"/>
          <p:cNvSpPr txBox="1"/>
          <p:nvPr/>
        </p:nvSpPr>
        <p:spPr>
          <a:xfrm>
            <a:off x="3851920" y="3284984"/>
            <a:ext cx="2592288" cy="1446550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11may</a:t>
            </a:r>
            <a:endParaRPr lang="es-CR" sz="2400" dirty="0"/>
          </a:p>
          <a:p>
            <a:r>
              <a:rPr lang="es-CR" sz="1600" dirty="0" smtClean="0"/>
              <a:t>Las Entidades Financieras hacen el </a:t>
            </a:r>
            <a:r>
              <a:rPr lang="es-CR" sz="1600" b="1" dirty="0" smtClean="0"/>
              <a:t>envío oficial </a:t>
            </a:r>
            <a:r>
              <a:rPr lang="es-CR" sz="1600" dirty="0" smtClean="0"/>
              <a:t>del reporte FATCA al servicio del MH en producción.</a:t>
            </a:r>
            <a:endParaRPr lang="es-CR" sz="1600" dirty="0"/>
          </a:p>
        </p:txBody>
      </p:sp>
      <p:sp>
        <p:nvSpPr>
          <p:cNvPr id="33" name="TextBox 6"/>
          <p:cNvSpPr txBox="1"/>
          <p:nvPr/>
        </p:nvSpPr>
        <p:spPr>
          <a:xfrm>
            <a:off x="6521855" y="3284984"/>
            <a:ext cx="2088232" cy="1446550"/>
          </a:xfrm>
          <a:prstGeom prst="rect">
            <a:avLst/>
          </a:prstGeom>
          <a:solidFill>
            <a:schemeClr val="accent2">
              <a:lumMod val="40000"/>
              <a:lumOff val="60000"/>
              <a:alpha val="68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R" sz="2400" dirty="0" smtClean="0"/>
              <a:t>18may</a:t>
            </a:r>
            <a:endParaRPr lang="es-CR" sz="2400" dirty="0"/>
          </a:p>
          <a:p>
            <a:r>
              <a:rPr lang="es-CR" sz="1600" dirty="0" smtClean="0"/>
              <a:t>Informe de cumplimiento de los envíos del reporte FATCA.</a:t>
            </a:r>
            <a:endParaRPr lang="es-CR" sz="1600" dirty="0"/>
          </a:p>
        </p:txBody>
      </p:sp>
      <p:sp>
        <p:nvSpPr>
          <p:cNvPr id="20" name="Flecha derecha 19"/>
          <p:cNvSpPr/>
          <p:nvPr/>
        </p:nvSpPr>
        <p:spPr>
          <a:xfrm>
            <a:off x="2249481" y="3140968"/>
            <a:ext cx="6787015" cy="288032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endPos="0" dir="5400000" sy="-100000" algn="bl" rotWithShape="0"/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aphicFrame>
        <p:nvGraphicFramePr>
          <p:cNvPr id="17" name="Diagrama 16"/>
          <p:cNvGraphicFramePr/>
          <p:nvPr>
            <p:extLst>
              <p:ext uri="{D42A27DB-BD31-4B8C-83A1-F6EECF244321}">
                <p14:modId xmlns:p14="http://schemas.microsoft.com/office/powerpoint/2010/main" val="3797960780"/>
              </p:ext>
            </p:extLst>
          </p:nvPr>
        </p:nvGraphicFramePr>
        <p:xfrm>
          <a:off x="288032" y="20636"/>
          <a:ext cx="1763688" cy="1318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8713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37 Grupo"/>
          <p:cNvGrpSpPr/>
          <p:nvPr/>
        </p:nvGrpSpPr>
        <p:grpSpPr>
          <a:xfrm>
            <a:off x="857225" y="836712"/>
            <a:ext cx="8107263" cy="584775"/>
            <a:chOff x="857225" y="1052736"/>
            <a:chExt cx="8107263" cy="584775"/>
          </a:xfrm>
        </p:grpSpPr>
        <p:sp>
          <p:nvSpPr>
            <p:cNvPr id="88" name="87 Rectángulo"/>
            <p:cNvSpPr/>
            <p:nvPr/>
          </p:nvSpPr>
          <p:spPr>
            <a:xfrm>
              <a:off x="857225" y="1223143"/>
              <a:ext cx="5226944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90" name="89 CuadroTexto"/>
            <p:cNvSpPr txBox="1"/>
            <p:nvPr/>
          </p:nvSpPr>
          <p:spPr>
            <a:xfrm>
              <a:off x="5940152" y="1052736"/>
              <a:ext cx="30243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-Solicitar autorizaciones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-Identificar cuentas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03/12/14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03/04/15</a:t>
              </a:r>
              <a:endParaRPr lang="es-CR" altLang="es-CR" sz="1400" dirty="0">
                <a:latin typeface="Arial Narrow" panose="020B0606020202030204" pitchFamily="34" charset="0"/>
              </a:endParaRPr>
            </a:p>
          </p:txBody>
        </p:sp>
      </p:grpSp>
      <p:cxnSp>
        <p:nvCxnSpPr>
          <p:cNvPr id="24" name="23 Conector recto"/>
          <p:cNvCxnSpPr/>
          <p:nvPr/>
        </p:nvCxnSpPr>
        <p:spPr>
          <a:xfrm flipH="1">
            <a:off x="4570861" y="755576"/>
            <a:ext cx="1139" cy="5150384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7164288" y="756561"/>
            <a:ext cx="1" cy="5149409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H="1">
            <a:off x="3271308" y="764704"/>
            <a:ext cx="10652" cy="5141256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979712" y="764704"/>
            <a:ext cx="0" cy="5141257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Rectángulo"/>
          <p:cNvSpPr/>
          <p:nvPr/>
        </p:nvSpPr>
        <p:spPr>
          <a:xfrm>
            <a:off x="714348" y="756559"/>
            <a:ext cx="7833016" cy="5149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1" name="90 CuadroTexto"/>
          <p:cNvSpPr txBox="1"/>
          <p:nvPr/>
        </p:nvSpPr>
        <p:spPr>
          <a:xfrm>
            <a:off x="571472" y="-99392"/>
            <a:ext cx="82575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rPr>
              <a:t>Línea de tiempo</a:t>
            </a:r>
          </a:p>
        </p:txBody>
      </p:sp>
      <p:sp>
        <p:nvSpPr>
          <p:cNvPr id="165" name="164 CuadroTexto"/>
          <p:cNvSpPr txBox="1"/>
          <p:nvPr/>
        </p:nvSpPr>
        <p:spPr>
          <a:xfrm>
            <a:off x="3786181" y="3548506"/>
            <a:ext cx="6860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>
                <a:solidFill>
                  <a:schemeClr val="bg1"/>
                </a:solidFill>
              </a:rPr>
              <a:t>II Fase</a:t>
            </a:r>
            <a:endParaRPr lang="es-CR" sz="1000" b="1" dirty="0">
              <a:solidFill>
                <a:schemeClr val="bg1"/>
              </a:solidFill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1503331" y="1196752"/>
            <a:ext cx="4470983" cy="338554"/>
            <a:chOff x="1503331" y="1716975"/>
            <a:chExt cx="4470983" cy="338554"/>
          </a:xfrm>
        </p:grpSpPr>
        <p:sp>
          <p:nvSpPr>
            <p:cNvPr id="102" name="101 CuadroTexto"/>
            <p:cNvSpPr txBox="1"/>
            <p:nvPr/>
          </p:nvSpPr>
          <p:spPr>
            <a:xfrm>
              <a:off x="1547664" y="1716975"/>
              <a:ext cx="44266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Presentación estándares y línea de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tiempo </a:t>
              </a:r>
              <a:r>
                <a:rPr lang="es-CR" altLang="es-CR" sz="14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18/12/14</a:t>
              </a:r>
              <a:endParaRPr lang="es-CR" altLang="es-CR" sz="1400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9" name="98 Triángulo isósceles"/>
            <p:cNvSpPr/>
            <p:nvPr/>
          </p:nvSpPr>
          <p:spPr>
            <a:xfrm rot="10800000">
              <a:off x="1503331" y="1844824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</p:grpSp>
      <p:sp>
        <p:nvSpPr>
          <p:cNvPr id="93" name="92 Rectángulo"/>
          <p:cNvSpPr/>
          <p:nvPr/>
        </p:nvSpPr>
        <p:spPr>
          <a:xfrm>
            <a:off x="714348" y="5949280"/>
            <a:ext cx="142876" cy="1428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4" name="93 Rectángulo"/>
          <p:cNvSpPr/>
          <p:nvPr/>
        </p:nvSpPr>
        <p:spPr>
          <a:xfrm>
            <a:off x="3563888" y="5949280"/>
            <a:ext cx="142876" cy="142876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8" name="97 CuadroTexto"/>
          <p:cNvSpPr txBox="1"/>
          <p:nvPr/>
        </p:nvSpPr>
        <p:spPr>
          <a:xfrm>
            <a:off x="827585" y="5877272"/>
            <a:ext cx="48245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560513">
              <a:tabLst>
                <a:tab pos="990600" algn="l"/>
                <a:tab pos="1258888" algn="l"/>
                <a:tab pos="2508250" algn="l"/>
                <a:tab pos="3590925" algn="l"/>
                <a:tab pos="4572000" algn="l"/>
                <a:tab pos="4664075" algn="l"/>
                <a:tab pos="6459538" algn="l"/>
              </a:tabLst>
            </a:pPr>
            <a:r>
              <a:rPr lang="es-ES" sz="1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Tarea  IF                      Reunión                                      Compromiso IRS</a:t>
            </a:r>
            <a:endParaRPr lang="es-CR" sz="16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714348" y="476672"/>
            <a:ext cx="7833016" cy="279887"/>
            <a:chOff x="714348" y="757084"/>
            <a:chExt cx="7833016" cy="279887"/>
          </a:xfrm>
        </p:grpSpPr>
        <p:sp>
          <p:nvSpPr>
            <p:cNvPr id="71" name="70 Rectángulo"/>
            <p:cNvSpPr/>
            <p:nvPr/>
          </p:nvSpPr>
          <p:spPr>
            <a:xfrm>
              <a:off x="5888428" y="758067"/>
              <a:ext cx="1322472" cy="278904"/>
            </a:xfrm>
            <a:prstGeom prst="rect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R" dirty="0"/>
                <a:t>Abr</a:t>
              </a:r>
            </a:p>
          </p:txBody>
        </p:sp>
        <p:grpSp>
          <p:nvGrpSpPr>
            <p:cNvPr id="2" name="1 Grupo"/>
            <p:cNvGrpSpPr/>
            <p:nvPr/>
          </p:nvGrpSpPr>
          <p:grpSpPr>
            <a:xfrm>
              <a:off x="714348" y="757084"/>
              <a:ext cx="7833016" cy="278904"/>
              <a:chOff x="714348" y="757084"/>
              <a:chExt cx="7833016" cy="278904"/>
            </a:xfrm>
          </p:grpSpPr>
          <p:sp>
            <p:nvSpPr>
              <p:cNvPr id="3" name="2 Rectángulo"/>
              <p:cNvSpPr/>
              <p:nvPr/>
            </p:nvSpPr>
            <p:spPr>
              <a:xfrm>
                <a:off x="714348" y="757084"/>
                <a:ext cx="1322472" cy="278904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smtClean="0"/>
                  <a:t>Dic</a:t>
                </a:r>
                <a:endParaRPr lang="es-CR" dirty="0"/>
              </a:p>
            </p:txBody>
          </p:sp>
          <p:sp>
            <p:nvSpPr>
              <p:cNvPr id="68" name="67 Rectángulo"/>
              <p:cNvSpPr/>
              <p:nvPr/>
            </p:nvSpPr>
            <p:spPr>
              <a:xfrm>
                <a:off x="1979712" y="757084"/>
                <a:ext cx="132247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Ene</a:t>
                </a:r>
              </a:p>
            </p:txBody>
          </p:sp>
          <p:sp>
            <p:nvSpPr>
              <p:cNvPr id="69" name="68 Rectángulo"/>
              <p:cNvSpPr/>
              <p:nvPr/>
            </p:nvSpPr>
            <p:spPr>
              <a:xfrm>
                <a:off x="3269424" y="757084"/>
                <a:ext cx="132247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Feb</a:t>
                </a:r>
              </a:p>
            </p:txBody>
          </p:sp>
          <p:sp>
            <p:nvSpPr>
              <p:cNvPr id="70" name="69 Rectángulo"/>
              <p:cNvSpPr/>
              <p:nvPr/>
            </p:nvSpPr>
            <p:spPr>
              <a:xfrm>
                <a:off x="4572000" y="757084"/>
                <a:ext cx="132247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/>
                  <a:t>Mar</a:t>
                </a:r>
              </a:p>
            </p:txBody>
          </p:sp>
          <p:sp>
            <p:nvSpPr>
              <p:cNvPr id="72" name="71 Rectángulo"/>
              <p:cNvSpPr/>
              <p:nvPr/>
            </p:nvSpPr>
            <p:spPr>
              <a:xfrm>
                <a:off x="7171472" y="757084"/>
                <a:ext cx="1375892" cy="27890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CR" dirty="0" err="1"/>
                  <a:t>May</a:t>
                </a:r>
                <a:endParaRPr lang="es-CR" dirty="0"/>
              </a:p>
            </p:txBody>
          </p:sp>
        </p:grpSp>
      </p:grpSp>
      <p:grpSp>
        <p:nvGrpSpPr>
          <p:cNvPr id="10" name="9 Grupo"/>
          <p:cNvGrpSpPr/>
          <p:nvPr/>
        </p:nvGrpSpPr>
        <p:grpSpPr>
          <a:xfrm>
            <a:off x="1619672" y="1484784"/>
            <a:ext cx="5832648" cy="338554"/>
            <a:chOff x="1763688" y="1761353"/>
            <a:chExt cx="5832648" cy="338554"/>
          </a:xfrm>
        </p:grpSpPr>
        <p:sp>
          <p:nvSpPr>
            <p:cNvPr id="77" name="76 Rectángulo"/>
            <p:cNvSpPr/>
            <p:nvPr/>
          </p:nvSpPr>
          <p:spPr>
            <a:xfrm>
              <a:off x="1763688" y="1833361"/>
              <a:ext cx="438711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73" name="72 CuadroTexto"/>
            <p:cNvSpPr txBox="1"/>
            <p:nvPr/>
          </p:nvSpPr>
          <p:spPr>
            <a:xfrm>
              <a:off x="2164806" y="1761353"/>
              <a:ext cx="543153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Comunicar al BCCR </a:t>
              </a:r>
              <a:r>
                <a:rPr lang="es-CR" altLang="es-CR" sz="1600" dirty="0" err="1">
                  <a:latin typeface="Arial Narrow" panose="020B0606020202030204" pitchFamily="34" charset="0"/>
                  <a:cs typeface="Calibri" panose="020F0502020204030204" pitchFamily="34" charset="0"/>
                </a:rPr>
                <a:t>IPs</a:t>
              </a: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 de equipos para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pruebas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19/12/14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05/01/14</a:t>
              </a:r>
              <a:endParaRPr lang="es-CR" altLang="es-CR" sz="16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2320250" y="2060848"/>
            <a:ext cx="6227114" cy="338554"/>
            <a:chOff x="2320250" y="2309787"/>
            <a:chExt cx="6227114" cy="338554"/>
          </a:xfrm>
        </p:grpSpPr>
        <p:sp>
          <p:nvSpPr>
            <p:cNvPr id="74" name="73 Rectángulo"/>
            <p:cNvSpPr/>
            <p:nvPr/>
          </p:nvSpPr>
          <p:spPr>
            <a:xfrm>
              <a:off x="2320250" y="2382497"/>
              <a:ext cx="667574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75" name="74 CuadroTexto"/>
            <p:cNvSpPr txBox="1"/>
            <p:nvPr/>
          </p:nvSpPr>
          <p:spPr>
            <a:xfrm>
              <a:off x="2915816" y="2309787"/>
              <a:ext cx="56315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Pruebas comunicación con el servicio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FATCA 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08/01/15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19/01/15</a:t>
              </a:r>
              <a:endParaRPr lang="es-CR" altLang="es-CR" sz="14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858940" y="2348880"/>
            <a:ext cx="4555534" cy="338554"/>
            <a:chOff x="2858940" y="2492896"/>
            <a:chExt cx="4555534" cy="338554"/>
          </a:xfrm>
        </p:grpSpPr>
        <p:sp>
          <p:nvSpPr>
            <p:cNvPr id="78" name="77 Triángulo isósceles"/>
            <p:cNvSpPr/>
            <p:nvPr/>
          </p:nvSpPr>
          <p:spPr>
            <a:xfrm rot="10800000">
              <a:off x="2858940" y="2638051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79" name="78 CuadroTexto"/>
            <p:cNvSpPr txBox="1"/>
            <p:nvPr/>
          </p:nvSpPr>
          <p:spPr>
            <a:xfrm>
              <a:off x="2987824" y="2492896"/>
              <a:ext cx="44266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Reunión inicio pruebas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autenticación  </a:t>
              </a:r>
              <a:r>
                <a:rPr lang="es-CR" altLang="es-CR" sz="14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20/01/15</a:t>
              </a:r>
            </a:p>
          </p:txBody>
        </p:sp>
      </p:grpSp>
      <p:grpSp>
        <p:nvGrpSpPr>
          <p:cNvPr id="40" name="39 Grupo"/>
          <p:cNvGrpSpPr/>
          <p:nvPr/>
        </p:nvGrpSpPr>
        <p:grpSpPr>
          <a:xfrm>
            <a:off x="3061826" y="2708920"/>
            <a:ext cx="5326598" cy="338554"/>
            <a:chOff x="3061826" y="2830591"/>
            <a:chExt cx="5326598" cy="338554"/>
          </a:xfrm>
        </p:grpSpPr>
        <p:sp>
          <p:nvSpPr>
            <p:cNvPr id="80" name="79 Rectángulo"/>
            <p:cNvSpPr/>
            <p:nvPr/>
          </p:nvSpPr>
          <p:spPr>
            <a:xfrm>
              <a:off x="3061826" y="2886553"/>
              <a:ext cx="868833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81" name="80 CuadroTexto"/>
            <p:cNvSpPr txBox="1"/>
            <p:nvPr/>
          </p:nvSpPr>
          <p:spPr>
            <a:xfrm>
              <a:off x="3961774" y="2830591"/>
              <a:ext cx="44266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Pruebas autenticación servicio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FATCA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21/01/15 -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13/02/15</a:t>
              </a:r>
              <a:endParaRPr lang="es-CR" altLang="es-CR" sz="16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1" name="40 Grupo"/>
          <p:cNvGrpSpPr/>
          <p:nvPr/>
        </p:nvGrpSpPr>
        <p:grpSpPr>
          <a:xfrm>
            <a:off x="4427984" y="2996952"/>
            <a:ext cx="4119380" cy="338554"/>
            <a:chOff x="4427984" y="3019018"/>
            <a:chExt cx="4119380" cy="338554"/>
          </a:xfrm>
        </p:grpSpPr>
        <p:sp>
          <p:nvSpPr>
            <p:cNvPr id="124" name="123 Triángulo isósceles"/>
            <p:cNvSpPr/>
            <p:nvPr/>
          </p:nvSpPr>
          <p:spPr>
            <a:xfrm rot="10800000">
              <a:off x="4427984" y="3151410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82" name="81 CuadroTexto"/>
            <p:cNvSpPr txBox="1"/>
            <p:nvPr/>
          </p:nvSpPr>
          <p:spPr>
            <a:xfrm>
              <a:off x="4606604" y="3019018"/>
              <a:ext cx="39407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Reunión Inicio Pruebas envío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FATCA </a:t>
              </a:r>
              <a:r>
                <a:rPr lang="es-CR" altLang="es-CR" sz="14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27/02/15</a:t>
              </a:r>
              <a:endParaRPr lang="es-CR" altLang="es-CR" sz="1400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2" name="41 Grupo"/>
          <p:cNvGrpSpPr/>
          <p:nvPr/>
        </p:nvGrpSpPr>
        <p:grpSpPr>
          <a:xfrm>
            <a:off x="395536" y="3284984"/>
            <a:ext cx="5760640" cy="553998"/>
            <a:chOff x="755576" y="3351395"/>
            <a:chExt cx="5400600" cy="553998"/>
          </a:xfrm>
        </p:grpSpPr>
        <p:sp>
          <p:nvSpPr>
            <p:cNvPr id="85" name="84 Rectángulo"/>
            <p:cNvSpPr/>
            <p:nvPr/>
          </p:nvSpPr>
          <p:spPr>
            <a:xfrm>
              <a:off x="4519887" y="3429000"/>
              <a:ext cx="1636289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87" name="86 CuadroTexto"/>
            <p:cNvSpPr txBox="1"/>
            <p:nvPr/>
          </p:nvSpPr>
          <p:spPr>
            <a:xfrm>
              <a:off x="755576" y="3351395"/>
              <a:ext cx="382928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Pruebas envío de reportes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FATCA 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28/02/15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06/04/15</a:t>
              </a:r>
              <a:endParaRPr lang="es-CR" altLang="es-CR" sz="14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3" name="12 Grupo"/>
          <p:cNvGrpSpPr/>
          <p:nvPr/>
        </p:nvGrpSpPr>
        <p:grpSpPr>
          <a:xfrm>
            <a:off x="2387497" y="4098558"/>
            <a:ext cx="3911556" cy="338554"/>
            <a:chOff x="2387497" y="4221088"/>
            <a:chExt cx="3911556" cy="338554"/>
          </a:xfrm>
        </p:grpSpPr>
        <p:sp>
          <p:nvSpPr>
            <p:cNvPr id="95" name="94 Triángulo isósceles"/>
            <p:cNvSpPr/>
            <p:nvPr/>
          </p:nvSpPr>
          <p:spPr>
            <a:xfrm rot="10800000">
              <a:off x="6156177" y="4293096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96" name="95 CuadroTexto"/>
            <p:cNvSpPr txBox="1"/>
            <p:nvPr/>
          </p:nvSpPr>
          <p:spPr>
            <a:xfrm>
              <a:off x="2387497" y="4221088"/>
              <a:ext cx="38406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Reunión Informe pruebas de envío </a:t>
              </a:r>
              <a:r>
                <a:rPr lang="es-CR" altLang="es-CR" sz="14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07/04/15</a:t>
              </a:r>
              <a:endParaRPr lang="es-CR" altLang="es-CR" sz="1400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6" name="45 Grupo"/>
          <p:cNvGrpSpPr/>
          <p:nvPr/>
        </p:nvGrpSpPr>
        <p:grpSpPr>
          <a:xfrm>
            <a:off x="1668198" y="4386590"/>
            <a:ext cx="5094972" cy="338554"/>
            <a:chOff x="1668198" y="4530606"/>
            <a:chExt cx="5094972" cy="338554"/>
          </a:xfrm>
        </p:grpSpPr>
        <p:sp>
          <p:nvSpPr>
            <p:cNvPr id="101" name="100 Rectángulo"/>
            <p:cNvSpPr/>
            <p:nvPr/>
          </p:nvSpPr>
          <p:spPr>
            <a:xfrm>
              <a:off x="6516516" y="4584587"/>
              <a:ext cx="246654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05" name="104 CuadroTexto"/>
            <p:cNvSpPr txBox="1"/>
            <p:nvPr/>
          </p:nvSpPr>
          <p:spPr>
            <a:xfrm>
              <a:off x="1668198" y="4530606"/>
              <a:ext cx="492262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>
                  <a:latin typeface="Arial Narrow" panose="020B0606020202030204" pitchFamily="34" charset="0"/>
                  <a:cs typeface="Calibri" panose="020F0502020204030204" pitchFamily="34" charset="0"/>
                </a:rPr>
                <a:t>Solicitar al 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MH suscripción Servicio FATCA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13/04/2015 - 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17/04/15</a:t>
              </a:r>
            </a:p>
          </p:txBody>
        </p:sp>
      </p:grpSp>
      <p:grpSp>
        <p:nvGrpSpPr>
          <p:cNvPr id="48" name="47 Grupo"/>
          <p:cNvGrpSpPr/>
          <p:nvPr/>
        </p:nvGrpSpPr>
        <p:grpSpPr>
          <a:xfrm>
            <a:off x="2699792" y="4962654"/>
            <a:ext cx="4819162" cy="338554"/>
            <a:chOff x="2699792" y="5098473"/>
            <a:chExt cx="4819162" cy="338554"/>
          </a:xfrm>
        </p:grpSpPr>
        <p:sp>
          <p:nvSpPr>
            <p:cNvPr id="106" name="105 Rectángulo"/>
            <p:cNvSpPr/>
            <p:nvPr/>
          </p:nvSpPr>
          <p:spPr>
            <a:xfrm>
              <a:off x="7272300" y="5157192"/>
              <a:ext cx="246654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07" name="106 CuadroTexto"/>
            <p:cNvSpPr txBox="1"/>
            <p:nvPr/>
          </p:nvSpPr>
          <p:spPr>
            <a:xfrm>
              <a:off x="2699792" y="5098473"/>
              <a:ext cx="472904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sz="1600" dirty="0">
                  <a:latin typeface="Arial Narrow" panose="020B0606020202030204" pitchFamily="34" charset="0"/>
                </a:rPr>
                <a:t>Preparar cliente para envíos a producción</a:t>
              </a: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04/05/15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08/05/15</a:t>
              </a:r>
              <a:endParaRPr lang="es-CR" altLang="es-CR" sz="14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7" name="46 Grupo"/>
          <p:cNvGrpSpPr/>
          <p:nvPr/>
        </p:nvGrpSpPr>
        <p:grpSpPr>
          <a:xfrm>
            <a:off x="2058383" y="4653136"/>
            <a:ext cx="5033897" cy="338554"/>
            <a:chOff x="2058383" y="4797152"/>
            <a:chExt cx="5033897" cy="338554"/>
          </a:xfrm>
        </p:grpSpPr>
        <p:sp>
          <p:nvSpPr>
            <p:cNvPr id="108" name="107 Triángulo isósceles"/>
            <p:cNvSpPr/>
            <p:nvPr/>
          </p:nvSpPr>
          <p:spPr>
            <a:xfrm rot="10800000">
              <a:off x="6949404" y="4869160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09" name="108 CuadroTexto"/>
            <p:cNvSpPr txBox="1"/>
            <p:nvPr/>
          </p:nvSpPr>
          <p:spPr>
            <a:xfrm>
              <a:off x="2058383" y="4797152"/>
              <a:ext cx="495829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Reunión envío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 oficial FATCA  (Presentación de guías) </a:t>
              </a:r>
              <a:r>
                <a:rPr lang="es-CR" altLang="es-CR" sz="14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27/04/15</a:t>
              </a:r>
              <a:endParaRPr lang="es-CR" altLang="es-CR" sz="1600" u="sng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3323601" y="5517232"/>
            <a:ext cx="4632775" cy="338554"/>
            <a:chOff x="3195384" y="5619273"/>
            <a:chExt cx="4632775" cy="338554"/>
          </a:xfrm>
        </p:grpSpPr>
        <p:sp>
          <p:nvSpPr>
            <p:cNvPr id="110" name="109 Triángulo isósceles"/>
            <p:cNvSpPr/>
            <p:nvPr/>
          </p:nvSpPr>
          <p:spPr>
            <a:xfrm rot="10800000">
              <a:off x="7668345" y="5701723"/>
              <a:ext cx="142876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13" name="112 CuadroTexto"/>
            <p:cNvSpPr txBox="1"/>
            <p:nvPr/>
          </p:nvSpPr>
          <p:spPr>
            <a:xfrm>
              <a:off x="3195384" y="5619273"/>
              <a:ext cx="46327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I</a:t>
              </a:r>
              <a:r>
                <a:rPr lang="es-CR" sz="1600" u="sng" dirty="0" smtClean="0">
                  <a:latin typeface="Arial Narrow" panose="020B0606020202030204" pitchFamily="34" charset="0"/>
                </a:rPr>
                <a:t>nforme cumplimiento envíos </a:t>
              </a:r>
              <a:r>
                <a:rPr lang="es-CR" sz="1600" u="sng" dirty="0">
                  <a:latin typeface="Arial Narrow" panose="020B0606020202030204" pitchFamily="34" charset="0"/>
                </a:rPr>
                <a:t>del reporte </a:t>
              </a:r>
              <a:r>
                <a:rPr lang="es-CR" sz="1600" u="sng" dirty="0" smtClean="0">
                  <a:latin typeface="Arial Narrow" panose="020B0606020202030204" pitchFamily="34" charset="0"/>
                </a:rPr>
                <a:t>FATCA </a:t>
              </a:r>
              <a:r>
                <a:rPr lang="es-CR" altLang="es-CR" sz="14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18/05/15</a:t>
              </a:r>
              <a:endParaRPr lang="es-CR" altLang="es-CR" sz="1400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5" name="114 Triángulo isósceles"/>
          <p:cNvSpPr/>
          <p:nvPr/>
        </p:nvSpPr>
        <p:spPr>
          <a:xfrm rot="10800000">
            <a:off x="1908843" y="5949280"/>
            <a:ext cx="142876" cy="142876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12" name="11 Grupo"/>
          <p:cNvGrpSpPr/>
          <p:nvPr/>
        </p:nvGrpSpPr>
        <p:grpSpPr>
          <a:xfrm>
            <a:off x="1574768" y="3810526"/>
            <a:ext cx="5517512" cy="338554"/>
            <a:chOff x="1574768" y="3933056"/>
            <a:chExt cx="5517512" cy="338554"/>
          </a:xfrm>
        </p:grpSpPr>
        <p:sp>
          <p:nvSpPr>
            <p:cNvPr id="116" name="115 Rectángulo"/>
            <p:cNvSpPr/>
            <p:nvPr/>
          </p:nvSpPr>
          <p:spPr>
            <a:xfrm>
              <a:off x="5851947" y="4025270"/>
              <a:ext cx="1240333" cy="17632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117" name="116 CuadroTexto"/>
            <p:cNvSpPr txBox="1"/>
            <p:nvPr/>
          </p:nvSpPr>
          <p:spPr>
            <a:xfrm>
              <a:off x="1574768" y="3933056"/>
              <a:ext cx="430623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Proceso de evaluación FATCA - IRS 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30/03/15 </a:t>
              </a:r>
              <a:r>
                <a:rPr lang="es-CR" altLang="es-CR" sz="1400" dirty="0">
                  <a:latin typeface="Arial Narrow" panose="020B0606020202030204" pitchFamily="34" charset="0"/>
                  <a:cs typeface="Calibri" panose="020F0502020204030204" pitchFamily="34" charset="0"/>
                </a:rPr>
                <a:t>-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28/04/15</a:t>
              </a:r>
              <a:endParaRPr lang="es-CR" altLang="es-CR" sz="14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7 Grupo"/>
          <p:cNvGrpSpPr/>
          <p:nvPr/>
        </p:nvGrpSpPr>
        <p:grpSpPr>
          <a:xfrm>
            <a:off x="1793328" y="1844824"/>
            <a:ext cx="6379072" cy="338554"/>
            <a:chOff x="1793328" y="1556792"/>
            <a:chExt cx="6379072" cy="338554"/>
          </a:xfrm>
        </p:grpSpPr>
        <p:sp>
          <p:nvSpPr>
            <p:cNvPr id="57" name="56 Rectángulo"/>
            <p:cNvSpPr/>
            <p:nvPr/>
          </p:nvSpPr>
          <p:spPr>
            <a:xfrm>
              <a:off x="1793328" y="1597920"/>
              <a:ext cx="2726559" cy="17489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58" name="57 CuadroTexto"/>
            <p:cNvSpPr txBox="1"/>
            <p:nvPr/>
          </p:nvSpPr>
          <p:spPr>
            <a:xfrm>
              <a:off x="4505366" y="1556792"/>
              <a:ext cx="366703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Desarrollo del cliente 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26/12/14 – 28/02/2015</a:t>
              </a:r>
              <a:endParaRPr lang="es-CR" altLang="es-CR" sz="14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48 Grupo"/>
          <p:cNvGrpSpPr/>
          <p:nvPr/>
        </p:nvGrpSpPr>
        <p:grpSpPr>
          <a:xfrm>
            <a:off x="4307840" y="5250686"/>
            <a:ext cx="3648536" cy="338554"/>
            <a:chOff x="4307840" y="5250686"/>
            <a:chExt cx="3648536" cy="338554"/>
          </a:xfrm>
        </p:grpSpPr>
        <p:sp>
          <p:nvSpPr>
            <p:cNvPr id="59" name="58 Rectángulo"/>
            <p:cNvSpPr/>
            <p:nvPr/>
          </p:nvSpPr>
          <p:spPr>
            <a:xfrm>
              <a:off x="7661761" y="5334825"/>
              <a:ext cx="78591" cy="1824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60" name="59 CuadroTexto"/>
            <p:cNvSpPr txBox="1"/>
            <p:nvPr/>
          </p:nvSpPr>
          <p:spPr>
            <a:xfrm>
              <a:off x="4307840" y="5250686"/>
              <a:ext cx="36485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sz="1600" dirty="0" smtClean="0">
                  <a:latin typeface="Arial Narrow" panose="020B0606020202030204" pitchFamily="34" charset="0"/>
                </a:rPr>
                <a:t>Envío </a:t>
              </a:r>
              <a:r>
                <a:rPr lang="es-CR" sz="1600" dirty="0">
                  <a:latin typeface="Arial Narrow" panose="020B0606020202030204" pitchFamily="34" charset="0"/>
                </a:rPr>
                <a:t>oficial del reporte FATCA </a:t>
              </a:r>
              <a:r>
                <a:rPr lang="es-CR" sz="1600" dirty="0" smtClean="0">
                  <a:latin typeface="Arial Narrow" panose="020B0606020202030204" pitchFamily="34" charset="0"/>
                </a:rPr>
                <a:t>   </a:t>
              </a:r>
              <a:r>
                <a:rPr lang="es-CR" sz="1400" dirty="0" smtClean="0">
                  <a:latin typeface="Arial Narrow" panose="020B0606020202030204" pitchFamily="34" charset="0"/>
                </a:rPr>
                <a:t>11</a:t>
              </a:r>
              <a:r>
                <a:rPr lang="es-CR" altLang="es-CR" sz="1400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/05/15</a:t>
              </a:r>
              <a:endParaRPr lang="es-CR" altLang="es-CR" sz="1400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7" name="6 Flecha a la derecha con bandas"/>
          <p:cNvSpPr/>
          <p:nvPr/>
        </p:nvSpPr>
        <p:spPr>
          <a:xfrm>
            <a:off x="272874" y="976373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2" name="61 Flecha a la derecha con bandas"/>
          <p:cNvSpPr/>
          <p:nvPr/>
        </p:nvSpPr>
        <p:spPr>
          <a:xfrm>
            <a:off x="899592" y="1268760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3" name="62 Flecha a la derecha con bandas"/>
          <p:cNvSpPr/>
          <p:nvPr/>
        </p:nvSpPr>
        <p:spPr>
          <a:xfrm>
            <a:off x="1043608" y="1484784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4" name="63 Flecha a la derecha con bandas"/>
          <p:cNvSpPr/>
          <p:nvPr/>
        </p:nvSpPr>
        <p:spPr>
          <a:xfrm>
            <a:off x="1187624" y="1844824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5" name="64 Flecha a la derecha con bandas"/>
          <p:cNvSpPr/>
          <p:nvPr/>
        </p:nvSpPr>
        <p:spPr>
          <a:xfrm>
            <a:off x="1740206" y="2060848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6" name="65 Flecha a la derecha con bandas"/>
          <p:cNvSpPr/>
          <p:nvPr/>
        </p:nvSpPr>
        <p:spPr>
          <a:xfrm>
            <a:off x="2267744" y="2420888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7" name="66 Flecha a la derecha con bandas"/>
          <p:cNvSpPr/>
          <p:nvPr/>
        </p:nvSpPr>
        <p:spPr>
          <a:xfrm>
            <a:off x="2460286" y="2708920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76" name="75 Flecha a la derecha con bandas"/>
          <p:cNvSpPr/>
          <p:nvPr/>
        </p:nvSpPr>
        <p:spPr>
          <a:xfrm>
            <a:off x="3828438" y="3046894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6" name="85 Flecha a la derecha con bandas"/>
          <p:cNvSpPr/>
          <p:nvPr/>
        </p:nvSpPr>
        <p:spPr>
          <a:xfrm>
            <a:off x="12014" y="3290581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9" name="88 Flecha a la derecha con bandas"/>
          <p:cNvSpPr/>
          <p:nvPr/>
        </p:nvSpPr>
        <p:spPr>
          <a:xfrm>
            <a:off x="827584" y="3573016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2" name="91 Flecha a la derecha con bandas"/>
          <p:cNvSpPr/>
          <p:nvPr/>
        </p:nvSpPr>
        <p:spPr>
          <a:xfrm>
            <a:off x="1164142" y="3861048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7" name="96 Flecha a la derecha con bandas"/>
          <p:cNvSpPr/>
          <p:nvPr/>
        </p:nvSpPr>
        <p:spPr>
          <a:xfrm>
            <a:off x="2316270" y="4149080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0" name="99 Flecha a la derecha con bandas"/>
          <p:cNvSpPr/>
          <p:nvPr/>
        </p:nvSpPr>
        <p:spPr>
          <a:xfrm>
            <a:off x="1115616" y="4432757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3" name="102 Flecha a la derecha con bandas"/>
          <p:cNvSpPr/>
          <p:nvPr/>
        </p:nvSpPr>
        <p:spPr>
          <a:xfrm>
            <a:off x="1524182" y="4725144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4" name="103 Flecha a la derecha con bandas"/>
          <p:cNvSpPr/>
          <p:nvPr/>
        </p:nvSpPr>
        <p:spPr>
          <a:xfrm>
            <a:off x="2195736" y="5008821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4" name="113 Flecha a la derecha con bandas"/>
          <p:cNvSpPr/>
          <p:nvPr/>
        </p:nvSpPr>
        <p:spPr>
          <a:xfrm>
            <a:off x="3756430" y="5301208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18" name="117 Flecha a la derecha con bandas"/>
          <p:cNvSpPr/>
          <p:nvPr/>
        </p:nvSpPr>
        <p:spPr>
          <a:xfrm>
            <a:off x="2748318" y="5589240"/>
            <a:ext cx="527538" cy="292387"/>
          </a:xfrm>
          <a:prstGeom prst="striped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grpSp>
        <p:nvGrpSpPr>
          <p:cNvPr id="45" name="44 Grupo"/>
          <p:cNvGrpSpPr/>
          <p:nvPr/>
        </p:nvGrpSpPr>
        <p:grpSpPr>
          <a:xfrm>
            <a:off x="1324447" y="3522494"/>
            <a:ext cx="4183657" cy="338554"/>
            <a:chOff x="1324447" y="3522494"/>
            <a:chExt cx="4183657" cy="338554"/>
          </a:xfrm>
        </p:grpSpPr>
        <p:sp>
          <p:nvSpPr>
            <p:cNvPr id="83" name="82 Triángulo isósceles"/>
            <p:cNvSpPr/>
            <p:nvPr/>
          </p:nvSpPr>
          <p:spPr>
            <a:xfrm rot="10800000">
              <a:off x="5148064" y="3717032"/>
              <a:ext cx="153873" cy="142876"/>
            </a:xfrm>
            <a:prstGeom prst="triangl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R"/>
            </a:p>
          </p:txBody>
        </p:sp>
        <p:sp>
          <p:nvSpPr>
            <p:cNvPr id="84" name="83 CuadroTexto"/>
            <p:cNvSpPr txBox="1"/>
            <p:nvPr/>
          </p:nvSpPr>
          <p:spPr>
            <a:xfrm>
              <a:off x="1324447" y="3522494"/>
              <a:ext cx="41836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s-CR" altLang="es-CR" sz="1600" u="sng" dirty="0">
                  <a:latin typeface="Arial Narrow" panose="020B0606020202030204" pitchFamily="34" charset="0"/>
                  <a:cs typeface="Calibri" panose="020F0502020204030204" pitchFamily="34" charset="0"/>
                </a:rPr>
                <a:t>Reunión Informe seguimiento de </a:t>
              </a:r>
              <a:r>
                <a:rPr lang="es-CR" altLang="es-CR" sz="16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pruebas </a:t>
              </a:r>
              <a:r>
                <a:rPr lang="es-CR" altLang="es-CR" sz="1400" u="sng" dirty="0" smtClean="0">
                  <a:latin typeface="Arial Narrow" panose="020B0606020202030204" pitchFamily="34" charset="0"/>
                  <a:cs typeface="Calibri" panose="020F0502020204030204" pitchFamily="34" charset="0"/>
                </a:rPr>
                <a:t>18/03/15</a:t>
              </a:r>
              <a:endParaRPr lang="es-CR" altLang="es-CR" sz="1400" u="sng" dirty="0">
                <a:latin typeface="Arial Narrow" panose="020B0606020202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111" name="110 Conector recto"/>
          <p:cNvCxnSpPr/>
          <p:nvPr/>
        </p:nvCxnSpPr>
        <p:spPr>
          <a:xfrm>
            <a:off x="5874197" y="764704"/>
            <a:ext cx="1" cy="5149409"/>
          </a:xfrm>
          <a:prstGeom prst="line">
            <a:avLst/>
          </a:prstGeom>
          <a:ln w="9525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083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76" grpId="0" animBg="1"/>
      <p:bldP spid="76" grpId="1" animBg="1"/>
      <p:bldP spid="86" grpId="0" animBg="1"/>
      <p:bldP spid="86" grpId="1" animBg="1"/>
      <p:bldP spid="89" grpId="0" animBg="1"/>
      <p:bldP spid="89" grpId="1" animBg="1"/>
      <p:bldP spid="92" grpId="0" animBg="1"/>
      <p:bldP spid="92" grpId="1" animBg="1"/>
      <p:bldP spid="97" grpId="0" animBg="1"/>
      <p:bldP spid="97" grpId="1" animBg="1"/>
      <p:bldP spid="100" grpId="0" animBg="1"/>
      <p:bldP spid="100" grpId="1" animBg="1"/>
      <p:bldP spid="103" grpId="0" animBg="1"/>
      <p:bldP spid="103" grpId="1" animBg="1"/>
      <p:bldP spid="104" grpId="0" animBg="1"/>
      <p:bldP spid="104" grpId="1" animBg="1"/>
      <p:bldP spid="114" grpId="0" animBg="1"/>
      <p:bldP spid="114" grpId="1" animBg="1"/>
      <p:bldP spid="118" grpId="0" animBg="1"/>
      <p:bldP spid="118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2116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es-ES" altLang="es-CR" sz="7200" b="1" dirty="0" smtClean="0"/>
              <a:t>Consultas</a:t>
            </a:r>
            <a:r>
              <a:rPr lang="es-ES" altLang="es-CR" sz="7200" b="1" u="sng" dirty="0" smtClean="0"/>
              <a:t>  </a:t>
            </a:r>
          </a:p>
          <a:p>
            <a:pPr algn="ctr" eaLnBrk="1" hangingPunct="1">
              <a:buFont typeface="Wingdings 2" pitchFamily="18" charset="2"/>
              <a:buNone/>
            </a:pPr>
            <a:endParaRPr lang="es-ES" altLang="es-CR" b="1" u="sng" dirty="0" smtClean="0"/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/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/>
          </a:p>
          <a:p>
            <a:pPr algn="just" eaLnBrk="1" hangingPunct="1">
              <a:buFont typeface="Wingdings 2" pitchFamily="18" charset="2"/>
              <a:buNone/>
            </a:pPr>
            <a:endParaRPr lang="es-ES" altLang="es-CR" dirty="0" smtClean="0"/>
          </a:p>
        </p:txBody>
      </p:sp>
    </p:spTree>
    <p:extLst>
      <p:ext uri="{BB962C8B-B14F-4D97-AF65-F5344CB8AC3E}">
        <p14:creationId xmlns:p14="http://schemas.microsoft.com/office/powerpoint/2010/main" val="235809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438" y="44624"/>
            <a:ext cx="7793037" cy="647700"/>
          </a:xfrm>
        </p:spPr>
        <p:txBody>
          <a:bodyPr/>
          <a:lstStyle/>
          <a:p>
            <a:r>
              <a:rPr lang="es-CR" sz="3600" dirty="0" smtClean="0"/>
              <a:t>Agenda</a:t>
            </a:r>
            <a:endParaRPr lang="es-CR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340768"/>
            <a:ext cx="6768752" cy="4072136"/>
          </a:xfrm>
        </p:spPr>
        <p:txBody>
          <a:bodyPr/>
          <a:lstStyle/>
          <a:p>
            <a:r>
              <a:rPr lang="es-ES" dirty="0" smtClean="0"/>
              <a:t>Estándar electrónico</a:t>
            </a:r>
          </a:p>
          <a:p>
            <a:r>
              <a:rPr lang="es-CR" dirty="0" smtClean="0"/>
              <a:t>Línea de tiempo del proyecto</a:t>
            </a:r>
          </a:p>
          <a:p>
            <a:r>
              <a:rPr lang="es-CR" dirty="0" smtClean="0"/>
              <a:t>Documentos disponibles</a:t>
            </a:r>
          </a:p>
          <a:p>
            <a:r>
              <a:rPr lang="es-CR" dirty="0" smtClean="0"/>
              <a:t>Atención de consultas</a:t>
            </a:r>
            <a:endParaRPr lang="es-CR" dirty="0"/>
          </a:p>
          <a:p>
            <a:pPr marL="0" indent="0">
              <a:buNone/>
            </a:pPr>
            <a:endParaRPr lang="es-CR" sz="2400" dirty="0"/>
          </a:p>
        </p:txBody>
      </p:sp>
    </p:spTree>
    <p:extLst>
      <p:ext uri="{BB962C8B-B14F-4D97-AF65-F5344CB8AC3E}">
        <p14:creationId xmlns:p14="http://schemas.microsoft.com/office/powerpoint/2010/main" val="219805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Documentos disponibles</a:t>
            </a:r>
            <a:endParaRPr lang="es-C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/>
              <a:t>Los siguientes documentos pueden ser descargados en: </a:t>
            </a:r>
            <a:r>
              <a:rPr lang="es-CR" dirty="0">
                <a:solidFill>
                  <a:srgbClr val="FF0000"/>
                </a:solidFill>
              </a:rPr>
              <a:t> </a:t>
            </a:r>
            <a:r>
              <a:rPr lang="es-CR" u="sng" dirty="0" smtClean="0"/>
              <a:t>http://www.bccr.fi.cr/fatca</a:t>
            </a:r>
            <a:endParaRPr lang="es-CR" u="sng" dirty="0">
              <a:solidFill>
                <a:srgbClr val="FF0000"/>
              </a:solidFill>
            </a:endParaRPr>
          </a:p>
          <a:p>
            <a:pPr lvl="1"/>
            <a:endParaRPr lang="es-CR" sz="2400" dirty="0"/>
          </a:p>
          <a:p>
            <a:pPr marL="914400" lvl="1" indent="-457200">
              <a:buFont typeface="+mj-lt"/>
              <a:buAutoNum type="arabicPeriod"/>
            </a:pPr>
            <a:r>
              <a:rPr lang="es-CR" sz="2400" dirty="0" smtClean="0"/>
              <a:t>Presentación Contactos Entidades 18122014</a:t>
            </a:r>
          </a:p>
          <a:p>
            <a:pPr marL="914400" lvl="1" indent="-457200">
              <a:buFont typeface="+mj-lt"/>
              <a:buAutoNum type="arabicPeriod"/>
            </a:pPr>
            <a:r>
              <a:rPr lang="es-CR" sz="2400" dirty="0" smtClean="0"/>
              <a:t>Estándar Electrónico FATCA</a:t>
            </a:r>
          </a:p>
          <a:p>
            <a:pPr marL="514350" indent="-457200"/>
            <a:endParaRPr lang="es-CR" dirty="0"/>
          </a:p>
          <a:p>
            <a:pPr marL="914400" lvl="1" indent="-457200">
              <a:buFont typeface="+mj-lt"/>
              <a:buAutoNum type="arabicPeriod"/>
            </a:pPr>
            <a:endParaRPr lang="es-CR" sz="2400" dirty="0" smtClean="0"/>
          </a:p>
          <a:p>
            <a:pPr lvl="1"/>
            <a:endParaRPr lang="es-CR" sz="2400" dirty="0"/>
          </a:p>
          <a:p>
            <a:endParaRPr lang="es-CR" sz="1400" dirty="0"/>
          </a:p>
          <a:p>
            <a:endParaRPr lang="es-CR" sz="1400" dirty="0"/>
          </a:p>
        </p:txBody>
      </p:sp>
    </p:spTree>
    <p:extLst>
      <p:ext uri="{BB962C8B-B14F-4D97-AF65-F5344CB8AC3E}">
        <p14:creationId xmlns:p14="http://schemas.microsoft.com/office/powerpoint/2010/main" val="2054985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Consultas</a:t>
            </a:r>
            <a:endParaRPr lang="es-C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R" dirty="0" smtClean="0"/>
              <a:t>Aspectos </a:t>
            </a:r>
            <a:r>
              <a:rPr lang="es-CR" dirty="0"/>
              <a:t>del proyecto: rodriguezcm@bccr.fi.cr</a:t>
            </a:r>
          </a:p>
          <a:p>
            <a:pPr lvl="1"/>
            <a:r>
              <a:rPr lang="es-CR" dirty="0"/>
              <a:t>Guillermo Zumbado  </a:t>
            </a:r>
          </a:p>
          <a:p>
            <a:pPr lvl="1"/>
            <a:r>
              <a:rPr lang="es-CR" dirty="0"/>
              <a:t>Zaida Rojas </a:t>
            </a:r>
            <a:endParaRPr lang="es-CR" dirty="0" smtClean="0"/>
          </a:p>
          <a:p>
            <a:pPr lvl="1"/>
            <a:endParaRPr lang="es-CR" dirty="0"/>
          </a:p>
          <a:p>
            <a:r>
              <a:rPr lang="es-CR" dirty="0"/>
              <a:t>Consultas técnicas: molinacg@bccr.fi.cr</a:t>
            </a:r>
          </a:p>
          <a:p>
            <a:pPr lvl="1"/>
            <a:r>
              <a:rPr lang="es-CR" dirty="0"/>
              <a:t>Andrés Molina, Líder Técnico</a:t>
            </a:r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805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cto 14"/>
          <p:cNvCxnSpPr/>
          <p:nvPr/>
        </p:nvCxnSpPr>
        <p:spPr>
          <a:xfrm>
            <a:off x="1763688" y="2021880"/>
            <a:ext cx="64842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7" name="Picture 13" descr="http://www.digitalpzazz.com/uploads/8/6/0/2/8602812/_350851_ori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235" y="342299"/>
            <a:ext cx="1461261" cy="1646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2.gstatic.com/images?q=tbn:ANd9GcQD_LXHNMbrrTg1btQkz2MJ9t7djZX6zCqVSBUvg4rUcgcd75N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11" t="29411" r="29412" b="29413"/>
          <a:stretch/>
        </p:blipFill>
        <p:spPr bwMode="auto">
          <a:xfrm>
            <a:off x="72008" y="3573016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dirty="0" smtClean="0"/>
              <a:t>Estándar electrónico</a:t>
            </a:r>
            <a:endParaRPr lang="es-CR" dirty="0"/>
          </a:p>
        </p:txBody>
      </p:sp>
      <p:sp>
        <p:nvSpPr>
          <p:cNvPr id="8" name="CuadroTexto 7"/>
          <p:cNvSpPr txBox="1"/>
          <p:nvPr/>
        </p:nvSpPr>
        <p:spPr>
          <a:xfrm>
            <a:off x="1131665" y="2274662"/>
            <a:ext cx="7904831" cy="3834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80000"/>
              <a:buFont typeface="+mj-lt"/>
              <a:buAutoNum type="romanUcPeriod"/>
            </a:pPr>
            <a:r>
              <a:rPr lang="es-CR" sz="2400" dirty="0">
                <a:solidFill>
                  <a:srgbClr val="000066"/>
                </a:solidFill>
                <a:latin typeface="Franklin Gothic Book" pitchFamily="34" charset="0"/>
              </a:rPr>
              <a:t>Mensaje de Encabezado (</a:t>
            </a:r>
            <a:r>
              <a:rPr lang="es-CR" sz="2400" dirty="0" err="1">
                <a:solidFill>
                  <a:srgbClr val="000066"/>
                </a:solidFill>
                <a:latin typeface="Franklin Gothic Book" pitchFamily="34" charset="0"/>
              </a:rPr>
              <a:t>Message</a:t>
            </a:r>
            <a:r>
              <a:rPr lang="es-CR" sz="2400" dirty="0">
                <a:solidFill>
                  <a:srgbClr val="000066"/>
                </a:solidFill>
                <a:latin typeface="Franklin Gothic Book" pitchFamily="34" charset="0"/>
              </a:rPr>
              <a:t> </a:t>
            </a:r>
            <a:r>
              <a:rPr lang="es-CR" sz="2400" dirty="0" err="1" smtClean="0">
                <a:solidFill>
                  <a:srgbClr val="000066"/>
                </a:solidFill>
                <a:latin typeface="Franklin Gothic Book" pitchFamily="34" charset="0"/>
              </a:rPr>
              <a:t>Header</a:t>
            </a:r>
            <a:r>
              <a:rPr lang="es-CR" sz="2400" dirty="0" smtClean="0">
                <a:solidFill>
                  <a:srgbClr val="000066"/>
                </a:solidFill>
                <a:latin typeface="Franklin Gothic Book" pitchFamily="34" charset="0"/>
              </a:rPr>
              <a:t>). </a:t>
            </a:r>
            <a:r>
              <a:rPr lang="es-CR" sz="2000" dirty="0"/>
              <a:t>Id</a:t>
            </a:r>
            <a:r>
              <a:rPr lang="es-CR" sz="2000" dirty="0" smtClean="0"/>
              <a:t>entifica </a:t>
            </a:r>
            <a:r>
              <a:rPr lang="es-CR" sz="2000" dirty="0"/>
              <a:t>a </a:t>
            </a:r>
            <a:endParaRPr lang="es-CR" sz="2000" dirty="0" smtClean="0"/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80000"/>
            </a:pPr>
            <a:r>
              <a:rPr lang="es-CR" sz="2000" dirty="0"/>
              <a:t> </a:t>
            </a:r>
            <a:r>
              <a:rPr lang="es-CR" sz="2000" dirty="0" smtClean="0"/>
              <a:t>       la </a:t>
            </a:r>
            <a:r>
              <a:rPr lang="es-CR" sz="2000" dirty="0"/>
              <a:t>Institución </a:t>
            </a:r>
            <a:r>
              <a:rPr lang="es-CR" sz="2000" dirty="0" smtClean="0"/>
              <a:t>Financiera que envía el mensaje. </a:t>
            </a:r>
            <a:endParaRPr lang="es-CR" sz="2000" dirty="0"/>
          </a:p>
          <a:p>
            <a:pPr marL="514350" indent="-51435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80000"/>
              <a:buAutoNum type="romanUcPeriod" startAt="2"/>
            </a:pPr>
            <a:r>
              <a:rPr lang="es-CR" sz="2400" dirty="0" err="1" smtClean="0">
                <a:solidFill>
                  <a:srgbClr val="000066"/>
                </a:solidFill>
                <a:latin typeface="Franklin Gothic Book" pitchFamily="34" charset="0"/>
              </a:rPr>
              <a:t>PersonParty_Type</a:t>
            </a:r>
            <a:r>
              <a:rPr lang="es-CR" sz="2400" dirty="0" smtClean="0">
                <a:solidFill>
                  <a:srgbClr val="000066"/>
                </a:solidFill>
                <a:latin typeface="Franklin Gothic Book" pitchFamily="34" charset="0"/>
              </a:rPr>
              <a:t>. </a:t>
            </a:r>
            <a:r>
              <a:rPr lang="es-CR" sz="2000" dirty="0" smtClean="0"/>
              <a:t>Se </a:t>
            </a:r>
            <a:r>
              <a:rPr lang="es-CR" sz="2000" dirty="0"/>
              <a:t>emplean cuando el Cuentahabiente es una persona física. </a:t>
            </a:r>
            <a:endParaRPr lang="es-CR" sz="2000" dirty="0" smtClean="0"/>
          </a:p>
          <a:p>
            <a:pPr marL="514350" indent="-51435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80000"/>
              <a:buAutoNum type="romanUcPeriod" startAt="3"/>
            </a:pPr>
            <a:r>
              <a:rPr lang="es-CR" sz="2400" dirty="0" err="1" smtClean="0">
                <a:solidFill>
                  <a:srgbClr val="000066"/>
                </a:solidFill>
                <a:latin typeface="Franklin Gothic Book" pitchFamily="34" charset="0"/>
              </a:rPr>
              <a:t>OrganisationParty_Type</a:t>
            </a:r>
            <a:r>
              <a:rPr lang="es-CR" sz="2400" dirty="0" smtClean="0">
                <a:solidFill>
                  <a:srgbClr val="000066"/>
                </a:solidFill>
                <a:latin typeface="Franklin Gothic Book" pitchFamily="34" charset="0"/>
              </a:rPr>
              <a:t>.</a:t>
            </a:r>
            <a:r>
              <a:rPr lang="es-CR" sz="2000" dirty="0" smtClean="0"/>
              <a:t>	 Identifica </a:t>
            </a:r>
            <a:r>
              <a:rPr lang="es-CR" sz="2000" dirty="0"/>
              <a:t>el nombre de un Cuentahabiente o beneficiario de un pago que es una entidad en oposición a una Persona Física. </a:t>
            </a:r>
          </a:p>
          <a:p>
            <a:pPr marL="514350" indent="-51435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80000"/>
              <a:buAutoNum type="romanUcPeriod" startAt="4"/>
            </a:pPr>
            <a:r>
              <a:rPr lang="es-CR" sz="2400" dirty="0" err="1" smtClean="0">
                <a:solidFill>
                  <a:srgbClr val="000066"/>
                </a:solidFill>
                <a:latin typeface="Franklin Gothic Book" pitchFamily="34" charset="0"/>
              </a:rPr>
              <a:t>Reporting</a:t>
            </a:r>
            <a:r>
              <a:rPr lang="es-CR" sz="2400" dirty="0" smtClean="0">
                <a:solidFill>
                  <a:srgbClr val="000066"/>
                </a:solidFill>
                <a:latin typeface="Franklin Gothic Book" pitchFamily="34" charset="0"/>
              </a:rPr>
              <a:t> FI. </a:t>
            </a:r>
            <a:r>
              <a:rPr lang="es-CR" sz="2000" dirty="0"/>
              <a:t>Identifica a la institución financiera que mantiene la cuenta financiera reportada o efectúa los pagos </a:t>
            </a:r>
            <a:r>
              <a:rPr lang="es-CR" sz="2000" dirty="0" smtClean="0"/>
              <a:t>reportados. </a:t>
            </a:r>
          </a:p>
          <a:p>
            <a:pPr marL="514350" indent="-514350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80000"/>
              <a:buAutoNum type="romanUcPeriod" startAt="5"/>
            </a:pPr>
            <a:r>
              <a:rPr lang="es-CR" sz="2400" dirty="0" smtClean="0">
                <a:solidFill>
                  <a:srgbClr val="000066"/>
                </a:solidFill>
                <a:latin typeface="Franklin Gothic Book" pitchFamily="34" charset="0"/>
              </a:rPr>
              <a:t>ANEXO </a:t>
            </a:r>
            <a:r>
              <a:rPr lang="es-CR" sz="2400" dirty="0">
                <a:solidFill>
                  <a:srgbClr val="000066"/>
                </a:solidFill>
                <a:latin typeface="Franklin Gothic Book" pitchFamily="34" charset="0"/>
              </a:rPr>
              <a:t>– FATCA XML </a:t>
            </a:r>
            <a:r>
              <a:rPr lang="es-CR" sz="2400" dirty="0" err="1">
                <a:solidFill>
                  <a:srgbClr val="000066"/>
                </a:solidFill>
                <a:latin typeface="Franklin Gothic Book" pitchFamily="34" charset="0"/>
              </a:rPr>
              <a:t>Schema</a:t>
            </a:r>
            <a:r>
              <a:rPr lang="es-CR" sz="2400" dirty="0">
                <a:solidFill>
                  <a:srgbClr val="000066"/>
                </a:solidFill>
                <a:latin typeface="Franklin Gothic Book" pitchFamily="34" charset="0"/>
              </a:rPr>
              <a:t> </a:t>
            </a:r>
            <a:r>
              <a:rPr lang="es-CR" sz="2400" dirty="0" smtClean="0">
                <a:solidFill>
                  <a:srgbClr val="000066"/>
                </a:solidFill>
                <a:latin typeface="Franklin Gothic Book" pitchFamily="34" charset="0"/>
              </a:rPr>
              <a:t>v.1.1</a:t>
            </a:r>
            <a:endParaRPr lang="es-CR" sz="2400" dirty="0">
              <a:solidFill>
                <a:srgbClr val="000066"/>
              </a:solidFill>
              <a:latin typeface="Franklin Gothic Book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1619672" y="1560215"/>
            <a:ext cx="67359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R"/>
            </a:defPPr>
            <a:lvl2pPr lvl="1" fontAlgn="base">
              <a:spcBef>
                <a:spcPct val="20000"/>
              </a:spcBef>
              <a:spcAft>
                <a:spcPct val="0"/>
              </a:spcAft>
              <a:buClr>
                <a:srgbClr val="000066"/>
              </a:buClr>
              <a:buSzPct val="80000"/>
              <a:defRPr sz="2400">
                <a:solidFill>
                  <a:srgbClr val="000066"/>
                </a:solidFill>
                <a:latin typeface="Franklin Gothic Book" pitchFamily="34" charset="0"/>
              </a:defRPr>
            </a:lvl2pPr>
          </a:lstStyle>
          <a:p>
            <a:r>
              <a:rPr lang="es-CR" sz="2400" dirty="0" smtClean="0">
                <a:solidFill>
                  <a:srgbClr val="000066"/>
                </a:solidFill>
                <a:latin typeface="Franklin Gothic Book" pitchFamily="34" charset="0"/>
              </a:rPr>
              <a:t>Descrito</a:t>
            </a:r>
            <a:r>
              <a:rPr lang="es-CR" dirty="0" smtClean="0"/>
              <a:t> </a:t>
            </a:r>
            <a:r>
              <a:rPr lang="es-CR" sz="2400" dirty="0" smtClean="0">
                <a:solidFill>
                  <a:srgbClr val="000066"/>
                </a:solidFill>
                <a:latin typeface="Franklin Gothic Book" pitchFamily="34" charset="0"/>
              </a:rPr>
              <a:t>y publicado en www.bccr.fi.cr/fatca </a:t>
            </a:r>
            <a:endParaRPr lang="es-CR" sz="2400" dirty="0">
              <a:solidFill>
                <a:srgbClr val="000066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66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redondeado 11"/>
          <p:cNvSpPr/>
          <p:nvPr/>
        </p:nvSpPr>
        <p:spPr>
          <a:xfrm>
            <a:off x="827584" y="3262052"/>
            <a:ext cx="792088" cy="190755"/>
          </a:xfrm>
          <a:prstGeom prst="roundRect">
            <a:avLst/>
          </a:prstGeom>
          <a:solidFill>
            <a:srgbClr val="FF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pic>
        <p:nvPicPr>
          <p:cNvPr id="3" name="Imagen 2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80"/>
            <a:ext cx="5886086" cy="5597334"/>
          </a:xfrm>
          <a:prstGeom prst="rect">
            <a:avLst/>
          </a:prstGeom>
        </p:spPr>
      </p:pic>
      <p:sp>
        <p:nvSpPr>
          <p:cNvPr id="15" name="CuadroTexto 14"/>
          <p:cNvSpPr txBox="1"/>
          <p:nvPr/>
        </p:nvSpPr>
        <p:spPr>
          <a:xfrm>
            <a:off x="5871179" y="3864342"/>
            <a:ext cx="3240360" cy="1200329"/>
          </a:xfrm>
          <a:prstGeom prst="rect">
            <a:avLst/>
          </a:prstGeom>
        </p:spPr>
        <p:txBody>
          <a:bodyPr/>
          <a:lstStyle>
            <a:defPPr>
              <a:defRPr lang="es-CR"/>
            </a:defPPr>
            <a:lvl1pPr lvl="0">
              <a:defRPr b="1" u="sng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CR" sz="2000" dirty="0" smtClean="0"/>
              <a:t>Detalle del reporte</a:t>
            </a:r>
          </a:p>
          <a:p>
            <a:r>
              <a:rPr lang="es-CR" b="0" u="none" dirty="0" smtClean="0"/>
              <a:t>Agrupa el detalle del reporte</a:t>
            </a:r>
          </a:p>
          <a:p>
            <a:r>
              <a:rPr lang="es-CR" b="0" u="none" dirty="0" smtClean="0"/>
              <a:t>FATCA de la institución financiera.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5111553" y="1556792"/>
            <a:ext cx="4212975" cy="1790555"/>
          </a:xfrm>
          <a:prstGeom prst="rect">
            <a:avLst/>
          </a:prstGeom>
        </p:spPr>
        <p:txBody>
          <a:bodyPr/>
          <a:lstStyle>
            <a:defPPr>
              <a:defRPr lang="es-CR"/>
            </a:defPPr>
            <a:lvl1pPr lvl="0">
              <a:defRPr b="1" u="sng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CR" sz="2000" dirty="0" smtClean="0"/>
              <a:t>Institución Financiera sujeta a reportar</a:t>
            </a:r>
          </a:p>
          <a:p>
            <a:r>
              <a:rPr lang="es-CR" b="0" u="none" dirty="0" smtClean="0"/>
              <a:t>Identifica </a:t>
            </a:r>
            <a:r>
              <a:rPr lang="es-CR" b="0" u="none" dirty="0"/>
              <a:t>a la institución financiera que mantiene la cuenta financiera reportada o efectúa los pagos </a:t>
            </a:r>
            <a:r>
              <a:rPr lang="es-CR" b="0" u="none" dirty="0" smtClean="0"/>
              <a:t>reportados. </a:t>
            </a:r>
            <a:endParaRPr lang="es-CR" b="0" u="none" dirty="0"/>
          </a:p>
        </p:txBody>
      </p:sp>
      <p:sp>
        <p:nvSpPr>
          <p:cNvPr id="18" name="Rectángulo 17"/>
          <p:cNvSpPr/>
          <p:nvPr/>
        </p:nvSpPr>
        <p:spPr>
          <a:xfrm>
            <a:off x="5163075" y="260648"/>
            <a:ext cx="3374281" cy="1008112"/>
          </a:xfrm>
          <a:prstGeom prst="rect">
            <a:avLst/>
          </a:prstGeom>
        </p:spPr>
        <p:txBody>
          <a:bodyPr/>
          <a:lstStyle/>
          <a:p>
            <a:pPr lvl="0" rtl="0"/>
            <a:r>
              <a:rPr lang="es-CR" sz="2000" b="1" u="sng" dirty="0" smtClean="0"/>
              <a:t>Encabezado</a:t>
            </a:r>
            <a:endParaRPr lang="es-CR" sz="2000" b="1" u="sng" dirty="0"/>
          </a:p>
          <a:p>
            <a:pPr lvl="0" rtl="0"/>
            <a:r>
              <a:rPr lang="es-CR" dirty="0" smtClean="0"/>
              <a:t>Identifica a la Institución Financiera </a:t>
            </a:r>
            <a:r>
              <a:rPr lang="es-CR" i="1" dirty="0" smtClean="0"/>
              <a:t>(FI)</a:t>
            </a:r>
            <a:r>
              <a:rPr lang="es-CR" dirty="0" smtClean="0"/>
              <a:t> o Administración Tributaria que envía el mensaje.</a:t>
            </a:r>
            <a:endParaRPr lang="es-CR" dirty="0"/>
          </a:p>
        </p:txBody>
      </p:sp>
      <p:sp>
        <p:nvSpPr>
          <p:cNvPr id="22" name="Título 1"/>
          <p:cNvSpPr txBox="1">
            <a:spLocks/>
          </p:cNvSpPr>
          <p:nvPr/>
        </p:nvSpPr>
        <p:spPr bwMode="auto">
          <a:xfrm>
            <a:off x="19323" y="-27384"/>
            <a:ext cx="77930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66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Palatino Linotype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Palatino Linotype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Palatino Linotype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Palatino Linotype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Palatino Linotype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Palatino Linotype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Palatino Linotype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Palatino Linotype" pitchFamily="18" charset="0"/>
              </a:defRPr>
            </a:lvl9pPr>
          </a:lstStyle>
          <a:p>
            <a:pPr algn="l"/>
            <a:r>
              <a:rPr lang="es-CR" sz="3200" kern="0" dirty="0" smtClean="0"/>
              <a:t>XSD FATCA</a:t>
            </a:r>
            <a:endParaRPr lang="es-CR" sz="3200" kern="0" dirty="0"/>
          </a:p>
        </p:txBody>
      </p:sp>
      <p:cxnSp>
        <p:nvCxnSpPr>
          <p:cNvPr id="32" name="Conector angular 31"/>
          <p:cNvCxnSpPr/>
          <p:nvPr/>
        </p:nvCxnSpPr>
        <p:spPr>
          <a:xfrm rot="10800000">
            <a:off x="4427984" y="1700808"/>
            <a:ext cx="648072" cy="2"/>
          </a:xfrm>
          <a:prstGeom prst="bentConnector3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angular 34"/>
          <p:cNvCxnSpPr>
            <a:stCxn id="15" idx="0"/>
          </p:cNvCxnSpPr>
          <p:nvPr/>
        </p:nvCxnSpPr>
        <p:spPr>
          <a:xfrm rot="16200000" flipV="1">
            <a:off x="5658089" y="2031071"/>
            <a:ext cx="603166" cy="3063375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/>
          <p:cNvCxnSpPr/>
          <p:nvPr/>
        </p:nvCxnSpPr>
        <p:spPr>
          <a:xfrm flipH="1">
            <a:off x="3131840" y="1196752"/>
            <a:ext cx="203123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307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Imagen 7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50" y="571281"/>
            <a:ext cx="5957677" cy="5089967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323" y="-27384"/>
            <a:ext cx="7793037" cy="647700"/>
          </a:xfrm>
        </p:spPr>
        <p:txBody>
          <a:bodyPr/>
          <a:lstStyle/>
          <a:p>
            <a:pPr algn="l"/>
            <a:r>
              <a:rPr lang="es-CR" sz="3200" dirty="0"/>
              <a:t>XSD </a:t>
            </a:r>
            <a:r>
              <a:rPr lang="es-CR" sz="3200" dirty="0" smtClean="0"/>
              <a:t>FATCA - Encabezado</a:t>
            </a:r>
            <a:endParaRPr lang="es-CR" sz="3200" dirty="0"/>
          </a:p>
        </p:txBody>
      </p:sp>
      <p:sp>
        <p:nvSpPr>
          <p:cNvPr id="5" name="CuadroTexto 4"/>
          <p:cNvSpPr txBox="1"/>
          <p:nvPr/>
        </p:nvSpPr>
        <p:spPr>
          <a:xfrm>
            <a:off x="6095018" y="179058"/>
            <a:ext cx="3014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dirty="0"/>
              <a:t>Número de Identificación Global </a:t>
            </a:r>
            <a:endParaRPr lang="es-CR" sz="1600" dirty="0" smtClean="0"/>
          </a:p>
          <a:p>
            <a:r>
              <a:rPr lang="es-CR" sz="1600" dirty="0" smtClean="0"/>
              <a:t>de </a:t>
            </a:r>
            <a:r>
              <a:rPr lang="es-CR" sz="1600" dirty="0"/>
              <a:t>Intermediarios </a:t>
            </a:r>
            <a:r>
              <a:rPr lang="es-CR" sz="1600" i="1" dirty="0"/>
              <a:t>(GIIN)</a:t>
            </a:r>
            <a:endParaRPr lang="es-CR" sz="1600" dirty="0"/>
          </a:p>
        </p:txBody>
      </p:sp>
      <p:sp>
        <p:nvSpPr>
          <p:cNvPr id="6" name="CuadroTexto 5"/>
          <p:cNvSpPr txBox="1"/>
          <p:nvPr/>
        </p:nvSpPr>
        <p:spPr>
          <a:xfrm>
            <a:off x="6095018" y="777995"/>
            <a:ext cx="32428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dirty="0"/>
              <a:t>J</a:t>
            </a:r>
            <a:r>
              <a:rPr lang="es-CR" sz="1600" dirty="0" smtClean="0"/>
              <a:t>urisdicción </a:t>
            </a:r>
            <a:r>
              <a:rPr lang="es-CR" sz="1600" dirty="0"/>
              <a:t>donde la cuenta </a:t>
            </a:r>
            <a:endParaRPr lang="es-CR" sz="1600" dirty="0" smtClean="0"/>
          </a:p>
          <a:p>
            <a:r>
              <a:rPr lang="es-CR" sz="1600" dirty="0" smtClean="0"/>
              <a:t>financiera </a:t>
            </a:r>
            <a:r>
              <a:rPr lang="es-CR" sz="1600" dirty="0"/>
              <a:t>reportada es mantenida </a:t>
            </a:r>
            <a:endParaRPr lang="es-CR" sz="1600" dirty="0" smtClean="0"/>
          </a:p>
          <a:p>
            <a:r>
              <a:rPr lang="es-CR" sz="1600" dirty="0" smtClean="0"/>
              <a:t>o </a:t>
            </a:r>
            <a:r>
              <a:rPr lang="es-CR" sz="1600" dirty="0"/>
              <a:t>el pago reportado es </a:t>
            </a:r>
            <a:r>
              <a:rPr lang="es-CR" sz="1600" dirty="0" smtClean="0"/>
              <a:t>efectuado.</a:t>
            </a:r>
            <a:endParaRPr lang="es-CR" sz="1600" dirty="0"/>
          </a:p>
        </p:txBody>
      </p:sp>
      <p:cxnSp>
        <p:nvCxnSpPr>
          <p:cNvPr id="8" name="Conector recto de flecha 7"/>
          <p:cNvCxnSpPr>
            <a:stCxn id="5" idx="1"/>
            <a:endCxn id="23" idx="0"/>
          </p:cNvCxnSpPr>
          <p:nvPr/>
        </p:nvCxnSpPr>
        <p:spPr>
          <a:xfrm flipH="1">
            <a:off x="5629088" y="471446"/>
            <a:ext cx="465930" cy="1373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>
            <a:stCxn id="6" idx="1"/>
            <a:endCxn id="22" idx="7"/>
          </p:cNvCxnSpPr>
          <p:nvPr/>
        </p:nvCxnSpPr>
        <p:spPr>
          <a:xfrm flipH="1">
            <a:off x="5654547" y="1193494"/>
            <a:ext cx="440471" cy="1021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6095018" y="1592376"/>
            <a:ext cx="4267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dirty="0" smtClean="0"/>
              <a:t>US</a:t>
            </a:r>
            <a:endParaRPr lang="es-CR" sz="1600" dirty="0"/>
          </a:p>
        </p:txBody>
      </p:sp>
      <p:cxnSp>
        <p:nvCxnSpPr>
          <p:cNvPr id="13" name="Conector recto de flecha 12"/>
          <p:cNvCxnSpPr>
            <a:stCxn id="11" idx="1"/>
            <a:endCxn id="21" idx="0"/>
          </p:cNvCxnSpPr>
          <p:nvPr/>
        </p:nvCxnSpPr>
        <p:spPr>
          <a:xfrm flipH="1">
            <a:off x="5629088" y="1761653"/>
            <a:ext cx="465930" cy="8032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e 13"/>
          <p:cNvSpPr/>
          <p:nvPr/>
        </p:nvSpPr>
        <p:spPr>
          <a:xfrm>
            <a:off x="5592873" y="4869160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5" name="Elipse 14"/>
          <p:cNvSpPr/>
          <p:nvPr/>
        </p:nvSpPr>
        <p:spPr>
          <a:xfrm>
            <a:off x="5593084" y="4509120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6" name="Elipse 15"/>
          <p:cNvSpPr/>
          <p:nvPr/>
        </p:nvSpPr>
        <p:spPr>
          <a:xfrm>
            <a:off x="5593084" y="4221088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7" name="Elipse 16"/>
          <p:cNvSpPr/>
          <p:nvPr/>
        </p:nvSpPr>
        <p:spPr>
          <a:xfrm>
            <a:off x="5593084" y="3861048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8" name="Elipse 17"/>
          <p:cNvSpPr/>
          <p:nvPr/>
        </p:nvSpPr>
        <p:spPr>
          <a:xfrm>
            <a:off x="5593084" y="3501008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9" name="Elipse 18"/>
          <p:cNvSpPr/>
          <p:nvPr/>
        </p:nvSpPr>
        <p:spPr>
          <a:xfrm>
            <a:off x="5593084" y="3212976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0" name="Elipse 19"/>
          <p:cNvSpPr/>
          <p:nvPr/>
        </p:nvSpPr>
        <p:spPr>
          <a:xfrm>
            <a:off x="5593084" y="2852936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1" name="Elipse 20"/>
          <p:cNvSpPr/>
          <p:nvPr/>
        </p:nvSpPr>
        <p:spPr>
          <a:xfrm>
            <a:off x="5593084" y="2564904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2" name="Elipse 21"/>
          <p:cNvSpPr/>
          <p:nvPr/>
        </p:nvSpPr>
        <p:spPr>
          <a:xfrm>
            <a:off x="5593084" y="2204864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3" name="Elipse 22"/>
          <p:cNvSpPr/>
          <p:nvPr/>
        </p:nvSpPr>
        <p:spPr>
          <a:xfrm>
            <a:off x="5593084" y="1844824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31" name="CuadroTexto 30"/>
          <p:cNvSpPr txBox="1"/>
          <p:nvPr/>
        </p:nvSpPr>
        <p:spPr>
          <a:xfrm>
            <a:off x="6095018" y="1975870"/>
            <a:ext cx="6990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dirty="0" smtClean="0"/>
              <a:t>FATCA</a:t>
            </a:r>
            <a:endParaRPr lang="es-CR" sz="1600" dirty="0"/>
          </a:p>
        </p:txBody>
      </p:sp>
      <p:cxnSp>
        <p:nvCxnSpPr>
          <p:cNvPr id="33" name="Conector recto de flecha 32"/>
          <p:cNvCxnSpPr>
            <a:stCxn id="31" idx="1"/>
            <a:endCxn id="20" idx="0"/>
          </p:cNvCxnSpPr>
          <p:nvPr/>
        </p:nvCxnSpPr>
        <p:spPr>
          <a:xfrm flipH="1">
            <a:off x="5629088" y="2145147"/>
            <a:ext cx="465930" cy="707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adroTexto 33"/>
          <p:cNvSpPr txBox="1"/>
          <p:nvPr/>
        </p:nvSpPr>
        <p:spPr>
          <a:xfrm>
            <a:off x="6095018" y="2359364"/>
            <a:ext cx="9396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dirty="0" smtClean="0"/>
              <a:t>Opcional</a:t>
            </a:r>
            <a:endParaRPr lang="es-CR" sz="1600" dirty="0"/>
          </a:p>
        </p:txBody>
      </p:sp>
      <p:cxnSp>
        <p:nvCxnSpPr>
          <p:cNvPr id="36" name="Conector recto de flecha 35"/>
          <p:cNvCxnSpPr>
            <a:stCxn id="34" idx="1"/>
            <a:endCxn id="19" idx="7"/>
          </p:cNvCxnSpPr>
          <p:nvPr/>
        </p:nvCxnSpPr>
        <p:spPr>
          <a:xfrm flipH="1">
            <a:off x="5654547" y="2528641"/>
            <a:ext cx="440471" cy="694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/>
          <p:cNvSpPr txBox="1"/>
          <p:nvPr/>
        </p:nvSpPr>
        <p:spPr>
          <a:xfrm>
            <a:off x="6095018" y="2742858"/>
            <a:ext cx="5822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dirty="0" smtClean="0"/>
              <a:t>Nulo</a:t>
            </a:r>
            <a:endParaRPr lang="es-CR" sz="1600" dirty="0"/>
          </a:p>
        </p:txBody>
      </p:sp>
      <p:cxnSp>
        <p:nvCxnSpPr>
          <p:cNvPr id="39" name="Conector recto de flecha 38"/>
          <p:cNvCxnSpPr>
            <a:stCxn id="37" idx="1"/>
            <a:endCxn id="18" idx="7"/>
          </p:cNvCxnSpPr>
          <p:nvPr/>
        </p:nvCxnSpPr>
        <p:spPr>
          <a:xfrm flipH="1">
            <a:off x="5654547" y="2912135"/>
            <a:ext cx="440471" cy="5994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/>
          <p:cNvSpPr txBox="1"/>
          <p:nvPr/>
        </p:nvSpPr>
        <p:spPr>
          <a:xfrm>
            <a:off x="6095018" y="3126352"/>
            <a:ext cx="29193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R"/>
            </a:defPPr>
            <a:lvl1pPr>
              <a:defRPr sz="1400"/>
            </a:lvl1pPr>
          </a:lstStyle>
          <a:p>
            <a:r>
              <a:rPr lang="es-CR" sz="1600" dirty="0" smtClean="0"/>
              <a:t>Identifica </a:t>
            </a:r>
            <a:r>
              <a:rPr lang="es-CR" sz="1600" dirty="0"/>
              <a:t>el mensaje particular </a:t>
            </a:r>
            <a:endParaRPr lang="es-CR" sz="1600" dirty="0" smtClean="0"/>
          </a:p>
          <a:p>
            <a:r>
              <a:rPr lang="es-CR" sz="1600" dirty="0" smtClean="0"/>
              <a:t>que </a:t>
            </a:r>
            <a:r>
              <a:rPr lang="es-CR" sz="1600" dirty="0"/>
              <a:t>se envía</a:t>
            </a:r>
          </a:p>
        </p:txBody>
      </p:sp>
      <p:cxnSp>
        <p:nvCxnSpPr>
          <p:cNvPr id="44" name="Conector recto de flecha 43"/>
          <p:cNvCxnSpPr>
            <a:stCxn id="42" idx="1"/>
            <a:endCxn id="17" idx="7"/>
          </p:cNvCxnSpPr>
          <p:nvPr/>
        </p:nvCxnSpPr>
        <p:spPr>
          <a:xfrm flipH="1">
            <a:off x="5654547" y="3418740"/>
            <a:ext cx="440471" cy="452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/>
          <p:cNvSpPr txBox="1"/>
          <p:nvPr/>
        </p:nvSpPr>
        <p:spPr>
          <a:xfrm>
            <a:off x="6084168" y="3752550"/>
            <a:ext cx="301345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dirty="0" smtClean="0"/>
              <a:t>Este </a:t>
            </a:r>
            <a:r>
              <a:rPr lang="es-CR" sz="1600" dirty="0"/>
              <a:t>dato DEBERÁ referenciar el </a:t>
            </a:r>
            <a:endParaRPr lang="es-CR" sz="1600" dirty="0" smtClean="0"/>
          </a:p>
          <a:p>
            <a:r>
              <a:rPr lang="es-CR" sz="1600" i="1" dirty="0" err="1" smtClean="0"/>
              <a:t>MessageRefID</a:t>
            </a:r>
            <a:r>
              <a:rPr lang="es-CR" sz="1600" dirty="0" smtClean="0"/>
              <a:t> </a:t>
            </a:r>
            <a:r>
              <a:rPr lang="es-CR" sz="1600" dirty="0"/>
              <a:t>creado para el </a:t>
            </a:r>
            <a:endParaRPr lang="es-CR" sz="1600" dirty="0" smtClean="0"/>
          </a:p>
          <a:p>
            <a:r>
              <a:rPr lang="es-CR" sz="1600" dirty="0" smtClean="0"/>
              <a:t>mensaje </a:t>
            </a:r>
            <a:r>
              <a:rPr lang="es-CR" sz="1600" dirty="0"/>
              <a:t>original. </a:t>
            </a:r>
          </a:p>
          <a:p>
            <a:endParaRPr lang="es-CR" sz="1600" dirty="0"/>
          </a:p>
        </p:txBody>
      </p:sp>
      <p:cxnSp>
        <p:nvCxnSpPr>
          <p:cNvPr id="48" name="Conector recto de flecha 47"/>
          <p:cNvCxnSpPr>
            <a:stCxn id="46" idx="1"/>
            <a:endCxn id="16" idx="7"/>
          </p:cNvCxnSpPr>
          <p:nvPr/>
        </p:nvCxnSpPr>
        <p:spPr>
          <a:xfrm flipH="1" flipV="1">
            <a:off x="5654547" y="4231633"/>
            <a:ext cx="429621" cy="595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uadroTexto 53"/>
          <p:cNvSpPr txBox="1"/>
          <p:nvPr/>
        </p:nvSpPr>
        <p:spPr>
          <a:xfrm>
            <a:off x="6095018" y="4755113"/>
            <a:ext cx="279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R"/>
            </a:defPPr>
            <a:lvl1pPr>
              <a:defRPr sz="1400"/>
            </a:lvl1pPr>
          </a:lstStyle>
          <a:p>
            <a:r>
              <a:rPr lang="es-CR" sz="1600" dirty="0" smtClean="0"/>
              <a:t>Identifica </a:t>
            </a:r>
            <a:r>
              <a:rPr lang="es-CR" sz="1600" dirty="0"/>
              <a:t>el año calendario al </a:t>
            </a:r>
            <a:endParaRPr lang="es-CR" sz="1600" dirty="0" smtClean="0"/>
          </a:p>
          <a:p>
            <a:r>
              <a:rPr lang="es-CR" sz="1600" dirty="0" smtClean="0"/>
              <a:t>cual </a:t>
            </a:r>
            <a:r>
              <a:rPr lang="es-CR" sz="1600" dirty="0"/>
              <a:t>el mensaje se relaciona </a:t>
            </a:r>
          </a:p>
        </p:txBody>
      </p:sp>
      <p:cxnSp>
        <p:nvCxnSpPr>
          <p:cNvPr id="56" name="Conector recto de flecha 55"/>
          <p:cNvCxnSpPr>
            <a:stCxn id="54" idx="1"/>
            <a:endCxn id="15" idx="6"/>
          </p:cNvCxnSpPr>
          <p:nvPr/>
        </p:nvCxnSpPr>
        <p:spPr>
          <a:xfrm flipH="1" flipV="1">
            <a:off x="5665092" y="4545124"/>
            <a:ext cx="429926" cy="502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uadroTexto 59"/>
          <p:cNvSpPr txBox="1"/>
          <p:nvPr/>
        </p:nvSpPr>
        <p:spPr>
          <a:xfrm>
            <a:off x="6095018" y="5354052"/>
            <a:ext cx="32116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dirty="0" smtClean="0"/>
              <a:t>Identifica </a:t>
            </a:r>
            <a:r>
              <a:rPr lang="es-CR" sz="1600" dirty="0"/>
              <a:t>la fecha y hora en la que </a:t>
            </a:r>
            <a:endParaRPr lang="es-CR" sz="1600" dirty="0" smtClean="0"/>
          </a:p>
          <a:p>
            <a:r>
              <a:rPr lang="es-CR" sz="1600" dirty="0" smtClean="0"/>
              <a:t>el </a:t>
            </a:r>
            <a:r>
              <a:rPr lang="es-CR" sz="1600" dirty="0"/>
              <a:t>mensaje se compiló</a:t>
            </a:r>
          </a:p>
        </p:txBody>
      </p:sp>
      <p:cxnSp>
        <p:nvCxnSpPr>
          <p:cNvPr id="62" name="Conector recto de flecha 61"/>
          <p:cNvCxnSpPr>
            <a:stCxn id="60" idx="1"/>
            <a:endCxn id="14" idx="6"/>
          </p:cNvCxnSpPr>
          <p:nvPr/>
        </p:nvCxnSpPr>
        <p:spPr>
          <a:xfrm flipH="1" flipV="1">
            <a:off x="5664881" y="4905164"/>
            <a:ext cx="430137" cy="7412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099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Imagen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4544" y="1484784"/>
            <a:ext cx="6052331" cy="358214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323" y="-27384"/>
            <a:ext cx="9078059" cy="647700"/>
          </a:xfrm>
        </p:spPr>
        <p:txBody>
          <a:bodyPr/>
          <a:lstStyle/>
          <a:p>
            <a:pPr algn="l"/>
            <a:r>
              <a:rPr lang="es-CR" sz="3200" dirty="0"/>
              <a:t>XSD </a:t>
            </a:r>
            <a:r>
              <a:rPr lang="es-CR" sz="3200" dirty="0" smtClean="0"/>
              <a:t>FATCA - Institución </a:t>
            </a:r>
            <a:r>
              <a:rPr lang="es-CR" sz="3200" dirty="0"/>
              <a:t>Financiera sujeta a reportar</a:t>
            </a:r>
          </a:p>
        </p:txBody>
      </p:sp>
      <p:sp>
        <p:nvSpPr>
          <p:cNvPr id="16" name="Elipse 15"/>
          <p:cNvSpPr/>
          <p:nvPr/>
        </p:nvSpPr>
        <p:spPr>
          <a:xfrm>
            <a:off x="5580112" y="4274840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7" name="Elipse 16"/>
          <p:cNvSpPr/>
          <p:nvPr/>
        </p:nvSpPr>
        <p:spPr>
          <a:xfrm>
            <a:off x="5580112" y="3986808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8" name="Elipse 17"/>
          <p:cNvSpPr/>
          <p:nvPr/>
        </p:nvSpPr>
        <p:spPr>
          <a:xfrm>
            <a:off x="5580112" y="3711744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9" name="Elipse 18"/>
          <p:cNvSpPr/>
          <p:nvPr/>
        </p:nvSpPr>
        <p:spPr>
          <a:xfrm>
            <a:off x="5580112" y="3410744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0" name="Elipse 19"/>
          <p:cNvSpPr/>
          <p:nvPr/>
        </p:nvSpPr>
        <p:spPr>
          <a:xfrm>
            <a:off x="5580112" y="3122712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31" name="CuadroTexto 30"/>
          <p:cNvSpPr txBox="1"/>
          <p:nvPr/>
        </p:nvSpPr>
        <p:spPr>
          <a:xfrm>
            <a:off x="6156176" y="692696"/>
            <a:ext cx="27703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dirty="0" smtClean="0"/>
              <a:t>Código del país de residencia </a:t>
            </a:r>
          </a:p>
          <a:p>
            <a:r>
              <a:rPr lang="es-CR" sz="1600" dirty="0" smtClean="0"/>
              <a:t>fiscal de la organización que </a:t>
            </a:r>
          </a:p>
          <a:p>
            <a:r>
              <a:rPr lang="es-CR" sz="1600" dirty="0" smtClean="0"/>
              <a:t>reporta </a:t>
            </a:r>
            <a:endParaRPr lang="es-CR" sz="1600" dirty="0"/>
          </a:p>
        </p:txBody>
      </p:sp>
      <p:cxnSp>
        <p:nvCxnSpPr>
          <p:cNvPr id="33" name="Conector recto de flecha 32"/>
          <p:cNvCxnSpPr>
            <a:stCxn id="31" idx="1"/>
            <a:endCxn id="20" idx="0"/>
          </p:cNvCxnSpPr>
          <p:nvPr/>
        </p:nvCxnSpPr>
        <p:spPr>
          <a:xfrm flipH="1">
            <a:off x="5616116" y="1108195"/>
            <a:ext cx="540060" cy="2014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adroTexto 33"/>
          <p:cNvSpPr txBox="1"/>
          <p:nvPr/>
        </p:nvSpPr>
        <p:spPr>
          <a:xfrm>
            <a:off x="6156176" y="1628220"/>
            <a:ext cx="3014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dirty="0" smtClean="0"/>
              <a:t>Número </a:t>
            </a:r>
            <a:r>
              <a:rPr lang="es-CR" sz="1600" dirty="0"/>
              <a:t>Global de Identificación </a:t>
            </a:r>
            <a:endParaRPr lang="es-CR" sz="1600" dirty="0" smtClean="0"/>
          </a:p>
          <a:p>
            <a:r>
              <a:rPr lang="es-CR" sz="1600" dirty="0" smtClean="0"/>
              <a:t>de </a:t>
            </a:r>
            <a:r>
              <a:rPr lang="es-CR" sz="1600" dirty="0"/>
              <a:t>Intermediario (</a:t>
            </a:r>
            <a:r>
              <a:rPr lang="es-CR" sz="1600" i="1" dirty="0"/>
              <a:t>GIIN</a:t>
            </a:r>
            <a:r>
              <a:rPr lang="es-CR" sz="1600" dirty="0"/>
              <a:t>) </a:t>
            </a:r>
          </a:p>
        </p:txBody>
      </p:sp>
      <p:cxnSp>
        <p:nvCxnSpPr>
          <p:cNvPr id="36" name="Conector recto de flecha 35"/>
          <p:cNvCxnSpPr>
            <a:stCxn id="34" idx="1"/>
            <a:endCxn id="19" idx="7"/>
          </p:cNvCxnSpPr>
          <p:nvPr/>
        </p:nvCxnSpPr>
        <p:spPr>
          <a:xfrm flipH="1">
            <a:off x="5641575" y="1920608"/>
            <a:ext cx="514601" cy="15006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/>
          <p:cNvSpPr txBox="1"/>
          <p:nvPr/>
        </p:nvSpPr>
        <p:spPr>
          <a:xfrm>
            <a:off x="6156176" y="2276872"/>
            <a:ext cx="29482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dirty="0"/>
              <a:t>Denominación o razón social </a:t>
            </a:r>
            <a:r>
              <a:rPr lang="es-CR" sz="1600" dirty="0" smtClean="0"/>
              <a:t>de</a:t>
            </a:r>
          </a:p>
          <a:p>
            <a:r>
              <a:rPr lang="es-CR" sz="1600" dirty="0" smtClean="0"/>
              <a:t>la </a:t>
            </a:r>
            <a:r>
              <a:rPr lang="es-CR" sz="1600" dirty="0"/>
              <a:t>entidad que reporta </a:t>
            </a:r>
          </a:p>
        </p:txBody>
      </p:sp>
      <p:cxnSp>
        <p:nvCxnSpPr>
          <p:cNvPr id="39" name="Conector recto de flecha 38"/>
          <p:cNvCxnSpPr>
            <a:stCxn id="37" idx="1"/>
            <a:endCxn id="18" idx="7"/>
          </p:cNvCxnSpPr>
          <p:nvPr/>
        </p:nvCxnSpPr>
        <p:spPr>
          <a:xfrm flipH="1">
            <a:off x="5641575" y="2569260"/>
            <a:ext cx="514601" cy="1153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/>
          <p:cNvSpPr txBox="1"/>
          <p:nvPr/>
        </p:nvSpPr>
        <p:spPr>
          <a:xfrm>
            <a:off x="6156176" y="2988241"/>
            <a:ext cx="26096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CR"/>
            </a:defPPr>
            <a:lvl1pPr>
              <a:defRPr sz="1400"/>
            </a:lvl1pPr>
          </a:lstStyle>
          <a:p>
            <a:r>
              <a:rPr lang="es-CR" sz="1600" dirty="0" smtClean="0"/>
              <a:t>Dirección de la entidad que </a:t>
            </a:r>
          </a:p>
          <a:p>
            <a:r>
              <a:rPr lang="es-CR" sz="1600" dirty="0" smtClean="0"/>
              <a:t>reporta</a:t>
            </a:r>
            <a:endParaRPr lang="es-CR" sz="1600" dirty="0"/>
          </a:p>
        </p:txBody>
      </p:sp>
      <p:cxnSp>
        <p:nvCxnSpPr>
          <p:cNvPr id="44" name="Conector recto de flecha 43"/>
          <p:cNvCxnSpPr>
            <a:stCxn id="42" idx="1"/>
            <a:endCxn id="17" idx="7"/>
          </p:cNvCxnSpPr>
          <p:nvPr/>
        </p:nvCxnSpPr>
        <p:spPr>
          <a:xfrm flipH="1">
            <a:off x="5641575" y="3280629"/>
            <a:ext cx="514601" cy="7167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/>
          <p:cNvSpPr txBox="1"/>
          <p:nvPr/>
        </p:nvSpPr>
        <p:spPr>
          <a:xfrm>
            <a:off x="6156176" y="3784972"/>
            <a:ext cx="311610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sz="1600" dirty="0" smtClean="0"/>
              <a:t>Identifica </a:t>
            </a:r>
            <a:r>
              <a:rPr lang="es-CR" sz="1600" dirty="0"/>
              <a:t>el reporte particular </a:t>
            </a:r>
            <a:endParaRPr lang="es-CR" sz="1600" dirty="0" smtClean="0"/>
          </a:p>
          <a:p>
            <a:r>
              <a:rPr lang="es-CR" sz="1600" dirty="0" smtClean="0"/>
              <a:t>dentro </a:t>
            </a:r>
            <a:r>
              <a:rPr lang="es-CR" sz="1600" dirty="0"/>
              <a:t>del mensaje FATCA que </a:t>
            </a:r>
            <a:endParaRPr lang="es-CR" sz="1600" dirty="0" smtClean="0"/>
          </a:p>
          <a:p>
            <a:r>
              <a:rPr lang="es-CR" sz="1600" dirty="0" smtClean="0"/>
              <a:t>se transmite. Especifica </a:t>
            </a:r>
            <a:r>
              <a:rPr lang="es-CR" sz="1600" dirty="0"/>
              <a:t>el </a:t>
            </a:r>
            <a:r>
              <a:rPr lang="es-CR" sz="1600" dirty="0" smtClean="0"/>
              <a:t>tipo</a:t>
            </a:r>
          </a:p>
          <a:p>
            <a:r>
              <a:rPr lang="es-CR" sz="1600" dirty="0" smtClean="0"/>
              <a:t>de reporte </a:t>
            </a:r>
            <a:r>
              <a:rPr lang="es-CR" sz="1600" dirty="0"/>
              <a:t>que </a:t>
            </a:r>
            <a:r>
              <a:rPr lang="es-CR" sz="1600" dirty="0" smtClean="0"/>
              <a:t>se </a:t>
            </a:r>
            <a:r>
              <a:rPr lang="es-CR" sz="1600" dirty="0"/>
              <a:t>entrega. </a:t>
            </a:r>
            <a:endParaRPr lang="es-CR" sz="1600" dirty="0" smtClean="0"/>
          </a:p>
          <a:p>
            <a:r>
              <a:rPr lang="es-CR" sz="1600" dirty="0" smtClean="0"/>
              <a:t>Las </a:t>
            </a:r>
            <a:r>
              <a:rPr lang="es-CR" sz="1600" dirty="0"/>
              <a:t>entradas permitidas son: </a:t>
            </a:r>
          </a:p>
          <a:p>
            <a:pPr lvl="1" fontAlgn="base"/>
            <a:r>
              <a:rPr lang="es-CR" sz="1600" dirty="0"/>
              <a:t>FATCA1= Datos nuevos  </a:t>
            </a:r>
          </a:p>
          <a:p>
            <a:pPr lvl="1" fontAlgn="base"/>
            <a:r>
              <a:rPr lang="es-CR" sz="1600" dirty="0"/>
              <a:t>FATCA2= Datos corregidos </a:t>
            </a:r>
          </a:p>
          <a:p>
            <a:pPr lvl="1" fontAlgn="base"/>
            <a:r>
              <a:rPr lang="es-CR" sz="1600" dirty="0"/>
              <a:t>FATCA3= Datos inválidos </a:t>
            </a:r>
          </a:p>
          <a:p>
            <a:pPr lvl="1" fontAlgn="base"/>
            <a:r>
              <a:rPr lang="es-CR" sz="1600" dirty="0"/>
              <a:t>FATCA4= Datos modificados </a:t>
            </a:r>
          </a:p>
        </p:txBody>
      </p:sp>
      <p:cxnSp>
        <p:nvCxnSpPr>
          <p:cNvPr id="48" name="Conector recto de flecha 47"/>
          <p:cNvCxnSpPr>
            <a:stCxn id="46" idx="1"/>
            <a:endCxn id="16" idx="5"/>
          </p:cNvCxnSpPr>
          <p:nvPr/>
        </p:nvCxnSpPr>
        <p:spPr>
          <a:xfrm flipH="1" flipV="1">
            <a:off x="5641575" y="4336303"/>
            <a:ext cx="514601" cy="6028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5340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12576" y="620688"/>
            <a:ext cx="6445320" cy="475543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323" y="-27384"/>
            <a:ext cx="7793037" cy="647700"/>
          </a:xfrm>
        </p:spPr>
        <p:txBody>
          <a:bodyPr/>
          <a:lstStyle/>
          <a:p>
            <a:pPr algn="l"/>
            <a:r>
              <a:rPr lang="es-CR" sz="3200" dirty="0"/>
              <a:t>XSD </a:t>
            </a:r>
            <a:r>
              <a:rPr lang="es-CR" sz="3200" dirty="0" smtClean="0"/>
              <a:t>FATCA - Detalle </a:t>
            </a:r>
            <a:r>
              <a:rPr lang="es-CR" sz="3200" dirty="0"/>
              <a:t>del reporte</a:t>
            </a:r>
          </a:p>
        </p:txBody>
      </p:sp>
      <p:sp>
        <p:nvSpPr>
          <p:cNvPr id="16" name="Elipse 15"/>
          <p:cNvSpPr/>
          <p:nvPr/>
        </p:nvSpPr>
        <p:spPr>
          <a:xfrm>
            <a:off x="5659672" y="4275652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7" name="Elipse 16"/>
          <p:cNvSpPr/>
          <p:nvPr/>
        </p:nvSpPr>
        <p:spPr>
          <a:xfrm>
            <a:off x="5659672" y="4003563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8" name="Elipse 17"/>
          <p:cNvSpPr/>
          <p:nvPr/>
        </p:nvSpPr>
        <p:spPr>
          <a:xfrm>
            <a:off x="5659672" y="3735592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9" name="Elipse 18"/>
          <p:cNvSpPr/>
          <p:nvPr/>
        </p:nvSpPr>
        <p:spPr>
          <a:xfrm>
            <a:off x="5659672" y="3506600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0" name="Elipse 19"/>
          <p:cNvSpPr/>
          <p:nvPr/>
        </p:nvSpPr>
        <p:spPr>
          <a:xfrm>
            <a:off x="5659672" y="3195532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31" name="CuadroTexto 30"/>
          <p:cNvSpPr txBox="1"/>
          <p:nvPr/>
        </p:nvSpPr>
        <p:spPr>
          <a:xfrm>
            <a:off x="6064471" y="332656"/>
            <a:ext cx="31817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/>
              <a:t>Identifica el reporte particular </a:t>
            </a:r>
          </a:p>
          <a:p>
            <a:r>
              <a:rPr lang="es-CR" dirty="0"/>
              <a:t>dentro del mensaje FATCA que </a:t>
            </a:r>
          </a:p>
          <a:p>
            <a:r>
              <a:rPr lang="es-CR" dirty="0"/>
              <a:t>se transmite</a:t>
            </a:r>
            <a:r>
              <a:rPr lang="es-CR" dirty="0" smtClean="0"/>
              <a:t>.</a:t>
            </a:r>
            <a:endParaRPr lang="es-CR" sz="1600" dirty="0"/>
          </a:p>
        </p:txBody>
      </p:sp>
      <p:cxnSp>
        <p:nvCxnSpPr>
          <p:cNvPr id="33" name="Conector recto de flecha 32"/>
          <p:cNvCxnSpPr>
            <a:stCxn id="31" idx="1"/>
            <a:endCxn id="20" idx="0"/>
          </p:cNvCxnSpPr>
          <p:nvPr/>
        </p:nvCxnSpPr>
        <p:spPr>
          <a:xfrm flipH="1">
            <a:off x="5695676" y="794321"/>
            <a:ext cx="368795" cy="24012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uadroTexto 33"/>
          <p:cNvSpPr txBox="1"/>
          <p:nvPr/>
        </p:nvSpPr>
        <p:spPr>
          <a:xfrm>
            <a:off x="6064471" y="1340768"/>
            <a:ext cx="31139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/>
              <a:t>Número </a:t>
            </a:r>
            <a:r>
              <a:rPr lang="es-CR" dirty="0"/>
              <a:t>de cuenta utilizado </a:t>
            </a:r>
            <a:r>
              <a:rPr lang="es-CR" dirty="0" smtClean="0"/>
              <a:t> </a:t>
            </a:r>
          </a:p>
          <a:p>
            <a:r>
              <a:rPr lang="es-CR" dirty="0" smtClean="0"/>
              <a:t>para </a:t>
            </a:r>
            <a:r>
              <a:rPr lang="es-CR" dirty="0"/>
              <a:t>identificar al </a:t>
            </a:r>
            <a:endParaRPr lang="es-CR" dirty="0" smtClean="0"/>
          </a:p>
          <a:p>
            <a:r>
              <a:rPr lang="es-CR" dirty="0" smtClean="0"/>
              <a:t>Cuentahabiente </a:t>
            </a:r>
            <a:r>
              <a:rPr lang="es-CR" dirty="0"/>
              <a:t>o beneficiario</a:t>
            </a:r>
          </a:p>
        </p:txBody>
      </p:sp>
      <p:cxnSp>
        <p:nvCxnSpPr>
          <p:cNvPr id="36" name="Conector recto de flecha 35"/>
          <p:cNvCxnSpPr>
            <a:stCxn id="34" idx="1"/>
            <a:endCxn id="19" idx="7"/>
          </p:cNvCxnSpPr>
          <p:nvPr/>
        </p:nvCxnSpPr>
        <p:spPr>
          <a:xfrm flipH="1">
            <a:off x="5721135" y="1802433"/>
            <a:ext cx="343336" cy="17147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/>
          <p:cNvSpPr txBox="1"/>
          <p:nvPr/>
        </p:nvSpPr>
        <p:spPr>
          <a:xfrm>
            <a:off x="6064471" y="2362815"/>
            <a:ext cx="333206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dirty="0" smtClean="0"/>
              <a:t>Identifica </a:t>
            </a:r>
            <a:r>
              <a:rPr lang="es-CR" dirty="0"/>
              <a:t>a una </a:t>
            </a:r>
            <a:r>
              <a:rPr lang="es-CR" dirty="0" smtClean="0"/>
              <a:t>entidad</a:t>
            </a:r>
          </a:p>
          <a:p>
            <a:r>
              <a:rPr lang="es-CR" dirty="0" smtClean="0"/>
              <a:t>cuentahabiente </a:t>
            </a:r>
            <a:r>
              <a:rPr lang="es-CR" dirty="0"/>
              <a:t>o beneficiaria </a:t>
            </a:r>
            <a:endParaRPr lang="es-CR" dirty="0" smtClean="0"/>
          </a:p>
          <a:p>
            <a:r>
              <a:rPr lang="es-CR" dirty="0" smtClean="0"/>
              <a:t>del pago: </a:t>
            </a:r>
            <a:r>
              <a:rPr lang="es-CR" sz="1400" dirty="0" smtClean="0"/>
              <a:t>1=FI, 2=EENF,  3=FFI no </a:t>
            </a:r>
          </a:p>
          <a:p>
            <a:r>
              <a:rPr lang="es-CR" sz="1400" dirty="0" smtClean="0"/>
              <a:t>participante, 4=Persona específica </a:t>
            </a:r>
          </a:p>
          <a:p>
            <a:r>
              <a:rPr lang="es-CR" sz="1400" dirty="0" smtClean="0"/>
              <a:t>EE.UU, 5=EENF reporta directamente</a:t>
            </a:r>
            <a:endParaRPr lang="es-CR" sz="1400" dirty="0"/>
          </a:p>
        </p:txBody>
      </p:sp>
      <p:cxnSp>
        <p:nvCxnSpPr>
          <p:cNvPr id="39" name="Conector recto de flecha 38"/>
          <p:cNvCxnSpPr>
            <a:stCxn id="37" idx="1"/>
            <a:endCxn id="18" idx="7"/>
          </p:cNvCxnSpPr>
          <p:nvPr/>
        </p:nvCxnSpPr>
        <p:spPr>
          <a:xfrm flipH="1">
            <a:off x="5721135" y="3039924"/>
            <a:ext cx="343336" cy="706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/>
          <p:cNvSpPr txBox="1"/>
          <p:nvPr/>
        </p:nvSpPr>
        <p:spPr>
          <a:xfrm>
            <a:off x="6064472" y="3861048"/>
            <a:ext cx="3055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R"/>
            </a:defPPr>
            <a:lvl1pPr>
              <a:defRPr sz="1400"/>
            </a:lvl1pPr>
          </a:lstStyle>
          <a:p>
            <a:r>
              <a:rPr lang="es-CR" sz="1800" dirty="0" smtClean="0"/>
              <a:t>Propietario </a:t>
            </a:r>
            <a:r>
              <a:rPr lang="es-CR" sz="1800" dirty="0"/>
              <a:t>sustancial de EE.UU</a:t>
            </a:r>
          </a:p>
        </p:txBody>
      </p:sp>
      <p:cxnSp>
        <p:nvCxnSpPr>
          <p:cNvPr id="44" name="Conector recto de flecha 43"/>
          <p:cNvCxnSpPr>
            <a:stCxn id="42" idx="1"/>
            <a:endCxn id="17" idx="7"/>
          </p:cNvCxnSpPr>
          <p:nvPr/>
        </p:nvCxnSpPr>
        <p:spPr>
          <a:xfrm flipH="1" flipV="1">
            <a:off x="5721135" y="4014108"/>
            <a:ext cx="343337" cy="1701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/>
          <p:cNvSpPr txBox="1"/>
          <p:nvPr/>
        </p:nvSpPr>
        <p:spPr>
          <a:xfrm>
            <a:off x="6064471" y="4582869"/>
            <a:ext cx="27071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/>
              <a:t>Saldo </a:t>
            </a:r>
            <a:r>
              <a:rPr lang="es-CR" dirty="0"/>
              <a:t>o valor de la </a:t>
            </a:r>
            <a:r>
              <a:rPr lang="es-CR" dirty="0" smtClean="0"/>
              <a:t>cuenta</a:t>
            </a:r>
          </a:p>
          <a:p>
            <a:r>
              <a:rPr lang="es-CR" dirty="0" smtClean="0"/>
              <a:t>financiera </a:t>
            </a:r>
            <a:r>
              <a:rPr lang="es-CR" dirty="0"/>
              <a:t>reportada. </a:t>
            </a:r>
          </a:p>
        </p:txBody>
      </p:sp>
      <p:cxnSp>
        <p:nvCxnSpPr>
          <p:cNvPr id="48" name="Conector recto de flecha 47"/>
          <p:cNvCxnSpPr>
            <a:stCxn id="46" idx="1"/>
            <a:endCxn id="16" idx="5"/>
          </p:cNvCxnSpPr>
          <p:nvPr/>
        </p:nvCxnSpPr>
        <p:spPr>
          <a:xfrm flipH="1" flipV="1">
            <a:off x="5721135" y="4337115"/>
            <a:ext cx="343336" cy="5689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ipse 34"/>
          <p:cNvSpPr/>
          <p:nvPr/>
        </p:nvSpPr>
        <p:spPr>
          <a:xfrm>
            <a:off x="5659672" y="4552194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47" name="CuadroTexto 46"/>
          <p:cNvSpPr txBox="1"/>
          <p:nvPr/>
        </p:nvSpPr>
        <p:spPr>
          <a:xfrm>
            <a:off x="6064471" y="5374957"/>
            <a:ext cx="30551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R" dirty="0" smtClean="0"/>
              <a:t>Pagos </a:t>
            </a:r>
            <a:r>
              <a:rPr lang="es-CR" dirty="0"/>
              <a:t>efectuados a la </a:t>
            </a:r>
            <a:r>
              <a:rPr lang="es-CR" dirty="0" smtClean="0"/>
              <a:t>cuenta</a:t>
            </a:r>
          </a:p>
          <a:p>
            <a:r>
              <a:rPr lang="es-CR" dirty="0" smtClean="0"/>
              <a:t>financiera </a:t>
            </a:r>
            <a:r>
              <a:rPr lang="es-CR" dirty="0"/>
              <a:t>reportada </a:t>
            </a:r>
          </a:p>
        </p:txBody>
      </p:sp>
      <p:cxnSp>
        <p:nvCxnSpPr>
          <p:cNvPr id="45" name="Conector recto de flecha 44"/>
          <p:cNvCxnSpPr>
            <a:stCxn id="47" idx="1"/>
            <a:endCxn id="35" idx="5"/>
          </p:cNvCxnSpPr>
          <p:nvPr/>
        </p:nvCxnSpPr>
        <p:spPr>
          <a:xfrm flipH="1" flipV="1">
            <a:off x="5721135" y="4613657"/>
            <a:ext cx="343336" cy="10844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0951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87475" y="-99020"/>
            <a:ext cx="7793037" cy="647700"/>
          </a:xfrm>
        </p:spPr>
        <p:txBody>
          <a:bodyPr/>
          <a:lstStyle/>
          <a:p>
            <a:pPr algn="r"/>
            <a:r>
              <a:rPr lang="es-CR" sz="2800" dirty="0" smtClean="0"/>
              <a:t>Ejemplo XML FATCA</a:t>
            </a:r>
            <a:endParaRPr lang="es-CR" sz="2800" dirty="0"/>
          </a:p>
        </p:txBody>
      </p:sp>
      <p:sp>
        <p:nvSpPr>
          <p:cNvPr id="4" name="CuadroTexto 3"/>
          <p:cNvSpPr txBox="1"/>
          <p:nvPr/>
        </p:nvSpPr>
        <p:spPr>
          <a:xfrm>
            <a:off x="0" y="931942"/>
            <a:ext cx="9144000" cy="4801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&lt;?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xml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s-CR" dirty="0" err="1">
                <a:solidFill>
                  <a:srgbClr val="FF0000"/>
                </a:solidFill>
                <a:latin typeface="Consolas" panose="020B0609020204030204" pitchFamily="49" charset="0"/>
              </a:rPr>
              <a:t>version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=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1.0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s-CR" dirty="0" err="1">
                <a:solidFill>
                  <a:srgbClr val="FF0000"/>
                </a:solidFill>
                <a:latin typeface="Consolas" panose="020B0609020204030204" pitchFamily="49" charset="0"/>
              </a:rPr>
              <a:t>encoding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=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UTF-8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?&gt;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ftc:FATCA_OECD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s-CR" dirty="0" err="1">
                <a:solidFill>
                  <a:srgbClr val="FF0000"/>
                </a:solidFill>
                <a:latin typeface="Consolas" panose="020B0609020204030204" pitchFamily="49" charset="0"/>
              </a:rPr>
              <a:t>version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=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1.1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s-CR" dirty="0" err="1">
                <a:solidFill>
                  <a:srgbClr val="FF0000"/>
                </a:solidFill>
                <a:latin typeface="Consolas" panose="020B0609020204030204" pitchFamily="49" charset="0"/>
              </a:rPr>
              <a:t>xsi:schemaLocation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=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urn:oecd:ties:fatca:v1 FatcaXML_v1.1.xsd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         </a:t>
            </a:r>
            <a:r>
              <a:rPr lang="es-CR" dirty="0" err="1">
                <a:solidFill>
                  <a:srgbClr val="FF0000"/>
                </a:solidFill>
                <a:latin typeface="Consolas" panose="020B0609020204030204" pitchFamily="49" charset="0"/>
              </a:rPr>
              <a:t>xmlns:xsi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=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http://www.w3.org/2001/XMLSchema-instance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          </a:t>
            </a:r>
            <a:r>
              <a:rPr lang="es-CR" dirty="0" err="1">
                <a:solidFill>
                  <a:srgbClr val="FF0000"/>
                </a:solidFill>
                <a:latin typeface="Consolas" panose="020B0609020204030204" pitchFamily="49" charset="0"/>
              </a:rPr>
              <a:t>xmlns:ftc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=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urn:oecd:ties:fatca:v1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s-CR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xmlns:sfa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=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urn:oecd:ties:stffatcatypes:v1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"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ftc:MessageSpec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pPr lvl="1"/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sfa:SendingCompanyIN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S519K4.99999.SL.392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sfa:SendingCompanyIN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pPr lvl="1"/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sfa:TransmittingCountry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JP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sfa:TransmittingCountry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pPr lvl="1"/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sfa:ReceivingCountry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US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sfa:ReceivingCountry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pPr lvl="1"/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sfa:MessageType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FATCA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sfa:MessageType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pPr lvl="1"/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sfa:Warning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/&gt;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pPr lvl="1"/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sfa:MessageRefId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DBA6455E-8454-47D9-914B-FEE48E4EF3AA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sfa:MessageRefId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pPr lvl="1"/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sfa:ReportingPeriod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2014-12-31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sfa:ReportingPeriod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pPr lvl="1"/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sfa:Timestamp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2015-10-17T09:30:47Z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sfa:Timestamp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ftc:MessageSpec</a:t>
            </a:r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72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87475" y="-27384"/>
            <a:ext cx="7793037" cy="647700"/>
          </a:xfrm>
        </p:spPr>
        <p:txBody>
          <a:bodyPr/>
          <a:lstStyle/>
          <a:p>
            <a:pPr algn="r"/>
            <a:r>
              <a:rPr lang="es-CR" sz="2800" dirty="0" smtClean="0"/>
              <a:t>Ejemplo XML FATCA</a:t>
            </a:r>
            <a:endParaRPr lang="es-CR" sz="2800" dirty="0"/>
          </a:p>
        </p:txBody>
      </p:sp>
      <p:sp>
        <p:nvSpPr>
          <p:cNvPr id="4" name="CuadroTexto 3"/>
          <p:cNvSpPr txBox="1"/>
          <p:nvPr/>
        </p:nvSpPr>
        <p:spPr>
          <a:xfrm>
            <a:off x="0" y="798959"/>
            <a:ext cx="9144000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ftc:FATCA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ftc:ReportingFI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	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sfa:ResCountryCode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JP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sfa:ResCountryCode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	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sfa:TIN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S519K4.99999.SL.392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sfa:TIN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	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sfa:Name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Bank of NN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sfa:Name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	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sfa:Address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		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sfa:CountryCode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JP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sfa:CountryCode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		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sfa:AddressFree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 err="1">
                <a:solidFill>
                  <a:prstClr val="black"/>
                </a:solidFill>
                <a:latin typeface="Consolas" panose="020B0609020204030204" pitchFamily="49" charset="0"/>
              </a:rPr>
              <a:t>String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sfa:AddressFree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	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sfa:Address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	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ftc:DocSpec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		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ftc:DocTypeIndic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FATCA1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ftc:DocTypeIndic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		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ftc:DocRefId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s-CR" dirty="0">
                <a:solidFill>
                  <a:prstClr val="black"/>
                </a:solidFill>
                <a:latin typeface="Consolas" panose="020B0609020204030204" pitchFamily="49" charset="0"/>
              </a:rPr>
              <a:t>50B80D2D-79DA-4AFD-8148-F06480FFDEB5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ftc:DocRefId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	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ftc:DocSpec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ftc:ReportingFI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	&lt;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ftc:ReportingGroup</a:t>
            </a:r>
            <a:r>
              <a:rPr lang="es-CR" dirty="0" smtClean="0">
                <a:solidFill>
                  <a:srgbClr val="0000FF"/>
                </a:solidFill>
                <a:latin typeface="Consolas" panose="020B0609020204030204" pitchFamily="49" charset="0"/>
              </a:rPr>
              <a:t>&gt;&lt;/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ftc:ReportingGroup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ftc:FATCA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endParaRPr lang="es-CR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&lt;/</a:t>
            </a:r>
            <a:r>
              <a:rPr lang="es-CR" dirty="0" err="1">
                <a:solidFill>
                  <a:srgbClr val="A31515"/>
                </a:solidFill>
                <a:latin typeface="Consolas" panose="020B0609020204030204" pitchFamily="49" charset="0"/>
              </a:rPr>
              <a:t>ftc:FATCA_OECD</a:t>
            </a:r>
            <a:r>
              <a:rPr lang="es-CR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26318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CCR2">
  <a:themeElements>
    <a:clrScheme name="BCCR-graficos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3D6FA5"/>
      </a:accent1>
      <a:accent2>
        <a:srgbClr val="7CADDA"/>
      </a:accent2>
      <a:accent3>
        <a:srgbClr val="5DB3C7"/>
      </a:accent3>
      <a:accent4>
        <a:srgbClr val="A9CD69"/>
      </a:accent4>
      <a:accent5>
        <a:srgbClr val="FDD36B"/>
      </a:accent5>
      <a:accent6>
        <a:srgbClr val="FEAA5E"/>
      </a:accent6>
      <a:hlink>
        <a:srgbClr val="FFFFFF"/>
      </a:hlink>
      <a:folHlink>
        <a:srgbClr val="000000"/>
      </a:folHlink>
    </a:clrScheme>
    <a:fontScheme name="BCCR-excel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CCR2">
  <a:themeElements>
    <a:clrScheme name="BCCR-graficos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3D6FA5"/>
      </a:accent1>
      <a:accent2>
        <a:srgbClr val="7CADDA"/>
      </a:accent2>
      <a:accent3>
        <a:srgbClr val="5DB3C7"/>
      </a:accent3>
      <a:accent4>
        <a:srgbClr val="A9CD69"/>
      </a:accent4>
      <a:accent5>
        <a:srgbClr val="FDD36B"/>
      </a:accent5>
      <a:accent6>
        <a:srgbClr val="FEAA5E"/>
      </a:accent6>
      <a:hlink>
        <a:srgbClr val="FFFFFF"/>
      </a:hlink>
      <a:folHlink>
        <a:srgbClr val="000000"/>
      </a:folHlink>
    </a:clrScheme>
    <a:fontScheme name="BCCR-excel">
      <a:majorFont>
        <a:latin typeface="Franklin Gothic Book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ezcla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zcla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zcla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F8C9B2F7B094A45BF4A4C891857BB65" ma:contentTypeVersion="1" ma:contentTypeDescription="Crear nuevo documento." ma:contentTypeScope="" ma:versionID="0b57f6cc9d0e731f85640acacc2711e2">
  <xsd:schema xmlns:xsd="http://www.w3.org/2001/XMLSchema" xmlns:xs="http://www.w3.org/2001/XMLSchema" xmlns:p="http://schemas.microsoft.com/office/2006/metadata/properties" xmlns:ns2="8a0a4788-06ca-437b-bfc6-ffe2f4a28eed" targetNamespace="http://schemas.microsoft.com/office/2006/metadata/properties" ma:root="true" ma:fieldsID="c1e32adbda26099a4e9e31c4bc449d94" ns2:_="">
    <xsd:import namespace="8a0a4788-06ca-437b-bfc6-ffe2f4a28eed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0a4788-06ca-437b-bfc6-ffe2f4a28ee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97D01913-E6DC-49D6-B7B2-11BC75C48C0F}"/>
</file>

<file path=customXml/itemProps2.xml><?xml version="1.0" encoding="utf-8"?>
<ds:datastoreItem xmlns:ds="http://schemas.openxmlformats.org/officeDocument/2006/customXml" ds:itemID="{D54745E6-6465-4E47-A1BD-3E76E5E68680}"/>
</file>

<file path=customXml/itemProps3.xml><?xml version="1.0" encoding="utf-8"?>
<ds:datastoreItem xmlns:ds="http://schemas.openxmlformats.org/officeDocument/2006/customXml" ds:itemID="{020F7987-604F-4C9C-90EB-4EE3B72C1FBD}"/>
</file>

<file path=docProps/app.xml><?xml version="1.0" encoding="utf-8"?>
<Properties xmlns="http://schemas.openxmlformats.org/officeDocument/2006/extended-properties" xmlns:vt="http://schemas.openxmlformats.org/officeDocument/2006/docPropsVTypes">
  <Template>PresentaciónBCCR-2012</Template>
  <TotalTime>7670</TotalTime>
  <Words>1337</Words>
  <Application>Microsoft Office PowerPoint</Application>
  <PresentationFormat>Presentación en pantalla (4:3)</PresentationFormat>
  <Paragraphs>319</Paragraphs>
  <Slides>21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21</vt:i4>
      </vt:variant>
    </vt:vector>
  </HeadingPairs>
  <TitlesOfParts>
    <vt:vector size="31" baseType="lpstr">
      <vt:lpstr>Arial</vt:lpstr>
      <vt:lpstr>Arial Narrow</vt:lpstr>
      <vt:lpstr>Calibri</vt:lpstr>
      <vt:lpstr>Consolas</vt:lpstr>
      <vt:lpstr>Franklin Gothic Book</vt:lpstr>
      <vt:lpstr>Palatino Linotype</vt:lpstr>
      <vt:lpstr>Wingdings</vt:lpstr>
      <vt:lpstr>Wingdings 2</vt:lpstr>
      <vt:lpstr>1_BCCR2</vt:lpstr>
      <vt:lpstr>BCCR2</vt:lpstr>
      <vt:lpstr>Presentación de PowerPoint</vt:lpstr>
      <vt:lpstr>Agenda</vt:lpstr>
      <vt:lpstr>Estándar electrónico</vt:lpstr>
      <vt:lpstr>Presentación de PowerPoint</vt:lpstr>
      <vt:lpstr>XSD FATCA - Encabezado</vt:lpstr>
      <vt:lpstr>XSD FATCA - Institución Financiera sujeta a reportar</vt:lpstr>
      <vt:lpstr>XSD FATCA - Detalle del reporte</vt:lpstr>
      <vt:lpstr>Ejemplo XML FATCA</vt:lpstr>
      <vt:lpstr>Ejemplo XML FATCA</vt:lpstr>
      <vt:lpstr>Línea de tiempo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Documentos disponibles</vt:lpstr>
      <vt:lpstr>Consultas</vt:lpstr>
    </vt:vector>
  </TitlesOfParts>
  <Company>BCCR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FATCA 18-12-2014 </dc:title>
  <dc:creator>CENTENO PEREZ MARCIA</dc:creator>
  <cp:lastModifiedBy>MOLINA CALDERON GUILLERMO ANDRES</cp:lastModifiedBy>
  <cp:revision>563</cp:revision>
  <cp:lastPrinted>2014-12-17T23:24:29Z</cp:lastPrinted>
  <dcterms:created xsi:type="dcterms:W3CDTF">2012-10-25T20:35:02Z</dcterms:created>
  <dcterms:modified xsi:type="dcterms:W3CDTF">2014-12-18T22:11:50Z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0x0101009F8C9B2F7B094A45BF4A4C891857BB65</vt:lpwstr>
  </property>
  <property fmtid="{D5CDD505-2E9C-101B-9397-08002B2CF9AE}" pid="3" name="Tipo de Documento">
    <vt:lpwstr>Diseño</vt:lpwstr>
  </property>
  <property fmtid="{D5CDD505-2E9C-101B-9397-08002B2CF9AE}" pid="4" name="Servicio">
    <vt:lpwstr>9</vt:lpwstr>
  </property>
</Properties>
</file>