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3" r:id="rId5"/>
  </p:sldMasterIdLst>
  <p:notesMasterIdLst>
    <p:notesMasterId r:id="rId25"/>
  </p:notesMasterIdLst>
  <p:sldIdLst>
    <p:sldId id="256" r:id="rId6"/>
    <p:sldId id="336" r:id="rId7"/>
    <p:sldId id="425" r:id="rId8"/>
    <p:sldId id="403" r:id="rId9"/>
    <p:sldId id="390" r:id="rId10"/>
    <p:sldId id="437" r:id="rId11"/>
    <p:sldId id="438" r:id="rId12"/>
    <p:sldId id="439" r:id="rId13"/>
    <p:sldId id="440" r:id="rId14"/>
    <p:sldId id="426" r:id="rId15"/>
    <p:sldId id="393" r:id="rId16"/>
    <p:sldId id="428" r:id="rId17"/>
    <p:sldId id="423" r:id="rId18"/>
    <p:sldId id="431" r:id="rId19"/>
    <p:sldId id="435" r:id="rId20"/>
    <p:sldId id="436" r:id="rId21"/>
    <p:sldId id="383" r:id="rId22"/>
    <p:sldId id="382" r:id="rId23"/>
    <p:sldId id="384" r:id="rId24"/>
  </p:sldIdLst>
  <p:sldSz cx="9144000" cy="6858000" type="screen4x3"/>
  <p:notesSz cx="7010400" cy="9236075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JAS JIMENEZ ZAIDA" initials="RJZ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99FF99"/>
    <a:srgbClr val="C638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39" autoAdjust="0"/>
    <p:restoredTop sz="94660"/>
  </p:normalViewPr>
  <p:slideViewPr>
    <p:cSldViewPr>
      <p:cViewPr>
        <p:scale>
          <a:sx n="75" d="100"/>
          <a:sy n="75" d="100"/>
        </p:scale>
        <p:origin x="822" y="85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6382D9-24C5-4370-B1E9-48B1A655C992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0F0D6E95-E66F-4BBF-AF00-0EC962F8A660}">
      <dgm:prSet/>
      <dgm:spPr/>
      <dgm:t>
        <a:bodyPr/>
        <a:lstStyle/>
        <a:p>
          <a:pPr rtl="0"/>
          <a:r>
            <a:rPr lang="es-CR" dirty="0" smtClean="0">
              <a:solidFill>
                <a:schemeClr val="bg1"/>
              </a:solidFill>
            </a:rPr>
            <a:t>.</a:t>
          </a:r>
          <a:endParaRPr lang="es-CR" dirty="0">
            <a:solidFill>
              <a:schemeClr val="bg1"/>
            </a:solidFill>
          </a:endParaRPr>
        </a:p>
      </dgm:t>
    </dgm:pt>
    <dgm:pt modelId="{9A8CEBDA-5469-493E-B79C-EB0988065551}" type="parTrans" cxnId="{28C9E087-0792-4525-899D-19F5B0F07199}">
      <dgm:prSet/>
      <dgm:spPr/>
      <dgm:t>
        <a:bodyPr/>
        <a:lstStyle/>
        <a:p>
          <a:endParaRPr lang="es-CR"/>
        </a:p>
      </dgm:t>
    </dgm:pt>
    <dgm:pt modelId="{F1816E80-89C4-4BCF-9FD0-8F6DE3E4C439}" type="sibTrans" cxnId="{28C9E087-0792-4525-899D-19F5B0F07199}">
      <dgm:prSet/>
      <dgm:spPr/>
      <dgm:t>
        <a:bodyPr/>
        <a:lstStyle/>
        <a:p>
          <a:endParaRPr lang="es-CR"/>
        </a:p>
      </dgm:t>
    </dgm:pt>
    <dgm:pt modelId="{F2597EC3-ED4D-4D9B-91EB-5EAD2AF1829C}">
      <dgm:prSet custT="1"/>
      <dgm:spPr/>
      <dgm:t>
        <a:bodyPr/>
        <a:lstStyle/>
        <a:p>
          <a:pPr rtl="0"/>
          <a:r>
            <a:rPr lang="es-CR" sz="1600" dirty="0" smtClean="0"/>
            <a:t>Enviar direcciones IP para pruebas</a:t>
          </a:r>
          <a:endParaRPr lang="es-CR" sz="1600" dirty="0"/>
        </a:p>
      </dgm:t>
    </dgm:pt>
    <dgm:pt modelId="{FA632420-5CFF-4DE4-A10F-770A396D588A}" type="parTrans" cxnId="{A2FAAFC1-9C06-46D7-B922-5BC4D69276AA}">
      <dgm:prSet/>
      <dgm:spPr/>
      <dgm:t>
        <a:bodyPr/>
        <a:lstStyle/>
        <a:p>
          <a:endParaRPr lang="es-CR"/>
        </a:p>
      </dgm:t>
    </dgm:pt>
    <dgm:pt modelId="{93F73145-31FC-470B-B9D3-BC6DAFD562F8}" type="sibTrans" cxnId="{A2FAAFC1-9C06-46D7-B922-5BC4D69276AA}">
      <dgm:prSet/>
      <dgm:spPr/>
      <dgm:t>
        <a:bodyPr/>
        <a:lstStyle/>
        <a:p>
          <a:endParaRPr lang="es-CR"/>
        </a:p>
      </dgm:t>
    </dgm:pt>
    <dgm:pt modelId="{6B13972B-C0B2-4343-8A7A-0817A4489626}">
      <dgm:prSet custT="1"/>
      <dgm:spPr/>
      <dgm:t>
        <a:bodyPr/>
        <a:lstStyle/>
        <a:p>
          <a:pPr rtl="0"/>
          <a:r>
            <a:rPr lang="es-CR" sz="1600" dirty="0" smtClean="0"/>
            <a:t>Definir la forma de envío del reporte</a:t>
          </a:r>
          <a:endParaRPr lang="es-CR" sz="1600" dirty="0"/>
        </a:p>
      </dgm:t>
    </dgm:pt>
    <dgm:pt modelId="{9310883A-61E9-4282-BC54-A88646D2A5A2}" type="parTrans" cxnId="{45E96309-0C2C-4866-9B2E-E50087F88836}">
      <dgm:prSet/>
      <dgm:spPr/>
      <dgm:t>
        <a:bodyPr/>
        <a:lstStyle/>
        <a:p>
          <a:endParaRPr lang="es-CR"/>
        </a:p>
      </dgm:t>
    </dgm:pt>
    <dgm:pt modelId="{81799D14-E55B-46A2-8AAB-2620C042D4E2}" type="sibTrans" cxnId="{45E96309-0C2C-4866-9B2E-E50087F88836}">
      <dgm:prSet/>
      <dgm:spPr/>
      <dgm:t>
        <a:bodyPr/>
        <a:lstStyle/>
        <a:p>
          <a:endParaRPr lang="es-CR"/>
        </a:p>
      </dgm:t>
    </dgm:pt>
    <dgm:pt modelId="{60166C00-6FC0-4AEF-A71D-1C783977E8AA}">
      <dgm:prSet custT="1"/>
      <dgm:spPr/>
      <dgm:t>
        <a:bodyPr/>
        <a:lstStyle/>
        <a:p>
          <a:pPr rtl="0"/>
          <a:r>
            <a:rPr lang="es-CR" sz="1600" dirty="0" smtClean="0"/>
            <a:t>Establecer comunicación con el servicio del BCCR</a:t>
          </a:r>
          <a:r>
            <a:rPr lang="es-CR" sz="1600" dirty="0" smtClean="0">
              <a:solidFill>
                <a:srgbClr val="FF0000"/>
              </a:solidFill>
            </a:rPr>
            <a:t>*</a:t>
          </a:r>
          <a:endParaRPr lang="es-CR" sz="1600" dirty="0">
            <a:solidFill>
              <a:srgbClr val="FF0000"/>
            </a:solidFill>
          </a:endParaRPr>
        </a:p>
      </dgm:t>
    </dgm:pt>
    <dgm:pt modelId="{151B9737-0781-4E0C-8EC0-6C242654659E}" type="parTrans" cxnId="{22D33C9C-9BAA-4672-92B9-11C2CE39A0D3}">
      <dgm:prSet/>
      <dgm:spPr/>
      <dgm:t>
        <a:bodyPr/>
        <a:lstStyle/>
        <a:p>
          <a:endParaRPr lang="es-CR"/>
        </a:p>
      </dgm:t>
    </dgm:pt>
    <dgm:pt modelId="{0127B4E4-67EA-42FC-B403-7B220B1FB3E5}" type="sibTrans" cxnId="{22D33C9C-9BAA-4672-92B9-11C2CE39A0D3}">
      <dgm:prSet/>
      <dgm:spPr/>
      <dgm:t>
        <a:bodyPr/>
        <a:lstStyle/>
        <a:p>
          <a:endParaRPr lang="es-CR"/>
        </a:p>
      </dgm:t>
    </dgm:pt>
    <dgm:pt modelId="{46913C1E-D52B-4A1F-BBF9-6908B977FFE7}">
      <dgm:prSet custT="1"/>
      <dgm:spPr/>
      <dgm:t>
        <a:bodyPr/>
        <a:lstStyle/>
        <a:p>
          <a:pPr rtl="0"/>
          <a:r>
            <a:rPr lang="es-CR" sz="1600" dirty="0" smtClean="0"/>
            <a:t>Enviar el GIIN el BCCR</a:t>
          </a:r>
          <a:endParaRPr lang="es-CR" sz="1600" dirty="0"/>
        </a:p>
      </dgm:t>
    </dgm:pt>
    <dgm:pt modelId="{07D6469C-2640-43BD-BE98-E4D35FADE470}" type="parTrans" cxnId="{5311125C-DD1D-491A-85F4-2D9905907753}">
      <dgm:prSet/>
      <dgm:spPr/>
      <dgm:t>
        <a:bodyPr/>
        <a:lstStyle/>
        <a:p>
          <a:endParaRPr lang="es-CR"/>
        </a:p>
      </dgm:t>
    </dgm:pt>
    <dgm:pt modelId="{57E97D00-4E78-49C8-8F3E-764BB940341F}" type="sibTrans" cxnId="{5311125C-DD1D-491A-85F4-2D9905907753}">
      <dgm:prSet/>
      <dgm:spPr/>
      <dgm:t>
        <a:bodyPr/>
        <a:lstStyle/>
        <a:p>
          <a:endParaRPr lang="es-CR"/>
        </a:p>
      </dgm:t>
    </dgm:pt>
    <dgm:pt modelId="{A2AF14CE-3D4F-4D15-A58D-27A9CA5CDB10}">
      <dgm:prSet custT="1"/>
      <dgm:spPr/>
      <dgm:t>
        <a:bodyPr/>
        <a:lstStyle/>
        <a:p>
          <a:pPr rtl="0"/>
          <a:r>
            <a:rPr lang="es-CR" sz="1600" dirty="0" smtClean="0"/>
            <a:t>Finalizar las pruebas de autenticación</a:t>
          </a:r>
          <a:r>
            <a:rPr lang="es-CR" sz="1600" dirty="0" smtClean="0">
              <a:solidFill>
                <a:srgbClr val="FF0000"/>
              </a:solidFill>
            </a:rPr>
            <a:t>*</a:t>
          </a:r>
          <a:endParaRPr lang="es-CR" sz="1600" dirty="0">
            <a:solidFill>
              <a:srgbClr val="FF0000"/>
            </a:solidFill>
          </a:endParaRPr>
        </a:p>
      </dgm:t>
    </dgm:pt>
    <dgm:pt modelId="{737B26FD-D499-4E58-B102-796DD967F8A4}" type="parTrans" cxnId="{4186364E-00D2-4087-B451-E7E9F49C7497}">
      <dgm:prSet/>
      <dgm:spPr/>
      <dgm:t>
        <a:bodyPr/>
        <a:lstStyle/>
        <a:p>
          <a:endParaRPr lang="es-CR"/>
        </a:p>
      </dgm:t>
    </dgm:pt>
    <dgm:pt modelId="{128A4DA4-BE37-4063-A9D7-7408DFF88D0F}" type="sibTrans" cxnId="{4186364E-00D2-4087-B451-E7E9F49C7497}">
      <dgm:prSet/>
      <dgm:spPr/>
      <dgm:t>
        <a:bodyPr/>
        <a:lstStyle/>
        <a:p>
          <a:endParaRPr lang="es-CR"/>
        </a:p>
      </dgm:t>
    </dgm:pt>
    <dgm:pt modelId="{ACF95A1E-7F01-420B-B33D-441CACE936B9}">
      <dgm:prSet custT="1"/>
      <dgm:spPr/>
      <dgm:t>
        <a:bodyPr/>
        <a:lstStyle/>
        <a:p>
          <a:pPr rtl="0"/>
          <a:r>
            <a:rPr lang="es-CR" sz="1600" dirty="0" smtClean="0"/>
            <a:t>Generar el XML FATCA</a:t>
          </a:r>
          <a:endParaRPr lang="es-CR" sz="1600" dirty="0"/>
        </a:p>
      </dgm:t>
    </dgm:pt>
    <dgm:pt modelId="{00F18006-9D04-4EA5-9743-B29BEFE98CC7}" type="parTrans" cxnId="{D2B4F064-E856-481C-A865-DB29728993C5}">
      <dgm:prSet/>
      <dgm:spPr/>
      <dgm:t>
        <a:bodyPr/>
        <a:lstStyle/>
        <a:p>
          <a:endParaRPr lang="es-CR"/>
        </a:p>
      </dgm:t>
    </dgm:pt>
    <dgm:pt modelId="{8586077F-EC51-499C-9F9B-60D5E2766B4C}" type="sibTrans" cxnId="{D2B4F064-E856-481C-A865-DB29728993C5}">
      <dgm:prSet/>
      <dgm:spPr/>
      <dgm:t>
        <a:bodyPr/>
        <a:lstStyle/>
        <a:p>
          <a:endParaRPr lang="es-CR"/>
        </a:p>
      </dgm:t>
    </dgm:pt>
    <dgm:pt modelId="{3E2C7F76-F7EA-4F50-917B-45FDF08A78FD}">
      <dgm:prSet custT="1"/>
      <dgm:spPr/>
      <dgm:t>
        <a:bodyPr/>
        <a:lstStyle/>
        <a:p>
          <a:pPr rtl="0"/>
          <a:r>
            <a:rPr lang="es-CR" sz="1600" dirty="0" smtClean="0"/>
            <a:t>Finalizar las pruebas de envío de archivo</a:t>
          </a:r>
          <a:endParaRPr lang="es-CR" sz="1600" dirty="0"/>
        </a:p>
      </dgm:t>
    </dgm:pt>
    <dgm:pt modelId="{3C6E9D98-9E6C-4BC8-9FD6-79B96E6E8496}" type="parTrans" cxnId="{9C64992C-4502-4FFF-8204-772E208A188B}">
      <dgm:prSet/>
      <dgm:spPr/>
      <dgm:t>
        <a:bodyPr/>
        <a:lstStyle/>
        <a:p>
          <a:endParaRPr lang="es-CR"/>
        </a:p>
      </dgm:t>
    </dgm:pt>
    <dgm:pt modelId="{979BB1DC-9740-4B1E-9617-065517EE0B4E}" type="sibTrans" cxnId="{9C64992C-4502-4FFF-8204-772E208A188B}">
      <dgm:prSet/>
      <dgm:spPr/>
      <dgm:t>
        <a:bodyPr/>
        <a:lstStyle/>
        <a:p>
          <a:endParaRPr lang="es-CR"/>
        </a:p>
      </dgm:t>
    </dgm:pt>
    <dgm:pt modelId="{28A3B68D-45F0-47C3-A29B-F89A1A9C8C71}">
      <dgm:prSet custT="1"/>
      <dgm:spPr/>
      <dgm:t>
        <a:bodyPr/>
        <a:lstStyle/>
        <a:p>
          <a:pPr rtl="0"/>
          <a:r>
            <a:rPr lang="es-CR" sz="1600" dirty="0" smtClean="0"/>
            <a:t>Completar suscripción a servicios FATCA</a:t>
          </a:r>
          <a:endParaRPr lang="es-CR" sz="1600" dirty="0"/>
        </a:p>
      </dgm:t>
    </dgm:pt>
    <dgm:pt modelId="{1CA4B981-1E8B-4193-BCC6-F7CEA04E4DB3}" type="parTrans" cxnId="{75F455CA-0523-41DA-B3E4-0A662F3AD8E6}">
      <dgm:prSet/>
      <dgm:spPr/>
      <dgm:t>
        <a:bodyPr/>
        <a:lstStyle/>
        <a:p>
          <a:endParaRPr lang="es-CR"/>
        </a:p>
      </dgm:t>
    </dgm:pt>
    <dgm:pt modelId="{09CDFF6A-01E8-4228-8B3A-8520221C49A7}" type="sibTrans" cxnId="{75F455CA-0523-41DA-B3E4-0A662F3AD8E6}">
      <dgm:prSet/>
      <dgm:spPr/>
      <dgm:t>
        <a:bodyPr/>
        <a:lstStyle/>
        <a:p>
          <a:endParaRPr lang="es-CR"/>
        </a:p>
      </dgm:t>
    </dgm:pt>
    <dgm:pt modelId="{D8F1179D-2978-44E8-BAB2-63CD8B923318}">
      <dgm:prSet custT="1"/>
      <dgm:spPr/>
      <dgm:t>
        <a:bodyPr/>
        <a:lstStyle/>
        <a:p>
          <a:pPr rtl="0"/>
          <a:r>
            <a:rPr lang="es-CR" sz="1600" smtClean="0"/>
            <a:t>Gestionar certificados de firma digital para los usuarios del sitio web</a:t>
          </a:r>
          <a:endParaRPr lang="es-CR" sz="1600"/>
        </a:p>
      </dgm:t>
    </dgm:pt>
    <dgm:pt modelId="{9D2D97D5-BFBF-413F-AF67-3C6A4FCC0025}" type="parTrans" cxnId="{E3C573CC-4488-4B3F-85A4-473C2B470E83}">
      <dgm:prSet/>
      <dgm:spPr/>
      <dgm:t>
        <a:bodyPr/>
        <a:lstStyle/>
        <a:p>
          <a:endParaRPr lang="es-CR"/>
        </a:p>
      </dgm:t>
    </dgm:pt>
    <dgm:pt modelId="{06CE7983-7F8C-4FD5-9BBB-44A430D67342}" type="sibTrans" cxnId="{E3C573CC-4488-4B3F-85A4-473C2B470E83}">
      <dgm:prSet/>
      <dgm:spPr/>
      <dgm:t>
        <a:bodyPr/>
        <a:lstStyle/>
        <a:p>
          <a:endParaRPr lang="es-CR"/>
        </a:p>
      </dgm:t>
    </dgm:pt>
    <dgm:pt modelId="{BF24CEAD-06E4-4184-A8C6-8655D6AE01DD}">
      <dgm:prSet custT="1"/>
      <dgm:spPr/>
      <dgm:t>
        <a:bodyPr/>
        <a:lstStyle/>
        <a:p>
          <a:pPr rtl="0"/>
          <a:r>
            <a:rPr lang="es-CR" sz="1600" dirty="0" smtClean="0"/>
            <a:t>Enviar oficialmente el reporte FATCA</a:t>
          </a:r>
          <a:endParaRPr lang="es-CR" sz="1600" dirty="0"/>
        </a:p>
      </dgm:t>
    </dgm:pt>
    <dgm:pt modelId="{6C77A782-0FEF-446D-8A23-B5E3046EB167}" type="parTrans" cxnId="{AA921569-8991-43B9-B16E-81DFB92B1A5D}">
      <dgm:prSet/>
      <dgm:spPr/>
      <dgm:t>
        <a:bodyPr/>
        <a:lstStyle/>
        <a:p>
          <a:endParaRPr lang="es-CR"/>
        </a:p>
      </dgm:t>
    </dgm:pt>
    <dgm:pt modelId="{AF22BBE7-9553-46DD-8DAC-6401A10AB070}" type="sibTrans" cxnId="{AA921569-8991-43B9-B16E-81DFB92B1A5D}">
      <dgm:prSet/>
      <dgm:spPr/>
      <dgm:t>
        <a:bodyPr/>
        <a:lstStyle/>
        <a:p>
          <a:endParaRPr lang="es-CR"/>
        </a:p>
      </dgm:t>
    </dgm:pt>
    <dgm:pt modelId="{90F2FB0C-FCAB-4B3F-84DF-BBDBB2D67592}" type="pres">
      <dgm:prSet presAssocID="{F26382D9-24C5-4370-B1E9-48B1A655C992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CR"/>
        </a:p>
      </dgm:t>
    </dgm:pt>
    <dgm:pt modelId="{A5A62742-5B13-4DE6-BFC9-BAEA06B8060D}" type="pres">
      <dgm:prSet presAssocID="{0F0D6E95-E66F-4BBF-AF00-0EC962F8A660}" presName="root" presStyleCnt="0">
        <dgm:presLayoutVars>
          <dgm:chMax/>
          <dgm:chPref/>
        </dgm:presLayoutVars>
      </dgm:prSet>
      <dgm:spPr/>
    </dgm:pt>
    <dgm:pt modelId="{9CA41A79-9B84-411F-81B4-D7C0058FCCFF}" type="pres">
      <dgm:prSet presAssocID="{0F0D6E95-E66F-4BBF-AF00-0EC962F8A660}" presName="rootComposite" presStyleCnt="0">
        <dgm:presLayoutVars/>
      </dgm:prSet>
      <dgm:spPr/>
    </dgm:pt>
    <dgm:pt modelId="{E18A37B4-BB59-4D07-A298-D7634BBDC48D}" type="pres">
      <dgm:prSet presAssocID="{0F0D6E95-E66F-4BBF-AF00-0EC962F8A660}" presName="ParentAccent" presStyleLbl="alignNode1" presStyleIdx="0" presStyleCnt="1"/>
      <dgm:spPr/>
    </dgm:pt>
    <dgm:pt modelId="{35B95576-0B29-4052-A5DD-CF70141D9971}" type="pres">
      <dgm:prSet presAssocID="{0F0D6E95-E66F-4BBF-AF00-0EC962F8A660}" presName="ParentSmallAccent" presStyleLbl="fgAcc1" presStyleIdx="0" presStyleCnt="1"/>
      <dgm:spPr/>
    </dgm:pt>
    <dgm:pt modelId="{19B65451-3BAE-4875-928A-312867F0E6B0}" type="pres">
      <dgm:prSet presAssocID="{0F0D6E95-E66F-4BBF-AF00-0EC962F8A660}" presName="Parent" presStyleLbl="revTx" presStyleIdx="0" presStyleCnt="11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1C78DA86-62A3-45C6-B6A4-7EFBBE199FE8}" type="pres">
      <dgm:prSet presAssocID="{0F0D6E95-E66F-4BBF-AF00-0EC962F8A660}" presName="childShape" presStyleCnt="0">
        <dgm:presLayoutVars>
          <dgm:chMax val="0"/>
          <dgm:chPref val="0"/>
        </dgm:presLayoutVars>
      </dgm:prSet>
      <dgm:spPr/>
    </dgm:pt>
    <dgm:pt modelId="{EADD5933-5AEC-4BCE-90AD-CCBECE42EE5C}" type="pres">
      <dgm:prSet presAssocID="{F2597EC3-ED4D-4D9B-91EB-5EAD2AF1829C}" presName="childComposite" presStyleCnt="0">
        <dgm:presLayoutVars>
          <dgm:chMax val="0"/>
          <dgm:chPref val="0"/>
        </dgm:presLayoutVars>
      </dgm:prSet>
      <dgm:spPr/>
    </dgm:pt>
    <dgm:pt modelId="{40FEAC3E-6C9E-463E-B869-235551C20ECE}" type="pres">
      <dgm:prSet presAssocID="{F2597EC3-ED4D-4D9B-91EB-5EAD2AF1829C}" presName="ChildAccent" presStyleLbl="solidFgAcc1" presStyleIdx="0" presStyleCnt="10" custLinFactX="-300000" custLinFactNeighborX="-331773"/>
      <dgm:spPr/>
    </dgm:pt>
    <dgm:pt modelId="{41D5B233-2ED3-4BF6-9EDE-C40FC874F6B5}" type="pres">
      <dgm:prSet presAssocID="{F2597EC3-ED4D-4D9B-91EB-5EAD2AF1829C}" presName="Child" presStyleLbl="revTx" presStyleIdx="1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1FC4FD3D-9259-413B-83BE-6E42D5F99FD8}" type="pres">
      <dgm:prSet presAssocID="{6B13972B-C0B2-4343-8A7A-0817A4489626}" presName="childComposite" presStyleCnt="0">
        <dgm:presLayoutVars>
          <dgm:chMax val="0"/>
          <dgm:chPref val="0"/>
        </dgm:presLayoutVars>
      </dgm:prSet>
      <dgm:spPr/>
    </dgm:pt>
    <dgm:pt modelId="{C266B1E2-43D6-4E2E-BE9C-A394AA0725A8}" type="pres">
      <dgm:prSet presAssocID="{6B13972B-C0B2-4343-8A7A-0817A4489626}" presName="ChildAccent" presStyleLbl="solidFgAcc1" presStyleIdx="1" presStyleCnt="10" custLinFactX="-300000" custLinFactNeighborX="-331773"/>
      <dgm:spPr/>
    </dgm:pt>
    <dgm:pt modelId="{21EC7283-C90B-470E-BA9C-578B423821BB}" type="pres">
      <dgm:prSet presAssocID="{6B13972B-C0B2-4343-8A7A-0817A4489626}" presName="Child" presStyleLbl="revTx" presStyleIdx="2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48ACA03E-E26D-4020-84B0-F101F0FCE2C2}" type="pres">
      <dgm:prSet presAssocID="{60166C00-6FC0-4AEF-A71D-1C783977E8AA}" presName="childComposite" presStyleCnt="0">
        <dgm:presLayoutVars>
          <dgm:chMax val="0"/>
          <dgm:chPref val="0"/>
        </dgm:presLayoutVars>
      </dgm:prSet>
      <dgm:spPr/>
    </dgm:pt>
    <dgm:pt modelId="{A200F825-09F6-4AF9-ABAC-DC77F55AEB99}" type="pres">
      <dgm:prSet presAssocID="{60166C00-6FC0-4AEF-A71D-1C783977E8AA}" presName="ChildAccent" presStyleLbl="solidFgAcc1" presStyleIdx="2" presStyleCnt="10" custLinFactX="-300000" custLinFactNeighborX="-331773"/>
      <dgm:spPr/>
    </dgm:pt>
    <dgm:pt modelId="{42A65BDB-78E7-48A8-8977-354BB2333F79}" type="pres">
      <dgm:prSet presAssocID="{60166C00-6FC0-4AEF-A71D-1C783977E8AA}" presName="Child" presStyleLbl="revTx" presStyleIdx="3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2B8CB043-E9ED-4602-AC92-62FD21DFA43A}" type="pres">
      <dgm:prSet presAssocID="{46913C1E-D52B-4A1F-BBF9-6908B977FFE7}" presName="childComposite" presStyleCnt="0">
        <dgm:presLayoutVars>
          <dgm:chMax val="0"/>
          <dgm:chPref val="0"/>
        </dgm:presLayoutVars>
      </dgm:prSet>
      <dgm:spPr/>
    </dgm:pt>
    <dgm:pt modelId="{F7602F73-F6AA-44FC-ADDF-287FFC1A9B93}" type="pres">
      <dgm:prSet presAssocID="{46913C1E-D52B-4A1F-BBF9-6908B977FFE7}" presName="ChildAccent" presStyleLbl="solidFgAcc1" presStyleIdx="3" presStyleCnt="10" custLinFactX="-300000" custLinFactNeighborX="-331773"/>
      <dgm:spPr/>
    </dgm:pt>
    <dgm:pt modelId="{922FFF21-5A1F-4F72-BF42-7D9ABDA7F1B2}" type="pres">
      <dgm:prSet presAssocID="{46913C1E-D52B-4A1F-BBF9-6908B977FFE7}" presName="Child" presStyleLbl="revTx" presStyleIdx="4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D7E76BE9-8B56-45EB-AA11-4B9ECBC958F4}" type="pres">
      <dgm:prSet presAssocID="{A2AF14CE-3D4F-4D15-A58D-27A9CA5CDB10}" presName="childComposite" presStyleCnt="0">
        <dgm:presLayoutVars>
          <dgm:chMax val="0"/>
          <dgm:chPref val="0"/>
        </dgm:presLayoutVars>
      </dgm:prSet>
      <dgm:spPr/>
    </dgm:pt>
    <dgm:pt modelId="{4F2C6123-5BE1-4895-A63D-DDBE6D7C1F2A}" type="pres">
      <dgm:prSet presAssocID="{A2AF14CE-3D4F-4D15-A58D-27A9CA5CDB10}" presName="ChildAccent" presStyleLbl="solidFgAcc1" presStyleIdx="4" presStyleCnt="10" custLinFactX="-300000" custLinFactNeighborX="-331773"/>
      <dgm:spPr/>
    </dgm:pt>
    <dgm:pt modelId="{834EB55F-71C5-446F-9558-E12BE3EE41BA}" type="pres">
      <dgm:prSet presAssocID="{A2AF14CE-3D4F-4D15-A58D-27A9CA5CDB10}" presName="Child" presStyleLbl="revTx" presStyleIdx="5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A1689BD6-7F47-4859-BB97-87BE6EE05E6B}" type="pres">
      <dgm:prSet presAssocID="{ACF95A1E-7F01-420B-B33D-441CACE936B9}" presName="childComposite" presStyleCnt="0">
        <dgm:presLayoutVars>
          <dgm:chMax val="0"/>
          <dgm:chPref val="0"/>
        </dgm:presLayoutVars>
      </dgm:prSet>
      <dgm:spPr/>
    </dgm:pt>
    <dgm:pt modelId="{3E80FC42-684A-4EAC-BDCA-5748D9FDA7C8}" type="pres">
      <dgm:prSet presAssocID="{ACF95A1E-7F01-420B-B33D-441CACE936B9}" presName="ChildAccent" presStyleLbl="solidFgAcc1" presStyleIdx="5" presStyleCnt="10" custLinFactX="-300000" custLinFactNeighborX="-331773"/>
      <dgm:spPr>
        <a:ln>
          <a:solidFill>
            <a:schemeClr val="accent1"/>
          </a:solidFill>
        </a:ln>
      </dgm:spPr>
      <dgm:t>
        <a:bodyPr/>
        <a:lstStyle/>
        <a:p>
          <a:endParaRPr lang="es-CR"/>
        </a:p>
      </dgm:t>
    </dgm:pt>
    <dgm:pt modelId="{505CF0DE-91FD-479C-977C-0F3DFCFE631E}" type="pres">
      <dgm:prSet presAssocID="{ACF95A1E-7F01-420B-B33D-441CACE936B9}" presName="Child" presStyleLbl="revTx" presStyleIdx="6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3B5ED75F-54D5-48CF-8421-50798837D8BB}" type="pres">
      <dgm:prSet presAssocID="{3E2C7F76-F7EA-4F50-917B-45FDF08A78FD}" presName="childComposite" presStyleCnt="0">
        <dgm:presLayoutVars>
          <dgm:chMax val="0"/>
          <dgm:chPref val="0"/>
        </dgm:presLayoutVars>
      </dgm:prSet>
      <dgm:spPr/>
    </dgm:pt>
    <dgm:pt modelId="{30425875-3766-40D5-AE2C-3FA7472F61DA}" type="pres">
      <dgm:prSet presAssocID="{3E2C7F76-F7EA-4F50-917B-45FDF08A78FD}" presName="ChildAccent" presStyleLbl="solidFgAcc1" presStyleIdx="6" presStyleCnt="10" custLinFactX="-300000" custLinFactNeighborX="-331773"/>
      <dgm:spPr>
        <a:ln>
          <a:solidFill>
            <a:schemeClr val="accent1"/>
          </a:solidFill>
        </a:ln>
      </dgm:spPr>
      <dgm:t>
        <a:bodyPr/>
        <a:lstStyle/>
        <a:p>
          <a:endParaRPr lang="es-CR"/>
        </a:p>
      </dgm:t>
    </dgm:pt>
    <dgm:pt modelId="{B8D00979-AE06-44BE-A0FC-51F376F9C77C}" type="pres">
      <dgm:prSet presAssocID="{3E2C7F76-F7EA-4F50-917B-45FDF08A78FD}" presName="Child" presStyleLbl="revTx" presStyleIdx="7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440C50D-7C7C-4821-8316-B6BF09B56A5B}" type="pres">
      <dgm:prSet presAssocID="{28A3B68D-45F0-47C3-A29B-F89A1A9C8C71}" presName="childComposite" presStyleCnt="0">
        <dgm:presLayoutVars>
          <dgm:chMax val="0"/>
          <dgm:chPref val="0"/>
        </dgm:presLayoutVars>
      </dgm:prSet>
      <dgm:spPr/>
    </dgm:pt>
    <dgm:pt modelId="{BAA3470E-05FA-43EB-AE23-200F70C39D05}" type="pres">
      <dgm:prSet presAssocID="{28A3B68D-45F0-47C3-A29B-F89A1A9C8C71}" presName="ChildAccent" presStyleLbl="solidFgAcc1" presStyleIdx="7" presStyleCnt="10" custLinFactX="-300000" custLinFactNeighborX="-331773"/>
      <dgm:spPr/>
    </dgm:pt>
    <dgm:pt modelId="{44CD33B9-7858-4587-87BC-4A32047EA6B0}" type="pres">
      <dgm:prSet presAssocID="{28A3B68D-45F0-47C3-A29B-F89A1A9C8C71}" presName="Child" presStyleLbl="revTx" presStyleIdx="8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E5779060-C054-4AB3-AB75-28E99F7DC150}" type="pres">
      <dgm:prSet presAssocID="{D8F1179D-2978-44E8-BAB2-63CD8B923318}" presName="childComposite" presStyleCnt="0">
        <dgm:presLayoutVars>
          <dgm:chMax val="0"/>
          <dgm:chPref val="0"/>
        </dgm:presLayoutVars>
      </dgm:prSet>
      <dgm:spPr/>
    </dgm:pt>
    <dgm:pt modelId="{E3B6F170-FCE6-4414-B88F-29DA76FB9ABB}" type="pres">
      <dgm:prSet presAssocID="{D8F1179D-2978-44E8-BAB2-63CD8B923318}" presName="ChildAccent" presStyleLbl="solidFgAcc1" presStyleIdx="8" presStyleCnt="10" custLinFactX="-300000" custLinFactNeighborX="-331773"/>
      <dgm:spPr>
        <a:solidFill>
          <a:srgbClr val="FFFF00"/>
        </a:solidFill>
      </dgm:spPr>
      <dgm:t>
        <a:bodyPr/>
        <a:lstStyle/>
        <a:p>
          <a:endParaRPr lang="es-CR"/>
        </a:p>
      </dgm:t>
    </dgm:pt>
    <dgm:pt modelId="{1875D8E3-D1B8-46AF-982B-0BC0CA8B9F60}" type="pres">
      <dgm:prSet presAssocID="{D8F1179D-2978-44E8-BAB2-63CD8B923318}" presName="Child" presStyleLbl="revTx" presStyleIdx="9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03C2ADB7-EDA8-4306-BEC1-4E006886BDFC}" type="pres">
      <dgm:prSet presAssocID="{BF24CEAD-06E4-4184-A8C6-8655D6AE01DD}" presName="childComposite" presStyleCnt="0">
        <dgm:presLayoutVars>
          <dgm:chMax val="0"/>
          <dgm:chPref val="0"/>
        </dgm:presLayoutVars>
      </dgm:prSet>
      <dgm:spPr/>
    </dgm:pt>
    <dgm:pt modelId="{E71C6FAD-C4A7-4982-8582-767C76462893}" type="pres">
      <dgm:prSet presAssocID="{BF24CEAD-06E4-4184-A8C6-8655D6AE01DD}" presName="ChildAccent" presStyleLbl="solidFgAcc1" presStyleIdx="9" presStyleCnt="10" custLinFactX="-300000" custLinFactNeighborX="-331773"/>
      <dgm:spPr>
        <a:solidFill>
          <a:srgbClr val="FFFF00"/>
        </a:solidFill>
      </dgm:spPr>
      <dgm:t>
        <a:bodyPr/>
        <a:lstStyle/>
        <a:p>
          <a:endParaRPr lang="es-CR"/>
        </a:p>
      </dgm:t>
    </dgm:pt>
    <dgm:pt modelId="{BD027BEC-985A-4BCA-BEEB-3444DB41A9B0}" type="pres">
      <dgm:prSet presAssocID="{BF24CEAD-06E4-4184-A8C6-8655D6AE01DD}" presName="Child" presStyleLbl="revTx" presStyleIdx="10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CB596F54-AD70-4F75-949E-843A757D15C3}" type="presOf" srcId="{3E2C7F76-F7EA-4F50-917B-45FDF08A78FD}" destId="{B8D00979-AE06-44BE-A0FC-51F376F9C77C}" srcOrd="0" destOrd="0" presId="urn:microsoft.com/office/officeart/2008/layout/SquareAccentList"/>
    <dgm:cxn modelId="{3F924077-41A1-4AB2-AF80-8CA74C1077E7}" type="presOf" srcId="{46913C1E-D52B-4A1F-BBF9-6908B977FFE7}" destId="{922FFF21-5A1F-4F72-BF42-7D9ABDA7F1B2}" srcOrd="0" destOrd="0" presId="urn:microsoft.com/office/officeart/2008/layout/SquareAccentList"/>
    <dgm:cxn modelId="{FBEB260F-5FE3-4C79-BEC6-E0E11E04E76C}" type="presOf" srcId="{F26382D9-24C5-4370-B1E9-48B1A655C992}" destId="{90F2FB0C-FCAB-4B3F-84DF-BBDBB2D67592}" srcOrd="0" destOrd="0" presId="urn:microsoft.com/office/officeart/2008/layout/SquareAccentList"/>
    <dgm:cxn modelId="{75F455CA-0523-41DA-B3E4-0A662F3AD8E6}" srcId="{0F0D6E95-E66F-4BBF-AF00-0EC962F8A660}" destId="{28A3B68D-45F0-47C3-A29B-F89A1A9C8C71}" srcOrd="7" destOrd="0" parTransId="{1CA4B981-1E8B-4193-BCC6-F7CEA04E4DB3}" sibTransId="{09CDFF6A-01E8-4228-8B3A-8520221C49A7}"/>
    <dgm:cxn modelId="{22D33C9C-9BAA-4672-92B9-11C2CE39A0D3}" srcId="{0F0D6E95-E66F-4BBF-AF00-0EC962F8A660}" destId="{60166C00-6FC0-4AEF-A71D-1C783977E8AA}" srcOrd="2" destOrd="0" parTransId="{151B9737-0781-4E0C-8EC0-6C242654659E}" sibTransId="{0127B4E4-67EA-42FC-B403-7B220B1FB3E5}"/>
    <dgm:cxn modelId="{AA921569-8991-43B9-B16E-81DFB92B1A5D}" srcId="{0F0D6E95-E66F-4BBF-AF00-0EC962F8A660}" destId="{BF24CEAD-06E4-4184-A8C6-8655D6AE01DD}" srcOrd="9" destOrd="0" parTransId="{6C77A782-0FEF-446D-8A23-B5E3046EB167}" sibTransId="{AF22BBE7-9553-46DD-8DAC-6401A10AB070}"/>
    <dgm:cxn modelId="{E6434D89-802A-42A1-8A35-BE60803BA182}" type="presOf" srcId="{28A3B68D-45F0-47C3-A29B-F89A1A9C8C71}" destId="{44CD33B9-7858-4587-87BC-4A32047EA6B0}" srcOrd="0" destOrd="0" presId="urn:microsoft.com/office/officeart/2008/layout/SquareAccentList"/>
    <dgm:cxn modelId="{E3C573CC-4488-4B3F-85A4-473C2B470E83}" srcId="{0F0D6E95-E66F-4BBF-AF00-0EC962F8A660}" destId="{D8F1179D-2978-44E8-BAB2-63CD8B923318}" srcOrd="8" destOrd="0" parTransId="{9D2D97D5-BFBF-413F-AF67-3C6A4FCC0025}" sibTransId="{06CE7983-7F8C-4FD5-9BBB-44A430D67342}"/>
    <dgm:cxn modelId="{45E96309-0C2C-4866-9B2E-E50087F88836}" srcId="{0F0D6E95-E66F-4BBF-AF00-0EC962F8A660}" destId="{6B13972B-C0B2-4343-8A7A-0817A4489626}" srcOrd="1" destOrd="0" parTransId="{9310883A-61E9-4282-BC54-A88646D2A5A2}" sibTransId="{81799D14-E55B-46A2-8AAB-2620C042D4E2}"/>
    <dgm:cxn modelId="{E606F462-93CB-42F3-95AF-9B8B09081E9A}" type="presOf" srcId="{6B13972B-C0B2-4343-8A7A-0817A4489626}" destId="{21EC7283-C90B-470E-BA9C-578B423821BB}" srcOrd="0" destOrd="0" presId="urn:microsoft.com/office/officeart/2008/layout/SquareAccentList"/>
    <dgm:cxn modelId="{62B7DB41-98DE-4005-8972-E3F3479E99B5}" type="presOf" srcId="{A2AF14CE-3D4F-4D15-A58D-27A9CA5CDB10}" destId="{834EB55F-71C5-446F-9558-E12BE3EE41BA}" srcOrd="0" destOrd="0" presId="urn:microsoft.com/office/officeart/2008/layout/SquareAccentList"/>
    <dgm:cxn modelId="{F1F719CE-0C04-470A-9BB6-CE9BA69E1B90}" type="presOf" srcId="{0F0D6E95-E66F-4BBF-AF00-0EC962F8A660}" destId="{19B65451-3BAE-4875-928A-312867F0E6B0}" srcOrd="0" destOrd="0" presId="urn:microsoft.com/office/officeart/2008/layout/SquareAccentList"/>
    <dgm:cxn modelId="{FCE8831B-852B-42C3-A675-AE1FB6A442FA}" type="presOf" srcId="{60166C00-6FC0-4AEF-A71D-1C783977E8AA}" destId="{42A65BDB-78E7-48A8-8977-354BB2333F79}" srcOrd="0" destOrd="0" presId="urn:microsoft.com/office/officeart/2008/layout/SquareAccentList"/>
    <dgm:cxn modelId="{C8D0B71E-0704-4AEB-B7E9-E2BFD67E1B7B}" type="presOf" srcId="{BF24CEAD-06E4-4184-A8C6-8655D6AE01DD}" destId="{BD027BEC-985A-4BCA-BEEB-3444DB41A9B0}" srcOrd="0" destOrd="0" presId="urn:microsoft.com/office/officeart/2008/layout/SquareAccentList"/>
    <dgm:cxn modelId="{017ACA11-B9FA-4CF7-AEA1-B839D880C94A}" type="presOf" srcId="{D8F1179D-2978-44E8-BAB2-63CD8B923318}" destId="{1875D8E3-D1B8-46AF-982B-0BC0CA8B9F60}" srcOrd="0" destOrd="0" presId="urn:microsoft.com/office/officeart/2008/layout/SquareAccentList"/>
    <dgm:cxn modelId="{4186364E-00D2-4087-B451-E7E9F49C7497}" srcId="{0F0D6E95-E66F-4BBF-AF00-0EC962F8A660}" destId="{A2AF14CE-3D4F-4D15-A58D-27A9CA5CDB10}" srcOrd="4" destOrd="0" parTransId="{737B26FD-D499-4E58-B102-796DD967F8A4}" sibTransId="{128A4DA4-BE37-4063-A9D7-7408DFF88D0F}"/>
    <dgm:cxn modelId="{A2FAAFC1-9C06-46D7-B922-5BC4D69276AA}" srcId="{0F0D6E95-E66F-4BBF-AF00-0EC962F8A660}" destId="{F2597EC3-ED4D-4D9B-91EB-5EAD2AF1829C}" srcOrd="0" destOrd="0" parTransId="{FA632420-5CFF-4DE4-A10F-770A396D588A}" sibTransId="{93F73145-31FC-470B-B9D3-BC6DAFD562F8}"/>
    <dgm:cxn modelId="{55D0355D-603F-4F37-AB83-AA7B5859B7AC}" type="presOf" srcId="{F2597EC3-ED4D-4D9B-91EB-5EAD2AF1829C}" destId="{41D5B233-2ED3-4BF6-9EDE-C40FC874F6B5}" srcOrd="0" destOrd="0" presId="urn:microsoft.com/office/officeart/2008/layout/SquareAccentList"/>
    <dgm:cxn modelId="{5311125C-DD1D-491A-85F4-2D9905907753}" srcId="{0F0D6E95-E66F-4BBF-AF00-0EC962F8A660}" destId="{46913C1E-D52B-4A1F-BBF9-6908B977FFE7}" srcOrd="3" destOrd="0" parTransId="{07D6469C-2640-43BD-BE98-E4D35FADE470}" sibTransId="{57E97D00-4E78-49C8-8F3E-764BB940341F}"/>
    <dgm:cxn modelId="{28C9E087-0792-4525-899D-19F5B0F07199}" srcId="{F26382D9-24C5-4370-B1E9-48B1A655C992}" destId="{0F0D6E95-E66F-4BBF-AF00-0EC962F8A660}" srcOrd="0" destOrd="0" parTransId="{9A8CEBDA-5469-493E-B79C-EB0988065551}" sibTransId="{F1816E80-89C4-4BCF-9FD0-8F6DE3E4C439}"/>
    <dgm:cxn modelId="{16A313FA-9B56-4249-B5F1-3BD197732B06}" type="presOf" srcId="{ACF95A1E-7F01-420B-B33D-441CACE936B9}" destId="{505CF0DE-91FD-479C-977C-0F3DFCFE631E}" srcOrd="0" destOrd="0" presId="urn:microsoft.com/office/officeart/2008/layout/SquareAccentList"/>
    <dgm:cxn modelId="{D2B4F064-E856-481C-A865-DB29728993C5}" srcId="{0F0D6E95-E66F-4BBF-AF00-0EC962F8A660}" destId="{ACF95A1E-7F01-420B-B33D-441CACE936B9}" srcOrd="5" destOrd="0" parTransId="{00F18006-9D04-4EA5-9743-B29BEFE98CC7}" sibTransId="{8586077F-EC51-499C-9F9B-60D5E2766B4C}"/>
    <dgm:cxn modelId="{9C64992C-4502-4FFF-8204-772E208A188B}" srcId="{0F0D6E95-E66F-4BBF-AF00-0EC962F8A660}" destId="{3E2C7F76-F7EA-4F50-917B-45FDF08A78FD}" srcOrd="6" destOrd="0" parTransId="{3C6E9D98-9E6C-4BC8-9FD6-79B96E6E8496}" sibTransId="{979BB1DC-9740-4B1E-9617-065517EE0B4E}"/>
    <dgm:cxn modelId="{C04CD209-F966-4E90-ADEE-727BFA2F1764}" type="presParOf" srcId="{90F2FB0C-FCAB-4B3F-84DF-BBDBB2D67592}" destId="{A5A62742-5B13-4DE6-BFC9-BAEA06B8060D}" srcOrd="0" destOrd="0" presId="urn:microsoft.com/office/officeart/2008/layout/SquareAccentList"/>
    <dgm:cxn modelId="{F636FE0B-8097-40D2-A6AE-CCD47D8CAF88}" type="presParOf" srcId="{A5A62742-5B13-4DE6-BFC9-BAEA06B8060D}" destId="{9CA41A79-9B84-411F-81B4-D7C0058FCCFF}" srcOrd="0" destOrd="0" presId="urn:microsoft.com/office/officeart/2008/layout/SquareAccentList"/>
    <dgm:cxn modelId="{AD978614-60DD-4344-A7E3-A83D3CE5CC39}" type="presParOf" srcId="{9CA41A79-9B84-411F-81B4-D7C0058FCCFF}" destId="{E18A37B4-BB59-4D07-A298-D7634BBDC48D}" srcOrd="0" destOrd="0" presId="urn:microsoft.com/office/officeart/2008/layout/SquareAccentList"/>
    <dgm:cxn modelId="{3DFCCE3E-48A4-4F7E-A798-BA85405ACCB0}" type="presParOf" srcId="{9CA41A79-9B84-411F-81B4-D7C0058FCCFF}" destId="{35B95576-0B29-4052-A5DD-CF70141D9971}" srcOrd="1" destOrd="0" presId="urn:microsoft.com/office/officeart/2008/layout/SquareAccentList"/>
    <dgm:cxn modelId="{2DFED41C-5D76-4A1B-B3B9-E700F36C5B40}" type="presParOf" srcId="{9CA41A79-9B84-411F-81B4-D7C0058FCCFF}" destId="{19B65451-3BAE-4875-928A-312867F0E6B0}" srcOrd="2" destOrd="0" presId="urn:microsoft.com/office/officeart/2008/layout/SquareAccentList"/>
    <dgm:cxn modelId="{568E9806-E331-4957-805E-0555616C565D}" type="presParOf" srcId="{A5A62742-5B13-4DE6-BFC9-BAEA06B8060D}" destId="{1C78DA86-62A3-45C6-B6A4-7EFBBE199FE8}" srcOrd="1" destOrd="0" presId="urn:microsoft.com/office/officeart/2008/layout/SquareAccentList"/>
    <dgm:cxn modelId="{D7DDBB28-1913-4EDE-8A9E-B7C01AE31369}" type="presParOf" srcId="{1C78DA86-62A3-45C6-B6A4-7EFBBE199FE8}" destId="{EADD5933-5AEC-4BCE-90AD-CCBECE42EE5C}" srcOrd="0" destOrd="0" presId="urn:microsoft.com/office/officeart/2008/layout/SquareAccentList"/>
    <dgm:cxn modelId="{81C5CD30-7B87-4BED-8B76-A72F62743DC3}" type="presParOf" srcId="{EADD5933-5AEC-4BCE-90AD-CCBECE42EE5C}" destId="{40FEAC3E-6C9E-463E-B869-235551C20ECE}" srcOrd="0" destOrd="0" presId="urn:microsoft.com/office/officeart/2008/layout/SquareAccentList"/>
    <dgm:cxn modelId="{4B62B257-3EF6-4BF7-9465-D486113CB5FF}" type="presParOf" srcId="{EADD5933-5AEC-4BCE-90AD-CCBECE42EE5C}" destId="{41D5B233-2ED3-4BF6-9EDE-C40FC874F6B5}" srcOrd="1" destOrd="0" presId="urn:microsoft.com/office/officeart/2008/layout/SquareAccentList"/>
    <dgm:cxn modelId="{72465058-D736-463B-A1B3-78BC4D901D57}" type="presParOf" srcId="{1C78DA86-62A3-45C6-B6A4-7EFBBE199FE8}" destId="{1FC4FD3D-9259-413B-83BE-6E42D5F99FD8}" srcOrd="1" destOrd="0" presId="urn:microsoft.com/office/officeart/2008/layout/SquareAccentList"/>
    <dgm:cxn modelId="{C5D6D767-03F7-4390-8361-161E5345CD9E}" type="presParOf" srcId="{1FC4FD3D-9259-413B-83BE-6E42D5F99FD8}" destId="{C266B1E2-43D6-4E2E-BE9C-A394AA0725A8}" srcOrd="0" destOrd="0" presId="urn:microsoft.com/office/officeart/2008/layout/SquareAccentList"/>
    <dgm:cxn modelId="{E2371B4D-EA76-40C2-9B73-A6F434D73D81}" type="presParOf" srcId="{1FC4FD3D-9259-413B-83BE-6E42D5F99FD8}" destId="{21EC7283-C90B-470E-BA9C-578B423821BB}" srcOrd="1" destOrd="0" presId="urn:microsoft.com/office/officeart/2008/layout/SquareAccentList"/>
    <dgm:cxn modelId="{F5DC7883-46F3-417E-B514-F0B20D048EDB}" type="presParOf" srcId="{1C78DA86-62A3-45C6-B6A4-7EFBBE199FE8}" destId="{48ACA03E-E26D-4020-84B0-F101F0FCE2C2}" srcOrd="2" destOrd="0" presId="urn:microsoft.com/office/officeart/2008/layout/SquareAccentList"/>
    <dgm:cxn modelId="{16419500-FDD8-4284-A776-CEEBE14F2A9B}" type="presParOf" srcId="{48ACA03E-E26D-4020-84B0-F101F0FCE2C2}" destId="{A200F825-09F6-4AF9-ABAC-DC77F55AEB99}" srcOrd="0" destOrd="0" presId="urn:microsoft.com/office/officeart/2008/layout/SquareAccentList"/>
    <dgm:cxn modelId="{0389D00C-DF05-4019-9D37-1A468BC30221}" type="presParOf" srcId="{48ACA03E-E26D-4020-84B0-F101F0FCE2C2}" destId="{42A65BDB-78E7-48A8-8977-354BB2333F79}" srcOrd="1" destOrd="0" presId="urn:microsoft.com/office/officeart/2008/layout/SquareAccentList"/>
    <dgm:cxn modelId="{80B4D848-1DB3-45CE-B5C2-D24CE1CE9F10}" type="presParOf" srcId="{1C78DA86-62A3-45C6-B6A4-7EFBBE199FE8}" destId="{2B8CB043-E9ED-4602-AC92-62FD21DFA43A}" srcOrd="3" destOrd="0" presId="urn:microsoft.com/office/officeart/2008/layout/SquareAccentList"/>
    <dgm:cxn modelId="{A6AA5402-E5D4-4689-BA69-6E2025C8026D}" type="presParOf" srcId="{2B8CB043-E9ED-4602-AC92-62FD21DFA43A}" destId="{F7602F73-F6AA-44FC-ADDF-287FFC1A9B93}" srcOrd="0" destOrd="0" presId="urn:microsoft.com/office/officeart/2008/layout/SquareAccentList"/>
    <dgm:cxn modelId="{EBFA0090-21CF-4478-B94F-F5CDF1263203}" type="presParOf" srcId="{2B8CB043-E9ED-4602-AC92-62FD21DFA43A}" destId="{922FFF21-5A1F-4F72-BF42-7D9ABDA7F1B2}" srcOrd="1" destOrd="0" presId="urn:microsoft.com/office/officeart/2008/layout/SquareAccentList"/>
    <dgm:cxn modelId="{4BCF6B15-5A4E-4827-8B39-8EEF1A9985D8}" type="presParOf" srcId="{1C78DA86-62A3-45C6-B6A4-7EFBBE199FE8}" destId="{D7E76BE9-8B56-45EB-AA11-4B9ECBC958F4}" srcOrd="4" destOrd="0" presId="urn:microsoft.com/office/officeart/2008/layout/SquareAccentList"/>
    <dgm:cxn modelId="{5C3D37DC-B920-4374-94D8-221E17FF3841}" type="presParOf" srcId="{D7E76BE9-8B56-45EB-AA11-4B9ECBC958F4}" destId="{4F2C6123-5BE1-4895-A63D-DDBE6D7C1F2A}" srcOrd="0" destOrd="0" presId="urn:microsoft.com/office/officeart/2008/layout/SquareAccentList"/>
    <dgm:cxn modelId="{FBCD7A42-A2AF-4F13-81DA-7AAC9A359788}" type="presParOf" srcId="{D7E76BE9-8B56-45EB-AA11-4B9ECBC958F4}" destId="{834EB55F-71C5-446F-9558-E12BE3EE41BA}" srcOrd="1" destOrd="0" presId="urn:microsoft.com/office/officeart/2008/layout/SquareAccentList"/>
    <dgm:cxn modelId="{D4BB6BA6-2B77-4E51-BBAD-38BB08DDC471}" type="presParOf" srcId="{1C78DA86-62A3-45C6-B6A4-7EFBBE199FE8}" destId="{A1689BD6-7F47-4859-BB97-87BE6EE05E6B}" srcOrd="5" destOrd="0" presId="urn:microsoft.com/office/officeart/2008/layout/SquareAccentList"/>
    <dgm:cxn modelId="{8CC3AAE5-8802-45F2-89CE-1F18B1D5EFEF}" type="presParOf" srcId="{A1689BD6-7F47-4859-BB97-87BE6EE05E6B}" destId="{3E80FC42-684A-4EAC-BDCA-5748D9FDA7C8}" srcOrd="0" destOrd="0" presId="urn:microsoft.com/office/officeart/2008/layout/SquareAccentList"/>
    <dgm:cxn modelId="{BE9DDDB0-373F-4BE1-BBBD-794CC2743EF9}" type="presParOf" srcId="{A1689BD6-7F47-4859-BB97-87BE6EE05E6B}" destId="{505CF0DE-91FD-479C-977C-0F3DFCFE631E}" srcOrd="1" destOrd="0" presId="urn:microsoft.com/office/officeart/2008/layout/SquareAccentList"/>
    <dgm:cxn modelId="{DA6294F7-BB29-4AF8-8C30-5C80E37B1E52}" type="presParOf" srcId="{1C78DA86-62A3-45C6-B6A4-7EFBBE199FE8}" destId="{3B5ED75F-54D5-48CF-8421-50798837D8BB}" srcOrd="6" destOrd="0" presId="urn:microsoft.com/office/officeart/2008/layout/SquareAccentList"/>
    <dgm:cxn modelId="{D254F9B6-E23A-4851-AF82-CB32A38FBE74}" type="presParOf" srcId="{3B5ED75F-54D5-48CF-8421-50798837D8BB}" destId="{30425875-3766-40D5-AE2C-3FA7472F61DA}" srcOrd="0" destOrd="0" presId="urn:microsoft.com/office/officeart/2008/layout/SquareAccentList"/>
    <dgm:cxn modelId="{F17A386B-85DE-4A5D-8B2D-94F82857990E}" type="presParOf" srcId="{3B5ED75F-54D5-48CF-8421-50798837D8BB}" destId="{B8D00979-AE06-44BE-A0FC-51F376F9C77C}" srcOrd="1" destOrd="0" presId="urn:microsoft.com/office/officeart/2008/layout/SquareAccentList"/>
    <dgm:cxn modelId="{4FCD7FBB-1572-40B6-BB90-D10393898207}" type="presParOf" srcId="{1C78DA86-62A3-45C6-B6A4-7EFBBE199FE8}" destId="{C440C50D-7C7C-4821-8316-B6BF09B56A5B}" srcOrd="7" destOrd="0" presId="urn:microsoft.com/office/officeart/2008/layout/SquareAccentList"/>
    <dgm:cxn modelId="{4EC41A55-A275-4901-959A-2A93A7F2E8E5}" type="presParOf" srcId="{C440C50D-7C7C-4821-8316-B6BF09B56A5B}" destId="{BAA3470E-05FA-43EB-AE23-200F70C39D05}" srcOrd="0" destOrd="0" presId="urn:microsoft.com/office/officeart/2008/layout/SquareAccentList"/>
    <dgm:cxn modelId="{DF5E62ED-F61F-4B0A-B354-9E674AAEFDAA}" type="presParOf" srcId="{C440C50D-7C7C-4821-8316-B6BF09B56A5B}" destId="{44CD33B9-7858-4587-87BC-4A32047EA6B0}" srcOrd="1" destOrd="0" presId="urn:microsoft.com/office/officeart/2008/layout/SquareAccentList"/>
    <dgm:cxn modelId="{717196DB-3975-436B-9991-73A191765487}" type="presParOf" srcId="{1C78DA86-62A3-45C6-B6A4-7EFBBE199FE8}" destId="{E5779060-C054-4AB3-AB75-28E99F7DC150}" srcOrd="8" destOrd="0" presId="urn:microsoft.com/office/officeart/2008/layout/SquareAccentList"/>
    <dgm:cxn modelId="{B8ED7F19-3B18-473D-85A0-66733F636118}" type="presParOf" srcId="{E5779060-C054-4AB3-AB75-28E99F7DC150}" destId="{E3B6F170-FCE6-4414-B88F-29DA76FB9ABB}" srcOrd="0" destOrd="0" presId="urn:microsoft.com/office/officeart/2008/layout/SquareAccentList"/>
    <dgm:cxn modelId="{D2D71162-DB9E-4D1C-96F1-A4B80D54AB4A}" type="presParOf" srcId="{E5779060-C054-4AB3-AB75-28E99F7DC150}" destId="{1875D8E3-D1B8-46AF-982B-0BC0CA8B9F60}" srcOrd="1" destOrd="0" presId="urn:microsoft.com/office/officeart/2008/layout/SquareAccentList"/>
    <dgm:cxn modelId="{37F9A71E-405E-47D4-8882-5E6C2FF6129E}" type="presParOf" srcId="{1C78DA86-62A3-45C6-B6A4-7EFBBE199FE8}" destId="{03C2ADB7-EDA8-4306-BEC1-4E006886BDFC}" srcOrd="9" destOrd="0" presId="urn:microsoft.com/office/officeart/2008/layout/SquareAccentList"/>
    <dgm:cxn modelId="{3F1A47F5-BD72-44B3-84FA-4FB85BBBF996}" type="presParOf" srcId="{03C2ADB7-EDA8-4306-BEC1-4E006886BDFC}" destId="{E71C6FAD-C4A7-4982-8582-767C76462893}" srcOrd="0" destOrd="0" presId="urn:microsoft.com/office/officeart/2008/layout/SquareAccentList"/>
    <dgm:cxn modelId="{7B1A4CE2-7990-4418-BF0A-962D0345D62F}" type="presParOf" srcId="{03C2ADB7-EDA8-4306-BEC1-4E006886BDFC}" destId="{BD027BEC-985A-4BCA-BEEB-3444DB41A9B0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D083EF-CB93-4D55-B892-A9C7E8A10ED4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CC13FFFF-EA48-468F-9908-7DDB1EFF28B9}">
      <dgm:prSet/>
      <dgm:spPr/>
      <dgm:t>
        <a:bodyPr/>
        <a:lstStyle/>
        <a:p>
          <a:pPr rtl="0"/>
          <a:r>
            <a:rPr lang="es-CR" dirty="0" smtClean="0"/>
            <a:t>Aspectos del proyecto: </a:t>
          </a:r>
        </a:p>
        <a:p>
          <a:pPr rtl="0"/>
          <a:r>
            <a:rPr lang="es-CR" u="sng" dirty="0" smtClean="0"/>
            <a:t>LEY-FATCA@BCCR.FI.CR</a:t>
          </a:r>
          <a:endParaRPr lang="es-CR" dirty="0"/>
        </a:p>
      </dgm:t>
    </dgm:pt>
    <dgm:pt modelId="{BBC53CD4-5809-460A-81C8-528B68BC6504}" type="parTrans" cxnId="{15F43BD6-3B36-48C3-AFFB-C101DE529F88}">
      <dgm:prSet/>
      <dgm:spPr/>
      <dgm:t>
        <a:bodyPr/>
        <a:lstStyle/>
        <a:p>
          <a:endParaRPr lang="es-CR"/>
        </a:p>
      </dgm:t>
    </dgm:pt>
    <dgm:pt modelId="{7BE550C5-71A7-4674-8F63-53DE51E8BC5C}" type="sibTrans" cxnId="{15F43BD6-3B36-48C3-AFFB-C101DE529F88}">
      <dgm:prSet/>
      <dgm:spPr/>
      <dgm:t>
        <a:bodyPr/>
        <a:lstStyle/>
        <a:p>
          <a:endParaRPr lang="es-CR"/>
        </a:p>
      </dgm:t>
    </dgm:pt>
    <dgm:pt modelId="{2FBDF514-87DF-4982-9A05-4DD5F1F849D2}">
      <dgm:prSet/>
      <dgm:spPr/>
      <dgm:t>
        <a:bodyPr/>
        <a:lstStyle/>
        <a:p>
          <a:pPr rtl="0"/>
          <a:r>
            <a:rPr lang="es-CR" dirty="0" smtClean="0"/>
            <a:t>Guillermo Zumbado  </a:t>
          </a:r>
          <a:endParaRPr lang="es-CR" dirty="0"/>
        </a:p>
      </dgm:t>
    </dgm:pt>
    <dgm:pt modelId="{41360320-83E8-48B9-988B-6C2D3F7AC57F}" type="parTrans" cxnId="{753AE382-FD77-42C1-954D-E00897C3F7CD}">
      <dgm:prSet/>
      <dgm:spPr/>
      <dgm:t>
        <a:bodyPr/>
        <a:lstStyle/>
        <a:p>
          <a:endParaRPr lang="es-CR"/>
        </a:p>
      </dgm:t>
    </dgm:pt>
    <dgm:pt modelId="{EA252BBA-481A-4A86-AAFA-2AF1B7BF9341}" type="sibTrans" cxnId="{753AE382-FD77-42C1-954D-E00897C3F7CD}">
      <dgm:prSet/>
      <dgm:spPr/>
      <dgm:t>
        <a:bodyPr/>
        <a:lstStyle/>
        <a:p>
          <a:endParaRPr lang="es-CR"/>
        </a:p>
      </dgm:t>
    </dgm:pt>
    <dgm:pt modelId="{F60E8701-2447-466C-AD8B-C34FA4E98EFE}">
      <dgm:prSet/>
      <dgm:spPr/>
      <dgm:t>
        <a:bodyPr/>
        <a:lstStyle/>
        <a:p>
          <a:pPr rtl="0"/>
          <a:r>
            <a:rPr lang="es-CR" dirty="0" smtClean="0"/>
            <a:t>Zaida Rojas </a:t>
          </a:r>
          <a:endParaRPr lang="es-CR" dirty="0"/>
        </a:p>
      </dgm:t>
    </dgm:pt>
    <dgm:pt modelId="{3F329C83-F0A4-41BD-A777-7A074B59F44A}" type="parTrans" cxnId="{92A4D7D8-D9C5-4C37-B8A4-A58596D9F6E7}">
      <dgm:prSet/>
      <dgm:spPr/>
      <dgm:t>
        <a:bodyPr/>
        <a:lstStyle/>
        <a:p>
          <a:endParaRPr lang="es-CR"/>
        </a:p>
      </dgm:t>
    </dgm:pt>
    <dgm:pt modelId="{793F3966-5F69-44CA-ADBD-5DFD949AEE10}" type="sibTrans" cxnId="{92A4D7D8-D9C5-4C37-B8A4-A58596D9F6E7}">
      <dgm:prSet/>
      <dgm:spPr/>
      <dgm:t>
        <a:bodyPr/>
        <a:lstStyle/>
        <a:p>
          <a:endParaRPr lang="es-CR"/>
        </a:p>
      </dgm:t>
    </dgm:pt>
    <dgm:pt modelId="{E798490A-12E2-4E2B-A533-7DE0C7B783CF}">
      <dgm:prSet/>
      <dgm:spPr/>
      <dgm:t>
        <a:bodyPr/>
        <a:lstStyle/>
        <a:p>
          <a:pPr rtl="0"/>
          <a:r>
            <a:rPr lang="es-CR" dirty="0" smtClean="0"/>
            <a:t>Consultas técnicas: </a:t>
          </a:r>
          <a:r>
            <a:rPr lang="es-CR" u="sng" dirty="0" smtClean="0"/>
            <a:t> </a:t>
          </a:r>
        </a:p>
        <a:p>
          <a:pPr rtl="0"/>
          <a:r>
            <a:rPr lang="es-CR" u="sng" dirty="0" smtClean="0"/>
            <a:t>LEY-FATCA@BCCR.FI.CR</a:t>
          </a:r>
          <a:endParaRPr lang="es-CR" dirty="0"/>
        </a:p>
      </dgm:t>
    </dgm:pt>
    <dgm:pt modelId="{1768941A-965C-47C4-8C29-8E97320866DF}" type="parTrans" cxnId="{306E71BB-B9B4-4A17-8BE1-511244EC3FF9}">
      <dgm:prSet/>
      <dgm:spPr/>
      <dgm:t>
        <a:bodyPr/>
        <a:lstStyle/>
        <a:p>
          <a:endParaRPr lang="es-CR"/>
        </a:p>
      </dgm:t>
    </dgm:pt>
    <dgm:pt modelId="{58263A83-F1C3-4D17-A19E-2016A5233C75}" type="sibTrans" cxnId="{306E71BB-B9B4-4A17-8BE1-511244EC3FF9}">
      <dgm:prSet/>
      <dgm:spPr/>
      <dgm:t>
        <a:bodyPr/>
        <a:lstStyle/>
        <a:p>
          <a:endParaRPr lang="es-CR"/>
        </a:p>
      </dgm:t>
    </dgm:pt>
    <dgm:pt modelId="{2D96B0F0-9EFD-4AAF-AB81-804D00490DB1}">
      <dgm:prSet/>
      <dgm:spPr/>
      <dgm:t>
        <a:bodyPr/>
        <a:lstStyle/>
        <a:p>
          <a:pPr rtl="0"/>
          <a:r>
            <a:rPr lang="es-CR" dirty="0" smtClean="0"/>
            <a:t>Andrés Molina, Líder Técnico</a:t>
          </a:r>
          <a:endParaRPr lang="es-CR" dirty="0"/>
        </a:p>
      </dgm:t>
    </dgm:pt>
    <dgm:pt modelId="{CE11B3B0-79C2-4B6C-8974-200A87D4361D}" type="parTrans" cxnId="{3705199D-0557-4CF3-A228-706BB9E239AB}">
      <dgm:prSet/>
      <dgm:spPr/>
      <dgm:t>
        <a:bodyPr/>
        <a:lstStyle/>
        <a:p>
          <a:endParaRPr lang="es-CR"/>
        </a:p>
      </dgm:t>
    </dgm:pt>
    <dgm:pt modelId="{0D3CE34F-4685-41B0-900B-FFA1F6502AA4}" type="sibTrans" cxnId="{3705199D-0557-4CF3-A228-706BB9E239AB}">
      <dgm:prSet/>
      <dgm:spPr/>
      <dgm:t>
        <a:bodyPr/>
        <a:lstStyle/>
        <a:p>
          <a:endParaRPr lang="es-CR"/>
        </a:p>
      </dgm:t>
    </dgm:pt>
    <dgm:pt modelId="{C9D0AF2A-4953-4A77-A53B-F5B77DB28292}">
      <dgm:prSet/>
      <dgm:spPr/>
      <dgm:t>
        <a:bodyPr/>
        <a:lstStyle/>
        <a:p>
          <a:pPr rtl="0"/>
          <a:r>
            <a:rPr lang="es-CR" dirty="0" smtClean="0"/>
            <a:t>Consultas Ministerio de Hacienda: </a:t>
          </a:r>
          <a:r>
            <a:rPr lang="es-CR" u="sng" dirty="0" smtClean="0"/>
            <a:t> </a:t>
          </a:r>
        </a:p>
        <a:p>
          <a:pPr rtl="0"/>
          <a:r>
            <a:rPr lang="es-CR" u="sng" dirty="0" smtClean="0"/>
            <a:t>LEY-FATCA@HACIENDA.GO.CR</a:t>
          </a:r>
          <a:endParaRPr lang="es-CR" dirty="0"/>
        </a:p>
      </dgm:t>
    </dgm:pt>
    <dgm:pt modelId="{60A0BEC9-57F6-45F8-AB22-DF9142BB93A4}" type="parTrans" cxnId="{8714E984-F42D-4930-8714-170A19CE2007}">
      <dgm:prSet/>
      <dgm:spPr/>
      <dgm:t>
        <a:bodyPr/>
        <a:lstStyle/>
        <a:p>
          <a:endParaRPr lang="es-CR"/>
        </a:p>
      </dgm:t>
    </dgm:pt>
    <dgm:pt modelId="{A379C73C-2504-451E-ABA0-2C134CF04231}" type="sibTrans" cxnId="{8714E984-F42D-4930-8714-170A19CE2007}">
      <dgm:prSet/>
      <dgm:spPr/>
      <dgm:t>
        <a:bodyPr/>
        <a:lstStyle/>
        <a:p>
          <a:endParaRPr lang="es-CR"/>
        </a:p>
      </dgm:t>
    </dgm:pt>
    <dgm:pt modelId="{CF9CB8AA-2071-4844-8FAE-88B538236507}">
      <dgm:prSet/>
      <dgm:spPr/>
      <dgm:t>
        <a:bodyPr/>
        <a:lstStyle/>
        <a:p>
          <a:pPr rtl="0"/>
          <a:r>
            <a:rPr lang="es-CR" dirty="0" smtClean="0"/>
            <a:t>Karla Salas</a:t>
          </a:r>
          <a:endParaRPr lang="es-CR" dirty="0"/>
        </a:p>
      </dgm:t>
    </dgm:pt>
    <dgm:pt modelId="{A636D6B4-D43B-49F3-9A97-FEF89FA3D734}" type="parTrans" cxnId="{0F0A6A9B-81D5-483E-BE5F-62C0E24F6BFD}">
      <dgm:prSet/>
      <dgm:spPr/>
      <dgm:t>
        <a:bodyPr/>
        <a:lstStyle/>
        <a:p>
          <a:endParaRPr lang="es-CR"/>
        </a:p>
      </dgm:t>
    </dgm:pt>
    <dgm:pt modelId="{4120039C-779B-4E52-ACFD-2BD22DAF1EC3}" type="sibTrans" cxnId="{0F0A6A9B-81D5-483E-BE5F-62C0E24F6BFD}">
      <dgm:prSet/>
      <dgm:spPr/>
      <dgm:t>
        <a:bodyPr/>
        <a:lstStyle/>
        <a:p>
          <a:endParaRPr lang="es-CR"/>
        </a:p>
      </dgm:t>
    </dgm:pt>
    <dgm:pt modelId="{04671CBD-A89C-413A-8C6B-D0D4DB2B6DBE}">
      <dgm:prSet/>
      <dgm:spPr/>
      <dgm:t>
        <a:bodyPr/>
        <a:lstStyle/>
        <a:p>
          <a:pPr rtl="0"/>
          <a:r>
            <a:rPr lang="en-US" dirty="0" smtClean="0"/>
            <a:t>IT Technical Forums </a:t>
          </a:r>
          <a:r>
            <a:rPr lang="es-CR" dirty="0" smtClean="0"/>
            <a:t>http://www.irs.gov/Businesses/Corporations/Global-IT-Forum</a:t>
          </a:r>
          <a:endParaRPr lang="es-CR" dirty="0"/>
        </a:p>
      </dgm:t>
    </dgm:pt>
    <dgm:pt modelId="{8F0D19BD-920E-4003-BB09-541C3C466C63}" type="parTrans" cxnId="{7E5ACE12-C747-4C93-A867-4F197A42BCAB}">
      <dgm:prSet/>
      <dgm:spPr/>
      <dgm:t>
        <a:bodyPr/>
        <a:lstStyle/>
        <a:p>
          <a:endParaRPr lang="es-CR"/>
        </a:p>
      </dgm:t>
    </dgm:pt>
    <dgm:pt modelId="{F4AFB416-2DDC-4F16-9651-03BBC7F5BE6D}" type="sibTrans" cxnId="{7E5ACE12-C747-4C93-A867-4F197A42BCAB}">
      <dgm:prSet/>
      <dgm:spPr/>
      <dgm:t>
        <a:bodyPr/>
        <a:lstStyle/>
        <a:p>
          <a:endParaRPr lang="es-CR"/>
        </a:p>
      </dgm:t>
    </dgm:pt>
    <dgm:pt modelId="{0BD59B67-D52A-4A69-8A4F-D61BD10A5871}" type="pres">
      <dgm:prSet presAssocID="{3CD083EF-CB93-4D55-B892-A9C7E8A10ED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33B82B94-DBC3-4F46-B545-970A39092DC1}" type="pres">
      <dgm:prSet presAssocID="{CC13FFFF-EA48-468F-9908-7DDB1EFF28B9}" presName="composite" presStyleCnt="0"/>
      <dgm:spPr/>
    </dgm:pt>
    <dgm:pt modelId="{E632CE61-EA00-4071-B34E-05807290C6FB}" type="pres">
      <dgm:prSet presAssocID="{CC13FFFF-EA48-468F-9908-7DDB1EFF28B9}" presName="rect1" presStyleLbl="tr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7EC1AF04-7D3F-4E1D-A70B-A4CD5788F60E}" type="pres">
      <dgm:prSet presAssocID="{CC13FFFF-EA48-468F-9908-7DDB1EFF28B9}" presName="rect2" presStyleLbl="fgImgPlace1" presStyleIdx="0" presStyleCnt="4"/>
      <dgm:spPr/>
    </dgm:pt>
    <dgm:pt modelId="{5C495C04-1E45-4E76-B96D-047197F6D1F5}" type="pres">
      <dgm:prSet presAssocID="{7BE550C5-71A7-4674-8F63-53DE51E8BC5C}" presName="sibTrans" presStyleCnt="0"/>
      <dgm:spPr/>
    </dgm:pt>
    <dgm:pt modelId="{D2AAB413-C435-42F7-A891-4EEF777A05FD}" type="pres">
      <dgm:prSet presAssocID="{E798490A-12E2-4E2B-A533-7DE0C7B783CF}" presName="composite" presStyleCnt="0"/>
      <dgm:spPr/>
    </dgm:pt>
    <dgm:pt modelId="{769696F2-924A-46B6-959F-0DCD68257213}" type="pres">
      <dgm:prSet presAssocID="{E798490A-12E2-4E2B-A533-7DE0C7B783CF}" presName="rect1" presStyleLbl="tr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F7772CA-08C4-41C9-8198-DE274B5CCCA9}" type="pres">
      <dgm:prSet presAssocID="{E798490A-12E2-4E2B-A533-7DE0C7B783CF}" presName="rect2" presStyleLbl="fgImgPlace1" presStyleIdx="1" presStyleCnt="4"/>
      <dgm:spPr/>
    </dgm:pt>
    <dgm:pt modelId="{3B5723B7-3762-45AF-893F-CEADF6EE2BA7}" type="pres">
      <dgm:prSet presAssocID="{58263A83-F1C3-4D17-A19E-2016A5233C75}" presName="sibTrans" presStyleCnt="0"/>
      <dgm:spPr/>
    </dgm:pt>
    <dgm:pt modelId="{4C6ACF7B-682C-4D60-9116-FB43509B3919}" type="pres">
      <dgm:prSet presAssocID="{C9D0AF2A-4953-4A77-A53B-F5B77DB28292}" presName="composite" presStyleCnt="0"/>
      <dgm:spPr/>
    </dgm:pt>
    <dgm:pt modelId="{3BE88927-8DC1-47A7-AFEB-E74023E30A5C}" type="pres">
      <dgm:prSet presAssocID="{C9D0AF2A-4953-4A77-A53B-F5B77DB28292}" presName="rect1" presStyleLbl="tr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637672FD-2E38-4E0B-9AB2-93A2477907A5}" type="pres">
      <dgm:prSet presAssocID="{C9D0AF2A-4953-4A77-A53B-F5B77DB28292}" presName="rect2" presStyleLbl="fgImgPlace1" presStyleIdx="2" presStyleCnt="4"/>
      <dgm:spPr/>
    </dgm:pt>
    <dgm:pt modelId="{1DE43041-9A52-4585-BE95-EBEE778F713B}" type="pres">
      <dgm:prSet presAssocID="{A379C73C-2504-451E-ABA0-2C134CF04231}" presName="sibTrans" presStyleCnt="0"/>
      <dgm:spPr/>
    </dgm:pt>
    <dgm:pt modelId="{800F7F37-E24D-421B-81B1-490BB832DCEF}" type="pres">
      <dgm:prSet presAssocID="{04671CBD-A89C-413A-8C6B-D0D4DB2B6DBE}" presName="composite" presStyleCnt="0"/>
      <dgm:spPr/>
    </dgm:pt>
    <dgm:pt modelId="{D0CCB4C7-AB6B-4F07-A5B1-A62D15E2EB76}" type="pres">
      <dgm:prSet presAssocID="{04671CBD-A89C-413A-8C6B-D0D4DB2B6DBE}" presName="rect1" presStyleLbl="tr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8A28B401-5B56-4A7D-B97E-F5EAF06F5C4F}" type="pres">
      <dgm:prSet presAssocID="{04671CBD-A89C-413A-8C6B-D0D4DB2B6DBE}" presName="rect2" presStyleLbl="fgImgPlace1" presStyleIdx="3" presStyleCnt="4"/>
      <dgm:spPr/>
    </dgm:pt>
  </dgm:ptLst>
  <dgm:cxnLst>
    <dgm:cxn modelId="{15F43BD6-3B36-48C3-AFFB-C101DE529F88}" srcId="{3CD083EF-CB93-4D55-B892-A9C7E8A10ED4}" destId="{CC13FFFF-EA48-468F-9908-7DDB1EFF28B9}" srcOrd="0" destOrd="0" parTransId="{BBC53CD4-5809-460A-81C8-528B68BC6504}" sibTransId="{7BE550C5-71A7-4674-8F63-53DE51E8BC5C}"/>
    <dgm:cxn modelId="{753AE382-FD77-42C1-954D-E00897C3F7CD}" srcId="{CC13FFFF-EA48-468F-9908-7DDB1EFF28B9}" destId="{2FBDF514-87DF-4982-9A05-4DD5F1F849D2}" srcOrd="0" destOrd="0" parTransId="{41360320-83E8-48B9-988B-6C2D3F7AC57F}" sibTransId="{EA252BBA-481A-4A86-AAFA-2AF1B7BF9341}"/>
    <dgm:cxn modelId="{92A4D7D8-D9C5-4C37-B8A4-A58596D9F6E7}" srcId="{CC13FFFF-EA48-468F-9908-7DDB1EFF28B9}" destId="{F60E8701-2447-466C-AD8B-C34FA4E98EFE}" srcOrd="1" destOrd="0" parTransId="{3F329C83-F0A4-41BD-A777-7A074B59F44A}" sibTransId="{793F3966-5F69-44CA-ADBD-5DFD949AEE10}"/>
    <dgm:cxn modelId="{FD06D064-E813-4F1D-8F1A-82BCA32F3CF9}" type="presOf" srcId="{2D96B0F0-9EFD-4AAF-AB81-804D00490DB1}" destId="{769696F2-924A-46B6-959F-0DCD68257213}" srcOrd="0" destOrd="1" presId="urn:microsoft.com/office/officeart/2008/layout/PictureStrips"/>
    <dgm:cxn modelId="{05C3D526-4EBB-44E1-BB52-D42A70290906}" type="presOf" srcId="{F60E8701-2447-466C-AD8B-C34FA4E98EFE}" destId="{E632CE61-EA00-4071-B34E-05807290C6FB}" srcOrd="0" destOrd="2" presId="urn:microsoft.com/office/officeart/2008/layout/PictureStrips"/>
    <dgm:cxn modelId="{1920BA97-25A6-4CD6-BA03-C9B8DD9C1F89}" type="presOf" srcId="{C9D0AF2A-4953-4A77-A53B-F5B77DB28292}" destId="{3BE88927-8DC1-47A7-AFEB-E74023E30A5C}" srcOrd="0" destOrd="0" presId="urn:microsoft.com/office/officeart/2008/layout/PictureStrips"/>
    <dgm:cxn modelId="{BC082E1F-4615-49DF-999B-837C97770CBB}" type="presOf" srcId="{CC13FFFF-EA48-468F-9908-7DDB1EFF28B9}" destId="{E632CE61-EA00-4071-B34E-05807290C6FB}" srcOrd="0" destOrd="0" presId="urn:microsoft.com/office/officeart/2008/layout/PictureStrips"/>
    <dgm:cxn modelId="{2942EACB-68E4-4858-BDDB-184264915F17}" type="presOf" srcId="{E798490A-12E2-4E2B-A533-7DE0C7B783CF}" destId="{769696F2-924A-46B6-959F-0DCD68257213}" srcOrd="0" destOrd="0" presId="urn:microsoft.com/office/officeart/2008/layout/PictureStrips"/>
    <dgm:cxn modelId="{935771D3-6155-45CB-B496-F0C812EE6234}" type="presOf" srcId="{3CD083EF-CB93-4D55-B892-A9C7E8A10ED4}" destId="{0BD59B67-D52A-4A69-8A4F-D61BD10A5871}" srcOrd="0" destOrd="0" presId="urn:microsoft.com/office/officeart/2008/layout/PictureStrips"/>
    <dgm:cxn modelId="{306E71BB-B9B4-4A17-8BE1-511244EC3FF9}" srcId="{3CD083EF-CB93-4D55-B892-A9C7E8A10ED4}" destId="{E798490A-12E2-4E2B-A533-7DE0C7B783CF}" srcOrd="1" destOrd="0" parTransId="{1768941A-965C-47C4-8C29-8E97320866DF}" sibTransId="{58263A83-F1C3-4D17-A19E-2016A5233C75}"/>
    <dgm:cxn modelId="{C393C2DF-E24C-4695-B2F2-FC3FB35FBB21}" type="presOf" srcId="{2FBDF514-87DF-4982-9A05-4DD5F1F849D2}" destId="{E632CE61-EA00-4071-B34E-05807290C6FB}" srcOrd="0" destOrd="1" presId="urn:microsoft.com/office/officeart/2008/layout/PictureStrips"/>
    <dgm:cxn modelId="{FA2AE882-54AB-405D-84A9-AC2DA82BE8D5}" type="presOf" srcId="{CF9CB8AA-2071-4844-8FAE-88B538236507}" destId="{3BE88927-8DC1-47A7-AFEB-E74023E30A5C}" srcOrd="0" destOrd="1" presId="urn:microsoft.com/office/officeart/2008/layout/PictureStrips"/>
    <dgm:cxn modelId="{3705199D-0557-4CF3-A228-706BB9E239AB}" srcId="{E798490A-12E2-4E2B-A533-7DE0C7B783CF}" destId="{2D96B0F0-9EFD-4AAF-AB81-804D00490DB1}" srcOrd="0" destOrd="0" parTransId="{CE11B3B0-79C2-4B6C-8974-200A87D4361D}" sibTransId="{0D3CE34F-4685-41B0-900B-FFA1F6502AA4}"/>
    <dgm:cxn modelId="{26105D1C-65F6-417C-A73A-625270F33665}" type="presOf" srcId="{04671CBD-A89C-413A-8C6B-D0D4DB2B6DBE}" destId="{D0CCB4C7-AB6B-4F07-A5B1-A62D15E2EB76}" srcOrd="0" destOrd="0" presId="urn:microsoft.com/office/officeart/2008/layout/PictureStrips"/>
    <dgm:cxn modelId="{7E5ACE12-C747-4C93-A867-4F197A42BCAB}" srcId="{3CD083EF-CB93-4D55-B892-A9C7E8A10ED4}" destId="{04671CBD-A89C-413A-8C6B-D0D4DB2B6DBE}" srcOrd="3" destOrd="0" parTransId="{8F0D19BD-920E-4003-BB09-541C3C466C63}" sibTransId="{F4AFB416-2DDC-4F16-9651-03BBC7F5BE6D}"/>
    <dgm:cxn modelId="{0F0A6A9B-81D5-483E-BE5F-62C0E24F6BFD}" srcId="{C9D0AF2A-4953-4A77-A53B-F5B77DB28292}" destId="{CF9CB8AA-2071-4844-8FAE-88B538236507}" srcOrd="0" destOrd="0" parTransId="{A636D6B4-D43B-49F3-9A97-FEF89FA3D734}" sibTransId="{4120039C-779B-4E52-ACFD-2BD22DAF1EC3}"/>
    <dgm:cxn modelId="{8714E984-F42D-4930-8714-170A19CE2007}" srcId="{3CD083EF-CB93-4D55-B892-A9C7E8A10ED4}" destId="{C9D0AF2A-4953-4A77-A53B-F5B77DB28292}" srcOrd="2" destOrd="0" parTransId="{60A0BEC9-57F6-45F8-AB22-DF9142BB93A4}" sibTransId="{A379C73C-2504-451E-ABA0-2C134CF04231}"/>
    <dgm:cxn modelId="{FBB23FDF-C87C-45D3-BA21-894661D00F4D}" type="presParOf" srcId="{0BD59B67-D52A-4A69-8A4F-D61BD10A5871}" destId="{33B82B94-DBC3-4F46-B545-970A39092DC1}" srcOrd="0" destOrd="0" presId="urn:microsoft.com/office/officeart/2008/layout/PictureStrips"/>
    <dgm:cxn modelId="{5E82A012-A0A7-455C-9DBD-04425AE00F8F}" type="presParOf" srcId="{33B82B94-DBC3-4F46-B545-970A39092DC1}" destId="{E632CE61-EA00-4071-B34E-05807290C6FB}" srcOrd="0" destOrd="0" presId="urn:microsoft.com/office/officeart/2008/layout/PictureStrips"/>
    <dgm:cxn modelId="{3E033108-FAAC-4ECA-A555-059FCB64311A}" type="presParOf" srcId="{33B82B94-DBC3-4F46-B545-970A39092DC1}" destId="{7EC1AF04-7D3F-4E1D-A70B-A4CD5788F60E}" srcOrd="1" destOrd="0" presId="urn:microsoft.com/office/officeart/2008/layout/PictureStrips"/>
    <dgm:cxn modelId="{940D5CBA-B773-498D-AD5C-B869E2BA2802}" type="presParOf" srcId="{0BD59B67-D52A-4A69-8A4F-D61BD10A5871}" destId="{5C495C04-1E45-4E76-B96D-047197F6D1F5}" srcOrd="1" destOrd="0" presId="urn:microsoft.com/office/officeart/2008/layout/PictureStrips"/>
    <dgm:cxn modelId="{A9DC2479-BAAF-495E-9AEC-269D40CD0539}" type="presParOf" srcId="{0BD59B67-D52A-4A69-8A4F-D61BD10A5871}" destId="{D2AAB413-C435-42F7-A891-4EEF777A05FD}" srcOrd="2" destOrd="0" presId="urn:microsoft.com/office/officeart/2008/layout/PictureStrips"/>
    <dgm:cxn modelId="{557F54AF-C26D-45BA-91FD-052FF7F72547}" type="presParOf" srcId="{D2AAB413-C435-42F7-A891-4EEF777A05FD}" destId="{769696F2-924A-46B6-959F-0DCD68257213}" srcOrd="0" destOrd="0" presId="urn:microsoft.com/office/officeart/2008/layout/PictureStrips"/>
    <dgm:cxn modelId="{E495C5F6-9048-4AE3-BFC2-7212F1C7AEE2}" type="presParOf" srcId="{D2AAB413-C435-42F7-A891-4EEF777A05FD}" destId="{CF7772CA-08C4-41C9-8198-DE274B5CCCA9}" srcOrd="1" destOrd="0" presId="urn:microsoft.com/office/officeart/2008/layout/PictureStrips"/>
    <dgm:cxn modelId="{5DDA305E-A320-427A-A8D9-97C0522959F1}" type="presParOf" srcId="{0BD59B67-D52A-4A69-8A4F-D61BD10A5871}" destId="{3B5723B7-3762-45AF-893F-CEADF6EE2BA7}" srcOrd="3" destOrd="0" presId="urn:microsoft.com/office/officeart/2008/layout/PictureStrips"/>
    <dgm:cxn modelId="{49B90695-6846-4BBC-AE10-0EA79171460C}" type="presParOf" srcId="{0BD59B67-D52A-4A69-8A4F-D61BD10A5871}" destId="{4C6ACF7B-682C-4D60-9116-FB43509B3919}" srcOrd="4" destOrd="0" presId="urn:microsoft.com/office/officeart/2008/layout/PictureStrips"/>
    <dgm:cxn modelId="{919D1683-3092-42F3-B669-A28D7A8E37C9}" type="presParOf" srcId="{4C6ACF7B-682C-4D60-9116-FB43509B3919}" destId="{3BE88927-8DC1-47A7-AFEB-E74023E30A5C}" srcOrd="0" destOrd="0" presId="urn:microsoft.com/office/officeart/2008/layout/PictureStrips"/>
    <dgm:cxn modelId="{152D9A7F-44BD-4E3B-BB74-E40D67DD6BF0}" type="presParOf" srcId="{4C6ACF7B-682C-4D60-9116-FB43509B3919}" destId="{637672FD-2E38-4E0B-9AB2-93A2477907A5}" srcOrd="1" destOrd="0" presId="urn:microsoft.com/office/officeart/2008/layout/PictureStrips"/>
    <dgm:cxn modelId="{27622D08-5E07-4415-85DA-05DEB9084262}" type="presParOf" srcId="{0BD59B67-D52A-4A69-8A4F-D61BD10A5871}" destId="{1DE43041-9A52-4585-BE95-EBEE778F713B}" srcOrd="5" destOrd="0" presId="urn:microsoft.com/office/officeart/2008/layout/PictureStrips"/>
    <dgm:cxn modelId="{A4143331-C2E3-45C3-AB2A-CE52A818A40B}" type="presParOf" srcId="{0BD59B67-D52A-4A69-8A4F-D61BD10A5871}" destId="{800F7F37-E24D-421B-81B1-490BB832DCEF}" srcOrd="6" destOrd="0" presId="urn:microsoft.com/office/officeart/2008/layout/PictureStrips"/>
    <dgm:cxn modelId="{3CEAE318-8838-497F-A431-36A67EAA9652}" type="presParOf" srcId="{800F7F37-E24D-421B-81B1-490BB832DCEF}" destId="{D0CCB4C7-AB6B-4F07-A5B1-A62D15E2EB76}" srcOrd="0" destOrd="0" presId="urn:microsoft.com/office/officeart/2008/layout/PictureStrips"/>
    <dgm:cxn modelId="{15C6878B-C9F8-489B-A686-6D1DD638E6EB}" type="presParOf" srcId="{800F7F37-E24D-421B-81B1-490BB832DCEF}" destId="{8A28B401-5B56-4A7D-B97E-F5EAF06F5C4F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8A37B4-BB59-4D07-A298-D7634BBDC48D}">
      <dsp:nvSpPr>
        <dsp:cNvPr id="0" name=""/>
        <dsp:cNvSpPr/>
      </dsp:nvSpPr>
      <dsp:spPr>
        <a:xfrm>
          <a:off x="903657" y="730462"/>
          <a:ext cx="3456280" cy="4066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B95576-0B29-4052-A5DD-CF70141D9971}">
      <dsp:nvSpPr>
        <dsp:cNvPr id="0" name=""/>
        <dsp:cNvSpPr/>
      </dsp:nvSpPr>
      <dsp:spPr>
        <a:xfrm>
          <a:off x="903657" y="883173"/>
          <a:ext cx="253910" cy="2539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B65451-3BAE-4875-928A-312867F0E6B0}">
      <dsp:nvSpPr>
        <dsp:cNvPr id="0" name=""/>
        <dsp:cNvSpPr/>
      </dsp:nvSpPr>
      <dsp:spPr>
        <a:xfrm>
          <a:off x="903657" y="0"/>
          <a:ext cx="3456280" cy="730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4700" kern="1200" dirty="0" smtClean="0">
              <a:solidFill>
                <a:schemeClr val="bg1"/>
              </a:solidFill>
            </a:rPr>
            <a:t>.</a:t>
          </a:r>
          <a:endParaRPr lang="es-CR" sz="4700" kern="1200" dirty="0">
            <a:solidFill>
              <a:schemeClr val="bg1"/>
            </a:solidFill>
          </a:endParaRPr>
        </a:p>
      </dsp:txBody>
      <dsp:txXfrm>
        <a:off x="903657" y="0"/>
        <a:ext cx="3456280" cy="730462"/>
      </dsp:txXfrm>
    </dsp:sp>
    <dsp:sp modelId="{40FEAC3E-6C9E-463E-B869-235551C20ECE}">
      <dsp:nvSpPr>
        <dsp:cNvPr id="0" name=""/>
        <dsp:cNvSpPr/>
      </dsp:nvSpPr>
      <dsp:spPr>
        <a:xfrm>
          <a:off x="898920" y="1346152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D5B233-2ED3-4BF6-9EDE-C40FC874F6B5}">
      <dsp:nvSpPr>
        <dsp:cNvPr id="0" name=""/>
        <dsp:cNvSpPr/>
      </dsp:nvSpPr>
      <dsp:spPr>
        <a:xfrm>
          <a:off x="1512871" y="1306057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Enviar direcciones IP para pruebas</a:t>
          </a:r>
          <a:endParaRPr lang="es-CR" sz="1600" kern="1200" dirty="0"/>
        </a:p>
      </dsp:txBody>
      <dsp:txXfrm>
        <a:off x="1512871" y="1306057"/>
        <a:ext cx="6896947" cy="334094"/>
      </dsp:txXfrm>
    </dsp:sp>
    <dsp:sp modelId="{C266B1E2-43D6-4E2E-BE9C-A394AA0725A8}">
      <dsp:nvSpPr>
        <dsp:cNvPr id="0" name=""/>
        <dsp:cNvSpPr/>
      </dsp:nvSpPr>
      <dsp:spPr>
        <a:xfrm>
          <a:off x="898920" y="1680247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EC7283-C90B-470E-BA9C-578B423821BB}">
      <dsp:nvSpPr>
        <dsp:cNvPr id="0" name=""/>
        <dsp:cNvSpPr/>
      </dsp:nvSpPr>
      <dsp:spPr>
        <a:xfrm>
          <a:off x="1512871" y="1640152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Definir la forma de envío del reporte</a:t>
          </a:r>
          <a:endParaRPr lang="es-CR" sz="1600" kern="1200" dirty="0"/>
        </a:p>
      </dsp:txBody>
      <dsp:txXfrm>
        <a:off x="1512871" y="1640152"/>
        <a:ext cx="6896947" cy="334094"/>
      </dsp:txXfrm>
    </dsp:sp>
    <dsp:sp modelId="{A200F825-09F6-4AF9-ABAC-DC77F55AEB99}">
      <dsp:nvSpPr>
        <dsp:cNvPr id="0" name=""/>
        <dsp:cNvSpPr/>
      </dsp:nvSpPr>
      <dsp:spPr>
        <a:xfrm>
          <a:off x="898920" y="2014342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A65BDB-78E7-48A8-8977-354BB2333F79}">
      <dsp:nvSpPr>
        <dsp:cNvPr id="0" name=""/>
        <dsp:cNvSpPr/>
      </dsp:nvSpPr>
      <dsp:spPr>
        <a:xfrm>
          <a:off x="1512871" y="1974247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Establecer comunicación con el servicio del BCCR</a:t>
          </a:r>
          <a:r>
            <a:rPr lang="es-CR" sz="1600" kern="1200" dirty="0" smtClean="0">
              <a:solidFill>
                <a:srgbClr val="FF0000"/>
              </a:solidFill>
            </a:rPr>
            <a:t>*</a:t>
          </a:r>
          <a:endParaRPr lang="es-CR" sz="1600" kern="1200" dirty="0">
            <a:solidFill>
              <a:srgbClr val="FF0000"/>
            </a:solidFill>
          </a:endParaRPr>
        </a:p>
      </dsp:txBody>
      <dsp:txXfrm>
        <a:off x="1512871" y="1974247"/>
        <a:ext cx="6896947" cy="334094"/>
      </dsp:txXfrm>
    </dsp:sp>
    <dsp:sp modelId="{F7602F73-F6AA-44FC-ADDF-287FFC1A9B93}">
      <dsp:nvSpPr>
        <dsp:cNvPr id="0" name=""/>
        <dsp:cNvSpPr/>
      </dsp:nvSpPr>
      <dsp:spPr>
        <a:xfrm>
          <a:off x="898920" y="2348436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2FFF21-5A1F-4F72-BF42-7D9ABDA7F1B2}">
      <dsp:nvSpPr>
        <dsp:cNvPr id="0" name=""/>
        <dsp:cNvSpPr/>
      </dsp:nvSpPr>
      <dsp:spPr>
        <a:xfrm>
          <a:off x="1512871" y="2308341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Enviar el GIIN el BCCR</a:t>
          </a:r>
          <a:endParaRPr lang="es-CR" sz="1600" kern="1200" dirty="0"/>
        </a:p>
      </dsp:txBody>
      <dsp:txXfrm>
        <a:off x="1512871" y="2308341"/>
        <a:ext cx="6896947" cy="334094"/>
      </dsp:txXfrm>
    </dsp:sp>
    <dsp:sp modelId="{4F2C6123-5BE1-4895-A63D-DDBE6D7C1F2A}">
      <dsp:nvSpPr>
        <dsp:cNvPr id="0" name=""/>
        <dsp:cNvSpPr/>
      </dsp:nvSpPr>
      <dsp:spPr>
        <a:xfrm>
          <a:off x="898920" y="2682531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4EB55F-71C5-446F-9558-E12BE3EE41BA}">
      <dsp:nvSpPr>
        <dsp:cNvPr id="0" name=""/>
        <dsp:cNvSpPr/>
      </dsp:nvSpPr>
      <dsp:spPr>
        <a:xfrm>
          <a:off x="1512871" y="2642436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Finalizar las pruebas de autenticación</a:t>
          </a:r>
          <a:r>
            <a:rPr lang="es-CR" sz="1600" kern="1200" dirty="0" smtClean="0">
              <a:solidFill>
                <a:srgbClr val="FF0000"/>
              </a:solidFill>
            </a:rPr>
            <a:t>*</a:t>
          </a:r>
          <a:endParaRPr lang="es-CR" sz="1600" kern="1200" dirty="0">
            <a:solidFill>
              <a:srgbClr val="FF0000"/>
            </a:solidFill>
          </a:endParaRPr>
        </a:p>
      </dsp:txBody>
      <dsp:txXfrm>
        <a:off x="1512871" y="2642436"/>
        <a:ext cx="6896947" cy="334094"/>
      </dsp:txXfrm>
    </dsp:sp>
    <dsp:sp modelId="{3E80FC42-684A-4EAC-BDCA-5748D9FDA7C8}">
      <dsp:nvSpPr>
        <dsp:cNvPr id="0" name=""/>
        <dsp:cNvSpPr/>
      </dsp:nvSpPr>
      <dsp:spPr>
        <a:xfrm>
          <a:off x="898920" y="3016626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5CF0DE-91FD-479C-977C-0F3DFCFE631E}">
      <dsp:nvSpPr>
        <dsp:cNvPr id="0" name=""/>
        <dsp:cNvSpPr/>
      </dsp:nvSpPr>
      <dsp:spPr>
        <a:xfrm>
          <a:off x="1512871" y="2976531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Generar el XML FATCA</a:t>
          </a:r>
          <a:endParaRPr lang="es-CR" sz="1600" kern="1200" dirty="0"/>
        </a:p>
      </dsp:txBody>
      <dsp:txXfrm>
        <a:off x="1512871" y="2976531"/>
        <a:ext cx="6896947" cy="334094"/>
      </dsp:txXfrm>
    </dsp:sp>
    <dsp:sp modelId="{30425875-3766-40D5-AE2C-3FA7472F61DA}">
      <dsp:nvSpPr>
        <dsp:cNvPr id="0" name=""/>
        <dsp:cNvSpPr/>
      </dsp:nvSpPr>
      <dsp:spPr>
        <a:xfrm>
          <a:off x="898920" y="3350721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D00979-AE06-44BE-A0FC-51F376F9C77C}">
      <dsp:nvSpPr>
        <dsp:cNvPr id="0" name=""/>
        <dsp:cNvSpPr/>
      </dsp:nvSpPr>
      <dsp:spPr>
        <a:xfrm>
          <a:off x="1512871" y="3310626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Finalizar las pruebas de envío de archivo</a:t>
          </a:r>
          <a:endParaRPr lang="es-CR" sz="1600" kern="1200" dirty="0"/>
        </a:p>
      </dsp:txBody>
      <dsp:txXfrm>
        <a:off x="1512871" y="3310626"/>
        <a:ext cx="6896947" cy="334094"/>
      </dsp:txXfrm>
    </dsp:sp>
    <dsp:sp modelId="{BAA3470E-05FA-43EB-AE23-200F70C39D05}">
      <dsp:nvSpPr>
        <dsp:cNvPr id="0" name=""/>
        <dsp:cNvSpPr/>
      </dsp:nvSpPr>
      <dsp:spPr>
        <a:xfrm>
          <a:off x="898920" y="3684815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CD33B9-7858-4587-87BC-4A32047EA6B0}">
      <dsp:nvSpPr>
        <dsp:cNvPr id="0" name=""/>
        <dsp:cNvSpPr/>
      </dsp:nvSpPr>
      <dsp:spPr>
        <a:xfrm>
          <a:off x="1512871" y="3644720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Completar suscripción a servicios FATCA</a:t>
          </a:r>
          <a:endParaRPr lang="es-CR" sz="1600" kern="1200" dirty="0"/>
        </a:p>
      </dsp:txBody>
      <dsp:txXfrm>
        <a:off x="1512871" y="3644720"/>
        <a:ext cx="6896947" cy="334094"/>
      </dsp:txXfrm>
    </dsp:sp>
    <dsp:sp modelId="{E3B6F170-FCE6-4414-B88F-29DA76FB9ABB}">
      <dsp:nvSpPr>
        <dsp:cNvPr id="0" name=""/>
        <dsp:cNvSpPr/>
      </dsp:nvSpPr>
      <dsp:spPr>
        <a:xfrm>
          <a:off x="898920" y="4018910"/>
          <a:ext cx="253904" cy="253904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75D8E3-D1B8-46AF-982B-0BC0CA8B9F60}">
      <dsp:nvSpPr>
        <dsp:cNvPr id="0" name=""/>
        <dsp:cNvSpPr/>
      </dsp:nvSpPr>
      <dsp:spPr>
        <a:xfrm>
          <a:off x="1512871" y="3978815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smtClean="0"/>
            <a:t>Gestionar certificados de firma digital para los usuarios del sitio web</a:t>
          </a:r>
          <a:endParaRPr lang="es-CR" sz="1600" kern="1200"/>
        </a:p>
      </dsp:txBody>
      <dsp:txXfrm>
        <a:off x="1512871" y="3978815"/>
        <a:ext cx="6896947" cy="334094"/>
      </dsp:txXfrm>
    </dsp:sp>
    <dsp:sp modelId="{E71C6FAD-C4A7-4982-8582-767C76462893}">
      <dsp:nvSpPr>
        <dsp:cNvPr id="0" name=""/>
        <dsp:cNvSpPr/>
      </dsp:nvSpPr>
      <dsp:spPr>
        <a:xfrm>
          <a:off x="898920" y="4353005"/>
          <a:ext cx="253904" cy="253904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027BEC-985A-4BCA-BEEB-3444DB41A9B0}">
      <dsp:nvSpPr>
        <dsp:cNvPr id="0" name=""/>
        <dsp:cNvSpPr/>
      </dsp:nvSpPr>
      <dsp:spPr>
        <a:xfrm>
          <a:off x="1512871" y="4312910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Enviar oficialmente el reporte FATCA</a:t>
          </a:r>
          <a:endParaRPr lang="es-CR" sz="1600" kern="1200" dirty="0"/>
        </a:p>
      </dsp:txBody>
      <dsp:txXfrm>
        <a:off x="1512871" y="4312910"/>
        <a:ext cx="6896947" cy="3340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32CE61-EA00-4071-B34E-05807290C6FB}">
      <dsp:nvSpPr>
        <dsp:cNvPr id="0" name=""/>
        <dsp:cNvSpPr/>
      </dsp:nvSpPr>
      <dsp:spPr>
        <a:xfrm>
          <a:off x="169279" y="1281055"/>
          <a:ext cx="4055642" cy="126738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444" tIns="41910" rIns="41910" bIns="41910" numCol="1" spcCol="1270" anchor="t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dirty="0" smtClean="0"/>
            <a:t>Aspectos del proyecto: </a:t>
          </a:r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u="sng" kern="1200" dirty="0" smtClean="0"/>
            <a:t>LEY-FATCA@BCCR.FI.CR</a:t>
          </a:r>
          <a:endParaRPr lang="es-CR" sz="1100" kern="1200" dirty="0"/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900" kern="1200" dirty="0" smtClean="0"/>
            <a:t>Guillermo Zumbado  </a:t>
          </a:r>
          <a:endParaRPr lang="es-CR" sz="900" kern="1200" dirty="0"/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900" kern="1200" dirty="0" smtClean="0"/>
            <a:t>Zaida Rojas </a:t>
          </a:r>
          <a:endParaRPr lang="es-CR" sz="900" kern="1200" dirty="0"/>
        </a:p>
      </dsp:txBody>
      <dsp:txXfrm>
        <a:off x="169279" y="1281055"/>
        <a:ext cx="4055642" cy="1267388"/>
      </dsp:txXfrm>
    </dsp:sp>
    <dsp:sp modelId="{7EC1AF04-7D3F-4E1D-A70B-A4CD5788F60E}">
      <dsp:nvSpPr>
        <dsp:cNvPr id="0" name=""/>
        <dsp:cNvSpPr/>
      </dsp:nvSpPr>
      <dsp:spPr>
        <a:xfrm>
          <a:off x="294" y="1097988"/>
          <a:ext cx="887171" cy="1330757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9696F2-924A-46B6-959F-0DCD68257213}">
      <dsp:nvSpPr>
        <dsp:cNvPr id="0" name=""/>
        <dsp:cNvSpPr/>
      </dsp:nvSpPr>
      <dsp:spPr>
        <a:xfrm>
          <a:off x="4648325" y="1281055"/>
          <a:ext cx="4055642" cy="126738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444" tIns="41910" rIns="41910" bIns="41910" numCol="1" spcCol="1270" anchor="t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dirty="0" smtClean="0"/>
            <a:t>Consultas técnicas: </a:t>
          </a:r>
          <a:r>
            <a:rPr lang="es-CR" sz="1100" u="sng" kern="1200" dirty="0" smtClean="0"/>
            <a:t> </a:t>
          </a:r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u="sng" kern="1200" dirty="0" smtClean="0"/>
            <a:t>LEY-FATCA@BCCR.FI.CR</a:t>
          </a:r>
          <a:endParaRPr lang="es-CR" sz="1100" kern="1200" dirty="0"/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900" kern="1200" dirty="0" smtClean="0"/>
            <a:t>Andrés Molina, Líder Técnico</a:t>
          </a:r>
          <a:endParaRPr lang="es-CR" sz="900" kern="1200" dirty="0"/>
        </a:p>
      </dsp:txBody>
      <dsp:txXfrm>
        <a:off x="4648325" y="1281055"/>
        <a:ext cx="4055642" cy="1267388"/>
      </dsp:txXfrm>
    </dsp:sp>
    <dsp:sp modelId="{CF7772CA-08C4-41C9-8198-DE274B5CCCA9}">
      <dsp:nvSpPr>
        <dsp:cNvPr id="0" name=""/>
        <dsp:cNvSpPr/>
      </dsp:nvSpPr>
      <dsp:spPr>
        <a:xfrm>
          <a:off x="4479340" y="1097988"/>
          <a:ext cx="887171" cy="1330757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E88927-8DC1-47A7-AFEB-E74023E30A5C}">
      <dsp:nvSpPr>
        <dsp:cNvPr id="0" name=""/>
        <dsp:cNvSpPr/>
      </dsp:nvSpPr>
      <dsp:spPr>
        <a:xfrm>
          <a:off x="169279" y="2876556"/>
          <a:ext cx="4055642" cy="126738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444" tIns="41910" rIns="41910" bIns="41910" numCol="1" spcCol="1270" anchor="t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kern="1200" dirty="0" smtClean="0"/>
            <a:t>Consultas Ministerio de Hacienda: </a:t>
          </a:r>
          <a:r>
            <a:rPr lang="es-CR" sz="1100" u="sng" kern="1200" dirty="0" smtClean="0"/>
            <a:t> </a:t>
          </a:r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100" u="sng" kern="1200" dirty="0" smtClean="0"/>
            <a:t>LEY-FATCA@HACIENDA.GO.CR</a:t>
          </a:r>
          <a:endParaRPr lang="es-CR" sz="1100" kern="1200" dirty="0"/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900" kern="1200" dirty="0" smtClean="0"/>
            <a:t>Karla Salas</a:t>
          </a:r>
          <a:endParaRPr lang="es-CR" sz="900" kern="1200" dirty="0"/>
        </a:p>
      </dsp:txBody>
      <dsp:txXfrm>
        <a:off x="169279" y="2876556"/>
        <a:ext cx="4055642" cy="1267388"/>
      </dsp:txXfrm>
    </dsp:sp>
    <dsp:sp modelId="{637672FD-2E38-4E0B-9AB2-93A2477907A5}">
      <dsp:nvSpPr>
        <dsp:cNvPr id="0" name=""/>
        <dsp:cNvSpPr/>
      </dsp:nvSpPr>
      <dsp:spPr>
        <a:xfrm>
          <a:off x="294" y="2693489"/>
          <a:ext cx="887171" cy="1330757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CCB4C7-AB6B-4F07-A5B1-A62D15E2EB76}">
      <dsp:nvSpPr>
        <dsp:cNvPr id="0" name=""/>
        <dsp:cNvSpPr/>
      </dsp:nvSpPr>
      <dsp:spPr>
        <a:xfrm>
          <a:off x="4648325" y="2876556"/>
          <a:ext cx="4055642" cy="126738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444" tIns="41910" rIns="41910" bIns="4191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IT Technical Forums </a:t>
          </a:r>
          <a:r>
            <a:rPr lang="es-CR" sz="1100" kern="1200" dirty="0" smtClean="0"/>
            <a:t>http://www.irs.gov/Businesses/Corporations/Global-IT-Forum</a:t>
          </a:r>
          <a:endParaRPr lang="es-CR" sz="1100" kern="1200" dirty="0"/>
        </a:p>
      </dsp:txBody>
      <dsp:txXfrm>
        <a:off x="4648325" y="2876556"/>
        <a:ext cx="4055642" cy="1267388"/>
      </dsp:txXfrm>
    </dsp:sp>
    <dsp:sp modelId="{8A28B401-5B56-4A7D-B97E-F5EAF06F5C4F}">
      <dsp:nvSpPr>
        <dsp:cNvPr id="0" name=""/>
        <dsp:cNvSpPr/>
      </dsp:nvSpPr>
      <dsp:spPr>
        <a:xfrm>
          <a:off x="4479340" y="2693489"/>
          <a:ext cx="887171" cy="1330757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E833B761-3C3A-441C-8FFF-1609B5B38B45}" type="datetimeFigureOut">
              <a:rPr lang="es-CR" smtClean="0"/>
              <a:t>29/04/2015</a:t>
            </a:fld>
            <a:endParaRPr lang="es-C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C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E3975E86-5FAB-4D53-9EA1-86D3DD91E3F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0607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35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04664"/>
            <a:ext cx="7793037" cy="647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0825" y="1214422"/>
            <a:ext cx="8704263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 dirty="0"/>
          </a:p>
        </p:txBody>
      </p:sp>
      <p:pic>
        <p:nvPicPr>
          <p:cNvPr id="5" name="4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28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04664"/>
            <a:ext cx="7793037" cy="647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0825" y="1214422"/>
            <a:ext cx="8704263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 dirty="0"/>
          </a:p>
        </p:txBody>
      </p:sp>
      <p:pic>
        <p:nvPicPr>
          <p:cNvPr id="5" name="4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6286500" y="6500813"/>
            <a:ext cx="2857500" cy="35718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3122ADA-1D9D-423A-A39F-4C74C74C31D6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5786" y="380968"/>
            <a:ext cx="7793037" cy="647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0825" y="1428736"/>
            <a:ext cx="4275138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78363" y="1428736"/>
            <a:ext cx="4276725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pic>
        <p:nvPicPr>
          <p:cNvPr id="6" name="5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428736"/>
            <a:ext cx="8704263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modificar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texto</a:t>
            </a:r>
            <a:r>
              <a:rPr lang="en-US" dirty="0" smtClean="0"/>
              <a:t> del </a:t>
            </a:r>
            <a:r>
              <a:rPr lang="en-US" dirty="0" err="1" smtClean="0"/>
              <a:t>patrón</a:t>
            </a:r>
            <a:endParaRPr lang="en-US" dirty="0" smtClean="0"/>
          </a:p>
          <a:p>
            <a:pPr lvl="1"/>
            <a:r>
              <a:rPr lang="en-US" dirty="0" smtClean="0"/>
              <a:t>Segundo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2"/>
            <a:r>
              <a:rPr lang="en-US" dirty="0" err="1" smtClean="0"/>
              <a:t>Tercer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3"/>
            <a:r>
              <a:rPr lang="en-US" dirty="0" smtClean="0"/>
              <a:t>Cuarto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4"/>
            <a:r>
              <a:rPr lang="en-US" dirty="0" err="1" smtClean="0"/>
              <a:t>Quinto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endParaRPr lang="en-US" dirty="0" smtClean="0"/>
          </a:p>
        </p:txBody>
      </p:sp>
      <p:sp>
        <p:nvSpPr>
          <p:cNvPr id="51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214282" y="857232"/>
            <a:ext cx="8786874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cambiar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título</a:t>
            </a:r>
            <a:r>
              <a:rPr lang="en-US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226645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Franklin Gothic Book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3200">
          <a:solidFill>
            <a:srgbClr val="000066"/>
          </a:solidFill>
          <a:latin typeface="Franklin Gothic Book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800">
          <a:solidFill>
            <a:srgbClr val="000066"/>
          </a:solidFill>
          <a:latin typeface="Franklin Gothic Book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400">
          <a:solidFill>
            <a:srgbClr val="000066"/>
          </a:solidFill>
          <a:latin typeface="Franklin Gothic Book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Franklin Gothic Book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Franklin Gothic Book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428736"/>
            <a:ext cx="8704263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modificar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texto</a:t>
            </a:r>
            <a:r>
              <a:rPr lang="en-US" dirty="0" smtClean="0"/>
              <a:t> del </a:t>
            </a:r>
            <a:r>
              <a:rPr lang="en-US" dirty="0" err="1" smtClean="0"/>
              <a:t>patrón</a:t>
            </a:r>
            <a:endParaRPr lang="en-US" dirty="0" smtClean="0"/>
          </a:p>
          <a:p>
            <a:pPr lvl="1"/>
            <a:r>
              <a:rPr lang="en-US" dirty="0" smtClean="0"/>
              <a:t>Segundo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2"/>
            <a:r>
              <a:rPr lang="en-US" dirty="0" err="1" smtClean="0"/>
              <a:t>Tercer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3"/>
            <a:r>
              <a:rPr lang="en-US" dirty="0" smtClean="0"/>
              <a:t>Cuarto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4"/>
            <a:r>
              <a:rPr lang="en-US" dirty="0" err="1" smtClean="0"/>
              <a:t>Quinto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endParaRPr lang="en-US" dirty="0" smtClean="0"/>
          </a:p>
        </p:txBody>
      </p:sp>
      <p:sp>
        <p:nvSpPr>
          <p:cNvPr id="51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214282" y="405036"/>
            <a:ext cx="8786874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cambiar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títul</a:t>
            </a:r>
            <a:endParaRPr lang="en-US" dirty="0" smtClean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Franklin Gothic Book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3200">
          <a:solidFill>
            <a:srgbClr val="000066"/>
          </a:solidFill>
          <a:latin typeface="Franklin Gothic Book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800">
          <a:solidFill>
            <a:srgbClr val="000066"/>
          </a:solidFill>
          <a:latin typeface="Franklin Gothic Book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400">
          <a:solidFill>
            <a:srgbClr val="000066"/>
          </a:solidFill>
          <a:latin typeface="Franklin Gothic Book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Franklin Gothic Book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Franklin Gothic Book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4.png"/><Relationship Id="rId7" Type="http://schemas.openxmlformats.org/officeDocument/2006/relationships/image" Target="../media/image8.emf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emf"/><Relationship Id="rId11" Type="http://schemas.openxmlformats.org/officeDocument/2006/relationships/image" Target="../media/image12.jpe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emf"/><Relationship Id="rId9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cr.fi.cr/fatca/Documentos/Cumplimiento_IF_FATCA.pdf" TargetMode="External"/><Relationship Id="rId2" Type="http://schemas.openxmlformats.org/officeDocument/2006/relationships/hyperlink" Target="http://www.google.com/imgres?imgurl=http://www.iconarchive.com/download/i60685/double-j-design/origami-colored-pencil/red-document-download.ico&amp;imgrefurl=http://www.iconarchive.com/tag/red-document&amp;h=256&amp;w=256&amp;tbnid=BZ-G3kETxRYGRM:&amp;zoom=1&amp;docid=47f4kFtpjxbOWM&amp;ei=UB0HVff7D4HQgwSi4YHgAw&amp;tbm=isch&amp;ved=0CAgQMygAMAA4rAI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3886200"/>
            <a:ext cx="7848872" cy="1752600"/>
          </a:xfrm>
        </p:spPr>
        <p:txBody>
          <a:bodyPr/>
          <a:lstStyle/>
          <a:p>
            <a:r>
              <a:rPr lang="es-CR" sz="3600" b="1" dirty="0" smtClean="0">
                <a:solidFill>
                  <a:schemeClr val="accent1">
                    <a:lumMod val="75000"/>
                  </a:schemeClr>
                </a:solidFill>
              </a:rPr>
              <a:t>FATCA</a:t>
            </a:r>
          </a:p>
          <a:p>
            <a:r>
              <a:rPr lang="en-US" sz="2400" dirty="0"/>
              <a:t>Ley de </a:t>
            </a:r>
            <a:r>
              <a:rPr lang="en-US" sz="2400" dirty="0" err="1"/>
              <a:t>Cumplimiento</a:t>
            </a:r>
            <a:r>
              <a:rPr lang="en-US" sz="2400" dirty="0"/>
              <a:t> Fiscal de </a:t>
            </a:r>
            <a:r>
              <a:rPr lang="es-CR" sz="2400" dirty="0"/>
              <a:t>las</a:t>
            </a:r>
            <a:r>
              <a:rPr lang="en-US" sz="2400" dirty="0"/>
              <a:t> </a:t>
            </a:r>
            <a:r>
              <a:rPr lang="en-US" sz="2400" dirty="0" err="1"/>
              <a:t>Cuentas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el </a:t>
            </a:r>
            <a:r>
              <a:rPr lang="en-US" sz="2400" dirty="0" err="1"/>
              <a:t>Extranjero</a:t>
            </a:r>
            <a:endParaRPr lang="en-US" sz="2400" dirty="0"/>
          </a:p>
          <a:p>
            <a:r>
              <a:rPr lang="es-CR" sz="2400" dirty="0" smtClean="0">
                <a:solidFill>
                  <a:schemeClr val="tx1"/>
                </a:solidFill>
              </a:rPr>
              <a:t>Abril 2015</a:t>
            </a:r>
            <a:endParaRPr lang="es-C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933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4624"/>
            <a:ext cx="7793037" cy="647700"/>
          </a:xfrm>
        </p:spPr>
        <p:txBody>
          <a:bodyPr/>
          <a:lstStyle/>
          <a:p>
            <a:r>
              <a:rPr lang="es-CR" sz="3600" dirty="0" smtClean="0">
                <a:solidFill>
                  <a:schemeClr val="tx1"/>
                </a:solidFill>
              </a:rPr>
              <a:t>Agenda</a:t>
            </a:r>
            <a:endParaRPr lang="es-CR" sz="36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Avance de línea de tiempo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Visita</a:t>
            </a:r>
            <a:r>
              <a:rPr lang="es-CR" dirty="0"/>
              <a:t> </a:t>
            </a:r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IRS</a:t>
            </a:r>
          </a:p>
          <a:p>
            <a:r>
              <a:rPr lang="es-CR" dirty="0" smtClean="0">
                <a:solidFill>
                  <a:schemeClr val="tx1"/>
                </a:solidFill>
              </a:rPr>
              <a:t>Finalización </a:t>
            </a:r>
            <a:r>
              <a:rPr lang="es-CR" dirty="0">
                <a:solidFill>
                  <a:schemeClr val="tx1"/>
                </a:solidFill>
              </a:rPr>
              <a:t>de etapas de pruebas</a:t>
            </a:r>
          </a:p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Semáforos</a:t>
            </a:r>
            <a:endParaRPr lang="es-CR" dirty="0" smtClean="0"/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Lista de </a:t>
            </a:r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verificación</a:t>
            </a:r>
          </a:p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Presentación </a:t>
            </a:r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de guías de servicios Fatca</a:t>
            </a:r>
          </a:p>
        </p:txBody>
      </p:sp>
    </p:spTree>
    <p:extLst>
      <p:ext uri="{BB962C8B-B14F-4D97-AF65-F5344CB8AC3E}">
        <p14:creationId xmlns:p14="http://schemas.microsoft.com/office/powerpoint/2010/main" val="3339139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Conector angular 15"/>
          <p:cNvCxnSpPr>
            <a:stCxn id="40" idx="0"/>
            <a:endCxn id="14" idx="1"/>
          </p:cNvCxnSpPr>
          <p:nvPr/>
        </p:nvCxnSpPr>
        <p:spPr>
          <a:xfrm rot="5400000" flipH="1" flipV="1">
            <a:off x="957134" y="2463867"/>
            <a:ext cx="597309" cy="439736"/>
          </a:xfrm>
          <a:prstGeom prst="bentConnector2">
            <a:avLst/>
          </a:prstGeom>
          <a:ln w="1905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Elipse 114"/>
          <p:cNvSpPr/>
          <p:nvPr/>
        </p:nvSpPr>
        <p:spPr>
          <a:xfrm>
            <a:off x="687452" y="2108512"/>
            <a:ext cx="696936" cy="696936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116632"/>
            <a:ext cx="8786874" cy="647700"/>
          </a:xfrm>
        </p:spPr>
        <p:txBody>
          <a:bodyPr/>
          <a:lstStyle/>
          <a:p>
            <a:r>
              <a:rPr lang="es-CR" dirty="0" smtClean="0"/>
              <a:t>Fases de pruebas</a:t>
            </a:r>
            <a:endParaRPr lang="es-CR" dirty="0"/>
          </a:p>
        </p:txBody>
      </p:sp>
      <p:sp>
        <p:nvSpPr>
          <p:cNvPr id="14" name="Decisión 13"/>
          <p:cNvSpPr/>
          <p:nvPr/>
        </p:nvSpPr>
        <p:spPr>
          <a:xfrm>
            <a:off x="1475656" y="1988840"/>
            <a:ext cx="833517" cy="792480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0" rtlCol="0" anchor="ctr"/>
          <a:lstStyle/>
          <a:p>
            <a:pPr algn="ctr"/>
            <a:r>
              <a:rPr lang="es-CR" sz="1400" dirty="0" smtClean="0">
                <a:solidFill>
                  <a:schemeClr val="tx1"/>
                </a:solidFill>
              </a:rPr>
              <a:t>ingreso</a:t>
            </a:r>
            <a:endParaRPr lang="es-CR" sz="1400" dirty="0">
              <a:solidFill>
                <a:schemeClr val="tx1"/>
              </a:solidFill>
            </a:endParaRPr>
          </a:p>
        </p:txBody>
      </p:sp>
      <p:cxnSp>
        <p:nvCxnSpPr>
          <p:cNvPr id="21" name="Conector angular 20"/>
          <p:cNvCxnSpPr>
            <a:stCxn id="14" idx="0"/>
            <a:endCxn id="1026" idx="1"/>
          </p:cNvCxnSpPr>
          <p:nvPr/>
        </p:nvCxnSpPr>
        <p:spPr>
          <a:xfrm rot="5400000" flipH="1" flipV="1">
            <a:off x="1735188" y="1672309"/>
            <a:ext cx="473759" cy="159305"/>
          </a:xfrm>
          <a:prstGeom prst="bentConnector2">
            <a:avLst/>
          </a:prstGeom>
          <a:ln w="1905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angular 35"/>
          <p:cNvCxnSpPr>
            <a:stCxn id="14" idx="2"/>
            <a:endCxn id="11" idx="1"/>
          </p:cNvCxnSpPr>
          <p:nvPr/>
        </p:nvCxnSpPr>
        <p:spPr>
          <a:xfrm rot="16200000" flipH="1">
            <a:off x="1947529" y="2726206"/>
            <a:ext cx="442801" cy="553028"/>
          </a:xfrm>
          <a:prstGeom prst="bentConnector2">
            <a:avLst/>
          </a:prstGeom>
          <a:ln w="1905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://deemable.com/media/2013/07/BrowserLogo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226759"/>
            <a:ext cx="1124202" cy="576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http://www.surroundtech.com/images/softwaresolutions/acceleratordevelopmentsolutions/WebServic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443" y="2780928"/>
            <a:ext cx="758405" cy="886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1" name="Rectángulo redondeado 90"/>
          <p:cNvSpPr/>
          <p:nvPr/>
        </p:nvSpPr>
        <p:spPr>
          <a:xfrm>
            <a:off x="5254155" y="1074164"/>
            <a:ext cx="2270173" cy="4947124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5" name="Proceso 94"/>
          <p:cNvSpPr/>
          <p:nvPr/>
        </p:nvSpPr>
        <p:spPr>
          <a:xfrm>
            <a:off x="5399556" y="904353"/>
            <a:ext cx="936103" cy="379369"/>
          </a:xfrm>
          <a:prstGeom prst="flowChart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2000" dirty="0" smtClean="0">
                <a:solidFill>
                  <a:schemeClr val="tx1"/>
                </a:solidFill>
              </a:rPr>
              <a:t>FATCA</a:t>
            </a:r>
            <a:endParaRPr lang="es-CR" sz="2000" dirty="0">
              <a:solidFill>
                <a:schemeClr val="tx1"/>
              </a:solidFill>
            </a:endParaRPr>
          </a:p>
        </p:txBody>
      </p:sp>
      <p:grpSp>
        <p:nvGrpSpPr>
          <p:cNvPr id="1029" name="Grupo 1028"/>
          <p:cNvGrpSpPr/>
          <p:nvPr/>
        </p:nvGrpSpPr>
        <p:grpSpPr>
          <a:xfrm>
            <a:off x="3287295" y="1641672"/>
            <a:ext cx="2436833" cy="1100321"/>
            <a:chOff x="3287295" y="1641672"/>
            <a:chExt cx="2436833" cy="1100321"/>
          </a:xfrm>
        </p:grpSpPr>
        <p:pic>
          <p:nvPicPr>
            <p:cNvPr id="89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7295" y="2089704"/>
              <a:ext cx="2436833" cy="3107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5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5681" y="1641672"/>
              <a:ext cx="689091" cy="11003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0" name="Picture 1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1132" y="1663135"/>
              <a:ext cx="462441" cy="4631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1" name="TextBox 38"/>
            <p:cNvSpPr txBox="1"/>
            <p:nvPr/>
          </p:nvSpPr>
          <p:spPr>
            <a:xfrm>
              <a:off x="3784960" y="2141483"/>
              <a:ext cx="95164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Arial" pitchFamily="34" charset="0"/>
                  <a:cs typeface="Arial" pitchFamily="34" charset="0"/>
                </a:rPr>
                <a:t>URL</a:t>
              </a:r>
              <a:endParaRPr lang="en-US" sz="10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4" name="Grupo 93"/>
          <p:cNvGrpSpPr/>
          <p:nvPr/>
        </p:nvGrpSpPr>
        <p:grpSpPr>
          <a:xfrm>
            <a:off x="751440" y="2982389"/>
            <a:ext cx="568960" cy="1065001"/>
            <a:chOff x="105191" y="1776689"/>
            <a:chExt cx="568960" cy="1065001"/>
          </a:xfrm>
        </p:grpSpPr>
        <p:pic>
          <p:nvPicPr>
            <p:cNvPr id="40" name="Picture 1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191" y="1776689"/>
              <a:ext cx="568960" cy="8191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2" name="TextBox 38"/>
            <p:cNvSpPr txBox="1"/>
            <p:nvPr/>
          </p:nvSpPr>
          <p:spPr>
            <a:xfrm>
              <a:off x="177228" y="2595469"/>
              <a:ext cx="46613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Arial" pitchFamily="34" charset="0"/>
                  <a:cs typeface="Arial" pitchFamily="34" charset="0"/>
                </a:rPr>
                <a:t>IF</a:t>
              </a:r>
              <a:endParaRPr lang="en-US" sz="10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5" name="Grupo 104"/>
          <p:cNvGrpSpPr/>
          <p:nvPr/>
        </p:nvGrpSpPr>
        <p:grpSpPr>
          <a:xfrm>
            <a:off x="799303" y="2179991"/>
            <a:ext cx="633027" cy="465457"/>
            <a:chOff x="343234" y="2601137"/>
            <a:chExt cx="951648" cy="658824"/>
          </a:xfrm>
        </p:grpSpPr>
        <p:pic>
          <p:nvPicPr>
            <p:cNvPr id="106" name="Picture 16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657" y="2601137"/>
              <a:ext cx="457200" cy="4579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7" name="TextBox 38"/>
            <p:cNvSpPr txBox="1"/>
            <p:nvPr/>
          </p:nvSpPr>
          <p:spPr>
            <a:xfrm>
              <a:off x="343234" y="3013740"/>
              <a:ext cx="95164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latin typeface="Arial" pitchFamily="34" charset="0"/>
                  <a:cs typeface="Arial" pitchFamily="34" charset="0"/>
                </a:rPr>
                <a:t>Fatca XML</a:t>
              </a:r>
              <a:endParaRPr lang="en-US" sz="10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7" name="Grupo 116"/>
          <p:cNvGrpSpPr/>
          <p:nvPr/>
        </p:nvGrpSpPr>
        <p:grpSpPr>
          <a:xfrm>
            <a:off x="5667422" y="1124744"/>
            <a:ext cx="1736851" cy="1665476"/>
            <a:chOff x="5667422" y="1124744"/>
            <a:chExt cx="1736851" cy="1665476"/>
          </a:xfrm>
        </p:grpSpPr>
        <p:grpSp>
          <p:nvGrpSpPr>
            <p:cNvPr id="48" name="Grupo 47"/>
            <p:cNvGrpSpPr/>
            <p:nvPr/>
          </p:nvGrpSpPr>
          <p:grpSpPr>
            <a:xfrm>
              <a:off x="5667422" y="1124744"/>
              <a:ext cx="1443024" cy="1665476"/>
              <a:chOff x="6210336" y="1200157"/>
              <a:chExt cx="1443024" cy="1665476"/>
            </a:xfrm>
          </p:grpSpPr>
          <p:sp>
            <p:nvSpPr>
              <p:cNvPr id="1071" name="Elipse 1070"/>
              <p:cNvSpPr/>
              <p:nvPr/>
            </p:nvSpPr>
            <p:spPr>
              <a:xfrm>
                <a:off x="6762180" y="1354761"/>
                <a:ext cx="367393" cy="379810"/>
              </a:xfrm>
              <a:prstGeom prst="ellips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sz="2000" dirty="0"/>
                  <a:t>1</a:t>
                </a:r>
                <a:endParaRPr lang="es-CR" sz="1350" dirty="0"/>
              </a:p>
            </p:txBody>
          </p:sp>
          <p:pic>
            <p:nvPicPr>
              <p:cNvPr id="33" name="Picture 4" descr="http://www.thecompanyshop.co.uk/databaseImages/nav_7560198__web_services.jpg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379794" y="1773464"/>
                <a:ext cx="1123200" cy="8424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" name="CuadroTexto 37"/>
              <p:cNvSpPr txBox="1"/>
              <p:nvPr/>
            </p:nvSpPr>
            <p:spPr>
              <a:xfrm>
                <a:off x="7018955" y="1200157"/>
                <a:ext cx="1847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s-CR" sz="24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45" name="CuadroTexto 44"/>
              <p:cNvSpPr txBox="1"/>
              <p:nvPr/>
            </p:nvSpPr>
            <p:spPr>
              <a:xfrm>
                <a:off x="6210336" y="2496301"/>
                <a:ext cx="14430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CR" dirty="0" smtClean="0"/>
                  <a:t>Conectividad</a:t>
                </a:r>
                <a:endParaRPr lang="es-CR" dirty="0"/>
              </a:p>
            </p:txBody>
          </p:sp>
        </p:grpSp>
        <p:sp>
          <p:nvSpPr>
            <p:cNvPr id="3" name="CuadroTexto 2"/>
            <p:cNvSpPr txBox="1"/>
            <p:nvPr/>
          </p:nvSpPr>
          <p:spPr>
            <a:xfrm>
              <a:off x="6566613" y="1206044"/>
              <a:ext cx="72808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R" sz="5400" dirty="0" smtClean="0">
                  <a:solidFill>
                    <a:srgbClr val="00B050"/>
                  </a:solidFill>
                  <a:sym typeface="Wingdings" panose="05000000000000000000" pitchFamily="2" charset="2"/>
                </a:rPr>
                <a:t></a:t>
              </a:r>
              <a:endParaRPr lang="es-CR" sz="5400" dirty="0">
                <a:solidFill>
                  <a:srgbClr val="00B050"/>
                </a:solidFill>
              </a:endParaRPr>
            </a:p>
          </p:txBody>
        </p:sp>
        <p:sp>
          <p:nvSpPr>
            <p:cNvPr id="114" name="CuadroTexto 113"/>
            <p:cNvSpPr txBox="1"/>
            <p:nvPr/>
          </p:nvSpPr>
          <p:spPr>
            <a:xfrm>
              <a:off x="6656311" y="1729089"/>
              <a:ext cx="7479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R" dirty="0" smtClean="0"/>
                <a:t>Enero</a:t>
              </a:r>
              <a:endParaRPr lang="es-CR" dirty="0"/>
            </a:p>
          </p:txBody>
        </p:sp>
      </p:grpSp>
      <p:grpSp>
        <p:nvGrpSpPr>
          <p:cNvPr id="122" name="Grupo 121"/>
          <p:cNvGrpSpPr/>
          <p:nvPr/>
        </p:nvGrpSpPr>
        <p:grpSpPr>
          <a:xfrm>
            <a:off x="5667422" y="2800474"/>
            <a:ext cx="1916579" cy="1685247"/>
            <a:chOff x="5667422" y="2800474"/>
            <a:chExt cx="1916579" cy="1685247"/>
          </a:xfrm>
        </p:grpSpPr>
        <p:pic>
          <p:nvPicPr>
            <p:cNvPr id="104" name="Picture 4" descr="http://www.grupomutual.fi.cr/wp-content/uploads/Info%20Financiera/Consolidados/2012/I%20Trimestre/Logo-Firma-Digital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77098" y="3246675"/>
              <a:ext cx="1152335" cy="4377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8" name="Grupo 117"/>
            <p:cNvGrpSpPr/>
            <p:nvPr/>
          </p:nvGrpSpPr>
          <p:grpSpPr>
            <a:xfrm>
              <a:off x="5667422" y="2800474"/>
              <a:ext cx="1916579" cy="1685247"/>
              <a:chOff x="5667422" y="2800474"/>
              <a:chExt cx="1916579" cy="1685247"/>
            </a:xfrm>
          </p:grpSpPr>
          <p:pic>
            <p:nvPicPr>
              <p:cNvPr id="1058" name="Picture 8" descr="https://www.burzikrediti.bg/userfiles/ssl_certificate_icon.jp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25500" y="3656668"/>
                <a:ext cx="612499" cy="6124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1" name="Elipse 80"/>
              <p:cNvSpPr/>
              <p:nvPr/>
            </p:nvSpPr>
            <p:spPr>
              <a:xfrm>
                <a:off x="6202370" y="2829787"/>
                <a:ext cx="367393" cy="37981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sz="2000" dirty="0"/>
                  <a:t>2</a:t>
                </a:r>
                <a:endParaRPr lang="es-CR" sz="1350" dirty="0"/>
              </a:p>
            </p:txBody>
          </p:sp>
          <p:sp>
            <p:nvSpPr>
              <p:cNvPr id="61" name="CuadroTexto 60"/>
              <p:cNvSpPr txBox="1"/>
              <p:nvPr/>
            </p:nvSpPr>
            <p:spPr>
              <a:xfrm>
                <a:off x="5667422" y="4116389"/>
                <a:ext cx="14994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CR" dirty="0" smtClean="0"/>
                  <a:t>Autenticación</a:t>
                </a:r>
                <a:endParaRPr lang="es-CR" dirty="0"/>
              </a:p>
            </p:txBody>
          </p:sp>
          <p:sp>
            <p:nvSpPr>
              <p:cNvPr id="32" name="CuadroTexto 31"/>
              <p:cNvSpPr txBox="1"/>
              <p:nvPr/>
            </p:nvSpPr>
            <p:spPr>
              <a:xfrm>
                <a:off x="6504161" y="2800474"/>
                <a:ext cx="728084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CR" sz="5400" dirty="0" smtClean="0">
                    <a:solidFill>
                      <a:srgbClr val="00B050"/>
                    </a:solidFill>
                    <a:sym typeface="Wingdings" panose="05000000000000000000" pitchFamily="2" charset="2"/>
                  </a:rPr>
                  <a:t></a:t>
                </a:r>
                <a:endParaRPr lang="es-CR" sz="54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19" name="CuadroTexto 118"/>
              <p:cNvSpPr txBox="1"/>
              <p:nvPr/>
            </p:nvSpPr>
            <p:spPr>
              <a:xfrm>
                <a:off x="6656311" y="3334798"/>
                <a:ext cx="927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CR" dirty="0" smtClean="0"/>
                  <a:t>Febrero</a:t>
                </a:r>
                <a:endParaRPr lang="es-CR" dirty="0"/>
              </a:p>
            </p:txBody>
          </p:sp>
        </p:grpSp>
      </p:grpSp>
      <p:grpSp>
        <p:nvGrpSpPr>
          <p:cNvPr id="121" name="Grupo 120"/>
          <p:cNvGrpSpPr/>
          <p:nvPr/>
        </p:nvGrpSpPr>
        <p:grpSpPr>
          <a:xfrm>
            <a:off x="6017357" y="4375692"/>
            <a:ext cx="1290947" cy="1573588"/>
            <a:chOff x="6017357" y="4375692"/>
            <a:chExt cx="1290947" cy="1573588"/>
          </a:xfrm>
        </p:grpSpPr>
        <p:grpSp>
          <p:nvGrpSpPr>
            <p:cNvPr id="50" name="Grupo 49"/>
            <p:cNvGrpSpPr/>
            <p:nvPr/>
          </p:nvGrpSpPr>
          <p:grpSpPr>
            <a:xfrm>
              <a:off x="6017357" y="4438408"/>
              <a:ext cx="757587" cy="1510872"/>
              <a:chOff x="2267507" y="4345972"/>
              <a:chExt cx="757587" cy="1510872"/>
            </a:xfrm>
          </p:grpSpPr>
          <p:sp>
            <p:nvSpPr>
              <p:cNvPr id="43" name="Elipse 42"/>
              <p:cNvSpPr/>
              <p:nvPr/>
            </p:nvSpPr>
            <p:spPr>
              <a:xfrm>
                <a:off x="2480497" y="4345972"/>
                <a:ext cx="367393" cy="379810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sz="2000" dirty="0" smtClean="0"/>
                  <a:t>3</a:t>
                </a:r>
                <a:endParaRPr lang="es-CR" sz="2000" dirty="0"/>
              </a:p>
            </p:txBody>
          </p:sp>
          <p:pic>
            <p:nvPicPr>
              <p:cNvPr id="44" name="Picture 6" descr="http://icons.iconarchive.com/icons/hopstarter/soft-scraps/256/Web-XML-icon.png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67507" y="4797152"/>
                <a:ext cx="757587" cy="75758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2" name="CuadroTexto 61"/>
              <p:cNvSpPr txBox="1"/>
              <p:nvPr/>
            </p:nvSpPr>
            <p:spPr>
              <a:xfrm>
                <a:off x="2282001" y="5487512"/>
                <a:ext cx="7085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CR" dirty="0" smtClean="0"/>
                  <a:t>Envío</a:t>
                </a:r>
                <a:endParaRPr lang="es-CR" dirty="0"/>
              </a:p>
            </p:txBody>
          </p:sp>
        </p:grpSp>
        <p:sp>
          <p:nvSpPr>
            <p:cNvPr id="39" name="CuadroTexto 38"/>
            <p:cNvSpPr txBox="1"/>
            <p:nvPr/>
          </p:nvSpPr>
          <p:spPr>
            <a:xfrm>
              <a:off x="6580220" y="4375692"/>
              <a:ext cx="72808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R" sz="5400" dirty="0" smtClean="0">
                  <a:solidFill>
                    <a:srgbClr val="00B050"/>
                  </a:solidFill>
                  <a:sym typeface="Wingdings" panose="05000000000000000000" pitchFamily="2" charset="2"/>
                </a:rPr>
                <a:t></a:t>
              </a:r>
              <a:endParaRPr lang="es-CR" sz="5400" dirty="0">
                <a:solidFill>
                  <a:srgbClr val="00B050"/>
                </a:solidFill>
              </a:endParaRPr>
            </a:p>
          </p:txBody>
        </p:sp>
        <p:sp>
          <p:nvSpPr>
            <p:cNvPr id="120" name="CuadroTexto 119"/>
            <p:cNvSpPr txBox="1"/>
            <p:nvPr/>
          </p:nvSpPr>
          <p:spPr>
            <a:xfrm>
              <a:off x="6656311" y="4912392"/>
              <a:ext cx="6108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R" dirty="0" smtClean="0"/>
                <a:t>Abril</a:t>
              </a:r>
              <a:endParaRPr lang="es-CR" dirty="0"/>
            </a:p>
          </p:txBody>
        </p:sp>
      </p:grpSp>
      <p:sp>
        <p:nvSpPr>
          <p:cNvPr id="128" name="Rectángulo redondeado 127"/>
          <p:cNvSpPr/>
          <p:nvPr/>
        </p:nvSpPr>
        <p:spPr>
          <a:xfrm>
            <a:off x="687452" y="986514"/>
            <a:ext cx="2997533" cy="5034774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cxnSp>
        <p:nvCxnSpPr>
          <p:cNvPr id="124" name="Conector angular 123"/>
          <p:cNvCxnSpPr>
            <a:stCxn id="1026" idx="3"/>
            <a:endCxn id="89" idx="1"/>
          </p:cNvCxnSpPr>
          <p:nvPr/>
        </p:nvCxnSpPr>
        <p:spPr>
          <a:xfrm>
            <a:off x="3175922" y="1515081"/>
            <a:ext cx="111373" cy="729987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ector angular 125"/>
          <p:cNvCxnSpPr>
            <a:stCxn id="11" idx="3"/>
            <a:endCxn id="89" idx="1"/>
          </p:cNvCxnSpPr>
          <p:nvPr/>
        </p:nvCxnSpPr>
        <p:spPr>
          <a:xfrm flipV="1">
            <a:off x="3203848" y="2245068"/>
            <a:ext cx="83447" cy="979053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Proceso 135"/>
          <p:cNvSpPr/>
          <p:nvPr/>
        </p:nvSpPr>
        <p:spPr>
          <a:xfrm>
            <a:off x="752924" y="904353"/>
            <a:ext cx="936103" cy="379369"/>
          </a:xfrm>
          <a:prstGeom prst="flowChart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2000" dirty="0" smtClean="0">
                <a:solidFill>
                  <a:schemeClr val="tx1"/>
                </a:solidFill>
              </a:rPr>
              <a:t>IF</a:t>
            </a:r>
            <a:endParaRPr lang="es-CR" sz="2000" dirty="0">
              <a:solidFill>
                <a:schemeClr val="tx1"/>
              </a:solidFill>
            </a:endParaRPr>
          </a:p>
        </p:txBody>
      </p:sp>
      <p:sp>
        <p:nvSpPr>
          <p:cNvPr id="1031" name="Elipse 1030"/>
          <p:cNvSpPr/>
          <p:nvPr/>
        </p:nvSpPr>
        <p:spPr>
          <a:xfrm>
            <a:off x="932483" y="3345372"/>
            <a:ext cx="183333" cy="18333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41" name="Elipse 140"/>
          <p:cNvSpPr/>
          <p:nvPr/>
        </p:nvSpPr>
        <p:spPr>
          <a:xfrm>
            <a:off x="932283" y="3533699"/>
            <a:ext cx="183333" cy="183333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42" name="Elipse 141"/>
          <p:cNvSpPr/>
          <p:nvPr/>
        </p:nvSpPr>
        <p:spPr>
          <a:xfrm>
            <a:off x="932283" y="3749723"/>
            <a:ext cx="183333" cy="183333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29679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59259E-6 L 0.18073 -0.03125 L 0.41597 -0.21389 L 0.55312 -0.2882 L 0.55312 -0.2882 " pathEditMode="relative" rAng="0" ptsTypes="AAAAA">
                                      <p:cBhvr>
                                        <p:cTn id="31" dur="5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56" y="-14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7708 -0.06944 L 0.40729 -0.24167 L 0.55208 -0.09861 L 0.55208 -0.09861 " pathEditMode="relative" ptsTypes="AAAAA">
                                      <p:cBhvr>
                                        <p:cTn id="44" dur="5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104 -0.22083 L 0.23646 -0.21944 L 0.41563 -0.26806 L 0.55625 0.10972 L 0.55625 0.10972 " pathEditMode="relative" ptsTypes="AAAAAA">
                                      <p:cBhvr>
                                        <p:cTn id="74" dur="5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000"/>
                            </p:stCondLst>
                            <p:childTnLst>
                              <p:par>
                                <p:cTn id="7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 animBg="1"/>
      <p:bldP spid="14" grpId="0" animBg="1"/>
      <p:bldP spid="1031" grpId="0" animBg="1"/>
      <p:bldP spid="1031" grpId="1" animBg="1"/>
      <p:bldP spid="141" grpId="0" animBg="1"/>
      <p:bldP spid="141" grpId="1" animBg="1"/>
      <p:bldP spid="142" grpId="0" animBg="1"/>
      <p:bldP spid="142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4624"/>
            <a:ext cx="7793037" cy="647700"/>
          </a:xfrm>
        </p:spPr>
        <p:txBody>
          <a:bodyPr/>
          <a:lstStyle/>
          <a:p>
            <a:r>
              <a:rPr lang="es-CR" sz="3600" dirty="0" smtClean="0">
                <a:solidFill>
                  <a:schemeClr val="tx1"/>
                </a:solidFill>
              </a:rPr>
              <a:t>Agenda</a:t>
            </a:r>
            <a:endParaRPr lang="es-CR" sz="36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Avance de línea de tiempo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Visita</a:t>
            </a:r>
            <a:r>
              <a:rPr lang="es-CR" dirty="0"/>
              <a:t> </a:t>
            </a:r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IRS</a:t>
            </a:r>
          </a:p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Finalización </a:t>
            </a:r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de etapas de pruebas</a:t>
            </a:r>
          </a:p>
          <a:p>
            <a:r>
              <a:rPr lang="es-CR" dirty="0" smtClean="0">
                <a:solidFill>
                  <a:schemeClr val="tx1"/>
                </a:solidFill>
              </a:rPr>
              <a:t>Semáforos</a:t>
            </a:r>
            <a:endParaRPr lang="es-CR" dirty="0">
              <a:solidFill>
                <a:schemeClr val="tx1"/>
              </a:solidFill>
            </a:endParaRP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Lista de </a:t>
            </a:r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verificación</a:t>
            </a:r>
          </a:p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Presentación </a:t>
            </a:r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de guías de servicios Fatca</a:t>
            </a:r>
          </a:p>
        </p:txBody>
      </p:sp>
    </p:spTree>
    <p:extLst>
      <p:ext uri="{BB962C8B-B14F-4D97-AF65-F5344CB8AC3E}">
        <p14:creationId xmlns:p14="http://schemas.microsoft.com/office/powerpoint/2010/main" val="2690936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>
                <a:solidFill>
                  <a:schemeClr val="tx1"/>
                </a:solidFill>
              </a:rPr>
              <a:t>Semáforos</a:t>
            </a:r>
            <a:endParaRPr lang="es-CR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R" sz="2800" dirty="0" smtClean="0">
                <a:solidFill>
                  <a:schemeClr val="tx1"/>
                </a:solidFill>
              </a:rPr>
              <a:t>Semáforos Instituciones Financieras </a:t>
            </a:r>
          </a:p>
          <a:p>
            <a:pPr lvl="1"/>
            <a:r>
              <a:rPr lang="es-CR" sz="2400" dirty="0" smtClean="0">
                <a:solidFill>
                  <a:schemeClr val="tx1"/>
                </a:solidFill>
              </a:rPr>
              <a:t>Fecha de corte al </a:t>
            </a:r>
            <a:r>
              <a:rPr lang="es-CR" sz="2400" dirty="0" smtClean="0">
                <a:solidFill>
                  <a:schemeClr val="tx1"/>
                </a:solidFill>
              </a:rPr>
              <a:t>28 </a:t>
            </a:r>
            <a:r>
              <a:rPr lang="es-CR" sz="2400" dirty="0" smtClean="0">
                <a:solidFill>
                  <a:schemeClr val="tx1"/>
                </a:solidFill>
              </a:rPr>
              <a:t>de abril de 2015.</a:t>
            </a:r>
          </a:p>
          <a:p>
            <a:pPr lvl="1"/>
            <a:r>
              <a:rPr lang="es-CR" sz="2400" dirty="0" smtClean="0">
                <a:solidFill>
                  <a:schemeClr val="tx1"/>
                </a:solidFill>
              </a:rPr>
              <a:t>Se incluye la etapa de pruebas de envío finalizada el 6 de abril y la recepción de la solicitud de suscripción a los servicios Fatca.</a:t>
            </a:r>
          </a:p>
          <a:p>
            <a:endParaRPr lang="es-CR" sz="2800" dirty="0" smtClean="0">
              <a:solidFill>
                <a:schemeClr val="tx1"/>
              </a:solidFill>
            </a:endParaRPr>
          </a:p>
          <a:p>
            <a:r>
              <a:rPr lang="es-CR" sz="2800" dirty="0" smtClean="0">
                <a:solidFill>
                  <a:schemeClr val="tx1"/>
                </a:solidFill>
              </a:rPr>
              <a:t>Documento</a:t>
            </a:r>
            <a:r>
              <a:rPr lang="es-CR" sz="2800" dirty="0" smtClean="0">
                <a:solidFill>
                  <a:schemeClr val="tx1"/>
                </a:solidFill>
                <a:hlinkClick r:id="rId2"/>
              </a:rPr>
              <a:t>6</a:t>
            </a:r>
            <a:r>
              <a:rPr lang="es-CR" sz="2800" dirty="0">
                <a:solidFill>
                  <a:schemeClr val="tx1"/>
                </a:solidFill>
                <a:hlinkClick r:id="rId2"/>
              </a:rPr>
              <a:t> × 256 - iconarchive.com </a:t>
            </a:r>
          </a:p>
          <a:p>
            <a:endParaRPr lang="es-CR" sz="2800" dirty="0" smtClean="0">
              <a:solidFill>
                <a:schemeClr val="tx1"/>
              </a:solidFill>
            </a:endParaRPr>
          </a:p>
          <a:p>
            <a:endParaRPr lang="es-CR" sz="2800" dirty="0" smtClean="0">
              <a:solidFill>
                <a:schemeClr val="tx1"/>
              </a:solidFill>
            </a:endParaRPr>
          </a:p>
          <a:p>
            <a:endParaRPr lang="es-CR" sz="2800" dirty="0" smtClean="0">
              <a:solidFill>
                <a:schemeClr val="tx1"/>
              </a:solidFill>
            </a:endParaRPr>
          </a:p>
          <a:p>
            <a:endParaRPr lang="es-CR" sz="2800" dirty="0">
              <a:solidFill>
                <a:schemeClr val="tx1"/>
              </a:solidFill>
            </a:endParaRPr>
          </a:p>
        </p:txBody>
      </p:sp>
      <p:pic>
        <p:nvPicPr>
          <p:cNvPr id="4" name="Imagen 3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4293096"/>
            <a:ext cx="1331590" cy="1331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47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4624"/>
            <a:ext cx="7793037" cy="647700"/>
          </a:xfrm>
        </p:spPr>
        <p:txBody>
          <a:bodyPr/>
          <a:lstStyle/>
          <a:p>
            <a:r>
              <a:rPr lang="es-CR" sz="3600" dirty="0" smtClean="0">
                <a:solidFill>
                  <a:schemeClr val="tx1"/>
                </a:solidFill>
              </a:rPr>
              <a:t>Agenda</a:t>
            </a:r>
            <a:endParaRPr lang="es-CR" sz="36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Avance de línea de tiempo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Visita</a:t>
            </a:r>
            <a:r>
              <a:rPr lang="es-CR" dirty="0"/>
              <a:t> </a:t>
            </a:r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IRS</a:t>
            </a:r>
          </a:p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Finalización </a:t>
            </a:r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de etapas de pruebas</a:t>
            </a:r>
          </a:p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Semáforos</a:t>
            </a:r>
          </a:p>
          <a:p>
            <a:r>
              <a:rPr lang="es-CR" dirty="0" smtClean="0">
                <a:solidFill>
                  <a:schemeClr val="tx1"/>
                </a:solidFill>
              </a:rPr>
              <a:t>Presentación </a:t>
            </a:r>
            <a:r>
              <a:rPr lang="es-CR" dirty="0">
                <a:solidFill>
                  <a:schemeClr val="tx1"/>
                </a:solidFill>
              </a:rPr>
              <a:t>de guías de servicios </a:t>
            </a:r>
            <a:r>
              <a:rPr lang="es-CR" dirty="0" err="1" smtClean="0">
                <a:solidFill>
                  <a:schemeClr val="tx1"/>
                </a:solidFill>
              </a:rPr>
              <a:t>Fatca</a:t>
            </a:r>
            <a:endParaRPr lang="es-CR" dirty="0" smtClean="0">
              <a:solidFill>
                <a:schemeClr val="tx1"/>
              </a:solidFill>
            </a:endParaRPr>
          </a:p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Lista </a:t>
            </a:r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de verificación</a:t>
            </a:r>
          </a:p>
          <a:p>
            <a:endParaRPr lang="es-C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293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4624"/>
            <a:ext cx="7793037" cy="647700"/>
          </a:xfrm>
        </p:spPr>
        <p:txBody>
          <a:bodyPr/>
          <a:lstStyle/>
          <a:p>
            <a:r>
              <a:rPr lang="es-CR" sz="3600" dirty="0" smtClean="0">
                <a:solidFill>
                  <a:schemeClr val="tx1"/>
                </a:solidFill>
              </a:rPr>
              <a:t>Agenda</a:t>
            </a:r>
            <a:endParaRPr lang="es-CR" sz="36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Avance de línea de tiempo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Visita</a:t>
            </a:r>
            <a:r>
              <a:rPr lang="es-CR" dirty="0"/>
              <a:t> </a:t>
            </a:r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IRS</a:t>
            </a:r>
          </a:p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Finalización </a:t>
            </a:r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de etapas de pruebas</a:t>
            </a:r>
          </a:p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Semáforos</a:t>
            </a:r>
          </a:p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Presentación </a:t>
            </a:r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de guías de servicios </a:t>
            </a:r>
            <a:r>
              <a:rPr lang="es-CR" dirty="0" err="1" smtClean="0">
                <a:solidFill>
                  <a:schemeClr val="bg1">
                    <a:lumMod val="85000"/>
                  </a:schemeClr>
                </a:solidFill>
              </a:rPr>
              <a:t>Fatca</a:t>
            </a:r>
            <a:endParaRPr lang="es-CR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s-CR" dirty="0" smtClean="0">
                <a:solidFill>
                  <a:schemeClr val="tx1"/>
                </a:solidFill>
              </a:rPr>
              <a:t>Lista </a:t>
            </a:r>
            <a:r>
              <a:rPr lang="es-CR" dirty="0">
                <a:solidFill>
                  <a:schemeClr val="tx1"/>
                </a:solidFill>
              </a:rPr>
              <a:t>de verificación</a:t>
            </a:r>
          </a:p>
          <a:p>
            <a:endParaRPr lang="es-CR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591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sz="3600" dirty="0">
                <a:solidFill>
                  <a:schemeClr val="tx1"/>
                </a:solidFill>
              </a:rPr>
              <a:t>Lista de verificación para Instituciones </a:t>
            </a:r>
            <a:r>
              <a:rPr lang="es-CR" sz="3600" dirty="0" smtClean="0">
                <a:solidFill>
                  <a:schemeClr val="tx1"/>
                </a:solidFill>
              </a:rPr>
              <a:t>Financieras</a:t>
            </a:r>
            <a:endParaRPr lang="es-CR" sz="3600" dirty="0">
              <a:solidFill>
                <a:schemeClr val="tx1"/>
              </a:solidFill>
            </a:endParaRPr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1134790"/>
              </p:ext>
            </p:extLst>
          </p:nvPr>
        </p:nvGraphicFramePr>
        <p:xfrm>
          <a:off x="250825" y="836712"/>
          <a:ext cx="8704263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5299513" y="5805264"/>
            <a:ext cx="38089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1600" i="1" dirty="0" smtClean="0">
                <a:solidFill>
                  <a:srgbClr val="FF0000"/>
                </a:solidFill>
              </a:rPr>
              <a:t>*</a:t>
            </a:r>
            <a:r>
              <a:rPr lang="es-CR" sz="1600" i="1" dirty="0" smtClean="0"/>
              <a:t>Sólo aplican para envío por servicio WCF</a:t>
            </a:r>
            <a:endParaRPr lang="es-CR" sz="1600" i="1" dirty="0"/>
          </a:p>
        </p:txBody>
      </p:sp>
      <p:sp>
        <p:nvSpPr>
          <p:cNvPr id="3" name="CuadroTexto 2"/>
          <p:cNvSpPr txBox="1"/>
          <p:nvPr/>
        </p:nvSpPr>
        <p:spPr>
          <a:xfrm>
            <a:off x="1104041" y="2146714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>
                <a:sym typeface="Wingdings" panose="05000000000000000000" pitchFamily="2" charset="2"/>
              </a:rPr>
              <a:t></a:t>
            </a:r>
            <a:endParaRPr lang="es-CR" dirty="0"/>
          </a:p>
        </p:txBody>
      </p:sp>
      <p:sp>
        <p:nvSpPr>
          <p:cNvPr id="8" name="CuadroTexto 7"/>
          <p:cNvSpPr txBox="1"/>
          <p:nvPr/>
        </p:nvSpPr>
        <p:spPr>
          <a:xfrm>
            <a:off x="1104041" y="2483604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>
                <a:sym typeface="Wingdings" panose="05000000000000000000" pitchFamily="2" charset="2"/>
              </a:rPr>
              <a:t></a:t>
            </a:r>
            <a:endParaRPr lang="es-CR" dirty="0"/>
          </a:p>
        </p:txBody>
      </p:sp>
      <p:sp>
        <p:nvSpPr>
          <p:cNvPr id="9" name="CuadroTexto 8"/>
          <p:cNvSpPr txBox="1"/>
          <p:nvPr/>
        </p:nvSpPr>
        <p:spPr>
          <a:xfrm>
            <a:off x="1104041" y="2812678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>
                <a:sym typeface="Wingdings" panose="05000000000000000000" pitchFamily="2" charset="2"/>
              </a:rPr>
              <a:t></a:t>
            </a:r>
            <a:endParaRPr lang="es-CR" dirty="0"/>
          </a:p>
        </p:txBody>
      </p:sp>
      <p:sp>
        <p:nvSpPr>
          <p:cNvPr id="10" name="CuadroTexto 9"/>
          <p:cNvSpPr txBox="1"/>
          <p:nvPr/>
        </p:nvSpPr>
        <p:spPr>
          <a:xfrm>
            <a:off x="1104041" y="3157417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>
                <a:sym typeface="Wingdings" panose="05000000000000000000" pitchFamily="2" charset="2"/>
              </a:rPr>
              <a:t></a:t>
            </a:r>
            <a:endParaRPr lang="es-CR" dirty="0"/>
          </a:p>
        </p:txBody>
      </p:sp>
      <p:sp>
        <p:nvSpPr>
          <p:cNvPr id="11" name="CuadroTexto 10"/>
          <p:cNvSpPr txBox="1"/>
          <p:nvPr/>
        </p:nvSpPr>
        <p:spPr>
          <a:xfrm>
            <a:off x="1104041" y="3491716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>
                <a:sym typeface="Wingdings" panose="05000000000000000000" pitchFamily="2" charset="2"/>
              </a:rPr>
              <a:t></a:t>
            </a:r>
            <a:endParaRPr lang="es-CR" dirty="0"/>
          </a:p>
        </p:txBody>
      </p:sp>
      <p:sp>
        <p:nvSpPr>
          <p:cNvPr id="12" name="CuadroTexto 11"/>
          <p:cNvSpPr txBox="1"/>
          <p:nvPr/>
        </p:nvSpPr>
        <p:spPr>
          <a:xfrm>
            <a:off x="1109850" y="3789040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>
                <a:sym typeface="Wingdings" panose="05000000000000000000" pitchFamily="2" charset="2"/>
              </a:rPr>
              <a:t></a:t>
            </a:r>
            <a:endParaRPr lang="es-CR" dirty="0"/>
          </a:p>
        </p:txBody>
      </p:sp>
      <p:sp>
        <p:nvSpPr>
          <p:cNvPr id="13" name="CuadroTexto 12"/>
          <p:cNvSpPr txBox="1"/>
          <p:nvPr/>
        </p:nvSpPr>
        <p:spPr>
          <a:xfrm>
            <a:off x="1115616" y="4139788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>
                <a:sym typeface="Wingdings" panose="05000000000000000000" pitchFamily="2" charset="2"/>
              </a:rPr>
              <a:t></a:t>
            </a:r>
            <a:endParaRPr lang="es-CR" dirty="0"/>
          </a:p>
        </p:txBody>
      </p:sp>
      <p:sp>
        <p:nvSpPr>
          <p:cNvPr id="14" name="CuadroTexto 13"/>
          <p:cNvSpPr txBox="1"/>
          <p:nvPr/>
        </p:nvSpPr>
        <p:spPr>
          <a:xfrm>
            <a:off x="1115616" y="4499828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>
                <a:sym typeface="Wingdings" panose="05000000000000000000" pitchFamily="2" charset="2"/>
              </a:rPr>
              <a:t>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061233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2116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es-ES" altLang="es-CR" b="1" u="sng" dirty="0" smtClean="0">
              <a:solidFill>
                <a:schemeClr val="tx1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es-ES" altLang="es-CR" b="1" u="sng" dirty="0" smtClean="0">
              <a:solidFill>
                <a:schemeClr val="tx1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es-ES" altLang="es-CR" b="1" u="sng" dirty="0" smtClean="0">
              <a:solidFill>
                <a:schemeClr val="tx1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es-ES" altLang="es-CR" sz="7200" b="1" dirty="0" smtClean="0">
                <a:solidFill>
                  <a:schemeClr val="tx1"/>
                </a:solidFill>
              </a:rPr>
              <a:t>Consultas</a:t>
            </a:r>
            <a:r>
              <a:rPr lang="es-ES" altLang="es-CR" sz="7200" b="1" u="sng" dirty="0" smtClean="0">
                <a:solidFill>
                  <a:schemeClr val="tx1"/>
                </a:solidFill>
              </a:rPr>
              <a:t>  </a:t>
            </a:r>
          </a:p>
          <a:p>
            <a:pPr algn="ctr" eaLnBrk="1" hangingPunct="1">
              <a:buFont typeface="Wingdings 2" pitchFamily="18" charset="2"/>
              <a:buNone/>
            </a:pPr>
            <a:endParaRPr lang="es-ES" altLang="es-CR" b="1" u="sng" dirty="0" smtClean="0">
              <a:solidFill>
                <a:schemeClr val="tx1"/>
              </a:solidFill>
            </a:endParaRPr>
          </a:p>
          <a:p>
            <a:pPr algn="just" eaLnBrk="1" hangingPunct="1">
              <a:buFont typeface="Wingdings 2" pitchFamily="18" charset="2"/>
              <a:buNone/>
            </a:pPr>
            <a:endParaRPr lang="es-ES" altLang="es-CR" dirty="0" smtClean="0">
              <a:solidFill>
                <a:schemeClr val="tx1"/>
              </a:solidFill>
            </a:endParaRPr>
          </a:p>
          <a:p>
            <a:pPr algn="just" eaLnBrk="1" hangingPunct="1">
              <a:buFont typeface="Wingdings 2" pitchFamily="18" charset="2"/>
              <a:buNone/>
            </a:pPr>
            <a:endParaRPr lang="es-ES" altLang="es-CR" dirty="0" smtClean="0">
              <a:solidFill>
                <a:schemeClr val="tx1"/>
              </a:solidFill>
            </a:endParaRPr>
          </a:p>
          <a:p>
            <a:pPr algn="just" eaLnBrk="1" hangingPunct="1">
              <a:buFont typeface="Wingdings 2" pitchFamily="18" charset="2"/>
              <a:buNone/>
            </a:pPr>
            <a:endParaRPr lang="es-ES" altLang="es-CR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098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>
                <a:solidFill>
                  <a:schemeClr val="tx1"/>
                </a:solidFill>
              </a:rPr>
              <a:t>Documentos disponibles</a:t>
            </a:r>
            <a:endParaRPr lang="es-CR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R" dirty="0">
                <a:solidFill>
                  <a:schemeClr val="tx1"/>
                </a:solidFill>
              </a:rPr>
              <a:t>Ú</a:t>
            </a:r>
            <a:r>
              <a:rPr lang="es-CR" dirty="0" smtClean="0">
                <a:solidFill>
                  <a:schemeClr val="tx1"/>
                </a:solidFill>
              </a:rPr>
              <a:t>ltimos documento publicados en   </a:t>
            </a:r>
            <a:r>
              <a:rPr lang="es-CR" u="sng" dirty="0" smtClean="0">
                <a:solidFill>
                  <a:schemeClr val="tx1"/>
                </a:solidFill>
              </a:rPr>
              <a:t>http://www.bccr.fi.cr/fatca</a:t>
            </a:r>
            <a:endParaRPr lang="es-CR" u="sng" dirty="0">
              <a:solidFill>
                <a:schemeClr val="tx1"/>
              </a:solidFill>
            </a:endParaRPr>
          </a:p>
          <a:p>
            <a:pPr lvl="1"/>
            <a:endParaRPr lang="es-CR" sz="2400" dirty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s-CR" sz="2400" dirty="0">
                <a:solidFill>
                  <a:schemeClr val="tx1"/>
                </a:solidFill>
              </a:rPr>
              <a:t>Presentación Contactos Entidades </a:t>
            </a:r>
            <a:r>
              <a:rPr lang="es-CR" sz="2400" dirty="0" smtClean="0">
                <a:solidFill>
                  <a:schemeClr val="tx1"/>
                </a:solidFill>
              </a:rPr>
              <a:t>27042015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CR" sz="2400" dirty="0" smtClean="0">
                <a:solidFill>
                  <a:schemeClr val="tx1"/>
                </a:solidFill>
              </a:rPr>
              <a:t>Semáforos Instituciones Financieras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CR" sz="2400" dirty="0" smtClean="0">
                <a:solidFill>
                  <a:schemeClr val="tx1"/>
                </a:solidFill>
              </a:rPr>
              <a:t>Guía de usuario FATCA</a:t>
            </a:r>
          </a:p>
          <a:p>
            <a:pPr marL="514350" indent="-457200"/>
            <a:endParaRPr lang="es-CR" dirty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es-CR" sz="2400" dirty="0" smtClean="0">
              <a:solidFill>
                <a:schemeClr val="tx1"/>
              </a:solidFill>
            </a:endParaRPr>
          </a:p>
          <a:p>
            <a:pPr lvl="1"/>
            <a:endParaRPr lang="es-CR" sz="2400" dirty="0">
              <a:solidFill>
                <a:schemeClr val="tx1"/>
              </a:solidFill>
            </a:endParaRPr>
          </a:p>
          <a:p>
            <a:endParaRPr lang="es-CR" sz="1400" dirty="0">
              <a:solidFill>
                <a:schemeClr val="tx1"/>
              </a:solidFill>
            </a:endParaRPr>
          </a:p>
          <a:p>
            <a:endParaRPr lang="es-C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985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6438" y="188640"/>
            <a:ext cx="7793037" cy="647700"/>
          </a:xfrm>
        </p:spPr>
        <p:txBody>
          <a:bodyPr/>
          <a:lstStyle/>
          <a:p>
            <a:r>
              <a:rPr lang="es-CR" dirty="0" smtClean="0">
                <a:solidFill>
                  <a:schemeClr val="tx1"/>
                </a:solidFill>
              </a:rPr>
              <a:t>Consultas</a:t>
            </a:r>
            <a:endParaRPr lang="es-CR" dirty="0">
              <a:solidFill>
                <a:schemeClr val="tx1"/>
              </a:solidFill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7988371"/>
              </p:ext>
            </p:extLst>
          </p:nvPr>
        </p:nvGraphicFramePr>
        <p:xfrm>
          <a:off x="250825" y="620688"/>
          <a:ext cx="8704263" cy="5241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050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4624"/>
            <a:ext cx="7793037" cy="647700"/>
          </a:xfrm>
        </p:spPr>
        <p:txBody>
          <a:bodyPr/>
          <a:lstStyle/>
          <a:p>
            <a:r>
              <a:rPr lang="es-CR" sz="3600" dirty="0" smtClean="0">
                <a:solidFill>
                  <a:schemeClr val="tx1"/>
                </a:solidFill>
              </a:rPr>
              <a:t>Agenda</a:t>
            </a:r>
            <a:endParaRPr lang="es-CR" sz="36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 smtClean="0">
                <a:solidFill>
                  <a:schemeClr val="tx1"/>
                </a:solidFill>
              </a:rPr>
              <a:t>Avance de línea de tiempo</a:t>
            </a:r>
          </a:p>
          <a:p>
            <a:r>
              <a:rPr lang="es-CR" dirty="0">
                <a:solidFill>
                  <a:schemeClr val="tx1"/>
                </a:solidFill>
              </a:rPr>
              <a:t>Visita IRS</a:t>
            </a:r>
          </a:p>
          <a:p>
            <a:r>
              <a:rPr lang="es-CR" dirty="0" smtClean="0">
                <a:solidFill>
                  <a:schemeClr val="tx1"/>
                </a:solidFill>
              </a:rPr>
              <a:t>Finalización de etapas de pruebas</a:t>
            </a:r>
          </a:p>
          <a:p>
            <a:r>
              <a:rPr lang="es-CR" dirty="0">
                <a:solidFill>
                  <a:schemeClr val="tx1"/>
                </a:solidFill>
              </a:rPr>
              <a:t>Semáforos</a:t>
            </a:r>
          </a:p>
          <a:p>
            <a:r>
              <a:rPr lang="es-CR" dirty="0" smtClean="0">
                <a:solidFill>
                  <a:schemeClr val="tx1"/>
                </a:solidFill>
              </a:rPr>
              <a:t>Presentación de guías de servicios </a:t>
            </a:r>
            <a:r>
              <a:rPr lang="es-CR" dirty="0" err="1" smtClean="0">
                <a:solidFill>
                  <a:schemeClr val="tx1"/>
                </a:solidFill>
              </a:rPr>
              <a:t>Fatca</a:t>
            </a:r>
            <a:endParaRPr lang="es-CR" dirty="0" smtClean="0">
              <a:solidFill>
                <a:schemeClr val="tx1"/>
              </a:solidFill>
            </a:endParaRPr>
          </a:p>
          <a:p>
            <a:r>
              <a:rPr lang="es-CR" dirty="0" smtClean="0">
                <a:solidFill>
                  <a:schemeClr val="tx1"/>
                </a:solidFill>
              </a:rPr>
              <a:t>Lista </a:t>
            </a:r>
            <a:r>
              <a:rPr lang="es-CR" dirty="0">
                <a:solidFill>
                  <a:schemeClr val="tx1"/>
                </a:solidFill>
              </a:rPr>
              <a:t>de verificación</a:t>
            </a:r>
          </a:p>
          <a:p>
            <a:endParaRPr lang="es-C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054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4624"/>
            <a:ext cx="7793037" cy="647700"/>
          </a:xfrm>
        </p:spPr>
        <p:txBody>
          <a:bodyPr/>
          <a:lstStyle/>
          <a:p>
            <a:r>
              <a:rPr lang="es-CR" sz="3600" dirty="0" smtClean="0">
                <a:solidFill>
                  <a:schemeClr val="tx1"/>
                </a:solidFill>
              </a:rPr>
              <a:t>Agenda</a:t>
            </a:r>
            <a:endParaRPr lang="es-CR" sz="36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 smtClean="0">
                <a:solidFill>
                  <a:schemeClr val="tx1"/>
                </a:solidFill>
              </a:rPr>
              <a:t>Avance de línea de tiempo</a:t>
            </a:r>
          </a:p>
          <a:p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Visita IRS</a:t>
            </a:r>
          </a:p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Finalización </a:t>
            </a:r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de etapas de pruebas</a:t>
            </a:r>
          </a:p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Semáforos</a:t>
            </a:r>
          </a:p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Presentación </a:t>
            </a:r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de guías de servicios </a:t>
            </a:r>
            <a:r>
              <a:rPr lang="es-CR" dirty="0" err="1" smtClean="0">
                <a:solidFill>
                  <a:schemeClr val="bg1">
                    <a:lumMod val="85000"/>
                  </a:schemeClr>
                </a:solidFill>
              </a:rPr>
              <a:t>Fatca</a:t>
            </a:r>
            <a:endParaRPr lang="es-CR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Lista </a:t>
            </a:r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de verificación</a:t>
            </a:r>
          </a:p>
          <a:p>
            <a:endParaRPr lang="es-CR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35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14348" y="764704"/>
            <a:ext cx="7833016" cy="51494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cxnSp>
        <p:nvCxnSpPr>
          <p:cNvPr id="15" name="Conector recto 14"/>
          <p:cNvCxnSpPr/>
          <p:nvPr/>
        </p:nvCxnSpPr>
        <p:spPr>
          <a:xfrm>
            <a:off x="7020272" y="692696"/>
            <a:ext cx="0" cy="5255444"/>
          </a:xfrm>
          <a:prstGeom prst="line">
            <a:avLst/>
          </a:prstGeom>
          <a:ln w="28575">
            <a:solidFill>
              <a:srgbClr val="FFC000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flipH="1">
            <a:off x="4570861" y="755576"/>
            <a:ext cx="1139" cy="5150384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134 Conector recto"/>
          <p:cNvCxnSpPr/>
          <p:nvPr/>
        </p:nvCxnSpPr>
        <p:spPr>
          <a:xfrm>
            <a:off x="7176147" y="756551"/>
            <a:ext cx="1" cy="5149409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 flipH="1">
            <a:off x="3256152" y="764704"/>
            <a:ext cx="10652" cy="5141256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1979712" y="764704"/>
            <a:ext cx="0" cy="5141257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90 CuadroTexto"/>
          <p:cNvSpPr txBox="1"/>
          <p:nvPr/>
        </p:nvSpPr>
        <p:spPr>
          <a:xfrm>
            <a:off x="571472" y="-99392"/>
            <a:ext cx="82575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b="1" dirty="0" smtClean="0">
                <a:solidFill>
                  <a:srgbClr val="000066"/>
                </a:solidFill>
                <a:latin typeface="Franklin Gothic Book" pitchFamily="34" charset="0"/>
                <a:ea typeface="+mj-ea"/>
                <a:cs typeface="+mj-cs"/>
              </a:rPr>
              <a:t>Tareas finalizadas</a:t>
            </a:r>
            <a:endParaRPr lang="es-CR" sz="3200" b="1" dirty="0">
              <a:solidFill>
                <a:srgbClr val="000066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  <p:sp>
        <p:nvSpPr>
          <p:cNvPr id="93" name="92 Rectángulo"/>
          <p:cNvSpPr/>
          <p:nvPr/>
        </p:nvSpPr>
        <p:spPr>
          <a:xfrm>
            <a:off x="714348" y="5949280"/>
            <a:ext cx="142876" cy="14287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97 CuadroTexto"/>
          <p:cNvSpPr txBox="1"/>
          <p:nvPr/>
        </p:nvSpPr>
        <p:spPr>
          <a:xfrm>
            <a:off x="827585" y="5877272"/>
            <a:ext cx="48245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560513">
              <a:tabLst>
                <a:tab pos="990600" algn="l"/>
                <a:tab pos="1258888" algn="l"/>
                <a:tab pos="2508250" algn="l"/>
                <a:tab pos="3590925" algn="l"/>
                <a:tab pos="4572000" algn="l"/>
                <a:tab pos="4664075" algn="l"/>
                <a:tab pos="6459538" algn="l"/>
              </a:tabLst>
            </a:pPr>
            <a:r>
              <a:rPr lang="es-ES" sz="1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Tarea  IF                      Reunión                        </a:t>
            </a:r>
            <a:endParaRPr lang="es-CR" sz="14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4 Grupo"/>
          <p:cNvGrpSpPr/>
          <p:nvPr/>
        </p:nvGrpSpPr>
        <p:grpSpPr>
          <a:xfrm>
            <a:off x="714348" y="476672"/>
            <a:ext cx="7833016" cy="279887"/>
            <a:chOff x="714348" y="757084"/>
            <a:chExt cx="7833016" cy="279887"/>
          </a:xfrm>
        </p:grpSpPr>
        <p:sp>
          <p:nvSpPr>
            <p:cNvPr id="71" name="70 Rectángulo"/>
            <p:cNvSpPr/>
            <p:nvPr/>
          </p:nvSpPr>
          <p:spPr>
            <a:xfrm>
              <a:off x="5888428" y="758067"/>
              <a:ext cx="1322472" cy="278904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CR" dirty="0"/>
                <a:t>Abr</a:t>
              </a:r>
            </a:p>
          </p:txBody>
        </p:sp>
        <p:grpSp>
          <p:nvGrpSpPr>
            <p:cNvPr id="2" name="1 Grupo"/>
            <p:cNvGrpSpPr/>
            <p:nvPr/>
          </p:nvGrpSpPr>
          <p:grpSpPr>
            <a:xfrm>
              <a:off x="714348" y="757084"/>
              <a:ext cx="7833016" cy="278904"/>
              <a:chOff x="714348" y="757084"/>
              <a:chExt cx="7833016" cy="278904"/>
            </a:xfrm>
          </p:grpSpPr>
          <p:sp>
            <p:nvSpPr>
              <p:cNvPr id="3" name="2 Rectángulo"/>
              <p:cNvSpPr/>
              <p:nvPr/>
            </p:nvSpPr>
            <p:spPr>
              <a:xfrm>
                <a:off x="714348" y="757084"/>
                <a:ext cx="132247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 smtClean="0"/>
                  <a:t>Dic</a:t>
                </a:r>
                <a:endParaRPr lang="es-CR" dirty="0"/>
              </a:p>
            </p:txBody>
          </p:sp>
          <p:sp>
            <p:nvSpPr>
              <p:cNvPr id="68" name="67 Rectángulo"/>
              <p:cNvSpPr/>
              <p:nvPr/>
            </p:nvSpPr>
            <p:spPr>
              <a:xfrm>
                <a:off x="1979712" y="757084"/>
                <a:ext cx="132247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Ene</a:t>
                </a:r>
              </a:p>
            </p:txBody>
          </p:sp>
          <p:sp>
            <p:nvSpPr>
              <p:cNvPr id="69" name="68 Rectángulo"/>
              <p:cNvSpPr/>
              <p:nvPr/>
            </p:nvSpPr>
            <p:spPr>
              <a:xfrm>
                <a:off x="3269424" y="757084"/>
                <a:ext cx="132247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>
                    <a:solidFill>
                      <a:schemeClr val="tx1"/>
                    </a:solidFill>
                  </a:rPr>
                  <a:t>Feb</a:t>
                </a:r>
              </a:p>
            </p:txBody>
          </p:sp>
          <p:sp>
            <p:nvSpPr>
              <p:cNvPr id="70" name="69 Rectángulo"/>
              <p:cNvSpPr/>
              <p:nvPr/>
            </p:nvSpPr>
            <p:spPr>
              <a:xfrm>
                <a:off x="4572000" y="757084"/>
                <a:ext cx="132247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Mar</a:t>
                </a:r>
              </a:p>
            </p:txBody>
          </p:sp>
          <p:sp>
            <p:nvSpPr>
              <p:cNvPr id="72" name="71 Rectángulo"/>
              <p:cNvSpPr/>
              <p:nvPr/>
            </p:nvSpPr>
            <p:spPr>
              <a:xfrm>
                <a:off x="7171472" y="757084"/>
                <a:ext cx="137589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 err="1"/>
                  <a:t>May</a:t>
                </a:r>
                <a:endParaRPr lang="es-CR" dirty="0"/>
              </a:p>
            </p:txBody>
          </p:sp>
        </p:grpSp>
      </p:grpSp>
      <p:sp>
        <p:nvSpPr>
          <p:cNvPr id="115" name="114 Triángulo isósceles"/>
          <p:cNvSpPr/>
          <p:nvPr/>
        </p:nvSpPr>
        <p:spPr>
          <a:xfrm rot="10800000">
            <a:off x="1908843" y="5949280"/>
            <a:ext cx="142876" cy="142876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1" name="110 Conector recto"/>
          <p:cNvCxnSpPr/>
          <p:nvPr/>
        </p:nvCxnSpPr>
        <p:spPr>
          <a:xfrm>
            <a:off x="5891427" y="764704"/>
            <a:ext cx="1" cy="5149409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8 Grupo"/>
          <p:cNvGrpSpPr/>
          <p:nvPr/>
        </p:nvGrpSpPr>
        <p:grpSpPr>
          <a:xfrm>
            <a:off x="1503331" y="1242919"/>
            <a:ext cx="4385097" cy="292388"/>
            <a:chOff x="1503331" y="1716975"/>
            <a:chExt cx="4520874" cy="292388"/>
          </a:xfrm>
        </p:grpSpPr>
        <p:sp>
          <p:nvSpPr>
            <p:cNvPr id="102" name="101 CuadroTexto"/>
            <p:cNvSpPr txBox="1"/>
            <p:nvPr/>
          </p:nvSpPr>
          <p:spPr>
            <a:xfrm>
              <a:off x="1597555" y="1716975"/>
              <a:ext cx="4426650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300" u="sng" dirty="0">
                  <a:latin typeface="Arial" panose="020B0604020202020204" pitchFamily="34" charset="0"/>
                  <a:cs typeface="Arial" panose="020B0604020202020204" pitchFamily="34" charset="0"/>
                </a:rPr>
                <a:t>Presentación estándares y línea de </a:t>
              </a:r>
              <a:r>
                <a:rPr lang="es-CR" altLang="es-CR" sz="13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tiempo </a:t>
              </a:r>
              <a:r>
                <a:rPr lang="es-CR" altLang="es-CR" sz="1100" b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18/12/14</a:t>
              </a:r>
              <a:endParaRPr lang="es-CR" altLang="es-CR" sz="1300" b="1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98 Triángulo isósceles"/>
            <p:cNvSpPr/>
            <p:nvPr/>
          </p:nvSpPr>
          <p:spPr>
            <a:xfrm rot="10800000">
              <a:off x="1503331" y="1844824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3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9 Grupo"/>
          <p:cNvGrpSpPr/>
          <p:nvPr/>
        </p:nvGrpSpPr>
        <p:grpSpPr>
          <a:xfrm>
            <a:off x="1619672" y="1556792"/>
            <a:ext cx="6192688" cy="292388"/>
            <a:chOff x="1763688" y="1741608"/>
            <a:chExt cx="5832648" cy="292388"/>
          </a:xfrm>
        </p:grpSpPr>
        <p:sp>
          <p:nvSpPr>
            <p:cNvPr id="77" name="76 Rectángulo"/>
            <p:cNvSpPr/>
            <p:nvPr/>
          </p:nvSpPr>
          <p:spPr>
            <a:xfrm>
              <a:off x="1763688" y="1833360"/>
              <a:ext cx="438711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3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72 CuadroTexto"/>
            <p:cNvSpPr txBox="1"/>
            <p:nvPr/>
          </p:nvSpPr>
          <p:spPr>
            <a:xfrm>
              <a:off x="2164806" y="1741608"/>
              <a:ext cx="5431530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300" dirty="0">
                  <a:latin typeface="Arial" panose="020B0604020202020204" pitchFamily="34" charset="0"/>
                  <a:cs typeface="Arial" panose="020B0604020202020204" pitchFamily="34" charset="0"/>
                </a:rPr>
                <a:t>Comunicar al BCCR </a:t>
              </a:r>
              <a:r>
                <a:rPr lang="es-CR" altLang="es-CR" sz="1300" dirty="0" err="1">
                  <a:latin typeface="Arial" panose="020B0604020202020204" pitchFamily="34" charset="0"/>
                  <a:cs typeface="Arial" panose="020B0604020202020204" pitchFamily="34" charset="0"/>
                </a:rPr>
                <a:t>IPs</a:t>
              </a:r>
              <a:r>
                <a:rPr lang="es-CR" altLang="es-CR" sz="1300" dirty="0">
                  <a:latin typeface="Arial" panose="020B0604020202020204" pitchFamily="34" charset="0"/>
                  <a:cs typeface="Arial" panose="020B0604020202020204" pitchFamily="34" charset="0"/>
                </a:rPr>
                <a:t> de equipos para </a:t>
              </a:r>
              <a:r>
                <a:rPr lang="es-CR" altLang="es-CR" sz="13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pruebas </a:t>
              </a:r>
              <a:r>
                <a:rPr lang="es-CR" altLang="es-CR" sz="11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19/12/14 </a:t>
              </a:r>
              <a:r>
                <a:rPr lang="es-CR" altLang="es-CR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s-CR" altLang="es-CR" sz="11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05/01/14</a:t>
              </a:r>
              <a:endParaRPr lang="es-CR" altLang="es-CR" sz="13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" name="10 Grupo"/>
          <p:cNvGrpSpPr/>
          <p:nvPr/>
        </p:nvGrpSpPr>
        <p:grpSpPr>
          <a:xfrm>
            <a:off x="2320250" y="1844824"/>
            <a:ext cx="5996166" cy="292388"/>
            <a:chOff x="2320250" y="2290042"/>
            <a:chExt cx="5996166" cy="292388"/>
          </a:xfrm>
        </p:grpSpPr>
        <p:sp>
          <p:nvSpPr>
            <p:cNvPr id="74" name="73 Rectángulo"/>
            <p:cNvSpPr/>
            <p:nvPr/>
          </p:nvSpPr>
          <p:spPr>
            <a:xfrm>
              <a:off x="2320250" y="2382496"/>
              <a:ext cx="667574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3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74 CuadroTexto"/>
            <p:cNvSpPr txBox="1"/>
            <p:nvPr/>
          </p:nvSpPr>
          <p:spPr>
            <a:xfrm>
              <a:off x="2915816" y="2290042"/>
              <a:ext cx="5400600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300" dirty="0">
                  <a:latin typeface="Arial" panose="020B0604020202020204" pitchFamily="34" charset="0"/>
                  <a:cs typeface="Arial" panose="020B0604020202020204" pitchFamily="34" charset="0"/>
                </a:rPr>
                <a:t>Pruebas comunicación con el servicio </a:t>
              </a:r>
              <a:r>
                <a:rPr lang="es-CR" altLang="es-CR" sz="13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FATCA </a:t>
              </a:r>
              <a:r>
                <a:rPr lang="es-CR" altLang="es-CR" sz="11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08/01/15 </a:t>
              </a:r>
              <a:r>
                <a:rPr lang="es-CR" altLang="es-CR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s-CR" altLang="es-CR" sz="11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23/01/15</a:t>
              </a:r>
              <a:endParaRPr lang="es-CR" altLang="es-CR" sz="13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3" name="7 Grupo"/>
          <p:cNvGrpSpPr/>
          <p:nvPr/>
        </p:nvGrpSpPr>
        <p:grpSpPr>
          <a:xfrm>
            <a:off x="1793328" y="3265239"/>
            <a:ext cx="6451080" cy="292388"/>
            <a:chOff x="1793328" y="1517748"/>
            <a:chExt cx="6451080" cy="292388"/>
          </a:xfrm>
        </p:grpSpPr>
        <p:sp>
          <p:nvSpPr>
            <p:cNvPr id="34" name="56 Rectángulo"/>
            <p:cNvSpPr/>
            <p:nvPr/>
          </p:nvSpPr>
          <p:spPr>
            <a:xfrm>
              <a:off x="1793328" y="1597920"/>
              <a:ext cx="2726559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3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57 CuadroTexto"/>
            <p:cNvSpPr txBox="1"/>
            <p:nvPr/>
          </p:nvSpPr>
          <p:spPr>
            <a:xfrm>
              <a:off x="4505365" y="1517748"/>
              <a:ext cx="3739043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3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Desarrollo del cliente </a:t>
              </a:r>
              <a:r>
                <a:rPr lang="es-CR" altLang="es-CR" sz="11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26/12/14 – 27/02/2015</a:t>
              </a:r>
              <a:endParaRPr lang="es-CR" altLang="es-CR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9" name="78 CuadroTexto"/>
          <p:cNvSpPr txBox="1"/>
          <p:nvPr/>
        </p:nvSpPr>
        <p:spPr>
          <a:xfrm>
            <a:off x="3025670" y="2113111"/>
            <a:ext cx="395985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R" altLang="es-CR" sz="1300" u="sng" dirty="0">
                <a:latin typeface="Arial" panose="020B0604020202020204" pitchFamily="34" charset="0"/>
                <a:cs typeface="Arial" panose="020B0604020202020204" pitchFamily="34" charset="0"/>
              </a:rPr>
              <a:t>Reunión inicio pruebas </a:t>
            </a:r>
            <a:r>
              <a:rPr lang="es-CR" altLang="es-CR" sz="13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autenticación  </a:t>
            </a:r>
            <a:r>
              <a:rPr lang="es-CR" altLang="es-CR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20/01/15</a:t>
            </a:r>
            <a:endParaRPr lang="es-CR" altLang="es-CR" sz="13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0" name="39 Grupo"/>
          <p:cNvGrpSpPr/>
          <p:nvPr/>
        </p:nvGrpSpPr>
        <p:grpSpPr>
          <a:xfrm>
            <a:off x="3061826" y="2977207"/>
            <a:ext cx="5870527" cy="292388"/>
            <a:chOff x="3061826" y="2788780"/>
            <a:chExt cx="5591926" cy="292388"/>
          </a:xfrm>
        </p:grpSpPr>
        <p:sp>
          <p:nvSpPr>
            <p:cNvPr id="41" name="79 Rectángulo"/>
            <p:cNvSpPr/>
            <p:nvPr/>
          </p:nvSpPr>
          <p:spPr>
            <a:xfrm>
              <a:off x="3061826" y="2886552"/>
              <a:ext cx="868833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3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80 CuadroTexto"/>
            <p:cNvSpPr txBox="1"/>
            <p:nvPr/>
          </p:nvSpPr>
          <p:spPr>
            <a:xfrm>
              <a:off x="3961775" y="2788780"/>
              <a:ext cx="4691977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300" dirty="0">
                  <a:latin typeface="Arial" panose="020B0604020202020204" pitchFamily="34" charset="0"/>
                  <a:cs typeface="Arial" panose="020B0604020202020204" pitchFamily="34" charset="0"/>
                </a:rPr>
                <a:t>Pruebas autenticación servicio </a:t>
              </a:r>
              <a:r>
                <a:rPr lang="es-CR" altLang="es-CR" sz="13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FATCA  </a:t>
              </a:r>
              <a:r>
                <a:rPr lang="es-CR" altLang="es-CR" sz="11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26/01/15 -  13/02/15</a:t>
              </a:r>
              <a:endParaRPr lang="es-CR" altLang="es-CR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2" name="61 Flecha a la derecha con bandas"/>
          <p:cNvSpPr/>
          <p:nvPr/>
        </p:nvSpPr>
        <p:spPr>
          <a:xfrm>
            <a:off x="1231509" y="1375335"/>
            <a:ext cx="288000" cy="18145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62 Flecha a la derecha con bandas"/>
          <p:cNvSpPr/>
          <p:nvPr/>
        </p:nvSpPr>
        <p:spPr>
          <a:xfrm>
            <a:off x="1464547" y="1655745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64 Flecha a la derecha con bandas"/>
          <p:cNvSpPr/>
          <p:nvPr/>
        </p:nvSpPr>
        <p:spPr>
          <a:xfrm>
            <a:off x="2158240" y="1936577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65 Flecha a la derecha con bandas"/>
          <p:cNvSpPr/>
          <p:nvPr/>
        </p:nvSpPr>
        <p:spPr>
          <a:xfrm>
            <a:off x="2593069" y="2221143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6" name="39 Grupo"/>
          <p:cNvGrpSpPr/>
          <p:nvPr/>
        </p:nvGrpSpPr>
        <p:grpSpPr>
          <a:xfrm>
            <a:off x="2640948" y="2492896"/>
            <a:ext cx="4500447" cy="292388"/>
            <a:chOff x="3061826" y="2827109"/>
            <a:chExt cx="4370049" cy="292388"/>
          </a:xfrm>
        </p:grpSpPr>
        <p:sp>
          <p:nvSpPr>
            <p:cNvPr id="47" name="79 Rectángulo"/>
            <p:cNvSpPr/>
            <p:nvPr/>
          </p:nvSpPr>
          <p:spPr>
            <a:xfrm>
              <a:off x="3061826" y="2886551"/>
              <a:ext cx="408683" cy="19221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3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80 CuadroTexto"/>
            <p:cNvSpPr txBox="1"/>
            <p:nvPr/>
          </p:nvSpPr>
          <p:spPr>
            <a:xfrm>
              <a:off x="3407805" y="2827109"/>
              <a:ext cx="4024070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3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Comunicar GIIN al BCCR </a:t>
              </a:r>
              <a:r>
                <a:rPr lang="es-CR" altLang="es-CR" sz="11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20/01/15 -  23/01/15</a:t>
              </a:r>
              <a:endParaRPr lang="es-CR" altLang="es-CR" sz="13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0" name="79 Rectángulo"/>
          <p:cNvSpPr/>
          <p:nvPr/>
        </p:nvSpPr>
        <p:spPr>
          <a:xfrm>
            <a:off x="2637211" y="2820180"/>
            <a:ext cx="420878" cy="19221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80 CuadroTexto"/>
          <p:cNvSpPr txBox="1"/>
          <p:nvPr/>
        </p:nvSpPr>
        <p:spPr>
          <a:xfrm>
            <a:off x="2993514" y="2761183"/>
            <a:ext cx="474683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R" altLang="es-C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Comunicar forma de envío al BCCR </a:t>
            </a:r>
            <a:r>
              <a:rPr lang="es-CR" altLang="es-C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20/01/15 -  28/01/15</a:t>
            </a:r>
            <a:endParaRPr lang="es-CR" altLang="es-C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65 Flecha a la derecha con bandas"/>
          <p:cNvSpPr/>
          <p:nvPr/>
        </p:nvSpPr>
        <p:spPr>
          <a:xfrm>
            <a:off x="2479522" y="2562515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63 Flecha a la derecha con bandas"/>
          <p:cNvSpPr/>
          <p:nvPr/>
        </p:nvSpPr>
        <p:spPr>
          <a:xfrm>
            <a:off x="2483768" y="2823233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63 Flecha a la derecha con bandas"/>
          <p:cNvSpPr/>
          <p:nvPr/>
        </p:nvSpPr>
        <p:spPr>
          <a:xfrm>
            <a:off x="2908228" y="3074420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63 Flecha a la derecha con bandas"/>
          <p:cNvSpPr/>
          <p:nvPr/>
        </p:nvSpPr>
        <p:spPr>
          <a:xfrm>
            <a:off x="1634088" y="3345403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75 Flecha a la derecha con bandas"/>
          <p:cNvSpPr/>
          <p:nvPr/>
        </p:nvSpPr>
        <p:spPr>
          <a:xfrm>
            <a:off x="4171823" y="3661303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5" name="40 Grupo"/>
          <p:cNvGrpSpPr/>
          <p:nvPr/>
        </p:nvGrpSpPr>
        <p:grpSpPr>
          <a:xfrm>
            <a:off x="4427984" y="3553271"/>
            <a:ext cx="4119379" cy="292388"/>
            <a:chOff x="4427984" y="3001898"/>
            <a:chExt cx="5247514" cy="292388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56" name="123 Triángulo isósceles"/>
            <p:cNvSpPr/>
            <p:nvPr/>
          </p:nvSpPr>
          <p:spPr>
            <a:xfrm rot="10800000">
              <a:off x="4427984" y="3151410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3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81 CuadroTexto"/>
            <p:cNvSpPr txBox="1"/>
            <p:nvPr/>
          </p:nvSpPr>
          <p:spPr>
            <a:xfrm>
              <a:off x="4674510" y="3001898"/>
              <a:ext cx="5000988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300" u="sng" dirty="0">
                  <a:latin typeface="Arial" panose="020B0604020202020204" pitchFamily="34" charset="0"/>
                  <a:cs typeface="Arial" panose="020B0604020202020204" pitchFamily="34" charset="0"/>
                </a:rPr>
                <a:t>Reunión Inicio Pruebas envío </a:t>
              </a:r>
              <a:r>
                <a:rPr lang="es-CR" altLang="es-CR" sz="13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FATCA </a:t>
              </a:r>
              <a:r>
                <a:rPr lang="es-CR" altLang="es-CR" sz="1100" b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27/02/15</a:t>
              </a:r>
              <a:endParaRPr lang="es-CR" altLang="es-CR" sz="1300" b="1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6" name="87 Rectángulo"/>
          <p:cNvSpPr/>
          <p:nvPr/>
        </p:nvSpPr>
        <p:spPr>
          <a:xfrm>
            <a:off x="857225" y="1007118"/>
            <a:ext cx="5226944" cy="18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89 CuadroTexto"/>
          <p:cNvSpPr txBox="1"/>
          <p:nvPr/>
        </p:nvSpPr>
        <p:spPr>
          <a:xfrm>
            <a:off x="5940152" y="825968"/>
            <a:ext cx="3600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R" altLang="es-C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-Solicitar autorizaciones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R" altLang="es-C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-Identificar cuentas </a:t>
            </a:r>
            <a:r>
              <a:rPr lang="es-CR" altLang="es-C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03/12/14-03/04/15</a:t>
            </a:r>
            <a:endParaRPr lang="es-CR" altLang="es-CR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6 Flecha a la derecha con bandas"/>
          <p:cNvSpPr/>
          <p:nvPr/>
        </p:nvSpPr>
        <p:spPr>
          <a:xfrm>
            <a:off x="705002" y="1014318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84 Rectángulo"/>
          <p:cNvSpPr/>
          <p:nvPr/>
        </p:nvSpPr>
        <p:spPr>
          <a:xfrm>
            <a:off x="5229330" y="4086448"/>
            <a:ext cx="1040152" cy="20256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CR" sz="1300" spc="-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9" name="41 Grupo"/>
          <p:cNvGrpSpPr/>
          <p:nvPr/>
        </p:nvGrpSpPr>
        <p:grpSpPr>
          <a:xfrm>
            <a:off x="1115615" y="3807047"/>
            <a:ext cx="5153791" cy="292388"/>
            <a:chOff x="1041428" y="3351395"/>
            <a:chExt cx="5114748" cy="292388"/>
          </a:xfrm>
          <a:noFill/>
        </p:grpSpPr>
        <p:sp>
          <p:nvSpPr>
            <p:cNvPr id="80" name="86 CuadroTexto"/>
            <p:cNvSpPr txBox="1"/>
            <p:nvPr/>
          </p:nvSpPr>
          <p:spPr>
            <a:xfrm>
              <a:off x="1041428" y="3351395"/>
              <a:ext cx="3287276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s-CR"/>
              </a:defPPr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</a:defRPr>
              </a:lvl2pPr>
              <a:lvl3pPr>
                <a:defRPr>
                  <a:solidFill>
                    <a:schemeClr val="tx1"/>
                  </a:solidFill>
                </a:defRPr>
              </a:lvl3pPr>
              <a:lvl4pPr>
                <a:defRPr>
                  <a:solidFill>
                    <a:schemeClr val="tx1"/>
                  </a:solidFill>
                </a:defRPr>
              </a:lvl4pPr>
              <a:lvl5pPr>
                <a:defRPr>
                  <a:solidFill>
                    <a:schemeClr val="tx1"/>
                  </a:solidFill>
                </a:defRPr>
              </a:lvl5pPr>
              <a:lvl6pPr>
                <a:defRPr>
                  <a:solidFill>
                    <a:schemeClr val="tx1"/>
                  </a:solidFill>
                </a:defRPr>
              </a:lvl6pPr>
              <a:lvl7pPr>
                <a:defRPr>
                  <a:solidFill>
                    <a:schemeClr val="tx1"/>
                  </a:solidFill>
                </a:defRPr>
              </a:lvl7pPr>
              <a:lvl8pPr>
                <a:defRPr>
                  <a:solidFill>
                    <a:schemeClr val="tx1"/>
                  </a:solidFill>
                </a:defRPr>
              </a:lvl8pPr>
              <a:lvl9pPr>
                <a:defRPr>
                  <a:solidFill>
                    <a:schemeClr val="tx1"/>
                  </a:solidFill>
                </a:defRPr>
              </a:lvl9pPr>
            </a:lstStyle>
            <a:p>
              <a:pPr algn="r"/>
              <a:r>
                <a:rPr lang="es-CR" altLang="es-CR" sz="1300" dirty="0"/>
                <a:t>Pruebas envío del reporte FATCA XML</a:t>
              </a:r>
            </a:p>
          </p:txBody>
        </p:sp>
        <p:sp>
          <p:nvSpPr>
            <p:cNvPr id="81" name="84 Rectángulo"/>
            <p:cNvSpPr/>
            <p:nvPr/>
          </p:nvSpPr>
          <p:spPr>
            <a:xfrm>
              <a:off x="4519887" y="3428999"/>
              <a:ext cx="1636289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s-CR" sz="1300" spc="-15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2" name="85 Flecha a la derecha con bandas"/>
          <p:cNvSpPr/>
          <p:nvPr/>
        </p:nvSpPr>
        <p:spPr>
          <a:xfrm>
            <a:off x="4456265" y="3870475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CuadroTexto 82"/>
          <p:cNvSpPr txBox="1"/>
          <p:nvPr/>
        </p:nvSpPr>
        <p:spPr>
          <a:xfrm>
            <a:off x="6179938" y="3841303"/>
            <a:ext cx="171385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CR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Wcf</a:t>
            </a:r>
            <a:r>
              <a:rPr lang="es-CR" sz="1300" spc="-15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CR" altLang="es-CR" sz="1100" b="1" spc="-150" dirty="0" smtClean="0">
                <a:latin typeface="Arial" panose="020B0604020202020204" pitchFamily="34" charset="0"/>
                <a:cs typeface="Arial" panose="020B0604020202020204" pitchFamily="34" charset="0"/>
              </a:rPr>
              <a:t>02/03/15-06/04/15</a:t>
            </a:r>
            <a:endParaRPr lang="es-CR" sz="1100" b="1" spc="-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CuadroTexto 83"/>
          <p:cNvSpPr txBox="1"/>
          <p:nvPr/>
        </p:nvSpPr>
        <p:spPr>
          <a:xfrm>
            <a:off x="6179938" y="4076181"/>
            <a:ext cx="169019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300" spc="-150" dirty="0" smtClean="0">
                <a:latin typeface="Arial" panose="020B0604020202020204" pitchFamily="34" charset="0"/>
                <a:cs typeface="Arial" panose="020B0604020202020204" pitchFamily="34" charset="0"/>
              </a:rPr>
              <a:t>Web </a:t>
            </a:r>
            <a:r>
              <a:rPr lang="es-CR" sz="1100" b="1" spc="-150" dirty="0" smtClean="0">
                <a:latin typeface="Arial" panose="020B0604020202020204" pitchFamily="34" charset="0"/>
                <a:cs typeface="Arial" panose="020B0604020202020204" pitchFamily="34" charset="0"/>
              </a:rPr>
              <a:t>16/03/15 -06/04/15</a:t>
            </a:r>
            <a:endParaRPr lang="es-CR" sz="1100" b="1" spc="-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83 CuadroTexto"/>
          <p:cNvSpPr txBox="1"/>
          <p:nvPr/>
        </p:nvSpPr>
        <p:spPr>
          <a:xfrm>
            <a:off x="899592" y="4293096"/>
            <a:ext cx="437030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R"/>
            </a:defPPr>
            <a:lvl1pPr algn="r" eaLnBrk="0" fontAlgn="base" hangingPunct="0">
              <a:spcBef>
                <a:spcPct val="0"/>
              </a:spcBef>
              <a:spcAft>
                <a:spcPct val="0"/>
              </a:spcAft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CR" altLang="es-CR" sz="1300" dirty="0"/>
              <a:t>Reunión Informe seguimiento de pruebas </a:t>
            </a:r>
            <a:r>
              <a:rPr lang="es-CR" altLang="es-CR" sz="1100" b="1" dirty="0"/>
              <a:t>17/03/15</a:t>
            </a:r>
          </a:p>
        </p:txBody>
      </p:sp>
      <p:sp>
        <p:nvSpPr>
          <p:cNvPr id="88" name="88 Flecha a la derecha con bandas"/>
          <p:cNvSpPr/>
          <p:nvPr/>
        </p:nvSpPr>
        <p:spPr>
          <a:xfrm rot="10800000">
            <a:off x="5436128" y="4320973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300"/>
          </a:p>
        </p:txBody>
      </p:sp>
      <p:sp>
        <p:nvSpPr>
          <p:cNvPr id="89" name="114 Triángulo isósceles"/>
          <p:cNvSpPr/>
          <p:nvPr/>
        </p:nvSpPr>
        <p:spPr>
          <a:xfrm rot="10800000">
            <a:off x="5318383" y="4366243"/>
            <a:ext cx="142876" cy="142876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0" name="12 Grupo"/>
          <p:cNvGrpSpPr/>
          <p:nvPr/>
        </p:nvGrpSpPr>
        <p:grpSpPr>
          <a:xfrm>
            <a:off x="1360748" y="5133982"/>
            <a:ext cx="4938305" cy="292388"/>
            <a:chOff x="1360748" y="4233011"/>
            <a:chExt cx="4938305" cy="292388"/>
          </a:xfrm>
        </p:grpSpPr>
        <p:sp>
          <p:nvSpPr>
            <p:cNvPr id="92" name="94 Triángulo isósceles"/>
            <p:cNvSpPr/>
            <p:nvPr/>
          </p:nvSpPr>
          <p:spPr>
            <a:xfrm rot="10800000">
              <a:off x="6156177" y="4293096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3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95 CuadroTexto"/>
            <p:cNvSpPr txBox="1"/>
            <p:nvPr/>
          </p:nvSpPr>
          <p:spPr>
            <a:xfrm>
              <a:off x="1360748" y="4233011"/>
              <a:ext cx="4876863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3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Reunión Informe pruebas de envío </a:t>
              </a:r>
              <a:r>
                <a:rPr lang="es-CR" altLang="es-CR" sz="1100" b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07/04/15</a:t>
              </a:r>
              <a:endParaRPr lang="es-CR" altLang="es-CR" sz="1100" b="1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5" name="45 Grupo"/>
          <p:cNvGrpSpPr/>
          <p:nvPr/>
        </p:nvGrpSpPr>
        <p:grpSpPr>
          <a:xfrm>
            <a:off x="1351320" y="5466710"/>
            <a:ext cx="5411850" cy="292388"/>
            <a:chOff x="1351320" y="4530606"/>
            <a:chExt cx="5411850" cy="292388"/>
          </a:xfrm>
        </p:grpSpPr>
        <p:sp>
          <p:nvSpPr>
            <p:cNvPr id="96" name="100 Rectángulo"/>
            <p:cNvSpPr/>
            <p:nvPr/>
          </p:nvSpPr>
          <p:spPr>
            <a:xfrm>
              <a:off x="6516516" y="4584586"/>
              <a:ext cx="246654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3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104 CuadroTexto"/>
            <p:cNvSpPr txBox="1"/>
            <p:nvPr/>
          </p:nvSpPr>
          <p:spPr>
            <a:xfrm>
              <a:off x="1351320" y="4530606"/>
              <a:ext cx="5239505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300" dirty="0">
                  <a:latin typeface="Arial" panose="020B0604020202020204" pitchFamily="34" charset="0"/>
                  <a:cs typeface="Arial" panose="020B0604020202020204" pitchFamily="34" charset="0"/>
                </a:rPr>
                <a:t>Solicitar al </a:t>
              </a:r>
              <a:r>
                <a:rPr lang="es-CR" altLang="es-CR" sz="13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MH suscripción Servicio FATCA </a:t>
              </a:r>
              <a:r>
                <a:rPr lang="es-CR" altLang="es-CR" sz="11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13/04/15 -  </a:t>
              </a:r>
              <a:r>
                <a:rPr lang="es-CR" altLang="es-CR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17/04/15</a:t>
              </a:r>
              <a:endParaRPr lang="es-CR" altLang="es-CR" sz="13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0" name="11 Grupo"/>
          <p:cNvGrpSpPr/>
          <p:nvPr/>
        </p:nvGrpSpPr>
        <p:grpSpPr>
          <a:xfrm>
            <a:off x="1154540" y="4792796"/>
            <a:ext cx="5937740" cy="292388"/>
            <a:chOff x="369420" y="3979222"/>
            <a:chExt cx="7000764" cy="292388"/>
          </a:xfrm>
        </p:grpSpPr>
        <p:sp>
          <p:nvSpPr>
            <p:cNvPr id="101" name="115 Rectángulo"/>
            <p:cNvSpPr/>
            <p:nvPr/>
          </p:nvSpPr>
          <p:spPr>
            <a:xfrm>
              <a:off x="5869380" y="4025269"/>
              <a:ext cx="1500804" cy="1872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3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116 CuadroTexto"/>
            <p:cNvSpPr txBox="1"/>
            <p:nvPr/>
          </p:nvSpPr>
          <p:spPr>
            <a:xfrm>
              <a:off x="369420" y="3979222"/>
              <a:ext cx="5557473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3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Proceso de evaluación FATCA - IRS  </a:t>
              </a:r>
              <a:r>
                <a:rPr lang="es-CR" altLang="es-CR" sz="11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30/03/15 </a:t>
              </a:r>
              <a:r>
                <a:rPr lang="es-CR" altLang="es-CR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s-CR" altLang="es-CR" sz="11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28/04/15</a:t>
              </a:r>
              <a:endParaRPr lang="es-CR" altLang="es-CR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4" name="91 Flecha a la derecha con bandas"/>
          <p:cNvSpPr/>
          <p:nvPr/>
        </p:nvSpPr>
        <p:spPr>
          <a:xfrm rot="10800000">
            <a:off x="6970530" y="4837007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96 Flecha a la derecha con bandas"/>
          <p:cNvSpPr/>
          <p:nvPr/>
        </p:nvSpPr>
        <p:spPr>
          <a:xfrm rot="10800000">
            <a:off x="6271682" y="5184352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99 Flecha a la derecha con bandas"/>
          <p:cNvSpPr/>
          <p:nvPr/>
        </p:nvSpPr>
        <p:spPr>
          <a:xfrm rot="10800000">
            <a:off x="6636315" y="5524501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Llamada rectangular 106"/>
          <p:cNvSpPr/>
          <p:nvPr/>
        </p:nvSpPr>
        <p:spPr>
          <a:xfrm>
            <a:off x="6356093" y="4477750"/>
            <a:ext cx="1528274" cy="303420"/>
          </a:xfrm>
          <a:prstGeom prst="wedgeRectCallou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3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visita13-14 abril</a:t>
            </a:r>
            <a:endParaRPr lang="es-CR" sz="1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98 Triángulo isósceles"/>
          <p:cNvSpPr/>
          <p:nvPr/>
        </p:nvSpPr>
        <p:spPr>
          <a:xfrm rot="10800000">
            <a:off x="2959337" y="2223655"/>
            <a:ext cx="138585" cy="142876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910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2" grpId="1" animBg="1"/>
      <p:bldP spid="63" grpId="0" animBg="1"/>
      <p:bldP spid="63" grpId="1" animBg="1"/>
      <p:bldP spid="65" grpId="0" animBg="1"/>
      <p:bldP spid="65" grpId="1" animBg="1"/>
      <p:bldP spid="43" grpId="0" animBg="1"/>
      <p:bldP spid="43" grpId="1" animBg="1"/>
      <p:bldP spid="49" grpId="0" animBg="1"/>
      <p:bldP spid="49" grpId="1" animBg="1"/>
      <p:bldP spid="36" grpId="0" animBg="1"/>
      <p:bldP spid="36" grpId="1" animBg="1"/>
      <p:bldP spid="53" grpId="0" animBg="1"/>
      <p:bldP spid="53" grpId="1" animBg="1"/>
      <p:bldP spid="54" grpId="0" animBg="1"/>
      <p:bldP spid="54" grpId="1" animBg="1"/>
      <p:bldP spid="52" grpId="0" animBg="1"/>
      <p:bldP spid="52" grpId="1" animBg="1"/>
      <p:bldP spid="76" grpId="0" animBg="1"/>
      <p:bldP spid="76" grpId="1" animBg="1"/>
      <p:bldP spid="82" grpId="0" animBg="1"/>
      <p:bldP spid="82" grpId="1" animBg="1"/>
      <p:bldP spid="88" grpId="0" animBg="1"/>
      <p:bldP spid="88" grpId="1" animBg="1"/>
      <p:bldP spid="104" grpId="0" animBg="1"/>
      <p:bldP spid="104" grpId="1" animBg="1"/>
      <p:bldP spid="105" grpId="0" animBg="1"/>
      <p:bldP spid="105" grpId="1" animBg="1"/>
      <p:bldP spid="106" grpId="0" animBg="1"/>
      <p:bldP spid="106" grpId="1" animBg="1"/>
      <p:bldP spid="10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Conector recto 65"/>
          <p:cNvCxnSpPr/>
          <p:nvPr/>
        </p:nvCxnSpPr>
        <p:spPr>
          <a:xfrm>
            <a:off x="4778165" y="765274"/>
            <a:ext cx="0" cy="5255444"/>
          </a:xfrm>
          <a:prstGeom prst="line">
            <a:avLst/>
          </a:prstGeom>
          <a:ln w="28575">
            <a:solidFill>
              <a:srgbClr val="FFC000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ángulo 5"/>
          <p:cNvSpPr/>
          <p:nvPr/>
        </p:nvSpPr>
        <p:spPr>
          <a:xfrm>
            <a:off x="72752" y="1628800"/>
            <a:ext cx="4599520" cy="307777"/>
          </a:xfrm>
          <a:prstGeom prst="rect">
            <a:avLst/>
          </a:prstGeom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cxnSp>
        <p:nvCxnSpPr>
          <p:cNvPr id="24" name="23 Conector recto"/>
          <p:cNvCxnSpPr/>
          <p:nvPr/>
        </p:nvCxnSpPr>
        <p:spPr>
          <a:xfrm flipH="1">
            <a:off x="2293729" y="755576"/>
            <a:ext cx="1139" cy="5150384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134 Conector recto"/>
          <p:cNvCxnSpPr/>
          <p:nvPr/>
        </p:nvCxnSpPr>
        <p:spPr>
          <a:xfrm>
            <a:off x="4899015" y="756551"/>
            <a:ext cx="1" cy="5149409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90 CuadroTexto"/>
          <p:cNvSpPr txBox="1"/>
          <p:nvPr/>
        </p:nvSpPr>
        <p:spPr>
          <a:xfrm>
            <a:off x="571472" y="-99392"/>
            <a:ext cx="82575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b="1" dirty="0" smtClean="0">
                <a:solidFill>
                  <a:srgbClr val="000066"/>
                </a:solidFill>
                <a:latin typeface="Franklin Gothic Book" pitchFamily="34" charset="0"/>
                <a:ea typeface="+mj-ea"/>
                <a:cs typeface="+mj-cs"/>
              </a:rPr>
              <a:t>Tareas por completar</a:t>
            </a:r>
            <a:endParaRPr lang="es-CR" sz="3200" b="1" dirty="0">
              <a:solidFill>
                <a:srgbClr val="000066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  <p:sp>
        <p:nvSpPr>
          <p:cNvPr id="93" name="92 Rectángulo"/>
          <p:cNvSpPr/>
          <p:nvPr/>
        </p:nvSpPr>
        <p:spPr>
          <a:xfrm>
            <a:off x="714348" y="5949280"/>
            <a:ext cx="142876" cy="14287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4" name="93 Rectángulo"/>
          <p:cNvSpPr/>
          <p:nvPr/>
        </p:nvSpPr>
        <p:spPr>
          <a:xfrm>
            <a:off x="3563888" y="5949280"/>
            <a:ext cx="142876" cy="14287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8" name="97 CuadroTexto"/>
          <p:cNvSpPr txBox="1"/>
          <p:nvPr/>
        </p:nvSpPr>
        <p:spPr>
          <a:xfrm>
            <a:off x="827585" y="5877272"/>
            <a:ext cx="48245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560513">
              <a:tabLst>
                <a:tab pos="990600" algn="l"/>
                <a:tab pos="1258888" algn="l"/>
                <a:tab pos="2508250" algn="l"/>
                <a:tab pos="3590925" algn="l"/>
                <a:tab pos="4572000" algn="l"/>
                <a:tab pos="4664075" algn="l"/>
                <a:tab pos="6459538" algn="l"/>
              </a:tabLst>
            </a:pPr>
            <a:r>
              <a:rPr lang="es-ES" sz="11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Tarea  IF                      Reunión                                      Compromiso IRS</a:t>
            </a:r>
            <a:endParaRPr lang="es-CR" sz="16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4 Grupo"/>
          <p:cNvGrpSpPr/>
          <p:nvPr/>
        </p:nvGrpSpPr>
        <p:grpSpPr>
          <a:xfrm>
            <a:off x="992292" y="476672"/>
            <a:ext cx="5277940" cy="279887"/>
            <a:chOff x="3269424" y="757084"/>
            <a:chExt cx="5277940" cy="279887"/>
          </a:xfrm>
        </p:grpSpPr>
        <p:sp>
          <p:nvSpPr>
            <p:cNvPr id="71" name="70 Rectángulo"/>
            <p:cNvSpPr/>
            <p:nvPr/>
          </p:nvSpPr>
          <p:spPr>
            <a:xfrm>
              <a:off x="5888428" y="758067"/>
              <a:ext cx="1322472" cy="278904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CR" dirty="0"/>
                <a:t>Abr</a:t>
              </a:r>
            </a:p>
          </p:txBody>
        </p:sp>
        <p:grpSp>
          <p:nvGrpSpPr>
            <p:cNvPr id="2" name="1 Grupo"/>
            <p:cNvGrpSpPr/>
            <p:nvPr/>
          </p:nvGrpSpPr>
          <p:grpSpPr>
            <a:xfrm>
              <a:off x="3269424" y="757084"/>
              <a:ext cx="5277940" cy="278904"/>
              <a:chOff x="3269424" y="757084"/>
              <a:chExt cx="5277940" cy="278904"/>
            </a:xfrm>
          </p:grpSpPr>
          <p:sp>
            <p:nvSpPr>
              <p:cNvPr id="69" name="68 Rectángulo"/>
              <p:cNvSpPr/>
              <p:nvPr/>
            </p:nvSpPr>
            <p:spPr>
              <a:xfrm>
                <a:off x="3269424" y="757084"/>
                <a:ext cx="132247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Feb</a:t>
                </a:r>
              </a:p>
            </p:txBody>
          </p:sp>
          <p:sp>
            <p:nvSpPr>
              <p:cNvPr id="70" name="69 Rectángulo"/>
              <p:cNvSpPr/>
              <p:nvPr/>
            </p:nvSpPr>
            <p:spPr>
              <a:xfrm>
                <a:off x="4572000" y="757084"/>
                <a:ext cx="132247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Mar</a:t>
                </a:r>
              </a:p>
            </p:txBody>
          </p:sp>
          <p:sp>
            <p:nvSpPr>
              <p:cNvPr id="72" name="71 Rectángulo"/>
              <p:cNvSpPr/>
              <p:nvPr/>
            </p:nvSpPr>
            <p:spPr>
              <a:xfrm>
                <a:off x="7171472" y="757084"/>
                <a:ext cx="1375892" cy="278904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 err="1"/>
                  <a:t>May</a:t>
                </a:r>
                <a:endParaRPr lang="es-CR" dirty="0"/>
              </a:p>
            </p:txBody>
          </p:sp>
        </p:grpSp>
      </p:grpSp>
      <p:grpSp>
        <p:nvGrpSpPr>
          <p:cNvPr id="48" name="47 Grupo"/>
          <p:cNvGrpSpPr/>
          <p:nvPr/>
        </p:nvGrpSpPr>
        <p:grpSpPr>
          <a:xfrm>
            <a:off x="-1354406" y="2276872"/>
            <a:ext cx="6899865" cy="307777"/>
            <a:chOff x="872468" y="5098473"/>
            <a:chExt cx="6899865" cy="307777"/>
          </a:xfrm>
        </p:grpSpPr>
        <p:sp>
          <p:nvSpPr>
            <p:cNvPr id="106" name="105 Rectángulo"/>
            <p:cNvSpPr/>
            <p:nvPr/>
          </p:nvSpPr>
          <p:spPr>
            <a:xfrm>
              <a:off x="7539820" y="5153540"/>
              <a:ext cx="232513" cy="17969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106 CuadroTexto"/>
            <p:cNvSpPr txBox="1"/>
            <p:nvPr/>
          </p:nvSpPr>
          <p:spPr>
            <a:xfrm>
              <a:off x="872468" y="5098473"/>
              <a:ext cx="64358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sz="1400" dirty="0">
                  <a:latin typeface="Arial" panose="020B0604020202020204" pitchFamily="34" charset="0"/>
                  <a:cs typeface="Arial" panose="020B0604020202020204" pitchFamily="34" charset="0"/>
                </a:rPr>
                <a:t>Preparar cliente para envíos a producción</a:t>
              </a:r>
              <a:r>
                <a:rPr lang="es-CR" altLang="es-CR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R" altLang="es-CR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11/05/15 </a:t>
              </a:r>
              <a:r>
                <a:rPr lang="es-CR" altLang="es-CR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s-CR" altLang="es-CR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29/05/15</a:t>
              </a:r>
              <a:endParaRPr lang="es-CR" altLang="es-CR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7" name="46 Grupo"/>
          <p:cNvGrpSpPr/>
          <p:nvPr/>
        </p:nvGrpSpPr>
        <p:grpSpPr>
          <a:xfrm>
            <a:off x="107504" y="1628800"/>
            <a:ext cx="4756759" cy="523220"/>
            <a:chOff x="1504311" y="4787859"/>
            <a:chExt cx="5587969" cy="523220"/>
          </a:xfrm>
        </p:grpSpPr>
        <p:sp>
          <p:nvSpPr>
            <p:cNvPr id="108" name="107 Triángulo isósceles"/>
            <p:cNvSpPr/>
            <p:nvPr/>
          </p:nvSpPr>
          <p:spPr>
            <a:xfrm rot="10800000">
              <a:off x="6949404" y="4869160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108 CuadroTexto"/>
            <p:cNvSpPr txBox="1"/>
            <p:nvPr/>
          </p:nvSpPr>
          <p:spPr>
            <a:xfrm>
              <a:off x="1504311" y="4787859"/>
              <a:ext cx="549455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400" u="sng" dirty="0">
                  <a:latin typeface="Arial" panose="020B0604020202020204" pitchFamily="34" charset="0"/>
                  <a:cs typeface="Arial" panose="020B0604020202020204" pitchFamily="34" charset="0"/>
                </a:rPr>
                <a:t>Reunión envío </a:t>
              </a:r>
              <a:r>
                <a:rPr lang="es-CR" altLang="es-CR" sz="14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oficial FATCA  (Presentación de guías</a:t>
              </a:r>
              <a:r>
                <a:rPr lang="es-CR" altLang="es-CR" sz="14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  <a:p>
              <a:pPr lvl="0"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4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R" altLang="es-CR" sz="1400" b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27/04/15</a:t>
              </a:r>
              <a:endParaRPr lang="es-CR" altLang="es-CR" sz="1400" b="1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" name="13 Grupo"/>
          <p:cNvGrpSpPr/>
          <p:nvPr/>
        </p:nvGrpSpPr>
        <p:grpSpPr>
          <a:xfrm>
            <a:off x="2210770" y="3553271"/>
            <a:ext cx="5983989" cy="307777"/>
            <a:chOff x="1827232" y="5609980"/>
            <a:chExt cx="5983989" cy="307777"/>
          </a:xfrm>
        </p:grpSpPr>
        <p:sp>
          <p:nvSpPr>
            <p:cNvPr id="110" name="109 Triángulo isósceles"/>
            <p:cNvSpPr/>
            <p:nvPr/>
          </p:nvSpPr>
          <p:spPr>
            <a:xfrm rot="10800000">
              <a:off x="7668345" y="5701723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3" name="112 CuadroTexto"/>
            <p:cNvSpPr txBox="1"/>
            <p:nvPr/>
          </p:nvSpPr>
          <p:spPr>
            <a:xfrm>
              <a:off x="1827232" y="5609980"/>
              <a:ext cx="59289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4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I</a:t>
              </a:r>
              <a:r>
                <a:rPr lang="es-CR" sz="14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nforme cumplimiento envíos </a:t>
              </a:r>
              <a:r>
                <a:rPr lang="es-CR" sz="1400" u="sng" dirty="0">
                  <a:latin typeface="Arial" panose="020B0604020202020204" pitchFamily="34" charset="0"/>
                  <a:cs typeface="Arial" panose="020B0604020202020204" pitchFamily="34" charset="0"/>
                </a:rPr>
                <a:t>del reporte </a:t>
              </a:r>
              <a:r>
                <a:rPr lang="es-CR" sz="1400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FATCA </a:t>
              </a:r>
              <a:r>
                <a:rPr lang="es-CR" sz="1400" b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  <a:r>
                <a:rPr lang="es-CR" altLang="es-CR" sz="1400" b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/07/15</a:t>
              </a:r>
              <a:endParaRPr lang="es-CR" altLang="es-CR" sz="1400" b="1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5" name="114 Triángulo isósceles"/>
          <p:cNvSpPr/>
          <p:nvPr/>
        </p:nvSpPr>
        <p:spPr>
          <a:xfrm rot="10800000">
            <a:off x="1908843" y="5949280"/>
            <a:ext cx="142876" cy="142876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grpSp>
        <p:nvGrpSpPr>
          <p:cNvPr id="49" name="48 Grupo"/>
          <p:cNvGrpSpPr/>
          <p:nvPr/>
        </p:nvGrpSpPr>
        <p:grpSpPr>
          <a:xfrm>
            <a:off x="1718805" y="2852936"/>
            <a:ext cx="5877225" cy="523220"/>
            <a:chOff x="3635326" y="5250686"/>
            <a:chExt cx="5184634" cy="523220"/>
          </a:xfrm>
        </p:grpSpPr>
        <p:sp>
          <p:nvSpPr>
            <p:cNvPr id="59" name="58 Rectángulo"/>
            <p:cNvSpPr/>
            <p:nvPr/>
          </p:nvSpPr>
          <p:spPr>
            <a:xfrm>
              <a:off x="7686574" y="5334825"/>
              <a:ext cx="1133386" cy="1824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59 CuadroTexto"/>
            <p:cNvSpPr txBox="1"/>
            <p:nvPr/>
          </p:nvSpPr>
          <p:spPr>
            <a:xfrm>
              <a:off x="3635326" y="5250686"/>
              <a:ext cx="408115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Envío </a:t>
              </a:r>
              <a:r>
                <a:rPr lang="es-CR" sz="1400" dirty="0">
                  <a:latin typeface="Arial" panose="020B0604020202020204" pitchFamily="34" charset="0"/>
                  <a:cs typeface="Arial" panose="020B0604020202020204" pitchFamily="34" charset="0"/>
                </a:rPr>
                <a:t>oficial del reporte FATCA </a:t>
              </a:r>
              <a:r>
                <a:rPr lang="es-CR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R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01</a:t>
              </a:r>
              <a:r>
                <a:rPr lang="es-CR" altLang="es-CR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/06/15 – 30/06/2015</a:t>
              </a:r>
              <a:endParaRPr lang="es-CR" altLang="es-CR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3" name="102 Flecha a la derecha con bandas"/>
          <p:cNvSpPr/>
          <p:nvPr/>
        </p:nvSpPr>
        <p:spPr>
          <a:xfrm rot="10800000">
            <a:off x="4797612" y="1702852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103 Flecha a la derecha con bandas"/>
          <p:cNvSpPr/>
          <p:nvPr/>
        </p:nvSpPr>
        <p:spPr>
          <a:xfrm rot="10800000">
            <a:off x="5416481" y="2323929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113 Flecha a la derecha con bandas"/>
          <p:cNvSpPr/>
          <p:nvPr/>
        </p:nvSpPr>
        <p:spPr>
          <a:xfrm rot="10800000">
            <a:off x="7452320" y="2918588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117 Flecha a la derecha con bandas"/>
          <p:cNvSpPr/>
          <p:nvPr/>
        </p:nvSpPr>
        <p:spPr>
          <a:xfrm rot="10800000">
            <a:off x="8172432" y="3634572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1" name="110 Conector recto"/>
          <p:cNvCxnSpPr/>
          <p:nvPr/>
        </p:nvCxnSpPr>
        <p:spPr>
          <a:xfrm>
            <a:off x="3614295" y="764704"/>
            <a:ext cx="1" cy="5149409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71 Rectángulo"/>
          <p:cNvSpPr/>
          <p:nvPr/>
        </p:nvSpPr>
        <p:spPr>
          <a:xfrm>
            <a:off x="6280587" y="476672"/>
            <a:ext cx="1375892" cy="27890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R" dirty="0" smtClean="0"/>
              <a:t>Jun</a:t>
            </a:r>
            <a:endParaRPr lang="es-CR" dirty="0"/>
          </a:p>
        </p:txBody>
      </p:sp>
      <p:sp>
        <p:nvSpPr>
          <p:cNvPr id="40" name="71 Rectángulo"/>
          <p:cNvSpPr/>
          <p:nvPr/>
        </p:nvSpPr>
        <p:spPr>
          <a:xfrm>
            <a:off x="7666834" y="476672"/>
            <a:ext cx="1375892" cy="27890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R" dirty="0" smtClean="0"/>
              <a:t>Jul</a:t>
            </a:r>
            <a:endParaRPr lang="es-CR" dirty="0"/>
          </a:p>
        </p:txBody>
      </p:sp>
      <p:cxnSp>
        <p:nvCxnSpPr>
          <p:cNvPr id="41" name="134 Conector recto"/>
          <p:cNvCxnSpPr/>
          <p:nvPr/>
        </p:nvCxnSpPr>
        <p:spPr>
          <a:xfrm>
            <a:off x="6281141" y="764704"/>
            <a:ext cx="1" cy="5149409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134 Conector recto"/>
          <p:cNvCxnSpPr/>
          <p:nvPr/>
        </p:nvCxnSpPr>
        <p:spPr>
          <a:xfrm>
            <a:off x="7653485" y="764704"/>
            <a:ext cx="1" cy="5149409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9627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3" grpId="0" animBg="1"/>
      <p:bldP spid="103" grpId="1" animBg="1"/>
      <p:bldP spid="104" grpId="0" animBg="1"/>
      <p:bldP spid="104" grpId="1" animBg="1"/>
      <p:bldP spid="114" grpId="0" animBg="1"/>
      <p:bldP spid="114" grpId="1" animBg="1"/>
      <p:bldP spid="118" grpId="0" animBg="1"/>
      <p:bldP spid="11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4624"/>
            <a:ext cx="7793037" cy="647700"/>
          </a:xfrm>
        </p:spPr>
        <p:txBody>
          <a:bodyPr/>
          <a:lstStyle/>
          <a:p>
            <a:r>
              <a:rPr lang="es-CR" sz="3600" dirty="0" smtClean="0">
                <a:solidFill>
                  <a:schemeClr val="tx1"/>
                </a:solidFill>
              </a:rPr>
              <a:t>Agenda</a:t>
            </a:r>
            <a:endParaRPr lang="es-CR" sz="36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Avance de línea de tiempo</a:t>
            </a:r>
          </a:p>
          <a:p>
            <a:r>
              <a:rPr lang="es-CR" dirty="0">
                <a:solidFill>
                  <a:schemeClr val="tx1"/>
                </a:solidFill>
              </a:rPr>
              <a:t>Visita IRS</a:t>
            </a:r>
          </a:p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Finalización </a:t>
            </a:r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de etapas de pruebas</a:t>
            </a:r>
          </a:p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Semáforos</a:t>
            </a:r>
          </a:p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Presentación </a:t>
            </a:r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de guías de servicios </a:t>
            </a:r>
            <a:r>
              <a:rPr lang="es-CR" dirty="0" err="1" smtClean="0">
                <a:solidFill>
                  <a:schemeClr val="bg1">
                    <a:lumMod val="85000"/>
                  </a:schemeClr>
                </a:solidFill>
              </a:rPr>
              <a:t>Fatca</a:t>
            </a:r>
            <a:endParaRPr lang="es-CR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s-CR" dirty="0" smtClean="0">
                <a:solidFill>
                  <a:schemeClr val="bg1">
                    <a:lumMod val="85000"/>
                  </a:schemeClr>
                </a:solidFill>
              </a:rPr>
              <a:t>Lista </a:t>
            </a:r>
            <a:r>
              <a:rPr lang="es-CR" dirty="0">
                <a:solidFill>
                  <a:schemeClr val="bg1">
                    <a:lumMod val="85000"/>
                  </a:schemeClr>
                </a:solidFill>
              </a:rPr>
              <a:t>de verificación</a:t>
            </a:r>
          </a:p>
          <a:p>
            <a:endParaRPr lang="es-CR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240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>
                <a:solidFill>
                  <a:schemeClr val="tx1"/>
                </a:solidFill>
              </a:rPr>
              <a:t>Visita IRS</a:t>
            </a:r>
            <a:endParaRPr lang="es-CR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R" sz="2400" dirty="0" smtClean="0">
                <a:solidFill>
                  <a:schemeClr val="tx1"/>
                </a:solidFill>
              </a:rPr>
              <a:t>Los días 13 y 14 de abril el MH y el BCCR recibieron a tres funcionarios del IRS para efectuar la evaluación del </a:t>
            </a:r>
            <a:r>
              <a:rPr lang="es-CR" sz="2400" dirty="0" err="1" smtClean="0">
                <a:solidFill>
                  <a:schemeClr val="tx1"/>
                </a:solidFill>
              </a:rPr>
              <a:t>workbook</a:t>
            </a:r>
            <a:r>
              <a:rPr lang="es-CR" sz="24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s-CR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CR" sz="2400" dirty="0">
                <a:solidFill>
                  <a:schemeClr val="tx1"/>
                </a:solidFill>
              </a:rPr>
              <a:t>Los funcionarios del IRS presentes </a:t>
            </a:r>
            <a:r>
              <a:rPr lang="es-CR" sz="2400" dirty="0" smtClean="0">
                <a:solidFill>
                  <a:schemeClr val="tx1"/>
                </a:solidFill>
              </a:rPr>
              <a:t>fueron:</a:t>
            </a:r>
            <a:endParaRPr lang="es-CR" sz="2400" dirty="0">
              <a:solidFill>
                <a:schemeClr val="tx1"/>
              </a:solidFill>
            </a:endParaRPr>
          </a:p>
          <a:p>
            <a:pPr lvl="1"/>
            <a:endParaRPr lang="es-CR" sz="1600" dirty="0">
              <a:solidFill>
                <a:schemeClr val="tx1"/>
              </a:solidFill>
            </a:endParaRPr>
          </a:p>
          <a:p>
            <a:pPr lvl="1"/>
            <a:r>
              <a:rPr lang="es-CR" sz="2000" dirty="0">
                <a:solidFill>
                  <a:schemeClr val="tx1"/>
                </a:solidFill>
              </a:rPr>
              <a:t>Raul </a:t>
            </a:r>
            <a:r>
              <a:rPr lang="es-CR" sz="2000" dirty="0" err="1">
                <a:solidFill>
                  <a:schemeClr val="tx1"/>
                </a:solidFill>
              </a:rPr>
              <a:t>Pertierra,Supervisory</a:t>
            </a:r>
            <a:r>
              <a:rPr lang="es-CR" sz="2000" dirty="0">
                <a:solidFill>
                  <a:schemeClr val="tx1"/>
                </a:solidFill>
              </a:rPr>
              <a:t> Revenue Service </a:t>
            </a:r>
            <a:r>
              <a:rPr lang="es-CR" sz="2000" dirty="0" err="1">
                <a:solidFill>
                  <a:schemeClr val="tx1"/>
                </a:solidFill>
              </a:rPr>
              <a:t>Representative</a:t>
            </a:r>
            <a:r>
              <a:rPr lang="es-CR" sz="2000" dirty="0">
                <a:solidFill>
                  <a:schemeClr val="tx1"/>
                </a:solidFill>
              </a:rPr>
              <a:t>, </a:t>
            </a:r>
          </a:p>
          <a:p>
            <a:pPr lvl="1"/>
            <a:r>
              <a:rPr lang="es-CR" sz="2000" dirty="0">
                <a:solidFill>
                  <a:schemeClr val="tx1"/>
                </a:solidFill>
              </a:rPr>
              <a:t>J.D. Carroll, </a:t>
            </a:r>
            <a:r>
              <a:rPr lang="es-CR" sz="2000" dirty="0" err="1">
                <a:solidFill>
                  <a:schemeClr val="tx1"/>
                </a:solidFill>
              </a:rPr>
              <a:t>Program</a:t>
            </a:r>
            <a:r>
              <a:rPr lang="es-CR" sz="2000" dirty="0">
                <a:solidFill>
                  <a:schemeClr val="tx1"/>
                </a:solidFill>
              </a:rPr>
              <a:t> Manager, Intercambio de información FATCA </a:t>
            </a:r>
          </a:p>
          <a:p>
            <a:pPr lvl="1"/>
            <a:r>
              <a:rPr lang="es-CR" sz="2000" dirty="0" err="1">
                <a:solidFill>
                  <a:schemeClr val="tx1"/>
                </a:solidFill>
              </a:rPr>
              <a:t>Maryann</a:t>
            </a:r>
            <a:r>
              <a:rPr lang="es-CR" sz="2000" dirty="0">
                <a:solidFill>
                  <a:schemeClr val="tx1"/>
                </a:solidFill>
              </a:rPr>
              <a:t> </a:t>
            </a:r>
            <a:r>
              <a:rPr lang="es-CR" sz="2000" dirty="0" err="1">
                <a:solidFill>
                  <a:schemeClr val="tx1"/>
                </a:solidFill>
              </a:rPr>
              <a:t>Wu</a:t>
            </a:r>
            <a:r>
              <a:rPr lang="es-CR" sz="2000" dirty="0">
                <a:solidFill>
                  <a:schemeClr val="tx1"/>
                </a:solidFill>
              </a:rPr>
              <a:t>, Gerente del programa de supervisión de TI</a:t>
            </a:r>
          </a:p>
          <a:p>
            <a:pPr marL="0" indent="0">
              <a:buNone/>
            </a:pPr>
            <a:endParaRPr lang="es-CR" sz="2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041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>
                <a:solidFill>
                  <a:schemeClr val="tx1"/>
                </a:solidFill>
              </a:rPr>
              <a:t>Visita IRS</a:t>
            </a:r>
            <a:endParaRPr lang="es-CR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R" sz="2400" b="1" dirty="0" smtClean="0">
                <a:solidFill>
                  <a:schemeClr val="tx1"/>
                </a:solidFill>
              </a:rPr>
              <a:t>Temas del </a:t>
            </a:r>
            <a:r>
              <a:rPr lang="es-CR" sz="2400" b="1" dirty="0" err="1" smtClean="0">
                <a:solidFill>
                  <a:schemeClr val="tx1"/>
                </a:solidFill>
              </a:rPr>
              <a:t>workbook</a:t>
            </a:r>
            <a:r>
              <a:rPr lang="es-CR" sz="2400" b="1" dirty="0" smtClean="0">
                <a:solidFill>
                  <a:schemeClr val="tx1"/>
                </a:solidFill>
              </a:rPr>
              <a:t>:</a:t>
            </a:r>
          </a:p>
          <a:p>
            <a:endParaRPr lang="es-CR" sz="1800" b="1" dirty="0" smtClean="0">
              <a:solidFill>
                <a:schemeClr val="tx1"/>
              </a:solidFill>
            </a:endParaRPr>
          </a:p>
          <a:p>
            <a:r>
              <a:rPr lang="es-CR" sz="1800" b="1" dirty="0" smtClean="0">
                <a:solidFill>
                  <a:schemeClr val="tx1"/>
                </a:solidFill>
              </a:rPr>
              <a:t>Marco </a:t>
            </a:r>
            <a:r>
              <a:rPr lang="es-CR" sz="1800" b="1" dirty="0">
                <a:solidFill>
                  <a:schemeClr val="tx1"/>
                </a:solidFill>
              </a:rPr>
              <a:t>Legal:</a:t>
            </a:r>
            <a:r>
              <a:rPr lang="es-CR" sz="1800" dirty="0">
                <a:solidFill>
                  <a:schemeClr val="tx1"/>
                </a:solidFill>
              </a:rPr>
              <a:t> determina el marco legal para asegurar la confidencialidad de la </a:t>
            </a:r>
            <a:r>
              <a:rPr lang="es-CR" sz="1800" dirty="0" smtClean="0">
                <a:solidFill>
                  <a:schemeClr val="tx1"/>
                </a:solidFill>
              </a:rPr>
              <a:t>información </a:t>
            </a:r>
            <a:r>
              <a:rPr lang="es-CR" sz="1800" dirty="0">
                <a:solidFill>
                  <a:schemeClr val="tx1"/>
                </a:solidFill>
              </a:rPr>
              <a:t>intercambiada sobre los impuestos y los límites para su uso </a:t>
            </a:r>
            <a:r>
              <a:rPr lang="es-CR" sz="1800" dirty="0" smtClean="0">
                <a:solidFill>
                  <a:schemeClr val="tx1"/>
                </a:solidFill>
              </a:rPr>
              <a:t>apropiado.</a:t>
            </a:r>
          </a:p>
          <a:p>
            <a:endParaRPr lang="es-CR" sz="1800" dirty="0" smtClean="0">
              <a:solidFill>
                <a:schemeClr val="tx1"/>
              </a:solidFill>
            </a:endParaRPr>
          </a:p>
          <a:p>
            <a:r>
              <a:rPr lang="es-CR" sz="1800" b="1" dirty="0">
                <a:solidFill>
                  <a:schemeClr val="tx1"/>
                </a:solidFill>
              </a:rPr>
              <a:t>Gestión de la seguridad de la información:</a:t>
            </a:r>
            <a:r>
              <a:rPr lang="es-CR" sz="1800" dirty="0">
                <a:solidFill>
                  <a:schemeClr val="tx1"/>
                </a:solidFill>
              </a:rPr>
              <a:t> realiza un análisis </a:t>
            </a:r>
            <a:r>
              <a:rPr lang="es-CR" sz="1800" dirty="0" smtClean="0">
                <a:solidFill>
                  <a:schemeClr val="tx1"/>
                </a:solidFill>
              </a:rPr>
              <a:t>comprensivo </a:t>
            </a:r>
            <a:r>
              <a:rPr lang="es-CR" sz="1800" dirty="0">
                <a:solidFill>
                  <a:schemeClr val="tx1"/>
                </a:solidFill>
              </a:rPr>
              <a:t>de la gestión de la seguridad de la información, por parte de los socios del FACTA, para determinar si los sistemas para la protección de datos intercambiados y la gestión automática están implementados</a:t>
            </a:r>
            <a:r>
              <a:rPr lang="es-CR" sz="1800" dirty="0" smtClean="0">
                <a:solidFill>
                  <a:schemeClr val="tx1"/>
                </a:solidFill>
              </a:rPr>
              <a:t>.</a:t>
            </a:r>
          </a:p>
          <a:p>
            <a:endParaRPr lang="es-CR" sz="1800" dirty="0" smtClean="0">
              <a:solidFill>
                <a:schemeClr val="tx1"/>
              </a:solidFill>
            </a:endParaRPr>
          </a:p>
          <a:p>
            <a:r>
              <a:rPr lang="es-CR" sz="1800" b="1" dirty="0">
                <a:solidFill>
                  <a:schemeClr val="tx1"/>
                </a:solidFill>
              </a:rPr>
              <a:t>Monitoreo y cumplimiento:</a:t>
            </a:r>
            <a:r>
              <a:rPr lang="es-CR" sz="1800" dirty="0">
                <a:solidFill>
                  <a:schemeClr val="tx1"/>
                </a:solidFill>
              </a:rPr>
              <a:t> verifica la comprensión del proceso implementado, para garantizar el cumplimiento </a:t>
            </a:r>
            <a:r>
              <a:rPr lang="es-CR" sz="1800" dirty="0" smtClean="0">
                <a:solidFill>
                  <a:schemeClr val="tx1"/>
                </a:solidFill>
              </a:rPr>
              <a:t>de las políticas </a:t>
            </a:r>
            <a:r>
              <a:rPr lang="es-CR" sz="1800" dirty="0">
                <a:solidFill>
                  <a:schemeClr val="tx1"/>
                </a:solidFill>
              </a:rPr>
              <a:t>y </a:t>
            </a:r>
            <a:r>
              <a:rPr lang="es-CR" sz="1800" dirty="0" smtClean="0">
                <a:solidFill>
                  <a:schemeClr val="tx1"/>
                </a:solidFill>
              </a:rPr>
              <a:t>procedimientos</a:t>
            </a:r>
          </a:p>
          <a:p>
            <a:endParaRPr lang="es-CR" sz="1800" dirty="0" smtClean="0">
              <a:solidFill>
                <a:schemeClr val="tx1"/>
              </a:solidFill>
            </a:endParaRPr>
          </a:p>
          <a:p>
            <a:r>
              <a:rPr lang="es-CR" sz="1800" b="1" dirty="0">
                <a:solidFill>
                  <a:schemeClr val="tx1"/>
                </a:solidFill>
              </a:rPr>
              <a:t>Infraestructura:</a:t>
            </a:r>
            <a:r>
              <a:rPr lang="es-CR" sz="1800" dirty="0">
                <a:solidFill>
                  <a:schemeClr val="tx1"/>
                </a:solidFill>
              </a:rPr>
              <a:t> revisa la confirmación de que la infraestructura general de los socios FATCA está implementada de forma efectiva para la relación de </a:t>
            </a:r>
            <a:r>
              <a:rPr lang="es-CR" sz="1800" dirty="0" smtClean="0">
                <a:solidFill>
                  <a:schemeClr val="tx1"/>
                </a:solidFill>
              </a:rPr>
              <a:t>intercambio</a:t>
            </a:r>
            <a:endParaRPr lang="es-C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160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6438" y="332656"/>
            <a:ext cx="7793037" cy="719708"/>
          </a:xfrm>
        </p:spPr>
        <p:txBody>
          <a:bodyPr/>
          <a:lstStyle/>
          <a:p>
            <a:r>
              <a:rPr lang="es-CR" dirty="0" smtClean="0">
                <a:solidFill>
                  <a:schemeClr val="tx1"/>
                </a:solidFill>
              </a:rPr>
              <a:t>Visita IRS - Conclusiones</a:t>
            </a:r>
            <a:endParaRPr lang="es-CR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0825" y="1412776"/>
            <a:ext cx="8704263" cy="4608512"/>
          </a:xfrm>
        </p:spPr>
        <p:txBody>
          <a:bodyPr/>
          <a:lstStyle/>
          <a:p>
            <a:pPr marL="457200" lvl="1" indent="-373063">
              <a:buNone/>
            </a:pPr>
            <a:r>
              <a:rPr lang="es-CR" sz="1800" b="1" dirty="0" smtClean="0">
                <a:solidFill>
                  <a:schemeClr val="tx1"/>
                </a:solidFill>
                <a:ea typeface="+mn-ea"/>
                <a:cs typeface="+mn-cs"/>
              </a:rPr>
              <a:t>I Fase: envío de información</a:t>
            </a:r>
            <a:endParaRPr lang="es-CR" sz="1800" b="1" dirty="0">
              <a:solidFill>
                <a:schemeClr val="tx1"/>
              </a:solidFill>
              <a:ea typeface="+mn-ea"/>
              <a:cs typeface="+mn-cs"/>
            </a:endParaRPr>
          </a:p>
          <a:p>
            <a:pPr lvl="0"/>
            <a:r>
              <a:rPr lang="es-CR" sz="1800" dirty="0" smtClean="0">
                <a:solidFill>
                  <a:schemeClr val="tx1"/>
                </a:solidFill>
              </a:rPr>
              <a:t>El </a:t>
            </a:r>
            <a:r>
              <a:rPr lang="es-CR" sz="1800" dirty="0">
                <a:solidFill>
                  <a:schemeClr val="tx1"/>
                </a:solidFill>
              </a:rPr>
              <a:t>IRS </a:t>
            </a:r>
            <a:r>
              <a:rPr lang="es-CR" sz="1800" dirty="0" smtClean="0">
                <a:solidFill>
                  <a:schemeClr val="tx1"/>
                </a:solidFill>
              </a:rPr>
              <a:t>quedó muy </a:t>
            </a:r>
            <a:r>
              <a:rPr lang="es-CR" sz="1800" dirty="0">
                <a:solidFill>
                  <a:schemeClr val="tx1"/>
                </a:solidFill>
              </a:rPr>
              <a:t>satisfecho con el trabajo </a:t>
            </a:r>
            <a:r>
              <a:rPr lang="es-CR" sz="1800" dirty="0" smtClean="0">
                <a:solidFill>
                  <a:schemeClr val="tx1"/>
                </a:solidFill>
              </a:rPr>
              <a:t>realizado y la </a:t>
            </a:r>
            <a:r>
              <a:rPr lang="es-CR" sz="1800" dirty="0">
                <a:solidFill>
                  <a:schemeClr val="tx1"/>
                </a:solidFill>
              </a:rPr>
              <a:t>solución tecnológica </a:t>
            </a:r>
            <a:r>
              <a:rPr lang="es-CR" sz="1800" dirty="0" smtClean="0">
                <a:solidFill>
                  <a:schemeClr val="tx1"/>
                </a:solidFill>
              </a:rPr>
              <a:t>implementada </a:t>
            </a:r>
            <a:r>
              <a:rPr lang="es-CR" sz="1800" dirty="0">
                <a:solidFill>
                  <a:schemeClr val="tx1"/>
                </a:solidFill>
              </a:rPr>
              <a:t>para la </a:t>
            </a:r>
            <a:r>
              <a:rPr lang="es-CR" sz="1800" b="1" dirty="0">
                <a:solidFill>
                  <a:schemeClr val="tx1"/>
                </a:solidFill>
              </a:rPr>
              <a:t>recepción</a:t>
            </a:r>
            <a:r>
              <a:rPr lang="es-CR" sz="1800" dirty="0">
                <a:solidFill>
                  <a:schemeClr val="tx1"/>
                </a:solidFill>
              </a:rPr>
              <a:t>, </a:t>
            </a:r>
            <a:r>
              <a:rPr lang="es-CR" sz="1800" b="1" dirty="0">
                <a:solidFill>
                  <a:schemeClr val="tx1"/>
                </a:solidFill>
              </a:rPr>
              <a:t>validación</a:t>
            </a:r>
            <a:r>
              <a:rPr lang="es-CR" sz="1800" dirty="0">
                <a:solidFill>
                  <a:schemeClr val="tx1"/>
                </a:solidFill>
              </a:rPr>
              <a:t>, </a:t>
            </a:r>
            <a:r>
              <a:rPr lang="es-CR" sz="1800" b="1" dirty="0">
                <a:solidFill>
                  <a:schemeClr val="tx1"/>
                </a:solidFill>
              </a:rPr>
              <a:t>consolidación</a:t>
            </a:r>
            <a:r>
              <a:rPr lang="es-CR" sz="1800" dirty="0">
                <a:solidFill>
                  <a:schemeClr val="tx1"/>
                </a:solidFill>
              </a:rPr>
              <a:t> y </a:t>
            </a:r>
            <a:r>
              <a:rPr lang="es-CR" sz="1800" b="1" dirty="0">
                <a:solidFill>
                  <a:schemeClr val="tx1"/>
                </a:solidFill>
              </a:rPr>
              <a:t>envío de la información de los contribuyentes </a:t>
            </a:r>
            <a:r>
              <a:rPr lang="es-CR" sz="1800" b="1" dirty="0" smtClean="0">
                <a:solidFill>
                  <a:schemeClr val="tx1"/>
                </a:solidFill>
              </a:rPr>
              <a:t>hacia </a:t>
            </a:r>
            <a:r>
              <a:rPr lang="es-CR" sz="1800" b="1" dirty="0">
                <a:solidFill>
                  <a:schemeClr val="tx1"/>
                </a:solidFill>
              </a:rPr>
              <a:t>el IRS. </a:t>
            </a:r>
            <a:endParaRPr lang="es-CR" sz="1800" b="1" dirty="0" smtClean="0">
              <a:solidFill>
                <a:schemeClr val="tx1"/>
              </a:solidFill>
            </a:endParaRPr>
          </a:p>
          <a:p>
            <a:pPr lvl="0"/>
            <a:r>
              <a:rPr lang="es-CR" sz="1800" dirty="0" smtClean="0">
                <a:solidFill>
                  <a:schemeClr val="tx1"/>
                </a:solidFill>
              </a:rPr>
              <a:t>Así </a:t>
            </a:r>
            <a:r>
              <a:rPr lang="es-CR" sz="1800" dirty="0">
                <a:solidFill>
                  <a:schemeClr val="tx1"/>
                </a:solidFill>
              </a:rPr>
              <a:t>como </a:t>
            </a:r>
            <a:r>
              <a:rPr lang="es-CR" sz="1800" dirty="0" smtClean="0">
                <a:solidFill>
                  <a:schemeClr val="tx1"/>
                </a:solidFill>
              </a:rPr>
              <a:t>con </a:t>
            </a:r>
            <a:r>
              <a:rPr lang="es-CR" sz="1800" dirty="0">
                <a:solidFill>
                  <a:schemeClr val="tx1"/>
                </a:solidFill>
              </a:rPr>
              <a:t>las políticas, controles, </a:t>
            </a:r>
            <a:r>
              <a:rPr lang="es-CR" sz="1800" dirty="0" smtClean="0">
                <a:solidFill>
                  <a:schemeClr val="tx1"/>
                </a:solidFill>
              </a:rPr>
              <a:t>procesos y </a:t>
            </a:r>
            <a:r>
              <a:rPr lang="es-CR" sz="1800" dirty="0">
                <a:solidFill>
                  <a:schemeClr val="tx1"/>
                </a:solidFill>
              </a:rPr>
              <a:t>procedimientos que </a:t>
            </a:r>
            <a:r>
              <a:rPr lang="es-CR" sz="1800" dirty="0" smtClean="0">
                <a:solidFill>
                  <a:schemeClr val="tx1"/>
                </a:solidFill>
              </a:rPr>
              <a:t>se tiene </a:t>
            </a:r>
            <a:r>
              <a:rPr lang="es-CR" sz="1800" dirty="0">
                <a:solidFill>
                  <a:schemeClr val="tx1"/>
                </a:solidFill>
              </a:rPr>
              <a:t>para salvaguardar la seguridad y confidencialidad de la información</a:t>
            </a:r>
            <a:r>
              <a:rPr lang="es-CR" sz="1800" dirty="0" smtClean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es-CR" sz="1800" dirty="0" smtClean="0">
                <a:solidFill>
                  <a:schemeClr val="tx1"/>
                </a:solidFill>
              </a:rPr>
              <a:t>El </a:t>
            </a:r>
            <a:r>
              <a:rPr lang="es-CR" sz="1800" dirty="0">
                <a:solidFill>
                  <a:schemeClr val="tx1"/>
                </a:solidFill>
              </a:rPr>
              <a:t>IRS entendió el apoyo que el BCCR le está dando al Ministerio de Hacienda para la implementación referente a la Ley FATCA</a:t>
            </a:r>
            <a:r>
              <a:rPr lang="es-CR" sz="1800" dirty="0" smtClean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es-CR" sz="1800" dirty="0" smtClean="0">
                <a:solidFill>
                  <a:schemeClr val="tx1"/>
                </a:solidFill>
              </a:rPr>
              <a:t>La </a:t>
            </a:r>
            <a:r>
              <a:rPr lang="es-CR" sz="1800" b="1" dirty="0" smtClean="0">
                <a:solidFill>
                  <a:schemeClr val="tx1"/>
                </a:solidFill>
              </a:rPr>
              <a:t>solución tecnológica </a:t>
            </a:r>
            <a:r>
              <a:rPr lang="es-CR" sz="1800" dirty="0" smtClean="0">
                <a:solidFill>
                  <a:schemeClr val="tx1"/>
                </a:solidFill>
              </a:rPr>
              <a:t>y los </a:t>
            </a:r>
            <a:r>
              <a:rPr lang="es-CR" sz="1800" b="1" dirty="0" smtClean="0">
                <a:solidFill>
                  <a:schemeClr val="tx1"/>
                </a:solidFill>
              </a:rPr>
              <a:t>procesos</a:t>
            </a:r>
            <a:r>
              <a:rPr lang="es-CR" sz="1800" dirty="0" smtClean="0">
                <a:solidFill>
                  <a:schemeClr val="tx1"/>
                </a:solidFill>
              </a:rPr>
              <a:t> definidos en principio </a:t>
            </a:r>
            <a:r>
              <a:rPr lang="es-CR" sz="1800" b="1" dirty="0" smtClean="0">
                <a:solidFill>
                  <a:schemeClr val="tx1"/>
                </a:solidFill>
              </a:rPr>
              <a:t>cumplen</a:t>
            </a:r>
            <a:r>
              <a:rPr lang="es-CR" sz="1800" dirty="0" smtClean="0">
                <a:solidFill>
                  <a:schemeClr val="tx1"/>
                </a:solidFill>
              </a:rPr>
              <a:t> </a:t>
            </a:r>
            <a:r>
              <a:rPr lang="es-CR" sz="1800" dirty="0">
                <a:solidFill>
                  <a:schemeClr val="tx1"/>
                </a:solidFill>
              </a:rPr>
              <a:t>con las </a:t>
            </a:r>
            <a:r>
              <a:rPr lang="es-CR" sz="1800" dirty="0" smtClean="0">
                <a:solidFill>
                  <a:schemeClr val="tx1"/>
                </a:solidFill>
              </a:rPr>
              <a:t>condiciones </a:t>
            </a:r>
            <a:r>
              <a:rPr lang="es-CR" sz="1800" dirty="0">
                <a:solidFill>
                  <a:schemeClr val="tx1"/>
                </a:solidFill>
              </a:rPr>
              <a:t>para poder realizar el envío de la información de los contribuyentes estadounidenses que residen en Costa Rica</a:t>
            </a:r>
            <a:r>
              <a:rPr lang="es-CR" sz="18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s-CR" sz="1800" b="1" dirty="0" smtClean="0">
                <a:solidFill>
                  <a:schemeClr val="tx1"/>
                </a:solidFill>
              </a:rPr>
              <a:t>II </a:t>
            </a:r>
            <a:r>
              <a:rPr lang="es-CR" sz="1800" b="1" dirty="0">
                <a:solidFill>
                  <a:schemeClr val="tx1"/>
                </a:solidFill>
              </a:rPr>
              <a:t>Fase: </a:t>
            </a:r>
            <a:r>
              <a:rPr lang="es-CR" sz="1800" b="1" dirty="0" smtClean="0">
                <a:solidFill>
                  <a:schemeClr val="tx1"/>
                </a:solidFill>
              </a:rPr>
              <a:t>recepción de  información  </a:t>
            </a:r>
            <a:endParaRPr lang="es-CR" sz="1800" b="1" dirty="0">
              <a:solidFill>
                <a:schemeClr val="tx1"/>
              </a:solidFill>
            </a:endParaRPr>
          </a:p>
          <a:p>
            <a:pPr lvl="0"/>
            <a:r>
              <a:rPr lang="es-CR" sz="1800" dirty="0" smtClean="0">
                <a:solidFill>
                  <a:schemeClr val="tx1"/>
                </a:solidFill>
              </a:rPr>
              <a:t>El Ministerio de Hacienda va ha trabajar en la solución tecnológica y los procesos para recibir la información de los contribuyentes costarricenses que viven en los Estados Unidos.</a:t>
            </a:r>
            <a:endParaRPr lang="es-CR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389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CCR2">
  <a:themeElements>
    <a:clrScheme name="BCCR-graficos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3D6FA5"/>
      </a:accent1>
      <a:accent2>
        <a:srgbClr val="7CADDA"/>
      </a:accent2>
      <a:accent3>
        <a:srgbClr val="5DB3C7"/>
      </a:accent3>
      <a:accent4>
        <a:srgbClr val="A9CD69"/>
      </a:accent4>
      <a:accent5>
        <a:srgbClr val="FDD36B"/>
      </a:accent5>
      <a:accent6>
        <a:srgbClr val="FEAA5E"/>
      </a:accent6>
      <a:hlink>
        <a:srgbClr val="FFFFFF"/>
      </a:hlink>
      <a:folHlink>
        <a:srgbClr val="000000"/>
      </a:folHlink>
    </a:clrScheme>
    <a:fontScheme name="BCCR-excel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ezcla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CCR2">
  <a:themeElements>
    <a:clrScheme name="BCCR-graficos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3D6FA5"/>
      </a:accent1>
      <a:accent2>
        <a:srgbClr val="7CADDA"/>
      </a:accent2>
      <a:accent3>
        <a:srgbClr val="5DB3C7"/>
      </a:accent3>
      <a:accent4>
        <a:srgbClr val="A9CD69"/>
      </a:accent4>
      <a:accent5>
        <a:srgbClr val="FDD36B"/>
      </a:accent5>
      <a:accent6>
        <a:srgbClr val="FEAA5E"/>
      </a:accent6>
      <a:hlink>
        <a:srgbClr val="FFFFFF"/>
      </a:hlink>
      <a:folHlink>
        <a:srgbClr val="000000"/>
      </a:folHlink>
    </a:clrScheme>
    <a:fontScheme name="BCCR-excel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solidFill>
            <a:schemeClr val="tx1"/>
          </a:solidFill>
          <a:headEnd type="none" w="med" len="med"/>
          <a:tailEnd type="triangl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Mezcla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F8C9B2F7B094A45BF4A4C891857BB65" ma:contentTypeVersion="1" ma:contentTypeDescription="Crear nuevo documento." ma:contentTypeScope="" ma:versionID="0b57f6cc9d0e731f85640acacc2711e2">
  <xsd:schema xmlns:xsd="http://www.w3.org/2001/XMLSchema" xmlns:xs="http://www.w3.org/2001/XMLSchema" xmlns:p="http://schemas.microsoft.com/office/2006/metadata/properties" xmlns:ns2="8a0a4788-06ca-437b-bfc6-ffe2f4a28eed" targetNamespace="http://schemas.microsoft.com/office/2006/metadata/properties" ma:root="true" ma:fieldsID="c1e32adbda26099a4e9e31c4bc449d94" ns2:_="">
    <xsd:import namespace="8a0a4788-06ca-437b-bfc6-ffe2f4a28eed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0a4788-06ca-437b-bfc6-ffe2f4a28ee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9FD440-95DF-4D03-BA2E-5237F64FC624}"/>
</file>

<file path=customXml/itemProps2.xml><?xml version="1.0" encoding="utf-8"?>
<ds:datastoreItem xmlns:ds="http://schemas.openxmlformats.org/officeDocument/2006/customXml" ds:itemID="{020F7987-604F-4C9C-90EB-4EE3B72C1FBD}"/>
</file>

<file path=customXml/itemProps3.xml><?xml version="1.0" encoding="utf-8"?>
<ds:datastoreItem xmlns:ds="http://schemas.openxmlformats.org/officeDocument/2006/customXml" ds:itemID="{D54745E6-6465-4E47-A1BD-3E76E5E68680}"/>
</file>

<file path=docProps/app.xml><?xml version="1.0" encoding="utf-8"?>
<Properties xmlns="http://schemas.openxmlformats.org/officeDocument/2006/extended-properties" xmlns:vt="http://schemas.openxmlformats.org/officeDocument/2006/docPropsVTypes">
  <Template>PresentaciónBCCR-2012</Template>
  <TotalTime>13050</TotalTime>
  <Words>890</Words>
  <Application>Microsoft Office PowerPoint</Application>
  <PresentationFormat>Presentación en pantalla (4:3)</PresentationFormat>
  <Paragraphs>193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19</vt:i4>
      </vt:variant>
    </vt:vector>
  </HeadingPairs>
  <TitlesOfParts>
    <vt:vector size="27" baseType="lpstr">
      <vt:lpstr>Arial</vt:lpstr>
      <vt:lpstr>Calibri</vt:lpstr>
      <vt:lpstr>Franklin Gothic Book</vt:lpstr>
      <vt:lpstr>Palatino Linotype</vt:lpstr>
      <vt:lpstr>Wingdings</vt:lpstr>
      <vt:lpstr>Wingdings 2</vt:lpstr>
      <vt:lpstr>1_BCCR2</vt:lpstr>
      <vt:lpstr>BCCR2</vt:lpstr>
      <vt:lpstr>Presentación de PowerPoint</vt:lpstr>
      <vt:lpstr>Agenda</vt:lpstr>
      <vt:lpstr>Agenda</vt:lpstr>
      <vt:lpstr>Presentación de PowerPoint</vt:lpstr>
      <vt:lpstr>Presentación de PowerPoint</vt:lpstr>
      <vt:lpstr>Agenda</vt:lpstr>
      <vt:lpstr>Visita IRS</vt:lpstr>
      <vt:lpstr>Visita IRS</vt:lpstr>
      <vt:lpstr>Visita IRS - Conclusiones</vt:lpstr>
      <vt:lpstr>Agenda</vt:lpstr>
      <vt:lpstr>Fases de pruebas</vt:lpstr>
      <vt:lpstr>Agenda</vt:lpstr>
      <vt:lpstr>Semáforos</vt:lpstr>
      <vt:lpstr>Agenda</vt:lpstr>
      <vt:lpstr>Agenda</vt:lpstr>
      <vt:lpstr>Lista de verificación para Instituciones Financieras</vt:lpstr>
      <vt:lpstr>Presentación de PowerPoint</vt:lpstr>
      <vt:lpstr>Documentos disponibles</vt:lpstr>
      <vt:lpstr>Consultas</vt:lpstr>
    </vt:vector>
  </TitlesOfParts>
  <Company>BCCR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Contactos Entidades 27-04-2015 </dc:title>
  <dc:creator>CENTENO PEREZ MARCIA</dc:creator>
  <cp:lastModifiedBy>MOLINA CALDERON GUILLERMO ANDRES</cp:lastModifiedBy>
  <cp:revision>733</cp:revision>
  <cp:lastPrinted>2014-12-17T23:24:29Z</cp:lastPrinted>
  <dcterms:created xsi:type="dcterms:W3CDTF">2012-10-25T20:35:02Z</dcterms:created>
  <dcterms:modified xsi:type="dcterms:W3CDTF">2015-04-29T17:27:05Z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0x0101009F8C9B2F7B094A45BF4A4C891857BB65</vt:lpwstr>
  </property>
  <property fmtid="{D5CDD505-2E9C-101B-9397-08002B2CF9AE}" pid="3" name="Tipo de Documento">
    <vt:lpwstr>Diseño</vt:lpwstr>
  </property>
  <property fmtid="{D5CDD505-2E9C-101B-9397-08002B2CF9AE}" pid="4" name="Servicio">
    <vt:lpwstr>9</vt:lpwstr>
  </property>
</Properties>
</file>