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3" r:id="rId5"/>
  </p:sldMasterIdLst>
  <p:notesMasterIdLst>
    <p:notesMasterId r:id="rId25"/>
  </p:notesMasterIdLst>
  <p:sldIdLst>
    <p:sldId id="256" r:id="rId6"/>
    <p:sldId id="336" r:id="rId7"/>
    <p:sldId id="414" r:id="rId8"/>
    <p:sldId id="403" r:id="rId9"/>
    <p:sldId id="390" r:id="rId10"/>
    <p:sldId id="415" r:id="rId11"/>
    <p:sldId id="393" r:id="rId12"/>
    <p:sldId id="391" r:id="rId13"/>
    <p:sldId id="421" r:id="rId14"/>
    <p:sldId id="418" r:id="rId15"/>
    <p:sldId id="423" r:id="rId16"/>
    <p:sldId id="422" r:id="rId17"/>
    <p:sldId id="402" r:id="rId18"/>
    <p:sldId id="419" r:id="rId19"/>
    <p:sldId id="413" r:id="rId20"/>
    <p:sldId id="424" r:id="rId21"/>
    <p:sldId id="383" r:id="rId22"/>
    <p:sldId id="382" r:id="rId23"/>
    <p:sldId id="384" r:id="rId24"/>
  </p:sldIdLst>
  <p:sldSz cx="9144000" cy="6858000" type="screen4x3"/>
  <p:notesSz cx="7010400" cy="9236075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JAS JIMENEZ ZAIDA" initials="RJZ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99FF99"/>
    <a:srgbClr val="C638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61" autoAdjust="0"/>
    <p:restoredTop sz="94660"/>
  </p:normalViewPr>
  <p:slideViewPr>
    <p:cSldViewPr>
      <p:cViewPr varScale="1">
        <p:scale>
          <a:sx n="113" d="100"/>
          <a:sy n="113" d="100"/>
        </p:scale>
        <p:origin x="-864" y="-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6382D9-24C5-4370-B1E9-48B1A655C992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0F0D6E95-E66F-4BBF-AF00-0EC962F8A660}">
      <dgm:prSet/>
      <dgm:spPr/>
      <dgm:t>
        <a:bodyPr/>
        <a:lstStyle/>
        <a:p>
          <a:pPr rtl="0"/>
          <a:r>
            <a:rPr lang="es-CR" dirty="0" smtClean="0">
              <a:solidFill>
                <a:schemeClr val="bg1"/>
              </a:solidFill>
            </a:rPr>
            <a:t>.</a:t>
          </a:r>
          <a:endParaRPr lang="es-CR" dirty="0">
            <a:solidFill>
              <a:schemeClr val="bg1"/>
            </a:solidFill>
          </a:endParaRPr>
        </a:p>
      </dgm:t>
    </dgm:pt>
    <dgm:pt modelId="{9A8CEBDA-5469-493E-B79C-EB0988065551}" type="parTrans" cxnId="{28C9E087-0792-4525-899D-19F5B0F07199}">
      <dgm:prSet/>
      <dgm:spPr/>
      <dgm:t>
        <a:bodyPr/>
        <a:lstStyle/>
        <a:p>
          <a:endParaRPr lang="es-CR"/>
        </a:p>
      </dgm:t>
    </dgm:pt>
    <dgm:pt modelId="{F1816E80-89C4-4BCF-9FD0-8F6DE3E4C439}" type="sibTrans" cxnId="{28C9E087-0792-4525-899D-19F5B0F07199}">
      <dgm:prSet/>
      <dgm:spPr/>
      <dgm:t>
        <a:bodyPr/>
        <a:lstStyle/>
        <a:p>
          <a:endParaRPr lang="es-CR"/>
        </a:p>
      </dgm:t>
    </dgm:pt>
    <dgm:pt modelId="{F2597EC3-ED4D-4D9B-91EB-5EAD2AF1829C}">
      <dgm:prSet custT="1"/>
      <dgm:spPr/>
      <dgm:t>
        <a:bodyPr/>
        <a:lstStyle/>
        <a:p>
          <a:pPr rtl="0"/>
          <a:r>
            <a:rPr lang="es-CR" sz="1600" dirty="0" smtClean="0"/>
            <a:t>Enviar direcciones IP para pruebas</a:t>
          </a:r>
          <a:endParaRPr lang="es-CR" sz="1600" dirty="0"/>
        </a:p>
      </dgm:t>
    </dgm:pt>
    <dgm:pt modelId="{FA632420-5CFF-4DE4-A10F-770A396D588A}" type="parTrans" cxnId="{A2FAAFC1-9C06-46D7-B922-5BC4D69276AA}">
      <dgm:prSet/>
      <dgm:spPr/>
      <dgm:t>
        <a:bodyPr/>
        <a:lstStyle/>
        <a:p>
          <a:endParaRPr lang="es-CR"/>
        </a:p>
      </dgm:t>
    </dgm:pt>
    <dgm:pt modelId="{93F73145-31FC-470B-B9D3-BC6DAFD562F8}" type="sibTrans" cxnId="{A2FAAFC1-9C06-46D7-B922-5BC4D69276AA}">
      <dgm:prSet/>
      <dgm:spPr/>
      <dgm:t>
        <a:bodyPr/>
        <a:lstStyle/>
        <a:p>
          <a:endParaRPr lang="es-CR"/>
        </a:p>
      </dgm:t>
    </dgm:pt>
    <dgm:pt modelId="{6B13972B-C0B2-4343-8A7A-0817A4489626}">
      <dgm:prSet custT="1"/>
      <dgm:spPr/>
      <dgm:t>
        <a:bodyPr/>
        <a:lstStyle/>
        <a:p>
          <a:pPr rtl="0"/>
          <a:r>
            <a:rPr lang="es-CR" sz="1600" dirty="0" smtClean="0"/>
            <a:t>Definir la forma de envío del reporte</a:t>
          </a:r>
          <a:endParaRPr lang="es-CR" sz="1600" dirty="0"/>
        </a:p>
      </dgm:t>
    </dgm:pt>
    <dgm:pt modelId="{9310883A-61E9-4282-BC54-A88646D2A5A2}" type="parTrans" cxnId="{45E96309-0C2C-4866-9B2E-E50087F88836}">
      <dgm:prSet/>
      <dgm:spPr/>
      <dgm:t>
        <a:bodyPr/>
        <a:lstStyle/>
        <a:p>
          <a:endParaRPr lang="es-CR"/>
        </a:p>
      </dgm:t>
    </dgm:pt>
    <dgm:pt modelId="{81799D14-E55B-46A2-8AAB-2620C042D4E2}" type="sibTrans" cxnId="{45E96309-0C2C-4866-9B2E-E50087F88836}">
      <dgm:prSet/>
      <dgm:spPr/>
      <dgm:t>
        <a:bodyPr/>
        <a:lstStyle/>
        <a:p>
          <a:endParaRPr lang="es-CR"/>
        </a:p>
      </dgm:t>
    </dgm:pt>
    <dgm:pt modelId="{60166C00-6FC0-4AEF-A71D-1C783977E8AA}">
      <dgm:prSet custT="1"/>
      <dgm:spPr/>
      <dgm:t>
        <a:bodyPr/>
        <a:lstStyle/>
        <a:p>
          <a:pPr rtl="0"/>
          <a:r>
            <a:rPr lang="es-CR" sz="1600" dirty="0" smtClean="0"/>
            <a:t>Establecer comunicación con el servicio del BCCR</a:t>
          </a:r>
          <a:r>
            <a:rPr lang="es-CR" sz="1600" dirty="0" smtClean="0">
              <a:solidFill>
                <a:srgbClr val="FF0000"/>
              </a:solidFill>
            </a:rPr>
            <a:t>*</a:t>
          </a:r>
          <a:endParaRPr lang="es-CR" sz="1600" dirty="0">
            <a:solidFill>
              <a:srgbClr val="FF0000"/>
            </a:solidFill>
          </a:endParaRPr>
        </a:p>
      </dgm:t>
    </dgm:pt>
    <dgm:pt modelId="{151B9737-0781-4E0C-8EC0-6C242654659E}" type="parTrans" cxnId="{22D33C9C-9BAA-4672-92B9-11C2CE39A0D3}">
      <dgm:prSet/>
      <dgm:spPr/>
      <dgm:t>
        <a:bodyPr/>
        <a:lstStyle/>
        <a:p>
          <a:endParaRPr lang="es-CR"/>
        </a:p>
      </dgm:t>
    </dgm:pt>
    <dgm:pt modelId="{0127B4E4-67EA-42FC-B403-7B220B1FB3E5}" type="sibTrans" cxnId="{22D33C9C-9BAA-4672-92B9-11C2CE39A0D3}">
      <dgm:prSet/>
      <dgm:spPr/>
      <dgm:t>
        <a:bodyPr/>
        <a:lstStyle/>
        <a:p>
          <a:endParaRPr lang="es-CR"/>
        </a:p>
      </dgm:t>
    </dgm:pt>
    <dgm:pt modelId="{46913C1E-D52B-4A1F-BBF9-6908B977FFE7}">
      <dgm:prSet custT="1"/>
      <dgm:spPr/>
      <dgm:t>
        <a:bodyPr/>
        <a:lstStyle/>
        <a:p>
          <a:pPr rtl="0"/>
          <a:r>
            <a:rPr lang="es-CR" sz="1600" dirty="0" smtClean="0"/>
            <a:t>Enviar el GIIN el BCCR</a:t>
          </a:r>
          <a:endParaRPr lang="es-CR" sz="1600" dirty="0"/>
        </a:p>
      </dgm:t>
    </dgm:pt>
    <dgm:pt modelId="{07D6469C-2640-43BD-BE98-E4D35FADE470}" type="parTrans" cxnId="{5311125C-DD1D-491A-85F4-2D9905907753}">
      <dgm:prSet/>
      <dgm:spPr/>
      <dgm:t>
        <a:bodyPr/>
        <a:lstStyle/>
        <a:p>
          <a:endParaRPr lang="es-CR"/>
        </a:p>
      </dgm:t>
    </dgm:pt>
    <dgm:pt modelId="{57E97D00-4E78-49C8-8F3E-764BB940341F}" type="sibTrans" cxnId="{5311125C-DD1D-491A-85F4-2D9905907753}">
      <dgm:prSet/>
      <dgm:spPr/>
      <dgm:t>
        <a:bodyPr/>
        <a:lstStyle/>
        <a:p>
          <a:endParaRPr lang="es-CR"/>
        </a:p>
      </dgm:t>
    </dgm:pt>
    <dgm:pt modelId="{A2AF14CE-3D4F-4D15-A58D-27A9CA5CDB10}">
      <dgm:prSet custT="1"/>
      <dgm:spPr/>
      <dgm:t>
        <a:bodyPr/>
        <a:lstStyle/>
        <a:p>
          <a:pPr rtl="0"/>
          <a:r>
            <a:rPr lang="es-CR" sz="1600" dirty="0" smtClean="0"/>
            <a:t>Finalizar las pruebas de autenticación</a:t>
          </a:r>
          <a:r>
            <a:rPr lang="es-CR" sz="1600" dirty="0" smtClean="0">
              <a:solidFill>
                <a:srgbClr val="FF0000"/>
              </a:solidFill>
            </a:rPr>
            <a:t>*</a:t>
          </a:r>
          <a:endParaRPr lang="es-CR" sz="1600" dirty="0">
            <a:solidFill>
              <a:srgbClr val="FF0000"/>
            </a:solidFill>
          </a:endParaRPr>
        </a:p>
      </dgm:t>
    </dgm:pt>
    <dgm:pt modelId="{737B26FD-D499-4E58-B102-796DD967F8A4}" type="parTrans" cxnId="{4186364E-00D2-4087-B451-E7E9F49C7497}">
      <dgm:prSet/>
      <dgm:spPr/>
      <dgm:t>
        <a:bodyPr/>
        <a:lstStyle/>
        <a:p>
          <a:endParaRPr lang="es-CR"/>
        </a:p>
      </dgm:t>
    </dgm:pt>
    <dgm:pt modelId="{128A4DA4-BE37-4063-A9D7-7408DFF88D0F}" type="sibTrans" cxnId="{4186364E-00D2-4087-B451-E7E9F49C7497}">
      <dgm:prSet/>
      <dgm:spPr/>
      <dgm:t>
        <a:bodyPr/>
        <a:lstStyle/>
        <a:p>
          <a:endParaRPr lang="es-CR"/>
        </a:p>
      </dgm:t>
    </dgm:pt>
    <dgm:pt modelId="{ACF95A1E-7F01-420B-B33D-441CACE936B9}">
      <dgm:prSet custT="1"/>
      <dgm:spPr/>
      <dgm:t>
        <a:bodyPr/>
        <a:lstStyle/>
        <a:p>
          <a:pPr rtl="0"/>
          <a:r>
            <a:rPr lang="es-CR" sz="1600" smtClean="0"/>
            <a:t>Generar el XML FATCA</a:t>
          </a:r>
          <a:endParaRPr lang="es-CR" sz="1600"/>
        </a:p>
      </dgm:t>
    </dgm:pt>
    <dgm:pt modelId="{00F18006-9D04-4EA5-9743-B29BEFE98CC7}" type="parTrans" cxnId="{D2B4F064-E856-481C-A865-DB29728993C5}">
      <dgm:prSet/>
      <dgm:spPr/>
      <dgm:t>
        <a:bodyPr/>
        <a:lstStyle/>
        <a:p>
          <a:endParaRPr lang="es-CR"/>
        </a:p>
      </dgm:t>
    </dgm:pt>
    <dgm:pt modelId="{8586077F-EC51-499C-9F9B-60D5E2766B4C}" type="sibTrans" cxnId="{D2B4F064-E856-481C-A865-DB29728993C5}">
      <dgm:prSet/>
      <dgm:spPr/>
      <dgm:t>
        <a:bodyPr/>
        <a:lstStyle/>
        <a:p>
          <a:endParaRPr lang="es-CR"/>
        </a:p>
      </dgm:t>
    </dgm:pt>
    <dgm:pt modelId="{3E2C7F76-F7EA-4F50-917B-45FDF08A78FD}">
      <dgm:prSet custT="1"/>
      <dgm:spPr/>
      <dgm:t>
        <a:bodyPr/>
        <a:lstStyle/>
        <a:p>
          <a:pPr rtl="0"/>
          <a:r>
            <a:rPr lang="es-CR" sz="1600" dirty="0" smtClean="0"/>
            <a:t>Finalizar las pruebas de envío de archivo</a:t>
          </a:r>
          <a:endParaRPr lang="es-CR" sz="1600" dirty="0"/>
        </a:p>
      </dgm:t>
    </dgm:pt>
    <dgm:pt modelId="{3C6E9D98-9E6C-4BC8-9FD6-79B96E6E8496}" type="parTrans" cxnId="{9C64992C-4502-4FFF-8204-772E208A188B}">
      <dgm:prSet/>
      <dgm:spPr/>
      <dgm:t>
        <a:bodyPr/>
        <a:lstStyle/>
        <a:p>
          <a:endParaRPr lang="es-CR"/>
        </a:p>
      </dgm:t>
    </dgm:pt>
    <dgm:pt modelId="{979BB1DC-9740-4B1E-9617-065517EE0B4E}" type="sibTrans" cxnId="{9C64992C-4502-4FFF-8204-772E208A188B}">
      <dgm:prSet/>
      <dgm:spPr/>
      <dgm:t>
        <a:bodyPr/>
        <a:lstStyle/>
        <a:p>
          <a:endParaRPr lang="es-CR"/>
        </a:p>
      </dgm:t>
    </dgm:pt>
    <dgm:pt modelId="{28A3B68D-45F0-47C3-A29B-F89A1A9C8C71}">
      <dgm:prSet custT="1"/>
      <dgm:spPr/>
      <dgm:t>
        <a:bodyPr/>
        <a:lstStyle/>
        <a:p>
          <a:pPr rtl="0"/>
          <a:r>
            <a:rPr lang="es-CR" sz="1600" dirty="0" smtClean="0"/>
            <a:t>Completar suscripción a servicios FATCA</a:t>
          </a:r>
          <a:endParaRPr lang="es-CR" sz="1600" dirty="0"/>
        </a:p>
      </dgm:t>
    </dgm:pt>
    <dgm:pt modelId="{1CA4B981-1E8B-4193-BCC6-F7CEA04E4DB3}" type="parTrans" cxnId="{75F455CA-0523-41DA-B3E4-0A662F3AD8E6}">
      <dgm:prSet/>
      <dgm:spPr/>
      <dgm:t>
        <a:bodyPr/>
        <a:lstStyle/>
        <a:p>
          <a:endParaRPr lang="es-CR"/>
        </a:p>
      </dgm:t>
    </dgm:pt>
    <dgm:pt modelId="{09CDFF6A-01E8-4228-8B3A-8520221C49A7}" type="sibTrans" cxnId="{75F455CA-0523-41DA-B3E4-0A662F3AD8E6}">
      <dgm:prSet/>
      <dgm:spPr/>
      <dgm:t>
        <a:bodyPr/>
        <a:lstStyle/>
        <a:p>
          <a:endParaRPr lang="es-CR"/>
        </a:p>
      </dgm:t>
    </dgm:pt>
    <dgm:pt modelId="{D8F1179D-2978-44E8-BAB2-63CD8B923318}">
      <dgm:prSet custT="1"/>
      <dgm:spPr/>
      <dgm:t>
        <a:bodyPr/>
        <a:lstStyle/>
        <a:p>
          <a:pPr rtl="0"/>
          <a:r>
            <a:rPr lang="es-CR" sz="1600" smtClean="0"/>
            <a:t>Gestionar certificados de firma digital para los usuarios del sitio web</a:t>
          </a:r>
          <a:endParaRPr lang="es-CR" sz="1600"/>
        </a:p>
      </dgm:t>
    </dgm:pt>
    <dgm:pt modelId="{9D2D97D5-BFBF-413F-AF67-3C6A4FCC0025}" type="parTrans" cxnId="{E3C573CC-4488-4B3F-85A4-473C2B470E83}">
      <dgm:prSet/>
      <dgm:spPr/>
      <dgm:t>
        <a:bodyPr/>
        <a:lstStyle/>
        <a:p>
          <a:endParaRPr lang="es-CR"/>
        </a:p>
      </dgm:t>
    </dgm:pt>
    <dgm:pt modelId="{06CE7983-7F8C-4FD5-9BBB-44A430D67342}" type="sibTrans" cxnId="{E3C573CC-4488-4B3F-85A4-473C2B470E83}">
      <dgm:prSet/>
      <dgm:spPr/>
      <dgm:t>
        <a:bodyPr/>
        <a:lstStyle/>
        <a:p>
          <a:endParaRPr lang="es-CR"/>
        </a:p>
      </dgm:t>
    </dgm:pt>
    <dgm:pt modelId="{BF24CEAD-06E4-4184-A8C6-8655D6AE01DD}">
      <dgm:prSet custT="1"/>
      <dgm:spPr/>
      <dgm:t>
        <a:bodyPr/>
        <a:lstStyle/>
        <a:p>
          <a:pPr rtl="0"/>
          <a:r>
            <a:rPr lang="es-CR" sz="1600" dirty="0" smtClean="0"/>
            <a:t>Enviar oficialmente el reporte FATCA</a:t>
          </a:r>
          <a:endParaRPr lang="es-CR" sz="1600" dirty="0"/>
        </a:p>
      </dgm:t>
    </dgm:pt>
    <dgm:pt modelId="{6C77A782-0FEF-446D-8A23-B5E3046EB167}" type="parTrans" cxnId="{AA921569-8991-43B9-B16E-81DFB92B1A5D}">
      <dgm:prSet/>
      <dgm:spPr/>
      <dgm:t>
        <a:bodyPr/>
        <a:lstStyle/>
        <a:p>
          <a:endParaRPr lang="es-CR"/>
        </a:p>
      </dgm:t>
    </dgm:pt>
    <dgm:pt modelId="{AF22BBE7-9553-46DD-8DAC-6401A10AB070}" type="sibTrans" cxnId="{AA921569-8991-43B9-B16E-81DFB92B1A5D}">
      <dgm:prSet/>
      <dgm:spPr/>
      <dgm:t>
        <a:bodyPr/>
        <a:lstStyle/>
        <a:p>
          <a:endParaRPr lang="es-CR"/>
        </a:p>
      </dgm:t>
    </dgm:pt>
    <dgm:pt modelId="{90F2FB0C-FCAB-4B3F-84DF-BBDBB2D67592}" type="pres">
      <dgm:prSet presAssocID="{F26382D9-24C5-4370-B1E9-48B1A655C992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CR"/>
        </a:p>
      </dgm:t>
    </dgm:pt>
    <dgm:pt modelId="{A5A62742-5B13-4DE6-BFC9-BAEA06B8060D}" type="pres">
      <dgm:prSet presAssocID="{0F0D6E95-E66F-4BBF-AF00-0EC962F8A660}" presName="root" presStyleCnt="0">
        <dgm:presLayoutVars>
          <dgm:chMax/>
          <dgm:chPref/>
        </dgm:presLayoutVars>
      </dgm:prSet>
      <dgm:spPr/>
    </dgm:pt>
    <dgm:pt modelId="{9CA41A79-9B84-411F-81B4-D7C0058FCCFF}" type="pres">
      <dgm:prSet presAssocID="{0F0D6E95-E66F-4BBF-AF00-0EC962F8A660}" presName="rootComposite" presStyleCnt="0">
        <dgm:presLayoutVars/>
      </dgm:prSet>
      <dgm:spPr/>
    </dgm:pt>
    <dgm:pt modelId="{E18A37B4-BB59-4D07-A298-D7634BBDC48D}" type="pres">
      <dgm:prSet presAssocID="{0F0D6E95-E66F-4BBF-AF00-0EC962F8A660}" presName="ParentAccent" presStyleLbl="alignNode1" presStyleIdx="0" presStyleCnt="1"/>
      <dgm:spPr/>
    </dgm:pt>
    <dgm:pt modelId="{35B95576-0B29-4052-A5DD-CF70141D9971}" type="pres">
      <dgm:prSet presAssocID="{0F0D6E95-E66F-4BBF-AF00-0EC962F8A660}" presName="ParentSmallAccent" presStyleLbl="fgAcc1" presStyleIdx="0" presStyleCnt="1"/>
      <dgm:spPr/>
    </dgm:pt>
    <dgm:pt modelId="{19B65451-3BAE-4875-928A-312867F0E6B0}" type="pres">
      <dgm:prSet presAssocID="{0F0D6E95-E66F-4BBF-AF00-0EC962F8A660}" presName="Parent" presStyleLbl="revTx" presStyleIdx="0" presStyleCnt="11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1C78DA86-62A3-45C6-B6A4-7EFBBE199FE8}" type="pres">
      <dgm:prSet presAssocID="{0F0D6E95-E66F-4BBF-AF00-0EC962F8A660}" presName="childShape" presStyleCnt="0">
        <dgm:presLayoutVars>
          <dgm:chMax val="0"/>
          <dgm:chPref val="0"/>
        </dgm:presLayoutVars>
      </dgm:prSet>
      <dgm:spPr/>
    </dgm:pt>
    <dgm:pt modelId="{EADD5933-5AEC-4BCE-90AD-CCBECE42EE5C}" type="pres">
      <dgm:prSet presAssocID="{F2597EC3-ED4D-4D9B-91EB-5EAD2AF1829C}" presName="childComposite" presStyleCnt="0">
        <dgm:presLayoutVars>
          <dgm:chMax val="0"/>
          <dgm:chPref val="0"/>
        </dgm:presLayoutVars>
      </dgm:prSet>
      <dgm:spPr/>
    </dgm:pt>
    <dgm:pt modelId="{40FEAC3E-6C9E-463E-B869-235551C20ECE}" type="pres">
      <dgm:prSet presAssocID="{F2597EC3-ED4D-4D9B-91EB-5EAD2AF1829C}" presName="ChildAccent" presStyleLbl="solidFgAcc1" presStyleIdx="0" presStyleCnt="10" custLinFactX="-300000" custLinFactNeighborX="-331773"/>
      <dgm:spPr/>
    </dgm:pt>
    <dgm:pt modelId="{41D5B233-2ED3-4BF6-9EDE-C40FC874F6B5}" type="pres">
      <dgm:prSet presAssocID="{F2597EC3-ED4D-4D9B-91EB-5EAD2AF1829C}" presName="Child" presStyleLbl="revTx" presStyleIdx="1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1FC4FD3D-9259-413B-83BE-6E42D5F99FD8}" type="pres">
      <dgm:prSet presAssocID="{6B13972B-C0B2-4343-8A7A-0817A4489626}" presName="childComposite" presStyleCnt="0">
        <dgm:presLayoutVars>
          <dgm:chMax val="0"/>
          <dgm:chPref val="0"/>
        </dgm:presLayoutVars>
      </dgm:prSet>
      <dgm:spPr/>
    </dgm:pt>
    <dgm:pt modelId="{C266B1E2-43D6-4E2E-BE9C-A394AA0725A8}" type="pres">
      <dgm:prSet presAssocID="{6B13972B-C0B2-4343-8A7A-0817A4489626}" presName="ChildAccent" presStyleLbl="solidFgAcc1" presStyleIdx="1" presStyleCnt="10" custLinFactX="-300000" custLinFactNeighborX="-331773"/>
      <dgm:spPr/>
    </dgm:pt>
    <dgm:pt modelId="{21EC7283-C90B-470E-BA9C-578B423821BB}" type="pres">
      <dgm:prSet presAssocID="{6B13972B-C0B2-4343-8A7A-0817A4489626}" presName="Child" presStyleLbl="revTx" presStyleIdx="2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48ACA03E-E26D-4020-84B0-F101F0FCE2C2}" type="pres">
      <dgm:prSet presAssocID="{60166C00-6FC0-4AEF-A71D-1C783977E8AA}" presName="childComposite" presStyleCnt="0">
        <dgm:presLayoutVars>
          <dgm:chMax val="0"/>
          <dgm:chPref val="0"/>
        </dgm:presLayoutVars>
      </dgm:prSet>
      <dgm:spPr/>
    </dgm:pt>
    <dgm:pt modelId="{A200F825-09F6-4AF9-ABAC-DC77F55AEB99}" type="pres">
      <dgm:prSet presAssocID="{60166C00-6FC0-4AEF-A71D-1C783977E8AA}" presName="ChildAccent" presStyleLbl="solidFgAcc1" presStyleIdx="2" presStyleCnt="10" custLinFactX="-300000" custLinFactNeighborX="-331773"/>
      <dgm:spPr/>
    </dgm:pt>
    <dgm:pt modelId="{42A65BDB-78E7-48A8-8977-354BB2333F79}" type="pres">
      <dgm:prSet presAssocID="{60166C00-6FC0-4AEF-A71D-1C783977E8AA}" presName="Child" presStyleLbl="revTx" presStyleIdx="3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2B8CB043-E9ED-4602-AC92-62FD21DFA43A}" type="pres">
      <dgm:prSet presAssocID="{46913C1E-D52B-4A1F-BBF9-6908B977FFE7}" presName="childComposite" presStyleCnt="0">
        <dgm:presLayoutVars>
          <dgm:chMax val="0"/>
          <dgm:chPref val="0"/>
        </dgm:presLayoutVars>
      </dgm:prSet>
      <dgm:spPr/>
    </dgm:pt>
    <dgm:pt modelId="{F7602F73-F6AA-44FC-ADDF-287FFC1A9B93}" type="pres">
      <dgm:prSet presAssocID="{46913C1E-D52B-4A1F-BBF9-6908B977FFE7}" presName="ChildAccent" presStyleLbl="solidFgAcc1" presStyleIdx="3" presStyleCnt="10" custLinFactX="-300000" custLinFactNeighborX="-331773"/>
      <dgm:spPr/>
    </dgm:pt>
    <dgm:pt modelId="{922FFF21-5A1F-4F72-BF42-7D9ABDA7F1B2}" type="pres">
      <dgm:prSet presAssocID="{46913C1E-D52B-4A1F-BBF9-6908B977FFE7}" presName="Child" presStyleLbl="revTx" presStyleIdx="4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D7E76BE9-8B56-45EB-AA11-4B9ECBC958F4}" type="pres">
      <dgm:prSet presAssocID="{A2AF14CE-3D4F-4D15-A58D-27A9CA5CDB10}" presName="childComposite" presStyleCnt="0">
        <dgm:presLayoutVars>
          <dgm:chMax val="0"/>
          <dgm:chPref val="0"/>
        </dgm:presLayoutVars>
      </dgm:prSet>
      <dgm:spPr/>
    </dgm:pt>
    <dgm:pt modelId="{4F2C6123-5BE1-4895-A63D-DDBE6D7C1F2A}" type="pres">
      <dgm:prSet presAssocID="{A2AF14CE-3D4F-4D15-A58D-27A9CA5CDB10}" presName="ChildAccent" presStyleLbl="solidFgAcc1" presStyleIdx="4" presStyleCnt="10" custLinFactX="-300000" custLinFactNeighborX="-331773"/>
      <dgm:spPr/>
    </dgm:pt>
    <dgm:pt modelId="{834EB55F-71C5-446F-9558-E12BE3EE41BA}" type="pres">
      <dgm:prSet presAssocID="{A2AF14CE-3D4F-4D15-A58D-27A9CA5CDB10}" presName="Child" presStyleLbl="revTx" presStyleIdx="5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A1689BD6-7F47-4859-BB97-87BE6EE05E6B}" type="pres">
      <dgm:prSet presAssocID="{ACF95A1E-7F01-420B-B33D-441CACE936B9}" presName="childComposite" presStyleCnt="0">
        <dgm:presLayoutVars>
          <dgm:chMax val="0"/>
          <dgm:chPref val="0"/>
        </dgm:presLayoutVars>
      </dgm:prSet>
      <dgm:spPr/>
    </dgm:pt>
    <dgm:pt modelId="{3E80FC42-684A-4EAC-BDCA-5748D9FDA7C8}" type="pres">
      <dgm:prSet presAssocID="{ACF95A1E-7F01-420B-B33D-441CACE936B9}" presName="ChildAccent" presStyleLbl="solidFgAcc1" presStyleIdx="5" presStyleCnt="10" custLinFactX="-300000" custLinFactNeighborX="-331773"/>
      <dgm:spPr/>
    </dgm:pt>
    <dgm:pt modelId="{505CF0DE-91FD-479C-977C-0F3DFCFE631E}" type="pres">
      <dgm:prSet presAssocID="{ACF95A1E-7F01-420B-B33D-441CACE936B9}" presName="Child" presStyleLbl="revTx" presStyleIdx="6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3B5ED75F-54D5-48CF-8421-50798837D8BB}" type="pres">
      <dgm:prSet presAssocID="{3E2C7F76-F7EA-4F50-917B-45FDF08A78FD}" presName="childComposite" presStyleCnt="0">
        <dgm:presLayoutVars>
          <dgm:chMax val="0"/>
          <dgm:chPref val="0"/>
        </dgm:presLayoutVars>
      </dgm:prSet>
      <dgm:spPr/>
    </dgm:pt>
    <dgm:pt modelId="{30425875-3766-40D5-AE2C-3FA7472F61DA}" type="pres">
      <dgm:prSet presAssocID="{3E2C7F76-F7EA-4F50-917B-45FDF08A78FD}" presName="ChildAccent" presStyleLbl="solidFgAcc1" presStyleIdx="6" presStyleCnt="10" custLinFactX="-300000" custLinFactNeighborX="-331773"/>
      <dgm:spPr/>
    </dgm:pt>
    <dgm:pt modelId="{B8D00979-AE06-44BE-A0FC-51F376F9C77C}" type="pres">
      <dgm:prSet presAssocID="{3E2C7F76-F7EA-4F50-917B-45FDF08A78FD}" presName="Child" presStyleLbl="revTx" presStyleIdx="7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440C50D-7C7C-4821-8316-B6BF09B56A5B}" type="pres">
      <dgm:prSet presAssocID="{28A3B68D-45F0-47C3-A29B-F89A1A9C8C71}" presName="childComposite" presStyleCnt="0">
        <dgm:presLayoutVars>
          <dgm:chMax val="0"/>
          <dgm:chPref val="0"/>
        </dgm:presLayoutVars>
      </dgm:prSet>
      <dgm:spPr/>
    </dgm:pt>
    <dgm:pt modelId="{BAA3470E-05FA-43EB-AE23-200F70C39D05}" type="pres">
      <dgm:prSet presAssocID="{28A3B68D-45F0-47C3-A29B-F89A1A9C8C71}" presName="ChildAccent" presStyleLbl="solidFgAcc1" presStyleIdx="7" presStyleCnt="10" custLinFactX="-300000" custLinFactNeighborX="-331773"/>
      <dgm:spPr/>
    </dgm:pt>
    <dgm:pt modelId="{44CD33B9-7858-4587-87BC-4A32047EA6B0}" type="pres">
      <dgm:prSet presAssocID="{28A3B68D-45F0-47C3-A29B-F89A1A9C8C71}" presName="Child" presStyleLbl="revTx" presStyleIdx="8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E5779060-C054-4AB3-AB75-28E99F7DC150}" type="pres">
      <dgm:prSet presAssocID="{D8F1179D-2978-44E8-BAB2-63CD8B923318}" presName="childComposite" presStyleCnt="0">
        <dgm:presLayoutVars>
          <dgm:chMax val="0"/>
          <dgm:chPref val="0"/>
        </dgm:presLayoutVars>
      </dgm:prSet>
      <dgm:spPr/>
    </dgm:pt>
    <dgm:pt modelId="{E3B6F170-FCE6-4414-B88F-29DA76FB9ABB}" type="pres">
      <dgm:prSet presAssocID="{D8F1179D-2978-44E8-BAB2-63CD8B923318}" presName="ChildAccent" presStyleLbl="solidFgAcc1" presStyleIdx="8" presStyleCnt="10" custLinFactX="-300000" custLinFactNeighborX="-331773"/>
      <dgm:spPr/>
    </dgm:pt>
    <dgm:pt modelId="{1875D8E3-D1B8-46AF-982B-0BC0CA8B9F60}" type="pres">
      <dgm:prSet presAssocID="{D8F1179D-2978-44E8-BAB2-63CD8B923318}" presName="Child" presStyleLbl="revTx" presStyleIdx="9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03C2ADB7-EDA8-4306-BEC1-4E006886BDFC}" type="pres">
      <dgm:prSet presAssocID="{BF24CEAD-06E4-4184-A8C6-8655D6AE01DD}" presName="childComposite" presStyleCnt="0">
        <dgm:presLayoutVars>
          <dgm:chMax val="0"/>
          <dgm:chPref val="0"/>
        </dgm:presLayoutVars>
      </dgm:prSet>
      <dgm:spPr/>
    </dgm:pt>
    <dgm:pt modelId="{E71C6FAD-C4A7-4982-8582-767C76462893}" type="pres">
      <dgm:prSet presAssocID="{BF24CEAD-06E4-4184-A8C6-8655D6AE01DD}" presName="ChildAccent" presStyleLbl="solidFgAcc1" presStyleIdx="9" presStyleCnt="10" custLinFactX="-300000" custLinFactNeighborX="-331773"/>
      <dgm:spPr/>
    </dgm:pt>
    <dgm:pt modelId="{BD027BEC-985A-4BCA-BEEB-3444DB41A9B0}" type="pres">
      <dgm:prSet presAssocID="{BF24CEAD-06E4-4184-A8C6-8655D6AE01DD}" presName="Child" presStyleLbl="revTx" presStyleIdx="10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1C613B69-583F-4E9C-A0BC-E94178AD787A}" type="presOf" srcId="{F26382D9-24C5-4370-B1E9-48B1A655C992}" destId="{90F2FB0C-FCAB-4B3F-84DF-BBDBB2D67592}" srcOrd="0" destOrd="0" presId="urn:microsoft.com/office/officeart/2008/layout/SquareAccentList"/>
    <dgm:cxn modelId="{75F455CA-0523-41DA-B3E4-0A662F3AD8E6}" srcId="{0F0D6E95-E66F-4BBF-AF00-0EC962F8A660}" destId="{28A3B68D-45F0-47C3-A29B-F89A1A9C8C71}" srcOrd="7" destOrd="0" parTransId="{1CA4B981-1E8B-4193-BCC6-F7CEA04E4DB3}" sibTransId="{09CDFF6A-01E8-4228-8B3A-8520221C49A7}"/>
    <dgm:cxn modelId="{22D33C9C-9BAA-4672-92B9-11C2CE39A0D3}" srcId="{0F0D6E95-E66F-4BBF-AF00-0EC962F8A660}" destId="{60166C00-6FC0-4AEF-A71D-1C783977E8AA}" srcOrd="2" destOrd="0" parTransId="{151B9737-0781-4E0C-8EC0-6C242654659E}" sibTransId="{0127B4E4-67EA-42FC-B403-7B220B1FB3E5}"/>
    <dgm:cxn modelId="{35D9BDEA-BB7C-4C2D-B930-ECFA3A01D9AD}" type="presOf" srcId="{46913C1E-D52B-4A1F-BBF9-6908B977FFE7}" destId="{922FFF21-5A1F-4F72-BF42-7D9ABDA7F1B2}" srcOrd="0" destOrd="0" presId="urn:microsoft.com/office/officeart/2008/layout/SquareAccentList"/>
    <dgm:cxn modelId="{AA921569-8991-43B9-B16E-81DFB92B1A5D}" srcId="{0F0D6E95-E66F-4BBF-AF00-0EC962F8A660}" destId="{BF24CEAD-06E4-4184-A8C6-8655D6AE01DD}" srcOrd="9" destOrd="0" parTransId="{6C77A782-0FEF-446D-8A23-B5E3046EB167}" sibTransId="{AF22BBE7-9553-46DD-8DAC-6401A10AB070}"/>
    <dgm:cxn modelId="{E3C573CC-4488-4B3F-85A4-473C2B470E83}" srcId="{0F0D6E95-E66F-4BBF-AF00-0EC962F8A660}" destId="{D8F1179D-2978-44E8-BAB2-63CD8B923318}" srcOrd="8" destOrd="0" parTransId="{9D2D97D5-BFBF-413F-AF67-3C6A4FCC0025}" sibTransId="{06CE7983-7F8C-4FD5-9BBB-44A430D67342}"/>
    <dgm:cxn modelId="{45E96309-0C2C-4866-9B2E-E50087F88836}" srcId="{0F0D6E95-E66F-4BBF-AF00-0EC962F8A660}" destId="{6B13972B-C0B2-4343-8A7A-0817A4489626}" srcOrd="1" destOrd="0" parTransId="{9310883A-61E9-4282-BC54-A88646D2A5A2}" sibTransId="{81799D14-E55B-46A2-8AAB-2620C042D4E2}"/>
    <dgm:cxn modelId="{085F92AA-BF0D-4E40-A930-937914B06034}" type="presOf" srcId="{ACF95A1E-7F01-420B-B33D-441CACE936B9}" destId="{505CF0DE-91FD-479C-977C-0F3DFCFE631E}" srcOrd="0" destOrd="0" presId="urn:microsoft.com/office/officeart/2008/layout/SquareAccentList"/>
    <dgm:cxn modelId="{EC115BC9-6DC2-459E-B79D-AD5EB7166F89}" type="presOf" srcId="{A2AF14CE-3D4F-4D15-A58D-27A9CA5CDB10}" destId="{834EB55F-71C5-446F-9558-E12BE3EE41BA}" srcOrd="0" destOrd="0" presId="urn:microsoft.com/office/officeart/2008/layout/SquareAccentList"/>
    <dgm:cxn modelId="{9DC39DCD-0310-425D-B1B2-67E518E325BE}" type="presOf" srcId="{D8F1179D-2978-44E8-BAB2-63CD8B923318}" destId="{1875D8E3-D1B8-46AF-982B-0BC0CA8B9F60}" srcOrd="0" destOrd="0" presId="urn:microsoft.com/office/officeart/2008/layout/SquareAccentList"/>
    <dgm:cxn modelId="{4186364E-00D2-4087-B451-E7E9F49C7497}" srcId="{0F0D6E95-E66F-4BBF-AF00-0EC962F8A660}" destId="{A2AF14CE-3D4F-4D15-A58D-27A9CA5CDB10}" srcOrd="4" destOrd="0" parTransId="{737B26FD-D499-4E58-B102-796DD967F8A4}" sibTransId="{128A4DA4-BE37-4063-A9D7-7408DFF88D0F}"/>
    <dgm:cxn modelId="{AE508642-1D14-4367-92F3-E2C757CEEFBB}" type="presOf" srcId="{28A3B68D-45F0-47C3-A29B-F89A1A9C8C71}" destId="{44CD33B9-7858-4587-87BC-4A32047EA6B0}" srcOrd="0" destOrd="0" presId="urn:microsoft.com/office/officeart/2008/layout/SquareAccentList"/>
    <dgm:cxn modelId="{A2FAAFC1-9C06-46D7-B922-5BC4D69276AA}" srcId="{0F0D6E95-E66F-4BBF-AF00-0EC962F8A660}" destId="{F2597EC3-ED4D-4D9B-91EB-5EAD2AF1829C}" srcOrd="0" destOrd="0" parTransId="{FA632420-5CFF-4DE4-A10F-770A396D588A}" sibTransId="{93F73145-31FC-470B-B9D3-BC6DAFD562F8}"/>
    <dgm:cxn modelId="{069542B0-E0D1-469D-BEB4-5A94BEB7E2E1}" type="presOf" srcId="{F2597EC3-ED4D-4D9B-91EB-5EAD2AF1829C}" destId="{41D5B233-2ED3-4BF6-9EDE-C40FC874F6B5}" srcOrd="0" destOrd="0" presId="urn:microsoft.com/office/officeart/2008/layout/SquareAccentList"/>
    <dgm:cxn modelId="{E278ACC7-3A51-44C8-9B00-9E80C6BFA34A}" type="presOf" srcId="{3E2C7F76-F7EA-4F50-917B-45FDF08A78FD}" destId="{B8D00979-AE06-44BE-A0FC-51F376F9C77C}" srcOrd="0" destOrd="0" presId="urn:microsoft.com/office/officeart/2008/layout/SquareAccentList"/>
    <dgm:cxn modelId="{5311125C-DD1D-491A-85F4-2D9905907753}" srcId="{0F0D6E95-E66F-4BBF-AF00-0EC962F8A660}" destId="{46913C1E-D52B-4A1F-BBF9-6908B977FFE7}" srcOrd="3" destOrd="0" parTransId="{07D6469C-2640-43BD-BE98-E4D35FADE470}" sibTransId="{57E97D00-4E78-49C8-8F3E-764BB940341F}"/>
    <dgm:cxn modelId="{A72B539E-CFE4-451E-93DD-55E87122A2B4}" type="presOf" srcId="{0F0D6E95-E66F-4BBF-AF00-0EC962F8A660}" destId="{19B65451-3BAE-4875-928A-312867F0E6B0}" srcOrd="0" destOrd="0" presId="urn:microsoft.com/office/officeart/2008/layout/SquareAccentList"/>
    <dgm:cxn modelId="{28C9E087-0792-4525-899D-19F5B0F07199}" srcId="{F26382D9-24C5-4370-B1E9-48B1A655C992}" destId="{0F0D6E95-E66F-4BBF-AF00-0EC962F8A660}" srcOrd="0" destOrd="0" parTransId="{9A8CEBDA-5469-493E-B79C-EB0988065551}" sibTransId="{F1816E80-89C4-4BCF-9FD0-8F6DE3E4C439}"/>
    <dgm:cxn modelId="{1FFD7892-C0F8-4E48-9C9C-DA12F377B41F}" type="presOf" srcId="{6B13972B-C0B2-4343-8A7A-0817A4489626}" destId="{21EC7283-C90B-470E-BA9C-578B423821BB}" srcOrd="0" destOrd="0" presId="urn:microsoft.com/office/officeart/2008/layout/SquareAccentList"/>
    <dgm:cxn modelId="{EAB20DA7-3472-459D-A159-BC038992BCDA}" type="presOf" srcId="{BF24CEAD-06E4-4184-A8C6-8655D6AE01DD}" destId="{BD027BEC-985A-4BCA-BEEB-3444DB41A9B0}" srcOrd="0" destOrd="0" presId="urn:microsoft.com/office/officeart/2008/layout/SquareAccentList"/>
    <dgm:cxn modelId="{0EE4F949-EC6B-46F7-9013-BECABE66BE5F}" type="presOf" srcId="{60166C00-6FC0-4AEF-A71D-1C783977E8AA}" destId="{42A65BDB-78E7-48A8-8977-354BB2333F79}" srcOrd="0" destOrd="0" presId="urn:microsoft.com/office/officeart/2008/layout/SquareAccentList"/>
    <dgm:cxn modelId="{D2B4F064-E856-481C-A865-DB29728993C5}" srcId="{0F0D6E95-E66F-4BBF-AF00-0EC962F8A660}" destId="{ACF95A1E-7F01-420B-B33D-441CACE936B9}" srcOrd="5" destOrd="0" parTransId="{00F18006-9D04-4EA5-9743-B29BEFE98CC7}" sibTransId="{8586077F-EC51-499C-9F9B-60D5E2766B4C}"/>
    <dgm:cxn modelId="{9C64992C-4502-4FFF-8204-772E208A188B}" srcId="{0F0D6E95-E66F-4BBF-AF00-0EC962F8A660}" destId="{3E2C7F76-F7EA-4F50-917B-45FDF08A78FD}" srcOrd="6" destOrd="0" parTransId="{3C6E9D98-9E6C-4BC8-9FD6-79B96E6E8496}" sibTransId="{979BB1DC-9740-4B1E-9617-065517EE0B4E}"/>
    <dgm:cxn modelId="{68D98650-D717-47E6-8E1B-42BF4C5931C5}" type="presParOf" srcId="{90F2FB0C-FCAB-4B3F-84DF-BBDBB2D67592}" destId="{A5A62742-5B13-4DE6-BFC9-BAEA06B8060D}" srcOrd="0" destOrd="0" presId="urn:microsoft.com/office/officeart/2008/layout/SquareAccentList"/>
    <dgm:cxn modelId="{62A7FF25-296E-4078-8985-79CE571D2E26}" type="presParOf" srcId="{A5A62742-5B13-4DE6-BFC9-BAEA06B8060D}" destId="{9CA41A79-9B84-411F-81B4-D7C0058FCCFF}" srcOrd="0" destOrd="0" presId="urn:microsoft.com/office/officeart/2008/layout/SquareAccentList"/>
    <dgm:cxn modelId="{CAF47893-18D5-4D60-BA5B-5FE40CC5C9B0}" type="presParOf" srcId="{9CA41A79-9B84-411F-81B4-D7C0058FCCFF}" destId="{E18A37B4-BB59-4D07-A298-D7634BBDC48D}" srcOrd="0" destOrd="0" presId="urn:microsoft.com/office/officeart/2008/layout/SquareAccentList"/>
    <dgm:cxn modelId="{0992FE0D-9B49-4BDF-BD4B-78AA366CB1BB}" type="presParOf" srcId="{9CA41A79-9B84-411F-81B4-D7C0058FCCFF}" destId="{35B95576-0B29-4052-A5DD-CF70141D9971}" srcOrd="1" destOrd="0" presId="urn:microsoft.com/office/officeart/2008/layout/SquareAccentList"/>
    <dgm:cxn modelId="{8BB90FD1-BC38-4251-BE89-B7BE8991C876}" type="presParOf" srcId="{9CA41A79-9B84-411F-81B4-D7C0058FCCFF}" destId="{19B65451-3BAE-4875-928A-312867F0E6B0}" srcOrd="2" destOrd="0" presId="urn:microsoft.com/office/officeart/2008/layout/SquareAccentList"/>
    <dgm:cxn modelId="{C6162BE8-78DA-4684-A6CB-8CEA7FC2E6E1}" type="presParOf" srcId="{A5A62742-5B13-4DE6-BFC9-BAEA06B8060D}" destId="{1C78DA86-62A3-45C6-B6A4-7EFBBE199FE8}" srcOrd="1" destOrd="0" presId="urn:microsoft.com/office/officeart/2008/layout/SquareAccentList"/>
    <dgm:cxn modelId="{3DF4CD53-0C80-466B-A101-745EA9D38D28}" type="presParOf" srcId="{1C78DA86-62A3-45C6-B6A4-7EFBBE199FE8}" destId="{EADD5933-5AEC-4BCE-90AD-CCBECE42EE5C}" srcOrd="0" destOrd="0" presId="urn:microsoft.com/office/officeart/2008/layout/SquareAccentList"/>
    <dgm:cxn modelId="{AD973AE3-E60D-487C-A8BA-B46A0AECC191}" type="presParOf" srcId="{EADD5933-5AEC-4BCE-90AD-CCBECE42EE5C}" destId="{40FEAC3E-6C9E-463E-B869-235551C20ECE}" srcOrd="0" destOrd="0" presId="urn:microsoft.com/office/officeart/2008/layout/SquareAccentList"/>
    <dgm:cxn modelId="{5797326D-7536-4E43-A499-7C65F735061F}" type="presParOf" srcId="{EADD5933-5AEC-4BCE-90AD-CCBECE42EE5C}" destId="{41D5B233-2ED3-4BF6-9EDE-C40FC874F6B5}" srcOrd="1" destOrd="0" presId="urn:microsoft.com/office/officeart/2008/layout/SquareAccentList"/>
    <dgm:cxn modelId="{CD6EA64A-5CDD-40EE-A258-B8458F23745C}" type="presParOf" srcId="{1C78DA86-62A3-45C6-B6A4-7EFBBE199FE8}" destId="{1FC4FD3D-9259-413B-83BE-6E42D5F99FD8}" srcOrd="1" destOrd="0" presId="urn:microsoft.com/office/officeart/2008/layout/SquareAccentList"/>
    <dgm:cxn modelId="{FDFEE034-D38A-4895-8A17-59D08ADE350A}" type="presParOf" srcId="{1FC4FD3D-9259-413B-83BE-6E42D5F99FD8}" destId="{C266B1E2-43D6-4E2E-BE9C-A394AA0725A8}" srcOrd="0" destOrd="0" presId="urn:microsoft.com/office/officeart/2008/layout/SquareAccentList"/>
    <dgm:cxn modelId="{0B38F512-46D1-44DE-94B1-5F467EC0CBEB}" type="presParOf" srcId="{1FC4FD3D-9259-413B-83BE-6E42D5F99FD8}" destId="{21EC7283-C90B-470E-BA9C-578B423821BB}" srcOrd="1" destOrd="0" presId="urn:microsoft.com/office/officeart/2008/layout/SquareAccentList"/>
    <dgm:cxn modelId="{2D481DBC-C520-4F50-B773-6EAFD89DAE44}" type="presParOf" srcId="{1C78DA86-62A3-45C6-B6A4-7EFBBE199FE8}" destId="{48ACA03E-E26D-4020-84B0-F101F0FCE2C2}" srcOrd="2" destOrd="0" presId="urn:microsoft.com/office/officeart/2008/layout/SquareAccentList"/>
    <dgm:cxn modelId="{B288FBDE-3DE1-44DC-88E0-69371080DE97}" type="presParOf" srcId="{48ACA03E-E26D-4020-84B0-F101F0FCE2C2}" destId="{A200F825-09F6-4AF9-ABAC-DC77F55AEB99}" srcOrd="0" destOrd="0" presId="urn:microsoft.com/office/officeart/2008/layout/SquareAccentList"/>
    <dgm:cxn modelId="{B00D058D-9FB7-42B7-AC87-9C5A4B0930D9}" type="presParOf" srcId="{48ACA03E-E26D-4020-84B0-F101F0FCE2C2}" destId="{42A65BDB-78E7-48A8-8977-354BB2333F79}" srcOrd="1" destOrd="0" presId="urn:microsoft.com/office/officeart/2008/layout/SquareAccentList"/>
    <dgm:cxn modelId="{5F346D3B-F59C-4F6C-AC90-EB9DC4C5FF03}" type="presParOf" srcId="{1C78DA86-62A3-45C6-B6A4-7EFBBE199FE8}" destId="{2B8CB043-E9ED-4602-AC92-62FD21DFA43A}" srcOrd="3" destOrd="0" presId="urn:microsoft.com/office/officeart/2008/layout/SquareAccentList"/>
    <dgm:cxn modelId="{82CBB33E-C875-4312-9ADC-1AFE373E2EFC}" type="presParOf" srcId="{2B8CB043-E9ED-4602-AC92-62FD21DFA43A}" destId="{F7602F73-F6AA-44FC-ADDF-287FFC1A9B93}" srcOrd="0" destOrd="0" presId="urn:microsoft.com/office/officeart/2008/layout/SquareAccentList"/>
    <dgm:cxn modelId="{315AE360-6417-44F3-8DF5-9D47CAD80C04}" type="presParOf" srcId="{2B8CB043-E9ED-4602-AC92-62FD21DFA43A}" destId="{922FFF21-5A1F-4F72-BF42-7D9ABDA7F1B2}" srcOrd="1" destOrd="0" presId="urn:microsoft.com/office/officeart/2008/layout/SquareAccentList"/>
    <dgm:cxn modelId="{0ED39B83-47A5-4BE2-86CD-A82645B83FB9}" type="presParOf" srcId="{1C78DA86-62A3-45C6-B6A4-7EFBBE199FE8}" destId="{D7E76BE9-8B56-45EB-AA11-4B9ECBC958F4}" srcOrd="4" destOrd="0" presId="urn:microsoft.com/office/officeart/2008/layout/SquareAccentList"/>
    <dgm:cxn modelId="{AE4009FA-C60A-4C8A-9304-F66205E83B5A}" type="presParOf" srcId="{D7E76BE9-8B56-45EB-AA11-4B9ECBC958F4}" destId="{4F2C6123-5BE1-4895-A63D-DDBE6D7C1F2A}" srcOrd="0" destOrd="0" presId="urn:microsoft.com/office/officeart/2008/layout/SquareAccentList"/>
    <dgm:cxn modelId="{15C46D2A-83B8-4F64-84FB-23BA4F280ABF}" type="presParOf" srcId="{D7E76BE9-8B56-45EB-AA11-4B9ECBC958F4}" destId="{834EB55F-71C5-446F-9558-E12BE3EE41BA}" srcOrd="1" destOrd="0" presId="urn:microsoft.com/office/officeart/2008/layout/SquareAccentList"/>
    <dgm:cxn modelId="{1C994812-9E6E-4F83-A1FB-10B88F76BC8E}" type="presParOf" srcId="{1C78DA86-62A3-45C6-B6A4-7EFBBE199FE8}" destId="{A1689BD6-7F47-4859-BB97-87BE6EE05E6B}" srcOrd="5" destOrd="0" presId="urn:microsoft.com/office/officeart/2008/layout/SquareAccentList"/>
    <dgm:cxn modelId="{4BF866CE-2A38-475E-B700-B3950087A895}" type="presParOf" srcId="{A1689BD6-7F47-4859-BB97-87BE6EE05E6B}" destId="{3E80FC42-684A-4EAC-BDCA-5748D9FDA7C8}" srcOrd="0" destOrd="0" presId="urn:microsoft.com/office/officeart/2008/layout/SquareAccentList"/>
    <dgm:cxn modelId="{3F460DC5-A2EB-4790-A52D-E41F808A4EF5}" type="presParOf" srcId="{A1689BD6-7F47-4859-BB97-87BE6EE05E6B}" destId="{505CF0DE-91FD-479C-977C-0F3DFCFE631E}" srcOrd="1" destOrd="0" presId="urn:microsoft.com/office/officeart/2008/layout/SquareAccentList"/>
    <dgm:cxn modelId="{BD43BD26-9FFB-4639-931C-9B02D2F9B9CA}" type="presParOf" srcId="{1C78DA86-62A3-45C6-B6A4-7EFBBE199FE8}" destId="{3B5ED75F-54D5-48CF-8421-50798837D8BB}" srcOrd="6" destOrd="0" presId="urn:microsoft.com/office/officeart/2008/layout/SquareAccentList"/>
    <dgm:cxn modelId="{E368E736-5EBE-4D96-BEBD-4D7570CCC40D}" type="presParOf" srcId="{3B5ED75F-54D5-48CF-8421-50798837D8BB}" destId="{30425875-3766-40D5-AE2C-3FA7472F61DA}" srcOrd="0" destOrd="0" presId="urn:microsoft.com/office/officeart/2008/layout/SquareAccentList"/>
    <dgm:cxn modelId="{83053E34-961F-4934-B80F-54883C08264F}" type="presParOf" srcId="{3B5ED75F-54D5-48CF-8421-50798837D8BB}" destId="{B8D00979-AE06-44BE-A0FC-51F376F9C77C}" srcOrd="1" destOrd="0" presId="urn:microsoft.com/office/officeart/2008/layout/SquareAccentList"/>
    <dgm:cxn modelId="{AED7D602-3783-4255-A56A-A567FAA0EB79}" type="presParOf" srcId="{1C78DA86-62A3-45C6-B6A4-7EFBBE199FE8}" destId="{C440C50D-7C7C-4821-8316-B6BF09B56A5B}" srcOrd="7" destOrd="0" presId="urn:microsoft.com/office/officeart/2008/layout/SquareAccentList"/>
    <dgm:cxn modelId="{27D3AF6D-CC2A-4547-A520-12E8BD1A4DAD}" type="presParOf" srcId="{C440C50D-7C7C-4821-8316-B6BF09B56A5B}" destId="{BAA3470E-05FA-43EB-AE23-200F70C39D05}" srcOrd="0" destOrd="0" presId="urn:microsoft.com/office/officeart/2008/layout/SquareAccentList"/>
    <dgm:cxn modelId="{C7ACC2CE-605B-46BB-97C5-0F2236A2BA9C}" type="presParOf" srcId="{C440C50D-7C7C-4821-8316-B6BF09B56A5B}" destId="{44CD33B9-7858-4587-87BC-4A32047EA6B0}" srcOrd="1" destOrd="0" presId="urn:microsoft.com/office/officeart/2008/layout/SquareAccentList"/>
    <dgm:cxn modelId="{F450A463-2285-43F1-98A2-0DDC7B18394D}" type="presParOf" srcId="{1C78DA86-62A3-45C6-B6A4-7EFBBE199FE8}" destId="{E5779060-C054-4AB3-AB75-28E99F7DC150}" srcOrd="8" destOrd="0" presId="urn:microsoft.com/office/officeart/2008/layout/SquareAccentList"/>
    <dgm:cxn modelId="{7CBB5D8F-0352-40C9-AA50-88A920C61773}" type="presParOf" srcId="{E5779060-C054-4AB3-AB75-28E99F7DC150}" destId="{E3B6F170-FCE6-4414-B88F-29DA76FB9ABB}" srcOrd="0" destOrd="0" presId="urn:microsoft.com/office/officeart/2008/layout/SquareAccentList"/>
    <dgm:cxn modelId="{6A15125B-3C24-4901-A37A-36D7C43BCD37}" type="presParOf" srcId="{E5779060-C054-4AB3-AB75-28E99F7DC150}" destId="{1875D8E3-D1B8-46AF-982B-0BC0CA8B9F60}" srcOrd="1" destOrd="0" presId="urn:microsoft.com/office/officeart/2008/layout/SquareAccentList"/>
    <dgm:cxn modelId="{878A2F93-FC8D-4630-8C1A-20C45ED4168F}" type="presParOf" srcId="{1C78DA86-62A3-45C6-B6A4-7EFBBE199FE8}" destId="{03C2ADB7-EDA8-4306-BEC1-4E006886BDFC}" srcOrd="9" destOrd="0" presId="urn:microsoft.com/office/officeart/2008/layout/SquareAccentList"/>
    <dgm:cxn modelId="{E6D845A1-D73B-4838-8231-62018F076E71}" type="presParOf" srcId="{03C2ADB7-EDA8-4306-BEC1-4E006886BDFC}" destId="{E71C6FAD-C4A7-4982-8582-767C76462893}" srcOrd="0" destOrd="0" presId="urn:microsoft.com/office/officeart/2008/layout/SquareAccentList"/>
    <dgm:cxn modelId="{A0C9BCD1-F5C8-4474-8726-38159B1BAC18}" type="presParOf" srcId="{03C2ADB7-EDA8-4306-BEC1-4E006886BDFC}" destId="{BD027BEC-985A-4BCA-BEEB-3444DB41A9B0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D083EF-CB93-4D55-B892-A9C7E8A10ED4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CC13FFFF-EA48-468F-9908-7DDB1EFF28B9}">
      <dgm:prSet/>
      <dgm:spPr/>
      <dgm:t>
        <a:bodyPr/>
        <a:lstStyle/>
        <a:p>
          <a:pPr rtl="0"/>
          <a:r>
            <a:rPr lang="es-CR" dirty="0" smtClean="0"/>
            <a:t>Aspectos del proyecto: </a:t>
          </a:r>
        </a:p>
        <a:p>
          <a:pPr rtl="0"/>
          <a:r>
            <a:rPr lang="es-CR" u="sng" dirty="0" smtClean="0"/>
            <a:t>LEY-FATCA@BCCR.FI.CR</a:t>
          </a:r>
          <a:endParaRPr lang="es-CR" dirty="0"/>
        </a:p>
      </dgm:t>
    </dgm:pt>
    <dgm:pt modelId="{BBC53CD4-5809-460A-81C8-528B68BC6504}" type="parTrans" cxnId="{15F43BD6-3B36-48C3-AFFB-C101DE529F88}">
      <dgm:prSet/>
      <dgm:spPr/>
      <dgm:t>
        <a:bodyPr/>
        <a:lstStyle/>
        <a:p>
          <a:endParaRPr lang="es-CR"/>
        </a:p>
      </dgm:t>
    </dgm:pt>
    <dgm:pt modelId="{7BE550C5-71A7-4674-8F63-53DE51E8BC5C}" type="sibTrans" cxnId="{15F43BD6-3B36-48C3-AFFB-C101DE529F88}">
      <dgm:prSet/>
      <dgm:spPr/>
      <dgm:t>
        <a:bodyPr/>
        <a:lstStyle/>
        <a:p>
          <a:endParaRPr lang="es-CR"/>
        </a:p>
      </dgm:t>
    </dgm:pt>
    <dgm:pt modelId="{2FBDF514-87DF-4982-9A05-4DD5F1F849D2}">
      <dgm:prSet/>
      <dgm:spPr/>
      <dgm:t>
        <a:bodyPr/>
        <a:lstStyle/>
        <a:p>
          <a:pPr rtl="0"/>
          <a:r>
            <a:rPr lang="es-CR" dirty="0" smtClean="0"/>
            <a:t>Guillermo Zumbado  </a:t>
          </a:r>
          <a:endParaRPr lang="es-CR" dirty="0"/>
        </a:p>
      </dgm:t>
    </dgm:pt>
    <dgm:pt modelId="{41360320-83E8-48B9-988B-6C2D3F7AC57F}" type="parTrans" cxnId="{753AE382-FD77-42C1-954D-E00897C3F7CD}">
      <dgm:prSet/>
      <dgm:spPr/>
      <dgm:t>
        <a:bodyPr/>
        <a:lstStyle/>
        <a:p>
          <a:endParaRPr lang="es-CR"/>
        </a:p>
      </dgm:t>
    </dgm:pt>
    <dgm:pt modelId="{EA252BBA-481A-4A86-AAFA-2AF1B7BF9341}" type="sibTrans" cxnId="{753AE382-FD77-42C1-954D-E00897C3F7CD}">
      <dgm:prSet/>
      <dgm:spPr/>
      <dgm:t>
        <a:bodyPr/>
        <a:lstStyle/>
        <a:p>
          <a:endParaRPr lang="es-CR"/>
        </a:p>
      </dgm:t>
    </dgm:pt>
    <dgm:pt modelId="{F60E8701-2447-466C-AD8B-C34FA4E98EFE}">
      <dgm:prSet/>
      <dgm:spPr/>
      <dgm:t>
        <a:bodyPr/>
        <a:lstStyle/>
        <a:p>
          <a:pPr rtl="0"/>
          <a:r>
            <a:rPr lang="es-CR" dirty="0" smtClean="0"/>
            <a:t>Zaida Rojas </a:t>
          </a:r>
          <a:endParaRPr lang="es-CR" dirty="0"/>
        </a:p>
      </dgm:t>
    </dgm:pt>
    <dgm:pt modelId="{3F329C83-F0A4-41BD-A777-7A074B59F44A}" type="parTrans" cxnId="{92A4D7D8-D9C5-4C37-B8A4-A58596D9F6E7}">
      <dgm:prSet/>
      <dgm:spPr/>
      <dgm:t>
        <a:bodyPr/>
        <a:lstStyle/>
        <a:p>
          <a:endParaRPr lang="es-CR"/>
        </a:p>
      </dgm:t>
    </dgm:pt>
    <dgm:pt modelId="{793F3966-5F69-44CA-ADBD-5DFD949AEE10}" type="sibTrans" cxnId="{92A4D7D8-D9C5-4C37-B8A4-A58596D9F6E7}">
      <dgm:prSet/>
      <dgm:spPr/>
      <dgm:t>
        <a:bodyPr/>
        <a:lstStyle/>
        <a:p>
          <a:endParaRPr lang="es-CR"/>
        </a:p>
      </dgm:t>
    </dgm:pt>
    <dgm:pt modelId="{E798490A-12E2-4E2B-A533-7DE0C7B783CF}">
      <dgm:prSet/>
      <dgm:spPr/>
      <dgm:t>
        <a:bodyPr/>
        <a:lstStyle/>
        <a:p>
          <a:pPr rtl="0"/>
          <a:r>
            <a:rPr lang="es-CR" dirty="0" smtClean="0"/>
            <a:t>Consultas técnicas: </a:t>
          </a:r>
          <a:r>
            <a:rPr lang="es-CR" u="sng" dirty="0" smtClean="0"/>
            <a:t> </a:t>
          </a:r>
        </a:p>
        <a:p>
          <a:pPr rtl="0"/>
          <a:r>
            <a:rPr lang="es-CR" u="sng" dirty="0" smtClean="0"/>
            <a:t>LEY-FATCA@BCCR.FI.CR</a:t>
          </a:r>
          <a:endParaRPr lang="es-CR" dirty="0"/>
        </a:p>
      </dgm:t>
    </dgm:pt>
    <dgm:pt modelId="{1768941A-965C-47C4-8C29-8E97320866DF}" type="parTrans" cxnId="{306E71BB-B9B4-4A17-8BE1-511244EC3FF9}">
      <dgm:prSet/>
      <dgm:spPr/>
      <dgm:t>
        <a:bodyPr/>
        <a:lstStyle/>
        <a:p>
          <a:endParaRPr lang="es-CR"/>
        </a:p>
      </dgm:t>
    </dgm:pt>
    <dgm:pt modelId="{58263A83-F1C3-4D17-A19E-2016A5233C75}" type="sibTrans" cxnId="{306E71BB-B9B4-4A17-8BE1-511244EC3FF9}">
      <dgm:prSet/>
      <dgm:spPr/>
      <dgm:t>
        <a:bodyPr/>
        <a:lstStyle/>
        <a:p>
          <a:endParaRPr lang="es-CR"/>
        </a:p>
      </dgm:t>
    </dgm:pt>
    <dgm:pt modelId="{2D96B0F0-9EFD-4AAF-AB81-804D00490DB1}">
      <dgm:prSet/>
      <dgm:spPr/>
      <dgm:t>
        <a:bodyPr/>
        <a:lstStyle/>
        <a:p>
          <a:pPr rtl="0"/>
          <a:r>
            <a:rPr lang="es-CR" dirty="0" smtClean="0"/>
            <a:t>Andrés Molina, Líder Técnico</a:t>
          </a:r>
          <a:endParaRPr lang="es-CR" dirty="0"/>
        </a:p>
      </dgm:t>
    </dgm:pt>
    <dgm:pt modelId="{CE11B3B0-79C2-4B6C-8974-200A87D4361D}" type="parTrans" cxnId="{3705199D-0557-4CF3-A228-706BB9E239AB}">
      <dgm:prSet/>
      <dgm:spPr/>
      <dgm:t>
        <a:bodyPr/>
        <a:lstStyle/>
        <a:p>
          <a:endParaRPr lang="es-CR"/>
        </a:p>
      </dgm:t>
    </dgm:pt>
    <dgm:pt modelId="{0D3CE34F-4685-41B0-900B-FFA1F6502AA4}" type="sibTrans" cxnId="{3705199D-0557-4CF3-A228-706BB9E239AB}">
      <dgm:prSet/>
      <dgm:spPr/>
      <dgm:t>
        <a:bodyPr/>
        <a:lstStyle/>
        <a:p>
          <a:endParaRPr lang="es-CR"/>
        </a:p>
      </dgm:t>
    </dgm:pt>
    <dgm:pt modelId="{C9D0AF2A-4953-4A77-A53B-F5B77DB28292}">
      <dgm:prSet/>
      <dgm:spPr/>
      <dgm:t>
        <a:bodyPr/>
        <a:lstStyle/>
        <a:p>
          <a:pPr rtl="0"/>
          <a:r>
            <a:rPr lang="es-CR" dirty="0" smtClean="0"/>
            <a:t>Consultas Ministerio de Hacienda: </a:t>
          </a:r>
          <a:r>
            <a:rPr lang="es-CR" u="sng" dirty="0" smtClean="0"/>
            <a:t> </a:t>
          </a:r>
        </a:p>
        <a:p>
          <a:pPr rtl="0"/>
          <a:r>
            <a:rPr lang="es-CR" u="sng" dirty="0" smtClean="0"/>
            <a:t>LEY-FATCA@HACIENDA.GO.CR</a:t>
          </a:r>
          <a:endParaRPr lang="es-CR" dirty="0"/>
        </a:p>
      </dgm:t>
    </dgm:pt>
    <dgm:pt modelId="{60A0BEC9-57F6-45F8-AB22-DF9142BB93A4}" type="parTrans" cxnId="{8714E984-F42D-4930-8714-170A19CE2007}">
      <dgm:prSet/>
      <dgm:spPr/>
      <dgm:t>
        <a:bodyPr/>
        <a:lstStyle/>
        <a:p>
          <a:endParaRPr lang="es-CR"/>
        </a:p>
      </dgm:t>
    </dgm:pt>
    <dgm:pt modelId="{A379C73C-2504-451E-ABA0-2C134CF04231}" type="sibTrans" cxnId="{8714E984-F42D-4930-8714-170A19CE2007}">
      <dgm:prSet/>
      <dgm:spPr/>
      <dgm:t>
        <a:bodyPr/>
        <a:lstStyle/>
        <a:p>
          <a:endParaRPr lang="es-CR"/>
        </a:p>
      </dgm:t>
    </dgm:pt>
    <dgm:pt modelId="{CF9CB8AA-2071-4844-8FAE-88B538236507}">
      <dgm:prSet/>
      <dgm:spPr/>
      <dgm:t>
        <a:bodyPr/>
        <a:lstStyle/>
        <a:p>
          <a:pPr rtl="0"/>
          <a:r>
            <a:rPr lang="es-CR" dirty="0" smtClean="0"/>
            <a:t>Karla Salas</a:t>
          </a:r>
          <a:endParaRPr lang="es-CR" dirty="0"/>
        </a:p>
      </dgm:t>
    </dgm:pt>
    <dgm:pt modelId="{A636D6B4-D43B-49F3-9A97-FEF89FA3D734}" type="parTrans" cxnId="{0F0A6A9B-81D5-483E-BE5F-62C0E24F6BFD}">
      <dgm:prSet/>
      <dgm:spPr/>
      <dgm:t>
        <a:bodyPr/>
        <a:lstStyle/>
        <a:p>
          <a:endParaRPr lang="es-CR"/>
        </a:p>
      </dgm:t>
    </dgm:pt>
    <dgm:pt modelId="{4120039C-779B-4E52-ACFD-2BD22DAF1EC3}" type="sibTrans" cxnId="{0F0A6A9B-81D5-483E-BE5F-62C0E24F6BFD}">
      <dgm:prSet/>
      <dgm:spPr/>
      <dgm:t>
        <a:bodyPr/>
        <a:lstStyle/>
        <a:p>
          <a:endParaRPr lang="es-CR"/>
        </a:p>
      </dgm:t>
    </dgm:pt>
    <dgm:pt modelId="{0BD59B67-D52A-4A69-8A4F-D61BD10A5871}" type="pres">
      <dgm:prSet presAssocID="{3CD083EF-CB93-4D55-B892-A9C7E8A10ED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33B82B94-DBC3-4F46-B545-970A39092DC1}" type="pres">
      <dgm:prSet presAssocID="{CC13FFFF-EA48-468F-9908-7DDB1EFF28B9}" presName="composite" presStyleCnt="0"/>
      <dgm:spPr/>
    </dgm:pt>
    <dgm:pt modelId="{E632CE61-EA00-4071-B34E-05807290C6FB}" type="pres">
      <dgm:prSet presAssocID="{CC13FFFF-EA48-468F-9908-7DDB1EFF28B9}" presName="rect1" presStyleLbl="tr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7EC1AF04-7D3F-4E1D-A70B-A4CD5788F60E}" type="pres">
      <dgm:prSet presAssocID="{CC13FFFF-EA48-468F-9908-7DDB1EFF28B9}" presName="rect2" presStyleLbl="fgImgPlace1" presStyleIdx="0" presStyleCnt="3"/>
      <dgm:spPr/>
    </dgm:pt>
    <dgm:pt modelId="{5C495C04-1E45-4E76-B96D-047197F6D1F5}" type="pres">
      <dgm:prSet presAssocID="{7BE550C5-71A7-4674-8F63-53DE51E8BC5C}" presName="sibTrans" presStyleCnt="0"/>
      <dgm:spPr/>
    </dgm:pt>
    <dgm:pt modelId="{D2AAB413-C435-42F7-A891-4EEF777A05FD}" type="pres">
      <dgm:prSet presAssocID="{E798490A-12E2-4E2B-A533-7DE0C7B783CF}" presName="composite" presStyleCnt="0"/>
      <dgm:spPr/>
    </dgm:pt>
    <dgm:pt modelId="{769696F2-924A-46B6-959F-0DCD68257213}" type="pres">
      <dgm:prSet presAssocID="{E798490A-12E2-4E2B-A533-7DE0C7B783CF}" presName="rect1" presStyleLbl="tr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F7772CA-08C4-41C9-8198-DE274B5CCCA9}" type="pres">
      <dgm:prSet presAssocID="{E798490A-12E2-4E2B-A533-7DE0C7B783CF}" presName="rect2" presStyleLbl="fgImgPlace1" presStyleIdx="1" presStyleCnt="3"/>
      <dgm:spPr/>
    </dgm:pt>
    <dgm:pt modelId="{3B5723B7-3762-45AF-893F-CEADF6EE2BA7}" type="pres">
      <dgm:prSet presAssocID="{58263A83-F1C3-4D17-A19E-2016A5233C75}" presName="sibTrans" presStyleCnt="0"/>
      <dgm:spPr/>
    </dgm:pt>
    <dgm:pt modelId="{4C6ACF7B-682C-4D60-9116-FB43509B3919}" type="pres">
      <dgm:prSet presAssocID="{C9D0AF2A-4953-4A77-A53B-F5B77DB28292}" presName="composite" presStyleCnt="0"/>
      <dgm:spPr/>
    </dgm:pt>
    <dgm:pt modelId="{3BE88927-8DC1-47A7-AFEB-E74023E30A5C}" type="pres">
      <dgm:prSet presAssocID="{C9D0AF2A-4953-4A77-A53B-F5B77DB28292}" presName="rect1" presStyleLbl="tr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637672FD-2E38-4E0B-9AB2-93A2477907A5}" type="pres">
      <dgm:prSet presAssocID="{C9D0AF2A-4953-4A77-A53B-F5B77DB28292}" presName="rect2" presStyleLbl="fgImgPlace1" presStyleIdx="2" presStyleCnt="3"/>
      <dgm:spPr/>
    </dgm:pt>
  </dgm:ptLst>
  <dgm:cxnLst>
    <dgm:cxn modelId="{15F43BD6-3B36-48C3-AFFB-C101DE529F88}" srcId="{3CD083EF-CB93-4D55-B892-A9C7E8A10ED4}" destId="{CC13FFFF-EA48-468F-9908-7DDB1EFF28B9}" srcOrd="0" destOrd="0" parTransId="{BBC53CD4-5809-460A-81C8-528B68BC6504}" sibTransId="{7BE550C5-71A7-4674-8F63-53DE51E8BC5C}"/>
    <dgm:cxn modelId="{753AE382-FD77-42C1-954D-E00897C3F7CD}" srcId="{CC13FFFF-EA48-468F-9908-7DDB1EFF28B9}" destId="{2FBDF514-87DF-4982-9A05-4DD5F1F849D2}" srcOrd="0" destOrd="0" parTransId="{41360320-83E8-48B9-988B-6C2D3F7AC57F}" sibTransId="{EA252BBA-481A-4A86-AAFA-2AF1B7BF9341}"/>
    <dgm:cxn modelId="{92A4D7D8-D9C5-4C37-B8A4-A58596D9F6E7}" srcId="{CC13FFFF-EA48-468F-9908-7DDB1EFF28B9}" destId="{F60E8701-2447-466C-AD8B-C34FA4E98EFE}" srcOrd="1" destOrd="0" parTransId="{3F329C83-F0A4-41BD-A777-7A074B59F44A}" sibTransId="{793F3966-5F69-44CA-ADBD-5DFD949AEE10}"/>
    <dgm:cxn modelId="{FD06D064-E813-4F1D-8F1A-82BCA32F3CF9}" type="presOf" srcId="{2D96B0F0-9EFD-4AAF-AB81-804D00490DB1}" destId="{769696F2-924A-46B6-959F-0DCD68257213}" srcOrd="0" destOrd="1" presId="urn:microsoft.com/office/officeart/2008/layout/PictureStrips"/>
    <dgm:cxn modelId="{05C3D526-4EBB-44E1-BB52-D42A70290906}" type="presOf" srcId="{F60E8701-2447-466C-AD8B-C34FA4E98EFE}" destId="{E632CE61-EA00-4071-B34E-05807290C6FB}" srcOrd="0" destOrd="2" presId="urn:microsoft.com/office/officeart/2008/layout/PictureStrips"/>
    <dgm:cxn modelId="{1920BA97-25A6-4CD6-BA03-C9B8DD9C1F89}" type="presOf" srcId="{C9D0AF2A-4953-4A77-A53B-F5B77DB28292}" destId="{3BE88927-8DC1-47A7-AFEB-E74023E30A5C}" srcOrd="0" destOrd="0" presId="urn:microsoft.com/office/officeart/2008/layout/PictureStrips"/>
    <dgm:cxn modelId="{BC082E1F-4615-49DF-999B-837C97770CBB}" type="presOf" srcId="{CC13FFFF-EA48-468F-9908-7DDB1EFF28B9}" destId="{E632CE61-EA00-4071-B34E-05807290C6FB}" srcOrd="0" destOrd="0" presId="urn:microsoft.com/office/officeart/2008/layout/PictureStrips"/>
    <dgm:cxn modelId="{2942EACB-68E4-4858-BDDB-184264915F17}" type="presOf" srcId="{E798490A-12E2-4E2B-A533-7DE0C7B783CF}" destId="{769696F2-924A-46B6-959F-0DCD68257213}" srcOrd="0" destOrd="0" presId="urn:microsoft.com/office/officeart/2008/layout/PictureStrips"/>
    <dgm:cxn modelId="{935771D3-6155-45CB-B496-F0C812EE6234}" type="presOf" srcId="{3CD083EF-CB93-4D55-B892-A9C7E8A10ED4}" destId="{0BD59B67-D52A-4A69-8A4F-D61BD10A5871}" srcOrd="0" destOrd="0" presId="urn:microsoft.com/office/officeart/2008/layout/PictureStrips"/>
    <dgm:cxn modelId="{306E71BB-B9B4-4A17-8BE1-511244EC3FF9}" srcId="{3CD083EF-CB93-4D55-B892-A9C7E8A10ED4}" destId="{E798490A-12E2-4E2B-A533-7DE0C7B783CF}" srcOrd="1" destOrd="0" parTransId="{1768941A-965C-47C4-8C29-8E97320866DF}" sibTransId="{58263A83-F1C3-4D17-A19E-2016A5233C75}"/>
    <dgm:cxn modelId="{C393C2DF-E24C-4695-B2F2-FC3FB35FBB21}" type="presOf" srcId="{2FBDF514-87DF-4982-9A05-4DD5F1F849D2}" destId="{E632CE61-EA00-4071-B34E-05807290C6FB}" srcOrd="0" destOrd="1" presId="urn:microsoft.com/office/officeart/2008/layout/PictureStrips"/>
    <dgm:cxn modelId="{FA2AE882-54AB-405D-84A9-AC2DA82BE8D5}" type="presOf" srcId="{CF9CB8AA-2071-4844-8FAE-88B538236507}" destId="{3BE88927-8DC1-47A7-AFEB-E74023E30A5C}" srcOrd="0" destOrd="1" presId="urn:microsoft.com/office/officeart/2008/layout/PictureStrips"/>
    <dgm:cxn modelId="{3705199D-0557-4CF3-A228-706BB9E239AB}" srcId="{E798490A-12E2-4E2B-A533-7DE0C7B783CF}" destId="{2D96B0F0-9EFD-4AAF-AB81-804D00490DB1}" srcOrd="0" destOrd="0" parTransId="{CE11B3B0-79C2-4B6C-8974-200A87D4361D}" sibTransId="{0D3CE34F-4685-41B0-900B-FFA1F6502AA4}"/>
    <dgm:cxn modelId="{0F0A6A9B-81D5-483E-BE5F-62C0E24F6BFD}" srcId="{C9D0AF2A-4953-4A77-A53B-F5B77DB28292}" destId="{CF9CB8AA-2071-4844-8FAE-88B538236507}" srcOrd="0" destOrd="0" parTransId="{A636D6B4-D43B-49F3-9A97-FEF89FA3D734}" sibTransId="{4120039C-779B-4E52-ACFD-2BD22DAF1EC3}"/>
    <dgm:cxn modelId="{8714E984-F42D-4930-8714-170A19CE2007}" srcId="{3CD083EF-CB93-4D55-B892-A9C7E8A10ED4}" destId="{C9D0AF2A-4953-4A77-A53B-F5B77DB28292}" srcOrd="2" destOrd="0" parTransId="{60A0BEC9-57F6-45F8-AB22-DF9142BB93A4}" sibTransId="{A379C73C-2504-451E-ABA0-2C134CF04231}"/>
    <dgm:cxn modelId="{FBB23FDF-C87C-45D3-BA21-894661D00F4D}" type="presParOf" srcId="{0BD59B67-D52A-4A69-8A4F-D61BD10A5871}" destId="{33B82B94-DBC3-4F46-B545-970A39092DC1}" srcOrd="0" destOrd="0" presId="urn:microsoft.com/office/officeart/2008/layout/PictureStrips"/>
    <dgm:cxn modelId="{5E82A012-A0A7-455C-9DBD-04425AE00F8F}" type="presParOf" srcId="{33B82B94-DBC3-4F46-B545-970A39092DC1}" destId="{E632CE61-EA00-4071-B34E-05807290C6FB}" srcOrd="0" destOrd="0" presId="urn:microsoft.com/office/officeart/2008/layout/PictureStrips"/>
    <dgm:cxn modelId="{3E033108-FAAC-4ECA-A555-059FCB64311A}" type="presParOf" srcId="{33B82B94-DBC3-4F46-B545-970A39092DC1}" destId="{7EC1AF04-7D3F-4E1D-A70B-A4CD5788F60E}" srcOrd="1" destOrd="0" presId="urn:microsoft.com/office/officeart/2008/layout/PictureStrips"/>
    <dgm:cxn modelId="{940D5CBA-B773-498D-AD5C-B869E2BA2802}" type="presParOf" srcId="{0BD59B67-D52A-4A69-8A4F-D61BD10A5871}" destId="{5C495C04-1E45-4E76-B96D-047197F6D1F5}" srcOrd="1" destOrd="0" presId="urn:microsoft.com/office/officeart/2008/layout/PictureStrips"/>
    <dgm:cxn modelId="{A9DC2479-BAAF-495E-9AEC-269D40CD0539}" type="presParOf" srcId="{0BD59B67-D52A-4A69-8A4F-D61BD10A5871}" destId="{D2AAB413-C435-42F7-A891-4EEF777A05FD}" srcOrd="2" destOrd="0" presId="urn:microsoft.com/office/officeart/2008/layout/PictureStrips"/>
    <dgm:cxn modelId="{557F54AF-C26D-45BA-91FD-052FF7F72547}" type="presParOf" srcId="{D2AAB413-C435-42F7-A891-4EEF777A05FD}" destId="{769696F2-924A-46B6-959F-0DCD68257213}" srcOrd="0" destOrd="0" presId="urn:microsoft.com/office/officeart/2008/layout/PictureStrips"/>
    <dgm:cxn modelId="{E495C5F6-9048-4AE3-BFC2-7212F1C7AEE2}" type="presParOf" srcId="{D2AAB413-C435-42F7-A891-4EEF777A05FD}" destId="{CF7772CA-08C4-41C9-8198-DE274B5CCCA9}" srcOrd="1" destOrd="0" presId="urn:microsoft.com/office/officeart/2008/layout/PictureStrips"/>
    <dgm:cxn modelId="{5DDA305E-A320-427A-A8D9-97C0522959F1}" type="presParOf" srcId="{0BD59B67-D52A-4A69-8A4F-D61BD10A5871}" destId="{3B5723B7-3762-45AF-893F-CEADF6EE2BA7}" srcOrd="3" destOrd="0" presId="urn:microsoft.com/office/officeart/2008/layout/PictureStrips"/>
    <dgm:cxn modelId="{49B90695-6846-4BBC-AE10-0EA79171460C}" type="presParOf" srcId="{0BD59B67-D52A-4A69-8A4F-D61BD10A5871}" destId="{4C6ACF7B-682C-4D60-9116-FB43509B3919}" srcOrd="4" destOrd="0" presId="urn:microsoft.com/office/officeart/2008/layout/PictureStrips"/>
    <dgm:cxn modelId="{919D1683-3092-42F3-B669-A28D7A8E37C9}" type="presParOf" srcId="{4C6ACF7B-682C-4D60-9116-FB43509B3919}" destId="{3BE88927-8DC1-47A7-AFEB-E74023E30A5C}" srcOrd="0" destOrd="0" presId="urn:microsoft.com/office/officeart/2008/layout/PictureStrips"/>
    <dgm:cxn modelId="{152D9A7F-44BD-4E3B-BB74-E40D67DD6BF0}" type="presParOf" srcId="{4C6ACF7B-682C-4D60-9116-FB43509B3919}" destId="{637672FD-2E38-4E0B-9AB2-93A2477907A5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8A37B4-BB59-4D07-A298-D7634BBDC48D}">
      <dsp:nvSpPr>
        <dsp:cNvPr id="0" name=""/>
        <dsp:cNvSpPr/>
      </dsp:nvSpPr>
      <dsp:spPr>
        <a:xfrm>
          <a:off x="903657" y="730462"/>
          <a:ext cx="3456280" cy="4066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B95576-0B29-4052-A5DD-CF70141D9971}">
      <dsp:nvSpPr>
        <dsp:cNvPr id="0" name=""/>
        <dsp:cNvSpPr/>
      </dsp:nvSpPr>
      <dsp:spPr>
        <a:xfrm>
          <a:off x="903657" y="883173"/>
          <a:ext cx="253910" cy="2539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B65451-3BAE-4875-928A-312867F0E6B0}">
      <dsp:nvSpPr>
        <dsp:cNvPr id="0" name=""/>
        <dsp:cNvSpPr/>
      </dsp:nvSpPr>
      <dsp:spPr>
        <a:xfrm>
          <a:off x="903657" y="0"/>
          <a:ext cx="3456280" cy="730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4700" kern="1200" dirty="0" smtClean="0">
              <a:solidFill>
                <a:schemeClr val="bg1"/>
              </a:solidFill>
            </a:rPr>
            <a:t>.</a:t>
          </a:r>
          <a:endParaRPr lang="es-CR" sz="4700" kern="1200" dirty="0">
            <a:solidFill>
              <a:schemeClr val="bg1"/>
            </a:solidFill>
          </a:endParaRPr>
        </a:p>
      </dsp:txBody>
      <dsp:txXfrm>
        <a:off x="903657" y="0"/>
        <a:ext cx="3456280" cy="730462"/>
      </dsp:txXfrm>
    </dsp:sp>
    <dsp:sp modelId="{40FEAC3E-6C9E-463E-B869-235551C20ECE}">
      <dsp:nvSpPr>
        <dsp:cNvPr id="0" name=""/>
        <dsp:cNvSpPr/>
      </dsp:nvSpPr>
      <dsp:spPr>
        <a:xfrm>
          <a:off x="898920" y="1346152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D5B233-2ED3-4BF6-9EDE-C40FC874F6B5}">
      <dsp:nvSpPr>
        <dsp:cNvPr id="0" name=""/>
        <dsp:cNvSpPr/>
      </dsp:nvSpPr>
      <dsp:spPr>
        <a:xfrm>
          <a:off x="1512871" y="1306057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Enviar direcciones IP para pruebas</a:t>
          </a:r>
          <a:endParaRPr lang="es-CR" sz="1600" kern="1200" dirty="0"/>
        </a:p>
      </dsp:txBody>
      <dsp:txXfrm>
        <a:off x="1512871" y="1306057"/>
        <a:ext cx="6896947" cy="334094"/>
      </dsp:txXfrm>
    </dsp:sp>
    <dsp:sp modelId="{C266B1E2-43D6-4E2E-BE9C-A394AA0725A8}">
      <dsp:nvSpPr>
        <dsp:cNvPr id="0" name=""/>
        <dsp:cNvSpPr/>
      </dsp:nvSpPr>
      <dsp:spPr>
        <a:xfrm>
          <a:off x="898920" y="1680247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EC7283-C90B-470E-BA9C-578B423821BB}">
      <dsp:nvSpPr>
        <dsp:cNvPr id="0" name=""/>
        <dsp:cNvSpPr/>
      </dsp:nvSpPr>
      <dsp:spPr>
        <a:xfrm>
          <a:off x="1512871" y="1640152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Definir la forma de envío del reporte</a:t>
          </a:r>
          <a:endParaRPr lang="es-CR" sz="1600" kern="1200" dirty="0"/>
        </a:p>
      </dsp:txBody>
      <dsp:txXfrm>
        <a:off x="1512871" y="1640152"/>
        <a:ext cx="6896947" cy="334094"/>
      </dsp:txXfrm>
    </dsp:sp>
    <dsp:sp modelId="{A200F825-09F6-4AF9-ABAC-DC77F55AEB99}">
      <dsp:nvSpPr>
        <dsp:cNvPr id="0" name=""/>
        <dsp:cNvSpPr/>
      </dsp:nvSpPr>
      <dsp:spPr>
        <a:xfrm>
          <a:off x="898920" y="2014342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A65BDB-78E7-48A8-8977-354BB2333F79}">
      <dsp:nvSpPr>
        <dsp:cNvPr id="0" name=""/>
        <dsp:cNvSpPr/>
      </dsp:nvSpPr>
      <dsp:spPr>
        <a:xfrm>
          <a:off x="1512871" y="1974247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Establecer comunicación con el servicio del BCCR</a:t>
          </a:r>
          <a:r>
            <a:rPr lang="es-CR" sz="1600" kern="1200" dirty="0" smtClean="0">
              <a:solidFill>
                <a:srgbClr val="FF0000"/>
              </a:solidFill>
            </a:rPr>
            <a:t>*</a:t>
          </a:r>
          <a:endParaRPr lang="es-CR" sz="1600" kern="1200" dirty="0">
            <a:solidFill>
              <a:srgbClr val="FF0000"/>
            </a:solidFill>
          </a:endParaRPr>
        </a:p>
      </dsp:txBody>
      <dsp:txXfrm>
        <a:off x="1512871" y="1974247"/>
        <a:ext cx="6896947" cy="334094"/>
      </dsp:txXfrm>
    </dsp:sp>
    <dsp:sp modelId="{F7602F73-F6AA-44FC-ADDF-287FFC1A9B93}">
      <dsp:nvSpPr>
        <dsp:cNvPr id="0" name=""/>
        <dsp:cNvSpPr/>
      </dsp:nvSpPr>
      <dsp:spPr>
        <a:xfrm>
          <a:off x="898920" y="2348436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2FFF21-5A1F-4F72-BF42-7D9ABDA7F1B2}">
      <dsp:nvSpPr>
        <dsp:cNvPr id="0" name=""/>
        <dsp:cNvSpPr/>
      </dsp:nvSpPr>
      <dsp:spPr>
        <a:xfrm>
          <a:off x="1512871" y="2308341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Enviar el GIIN el BCCR</a:t>
          </a:r>
          <a:endParaRPr lang="es-CR" sz="1600" kern="1200" dirty="0"/>
        </a:p>
      </dsp:txBody>
      <dsp:txXfrm>
        <a:off x="1512871" y="2308341"/>
        <a:ext cx="6896947" cy="334094"/>
      </dsp:txXfrm>
    </dsp:sp>
    <dsp:sp modelId="{4F2C6123-5BE1-4895-A63D-DDBE6D7C1F2A}">
      <dsp:nvSpPr>
        <dsp:cNvPr id="0" name=""/>
        <dsp:cNvSpPr/>
      </dsp:nvSpPr>
      <dsp:spPr>
        <a:xfrm>
          <a:off x="898920" y="2682531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4EB55F-71C5-446F-9558-E12BE3EE41BA}">
      <dsp:nvSpPr>
        <dsp:cNvPr id="0" name=""/>
        <dsp:cNvSpPr/>
      </dsp:nvSpPr>
      <dsp:spPr>
        <a:xfrm>
          <a:off x="1512871" y="2642436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Finalizar las pruebas de autenticación</a:t>
          </a:r>
          <a:r>
            <a:rPr lang="es-CR" sz="1600" kern="1200" dirty="0" smtClean="0">
              <a:solidFill>
                <a:srgbClr val="FF0000"/>
              </a:solidFill>
            </a:rPr>
            <a:t>*</a:t>
          </a:r>
          <a:endParaRPr lang="es-CR" sz="1600" kern="1200" dirty="0">
            <a:solidFill>
              <a:srgbClr val="FF0000"/>
            </a:solidFill>
          </a:endParaRPr>
        </a:p>
      </dsp:txBody>
      <dsp:txXfrm>
        <a:off x="1512871" y="2642436"/>
        <a:ext cx="6896947" cy="334094"/>
      </dsp:txXfrm>
    </dsp:sp>
    <dsp:sp modelId="{3E80FC42-684A-4EAC-BDCA-5748D9FDA7C8}">
      <dsp:nvSpPr>
        <dsp:cNvPr id="0" name=""/>
        <dsp:cNvSpPr/>
      </dsp:nvSpPr>
      <dsp:spPr>
        <a:xfrm>
          <a:off x="898920" y="3016626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5CF0DE-91FD-479C-977C-0F3DFCFE631E}">
      <dsp:nvSpPr>
        <dsp:cNvPr id="0" name=""/>
        <dsp:cNvSpPr/>
      </dsp:nvSpPr>
      <dsp:spPr>
        <a:xfrm>
          <a:off x="1512871" y="2976531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smtClean="0"/>
            <a:t>Generar el XML FATCA</a:t>
          </a:r>
          <a:endParaRPr lang="es-CR" sz="1600" kern="1200"/>
        </a:p>
      </dsp:txBody>
      <dsp:txXfrm>
        <a:off x="1512871" y="2976531"/>
        <a:ext cx="6896947" cy="334094"/>
      </dsp:txXfrm>
    </dsp:sp>
    <dsp:sp modelId="{30425875-3766-40D5-AE2C-3FA7472F61DA}">
      <dsp:nvSpPr>
        <dsp:cNvPr id="0" name=""/>
        <dsp:cNvSpPr/>
      </dsp:nvSpPr>
      <dsp:spPr>
        <a:xfrm>
          <a:off x="898920" y="3350721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D00979-AE06-44BE-A0FC-51F376F9C77C}">
      <dsp:nvSpPr>
        <dsp:cNvPr id="0" name=""/>
        <dsp:cNvSpPr/>
      </dsp:nvSpPr>
      <dsp:spPr>
        <a:xfrm>
          <a:off x="1512871" y="3310626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Finalizar las pruebas de envío de archivo</a:t>
          </a:r>
          <a:endParaRPr lang="es-CR" sz="1600" kern="1200" dirty="0"/>
        </a:p>
      </dsp:txBody>
      <dsp:txXfrm>
        <a:off x="1512871" y="3310626"/>
        <a:ext cx="6896947" cy="334094"/>
      </dsp:txXfrm>
    </dsp:sp>
    <dsp:sp modelId="{BAA3470E-05FA-43EB-AE23-200F70C39D05}">
      <dsp:nvSpPr>
        <dsp:cNvPr id="0" name=""/>
        <dsp:cNvSpPr/>
      </dsp:nvSpPr>
      <dsp:spPr>
        <a:xfrm>
          <a:off x="898920" y="3684815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CD33B9-7858-4587-87BC-4A32047EA6B0}">
      <dsp:nvSpPr>
        <dsp:cNvPr id="0" name=""/>
        <dsp:cNvSpPr/>
      </dsp:nvSpPr>
      <dsp:spPr>
        <a:xfrm>
          <a:off x="1512871" y="3644720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Completar suscripción a servicios FATCA</a:t>
          </a:r>
          <a:endParaRPr lang="es-CR" sz="1600" kern="1200" dirty="0"/>
        </a:p>
      </dsp:txBody>
      <dsp:txXfrm>
        <a:off x="1512871" y="3644720"/>
        <a:ext cx="6896947" cy="334094"/>
      </dsp:txXfrm>
    </dsp:sp>
    <dsp:sp modelId="{E3B6F170-FCE6-4414-B88F-29DA76FB9ABB}">
      <dsp:nvSpPr>
        <dsp:cNvPr id="0" name=""/>
        <dsp:cNvSpPr/>
      </dsp:nvSpPr>
      <dsp:spPr>
        <a:xfrm>
          <a:off x="898920" y="4018910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75D8E3-D1B8-46AF-982B-0BC0CA8B9F60}">
      <dsp:nvSpPr>
        <dsp:cNvPr id="0" name=""/>
        <dsp:cNvSpPr/>
      </dsp:nvSpPr>
      <dsp:spPr>
        <a:xfrm>
          <a:off x="1512871" y="3978815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smtClean="0"/>
            <a:t>Gestionar certificados de firma digital para los usuarios del sitio web</a:t>
          </a:r>
          <a:endParaRPr lang="es-CR" sz="1600" kern="1200"/>
        </a:p>
      </dsp:txBody>
      <dsp:txXfrm>
        <a:off x="1512871" y="3978815"/>
        <a:ext cx="6896947" cy="334094"/>
      </dsp:txXfrm>
    </dsp:sp>
    <dsp:sp modelId="{E71C6FAD-C4A7-4982-8582-767C76462893}">
      <dsp:nvSpPr>
        <dsp:cNvPr id="0" name=""/>
        <dsp:cNvSpPr/>
      </dsp:nvSpPr>
      <dsp:spPr>
        <a:xfrm>
          <a:off x="898920" y="4353005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027BEC-985A-4BCA-BEEB-3444DB41A9B0}">
      <dsp:nvSpPr>
        <dsp:cNvPr id="0" name=""/>
        <dsp:cNvSpPr/>
      </dsp:nvSpPr>
      <dsp:spPr>
        <a:xfrm>
          <a:off x="1512871" y="4312910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Enviar oficialmente el reporte FATCA</a:t>
          </a:r>
          <a:endParaRPr lang="es-CR" sz="1600" kern="1200" dirty="0"/>
        </a:p>
      </dsp:txBody>
      <dsp:txXfrm>
        <a:off x="1512871" y="4312910"/>
        <a:ext cx="6896947" cy="3340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32CE61-EA00-4071-B34E-05807290C6FB}">
      <dsp:nvSpPr>
        <dsp:cNvPr id="0" name=""/>
        <dsp:cNvSpPr/>
      </dsp:nvSpPr>
      <dsp:spPr>
        <a:xfrm>
          <a:off x="2256308" y="315561"/>
          <a:ext cx="4373892" cy="136684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5807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dirty="0" smtClean="0"/>
            <a:t>Aspectos del proyecto: </a:t>
          </a: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u="sng" kern="1200" dirty="0" smtClean="0"/>
            <a:t>LEY-FATCA@BCCR.FI.CR</a:t>
          </a:r>
          <a:endParaRPr lang="es-CR" sz="20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1600" kern="1200" dirty="0" smtClean="0"/>
            <a:t>Guillermo Zumbado  </a:t>
          </a:r>
          <a:endParaRPr lang="es-CR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1600" kern="1200" dirty="0" smtClean="0"/>
            <a:t>Zaida Rojas </a:t>
          </a:r>
          <a:endParaRPr lang="es-CR" sz="1600" kern="1200" dirty="0"/>
        </a:p>
      </dsp:txBody>
      <dsp:txXfrm>
        <a:off x="2256308" y="315561"/>
        <a:ext cx="4373892" cy="1366841"/>
      </dsp:txXfrm>
    </dsp:sp>
    <dsp:sp modelId="{7EC1AF04-7D3F-4E1D-A70B-A4CD5788F60E}">
      <dsp:nvSpPr>
        <dsp:cNvPr id="0" name=""/>
        <dsp:cNvSpPr/>
      </dsp:nvSpPr>
      <dsp:spPr>
        <a:xfrm>
          <a:off x="2074062" y="118128"/>
          <a:ext cx="956788" cy="143518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9696F2-924A-46B6-959F-0DCD68257213}">
      <dsp:nvSpPr>
        <dsp:cNvPr id="0" name=""/>
        <dsp:cNvSpPr/>
      </dsp:nvSpPr>
      <dsp:spPr>
        <a:xfrm>
          <a:off x="2256308" y="2036262"/>
          <a:ext cx="4373892" cy="136684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5807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dirty="0" smtClean="0"/>
            <a:t>Consultas técnicas: </a:t>
          </a:r>
          <a:r>
            <a:rPr lang="es-CR" sz="2000" u="sng" kern="1200" dirty="0" smtClean="0"/>
            <a:t> </a:t>
          </a: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u="sng" kern="1200" dirty="0" smtClean="0"/>
            <a:t>LEY-FATCA@BCCR.FI.CR</a:t>
          </a:r>
          <a:endParaRPr lang="es-CR" sz="20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1600" kern="1200" dirty="0" smtClean="0"/>
            <a:t>Andrés Molina, Líder Técnico</a:t>
          </a:r>
          <a:endParaRPr lang="es-CR" sz="1600" kern="1200" dirty="0"/>
        </a:p>
      </dsp:txBody>
      <dsp:txXfrm>
        <a:off x="2256308" y="2036262"/>
        <a:ext cx="4373892" cy="1366841"/>
      </dsp:txXfrm>
    </dsp:sp>
    <dsp:sp modelId="{CF7772CA-08C4-41C9-8198-DE274B5CCCA9}">
      <dsp:nvSpPr>
        <dsp:cNvPr id="0" name=""/>
        <dsp:cNvSpPr/>
      </dsp:nvSpPr>
      <dsp:spPr>
        <a:xfrm>
          <a:off x="2074062" y="1838830"/>
          <a:ext cx="956788" cy="143518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E88927-8DC1-47A7-AFEB-E74023E30A5C}">
      <dsp:nvSpPr>
        <dsp:cNvPr id="0" name=""/>
        <dsp:cNvSpPr/>
      </dsp:nvSpPr>
      <dsp:spPr>
        <a:xfrm>
          <a:off x="2256308" y="3756963"/>
          <a:ext cx="4373892" cy="136684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5807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dirty="0" smtClean="0"/>
            <a:t>Consultas Ministerio de Hacienda: </a:t>
          </a:r>
          <a:r>
            <a:rPr lang="es-CR" sz="2000" u="sng" kern="1200" dirty="0" smtClean="0"/>
            <a:t> </a:t>
          </a: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u="sng" kern="1200" dirty="0" smtClean="0"/>
            <a:t>LEY-FATCA@HACIENDA.GO.CR</a:t>
          </a:r>
          <a:endParaRPr lang="es-CR" sz="20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1600" kern="1200" dirty="0" smtClean="0"/>
            <a:t>Karla Salas</a:t>
          </a:r>
          <a:endParaRPr lang="es-CR" sz="1600" kern="1200" dirty="0"/>
        </a:p>
      </dsp:txBody>
      <dsp:txXfrm>
        <a:off x="2256308" y="3756963"/>
        <a:ext cx="4373892" cy="1366841"/>
      </dsp:txXfrm>
    </dsp:sp>
    <dsp:sp modelId="{637672FD-2E38-4E0B-9AB2-93A2477907A5}">
      <dsp:nvSpPr>
        <dsp:cNvPr id="0" name=""/>
        <dsp:cNvSpPr/>
      </dsp:nvSpPr>
      <dsp:spPr>
        <a:xfrm>
          <a:off x="2074062" y="3559531"/>
          <a:ext cx="956788" cy="143518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E833B761-3C3A-441C-8FFF-1609B5B38B45}" type="datetimeFigureOut">
              <a:rPr lang="es-CR" smtClean="0"/>
              <a:t>27/02/2015</a:t>
            </a:fld>
            <a:endParaRPr lang="es-C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C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E3975E86-5FAB-4D53-9EA1-86D3DD91E3F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0607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35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04664"/>
            <a:ext cx="7793037" cy="647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0825" y="1214422"/>
            <a:ext cx="8704263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 dirty="0"/>
          </a:p>
        </p:txBody>
      </p:sp>
      <p:pic>
        <p:nvPicPr>
          <p:cNvPr id="5" name="4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28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04664"/>
            <a:ext cx="7793037" cy="647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0825" y="1214422"/>
            <a:ext cx="8704263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 dirty="0"/>
          </a:p>
        </p:txBody>
      </p:sp>
      <p:pic>
        <p:nvPicPr>
          <p:cNvPr id="5" name="4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6286500" y="6500813"/>
            <a:ext cx="2857500" cy="35718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3122ADA-1D9D-423A-A39F-4C74C74C31D6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5786" y="380968"/>
            <a:ext cx="7793037" cy="647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0825" y="1428736"/>
            <a:ext cx="4275138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78363" y="1428736"/>
            <a:ext cx="4276725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pic>
        <p:nvPicPr>
          <p:cNvPr id="6" name="5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428736"/>
            <a:ext cx="8704263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modificar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texto</a:t>
            </a:r>
            <a:r>
              <a:rPr lang="en-US" dirty="0" smtClean="0"/>
              <a:t> del </a:t>
            </a:r>
            <a:r>
              <a:rPr lang="en-US" dirty="0" err="1" smtClean="0"/>
              <a:t>patrón</a:t>
            </a:r>
            <a:endParaRPr lang="en-US" dirty="0" smtClean="0"/>
          </a:p>
          <a:p>
            <a:pPr lvl="1"/>
            <a:r>
              <a:rPr lang="en-US" dirty="0" smtClean="0"/>
              <a:t>Segundo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2"/>
            <a:r>
              <a:rPr lang="en-US" dirty="0" err="1" smtClean="0"/>
              <a:t>Tercer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3"/>
            <a:r>
              <a:rPr lang="en-US" dirty="0" smtClean="0"/>
              <a:t>Cuarto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4"/>
            <a:r>
              <a:rPr lang="en-US" dirty="0" err="1" smtClean="0"/>
              <a:t>Quinto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endParaRPr lang="en-US" dirty="0" smtClean="0"/>
          </a:p>
        </p:txBody>
      </p:sp>
      <p:sp>
        <p:nvSpPr>
          <p:cNvPr id="51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214282" y="857232"/>
            <a:ext cx="8786874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cambiar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título</a:t>
            </a:r>
            <a:r>
              <a:rPr lang="en-US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226645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Franklin Gothic Book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3200">
          <a:solidFill>
            <a:srgbClr val="000066"/>
          </a:solidFill>
          <a:latin typeface="Franklin Gothic Book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800">
          <a:solidFill>
            <a:srgbClr val="000066"/>
          </a:solidFill>
          <a:latin typeface="Franklin Gothic Book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400">
          <a:solidFill>
            <a:srgbClr val="000066"/>
          </a:solidFill>
          <a:latin typeface="Franklin Gothic Book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Franklin Gothic Book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Franklin Gothic Book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428736"/>
            <a:ext cx="8704263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modificar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texto</a:t>
            </a:r>
            <a:r>
              <a:rPr lang="en-US" dirty="0" smtClean="0"/>
              <a:t> del </a:t>
            </a:r>
            <a:r>
              <a:rPr lang="en-US" dirty="0" err="1" smtClean="0"/>
              <a:t>patrón</a:t>
            </a:r>
            <a:endParaRPr lang="en-US" dirty="0" smtClean="0"/>
          </a:p>
          <a:p>
            <a:pPr lvl="1"/>
            <a:r>
              <a:rPr lang="en-US" dirty="0" smtClean="0"/>
              <a:t>Segundo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2"/>
            <a:r>
              <a:rPr lang="en-US" dirty="0" err="1" smtClean="0"/>
              <a:t>Tercer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3"/>
            <a:r>
              <a:rPr lang="en-US" dirty="0" smtClean="0"/>
              <a:t>Cuarto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4"/>
            <a:r>
              <a:rPr lang="en-US" dirty="0" err="1" smtClean="0"/>
              <a:t>Quinto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endParaRPr lang="en-US" dirty="0" smtClean="0"/>
          </a:p>
        </p:txBody>
      </p:sp>
      <p:sp>
        <p:nvSpPr>
          <p:cNvPr id="51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214282" y="405036"/>
            <a:ext cx="8786874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cambiar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títul</a:t>
            </a:r>
            <a:endParaRPr lang="en-US" dirty="0" smtClean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Franklin Gothic Book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3200">
          <a:solidFill>
            <a:srgbClr val="000066"/>
          </a:solidFill>
          <a:latin typeface="Franklin Gothic Book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800">
          <a:solidFill>
            <a:srgbClr val="000066"/>
          </a:solidFill>
          <a:latin typeface="Franklin Gothic Book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400">
          <a:solidFill>
            <a:srgbClr val="000066"/>
          </a:solidFill>
          <a:latin typeface="Franklin Gothic Book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Franklin Gothic Book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Franklin Gothic Book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3886200"/>
            <a:ext cx="7848872" cy="1752600"/>
          </a:xfrm>
        </p:spPr>
        <p:txBody>
          <a:bodyPr/>
          <a:lstStyle/>
          <a:p>
            <a:r>
              <a:rPr lang="es-CR" sz="3600" b="1" dirty="0" smtClean="0">
                <a:solidFill>
                  <a:schemeClr val="accent1">
                    <a:lumMod val="75000"/>
                  </a:schemeClr>
                </a:solidFill>
              </a:rPr>
              <a:t>FATCA</a:t>
            </a:r>
          </a:p>
          <a:p>
            <a:r>
              <a:rPr lang="en-US" sz="2400" dirty="0"/>
              <a:t>Ley de </a:t>
            </a:r>
            <a:r>
              <a:rPr lang="en-US" sz="2400" dirty="0" err="1"/>
              <a:t>Cumplimiento</a:t>
            </a:r>
            <a:r>
              <a:rPr lang="en-US" sz="2400" dirty="0"/>
              <a:t> Fiscal de </a:t>
            </a:r>
            <a:r>
              <a:rPr lang="es-CR" sz="2400" dirty="0"/>
              <a:t>las</a:t>
            </a:r>
            <a:r>
              <a:rPr lang="en-US" sz="2400" dirty="0"/>
              <a:t> </a:t>
            </a:r>
            <a:r>
              <a:rPr lang="en-US" sz="2400" dirty="0" err="1"/>
              <a:t>Cuentas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el </a:t>
            </a:r>
            <a:r>
              <a:rPr lang="en-US" sz="2400" dirty="0" err="1"/>
              <a:t>Extranjero</a:t>
            </a:r>
            <a:endParaRPr lang="en-US" sz="2400" dirty="0"/>
          </a:p>
          <a:p>
            <a:r>
              <a:rPr lang="es-CR" sz="2400" dirty="0" smtClean="0">
                <a:solidFill>
                  <a:schemeClr val="tx1"/>
                </a:solidFill>
              </a:rPr>
              <a:t>Febrero 2015</a:t>
            </a:r>
            <a:endParaRPr lang="es-C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933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>
                <a:solidFill>
                  <a:schemeClr val="bg2">
                    <a:lumMod val="75000"/>
                  </a:schemeClr>
                </a:solidFill>
              </a:rPr>
              <a:t>Avance de línea de tiempo</a:t>
            </a:r>
          </a:p>
          <a:p>
            <a:r>
              <a:rPr lang="es-CR" dirty="0">
                <a:solidFill>
                  <a:schemeClr val="bg2">
                    <a:lumMod val="75000"/>
                  </a:schemeClr>
                </a:solidFill>
              </a:rPr>
              <a:t>Pruebas envío reporte FATCA </a:t>
            </a:r>
            <a:endParaRPr lang="es-CR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CR" dirty="0"/>
              <a:t>Suscripción al servicio FATCA-MH</a:t>
            </a:r>
          </a:p>
          <a:p>
            <a:r>
              <a:rPr lang="es-CR" dirty="0">
                <a:solidFill>
                  <a:schemeClr val="bg2">
                    <a:lumMod val="75000"/>
                  </a:schemeClr>
                </a:solidFill>
              </a:rPr>
              <a:t>Diagrama general de la solución</a:t>
            </a:r>
          </a:p>
          <a:p>
            <a:r>
              <a:rPr lang="es-CR" dirty="0" smtClean="0">
                <a:solidFill>
                  <a:schemeClr val="bg2">
                    <a:lumMod val="75000"/>
                  </a:schemeClr>
                </a:solidFill>
              </a:rPr>
              <a:t>Lista de verificación para Instituciones Financieras</a:t>
            </a:r>
          </a:p>
          <a:p>
            <a:pPr marL="0" indent="0">
              <a:buNone/>
            </a:pP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1331127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Suscripción al servicio FATCA-MH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857500" y="1548358"/>
            <a:ext cx="6286500" cy="3752850"/>
          </a:xfrm>
          <a:noFill/>
        </p:spPr>
        <p:txBody>
          <a:bodyPr/>
          <a:lstStyle/>
          <a:p>
            <a:pPr marL="457200" lvl="0" indent="-457200" rtl="0">
              <a:buFont typeface="+mj-lt"/>
              <a:buAutoNum type="arabicPeriod"/>
            </a:pPr>
            <a:r>
              <a:rPr lang="es-CR" sz="2400" b="1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La plantilla de suscripción será publicada en www.bccr.fi.cr/fatca</a:t>
            </a:r>
          </a:p>
          <a:p>
            <a:pPr marL="457200" lvl="0" indent="-457200" rtl="0">
              <a:buFont typeface="+mj-lt"/>
              <a:buAutoNum type="arabicPeriod"/>
            </a:pPr>
            <a:r>
              <a:rPr lang="es-CR" sz="2400" b="1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La IF debe:</a:t>
            </a:r>
          </a:p>
          <a:p>
            <a:pPr lvl="1"/>
            <a:r>
              <a:rPr lang="es-CR" sz="2000" b="1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Descargar el documento</a:t>
            </a:r>
          </a:p>
          <a:p>
            <a:pPr lvl="1"/>
            <a:r>
              <a:rPr lang="es-CR" sz="2000" b="1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Suministrar la información solicitada </a:t>
            </a:r>
          </a:p>
          <a:p>
            <a:pPr lvl="1"/>
            <a:r>
              <a:rPr lang="es-CR" sz="2000" b="1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Agregar firma digital del Representante Legal</a:t>
            </a:r>
          </a:p>
          <a:p>
            <a:pPr marL="457200" indent="-457200">
              <a:buFont typeface="+mj-lt"/>
              <a:buAutoNum type="arabicPeriod"/>
            </a:pPr>
            <a:r>
              <a:rPr lang="es-CR" sz="2400" b="1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Del </a:t>
            </a:r>
            <a:r>
              <a:rPr lang="es-CR" sz="2400" b="1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13 al 17 de abril</a:t>
            </a:r>
            <a:r>
              <a:rPr lang="es-CR" sz="2400" b="1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 debe enviar el documento firmado al correo </a:t>
            </a:r>
            <a:endParaRPr lang="es-CR" sz="2400" b="1" dirty="0" smtClean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marL="0" indent="0">
              <a:buNone/>
            </a:pPr>
            <a:r>
              <a:rPr lang="es-CR" sz="2400" b="1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	</a:t>
            </a:r>
            <a:r>
              <a:rPr lang="es-CR" sz="2400" b="1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LEY-FATCA@hacienda.go.cr</a:t>
            </a:r>
            <a:endParaRPr lang="es-CR" sz="2400" b="1" dirty="0" smtClean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lvl="0" rtl="0"/>
            <a:endParaRPr lang="es-CR" sz="2000" b="1" dirty="0" smtClean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lvl="1"/>
            <a:endParaRPr lang="es-CR" sz="2000" b="1" dirty="0" smtClean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</p:txBody>
      </p:sp>
      <p:pic>
        <p:nvPicPr>
          <p:cNvPr id="1026" name="Picture 2" descr="http://sju.sienajazz.it/files/2012/03/Icon_Path_l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44824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047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>
                <a:solidFill>
                  <a:schemeClr val="bg2">
                    <a:lumMod val="75000"/>
                  </a:schemeClr>
                </a:solidFill>
              </a:rPr>
              <a:t>Avance de línea de tiempo</a:t>
            </a:r>
          </a:p>
          <a:p>
            <a:r>
              <a:rPr lang="es-CR" dirty="0">
                <a:solidFill>
                  <a:schemeClr val="bg2">
                    <a:lumMod val="75000"/>
                  </a:schemeClr>
                </a:solidFill>
              </a:rPr>
              <a:t>Pruebas envío reporte FATCA </a:t>
            </a:r>
            <a:endParaRPr lang="es-CR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CR" dirty="0">
                <a:solidFill>
                  <a:schemeClr val="bg2">
                    <a:lumMod val="75000"/>
                  </a:schemeClr>
                </a:solidFill>
              </a:rPr>
              <a:t>Suscripción al servicio </a:t>
            </a:r>
            <a:r>
              <a:rPr lang="es-CR" dirty="0" smtClean="0">
                <a:solidFill>
                  <a:schemeClr val="bg2">
                    <a:lumMod val="75000"/>
                  </a:schemeClr>
                </a:solidFill>
              </a:rPr>
              <a:t>FATCA-MH</a:t>
            </a:r>
          </a:p>
          <a:p>
            <a:r>
              <a:rPr lang="es-CR" dirty="0" smtClean="0"/>
              <a:t>Diagrama </a:t>
            </a:r>
            <a:r>
              <a:rPr lang="es-CR" dirty="0"/>
              <a:t>general de la solución</a:t>
            </a:r>
          </a:p>
          <a:p>
            <a:r>
              <a:rPr lang="es-CR" dirty="0" smtClean="0">
                <a:solidFill>
                  <a:schemeClr val="bg2">
                    <a:lumMod val="75000"/>
                  </a:schemeClr>
                </a:solidFill>
              </a:rPr>
              <a:t>Lista de verificación para Instituciones Financieras</a:t>
            </a:r>
          </a:p>
          <a:p>
            <a:pPr marL="0" indent="0">
              <a:buNone/>
            </a:pP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3367981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Diagrama general de la solución</a:t>
            </a:r>
            <a:endParaRPr lang="es-CR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6852"/>
            <a:ext cx="9144000" cy="5198452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7493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>
                <a:solidFill>
                  <a:schemeClr val="bg2">
                    <a:lumMod val="75000"/>
                  </a:schemeClr>
                </a:solidFill>
              </a:rPr>
              <a:t>Avance de línea de tiempo</a:t>
            </a:r>
          </a:p>
          <a:p>
            <a:r>
              <a:rPr lang="es-CR" dirty="0">
                <a:solidFill>
                  <a:schemeClr val="bg2">
                    <a:lumMod val="75000"/>
                  </a:schemeClr>
                </a:solidFill>
              </a:rPr>
              <a:t>Pruebas envío reporte FATCA </a:t>
            </a:r>
            <a:endParaRPr lang="es-CR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CR" dirty="0">
                <a:solidFill>
                  <a:schemeClr val="bg2">
                    <a:lumMod val="75000"/>
                  </a:schemeClr>
                </a:solidFill>
              </a:rPr>
              <a:t>Suscripción al servicio </a:t>
            </a:r>
            <a:r>
              <a:rPr lang="es-CR" dirty="0" smtClean="0">
                <a:solidFill>
                  <a:schemeClr val="bg2">
                    <a:lumMod val="75000"/>
                  </a:schemeClr>
                </a:solidFill>
              </a:rPr>
              <a:t>FATCA-MH</a:t>
            </a:r>
            <a:endParaRPr lang="es-CR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CR" dirty="0" smtClean="0">
                <a:solidFill>
                  <a:schemeClr val="bg2">
                    <a:lumMod val="75000"/>
                  </a:schemeClr>
                </a:solidFill>
              </a:rPr>
              <a:t>Diagrama general de la solución</a:t>
            </a:r>
          </a:p>
          <a:p>
            <a:r>
              <a:rPr lang="es-CR" dirty="0"/>
              <a:t>Lista de verificación para Instituciones Financieras</a:t>
            </a:r>
          </a:p>
          <a:p>
            <a:pPr marL="0" indent="0">
              <a:buNone/>
            </a:pP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1130238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sz="3600" dirty="0"/>
              <a:t>Lista de verificación para Instituciones </a:t>
            </a:r>
            <a:r>
              <a:rPr lang="es-CR" sz="3600" dirty="0" smtClean="0"/>
              <a:t>Financieras</a:t>
            </a:r>
            <a:endParaRPr lang="es-CR" sz="3600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2813169"/>
              </p:ext>
            </p:extLst>
          </p:nvPr>
        </p:nvGraphicFramePr>
        <p:xfrm>
          <a:off x="250825" y="836712"/>
          <a:ext cx="8704263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5299513" y="5805264"/>
            <a:ext cx="38089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1600" i="1" dirty="0" smtClean="0">
                <a:solidFill>
                  <a:srgbClr val="FF0000"/>
                </a:solidFill>
              </a:rPr>
              <a:t>*</a:t>
            </a:r>
            <a:r>
              <a:rPr lang="es-CR" sz="1600" i="1" dirty="0" smtClean="0"/>
              <a:t>Sólo aplican para envío por servicio WCF</a:t>
            </a:r>
            <a:endParaRPr lang="es-CR" sz="1600" i="1" dirty="0"/>
          </a:p>
        </p:txBody>
      </p:sp>
      <p:sp>
        <p:nvSpPr>
          <p:cNvPr id="3" name="CuadroTexto 2"/>
          <p:cNvSpPr txBox="1"/>
          <p:nvPr/>
        </p:nvSpPr>
        <p:spPr>
          <a:xfrm>
            <a:off x="1104041" y="2146714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>
                <a:sym typeface="Wingdings" panose="05000000000000000000" pitchFamily="2" charset="2"/>
              </a:rPr>
              <a:t></a:t>
            </a:r>
            <a:endParaRPr lang="es-CR" dirty="0"/>
          </a:p>
        </p:txBody>
      </p:sp>
      <p:sp>
        <p:nvSpPr>
          <p:cNvPr id="8" name="CuadroTexto 7"/>
          <p:cNvSpPr txBox="1"/>
          <p:nvPr/>
        </p:nvSpPr>
        <p:spPr>
          <a:xfrm>
            <a:off x="1104041" y="2483604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>
                <a:sym typeface="Wingdings" panose="05000000000000000000" pitchFamily="2" charset="2"/>
              </a:rPr>
              <a:t></a:t>
            </a:r>
            <a:endParaRPr lang="es-CR" dirty="0"/>
          </a:p>
        </p:txBody>
      </p:sp>
      <p:sp>
        <p:nvSpPr>
          <p:cNvPr id="9" name="CuadroTexto 8"/>
          <p:cNvSpPr txBox="1"/>
          <p:nvPr/>
        </p:nvSpPr>
        <p:spPr>
          <a:xfrm>
            <a:off x="1104041" y="2812678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>
                <a:sym typeface="Wingdings" panose="05000000000000000000" pitchFamily="2" charset="2"/>
              </a:rPr>
              <a:t></a:t>
            </a:r>
            <a:endParaRPr lang="es-CR" dirty="0"/>
          </a:p>
        </p:txBody>
      </p:sp>
      <p:sp>
        <p:nvSpPr>
          <p:cNvPr id="10" name="CuadroTexto 9"/>
          <p:cNvSpPr txBox="1"/>
          <p:nvPr/>
        </p:nvSpPr>
        <p:spPr>
          <a:xfrm>
            <a:off x="1104041" y="3157417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>
                <a:sym typeface="Wingdings" panose="05000000000000000000" pitchFamily="2" charset="2"/>
              </a:rPr>
              <a:t></a:t>
            </a:r>
            <a:endParaRPr lang="es-CR" dirty="0"/>
          </a:p>
        </p:txBody>
      </p:sp>
      <p:sp>
        <p:nvSpPr>
          <p:cNvPr id="11" name="CuadroTexto 10"/>
          <p:cNvSpPr txBox="1"/>
          <p:nvPr/>
        </p:nvSpPr>
        <p:spPr>
          <a:xfrm>
            <a:off x="1104041" y="3491716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>
                <a:sym typeface="Wingdings" panose="05000000000000000000" pitchFamily="2" charset="2"/>
              </a:rPr>
              <a:t>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71187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117004"/>
            <a:ext cx="7793037" cy="1223764"/>
          </a:xfrm>
        </p:spPr>
        <p:txBody>
          <a:bodyPr/>
          <a:lstStyle/>
          <a:p>
            <a:r>
              <a:rPr lang="es-CR" sz="3600" dirty="0" smtClean="0"/>
              <a:t>Actualización grado de avance en las autorizaciones FATCA</a:t>
            </a:r>
            <a:endParaRPr lang="es-CR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0825" y="1412776"/>
            <a:ext cx="8704263" cy="4824536"/>
          </a:xfrm>
        </p:spPr>
        <p:txBody>
          <a:bodyPr/>
          <a:lstStyle/>
          <a:p>
            <a:pPr marL="0" indent="0">
              <a:buNone/>
            </a:pPr>
            <a:r>
              <a:rPr lang="es-CR" sz="2800" dirty="0" smtClean="0"/>
              <a:t>Las entidades financieras deberán indicar:</a:t>
            </a:r>
          </a:p>
          <a:p>
            <a:pPr marL="857250" lvl="1" indent="-457200">
              <a:buFont typeface="+mj-lt"/>
              <a:buAutoNum type="alphaLcParenR"/>
            </a:pPr>
            <a:r>
              <a:rPr lang="es-CR" sz="2400" dirty="0" smtClean="0"/>
              <a:t>Actualizar el número de cuentas identificadas a reportar.</a:t>
            </a:r>
          </a:p>
          <a:p>
            <a:pPr marL="857250" lvl="1" indent="-457200">
              <a:buFont typeface="+mj-lt"/>
              <a:buAutoNum type="alphaLcParenR"/>
            </a:pPr>
            <a:endParaRPr lang="es-CR" sz="2400" dirty="0" smtClean="0"/>
          </a:p>
          <a:p>
            <a:pPr marL="857250" lvl="1" indent="-457200">
              <a:buFont typeface="+mj-lt"/>
              <a:buAutoNum type="alphaLcParenR"/>
            </a:pPr>
            <a:r>
              <a:rPr lang="es-CR" sz="2400" dirty="0" smtClean="0"/>
              <a:t>Grado de avance en la consecución de las autorizaciones de los titulares de dichas cuentas.</a:t>
            </a:r>
          </a:p>
          <a:p>
            <a:pPr marL="857250" lvl="1" indent="-457200">
              <a:buFont typeface="+mj-lt"/>
              <a:buAutoNum type="alphaLcParenR"/>
            </a:pPr>
            <a:endParaRPr lang="es-CR" sz="2400" dirty="0" smtClean="0"/>
          </a:p>
          <a:p>
            <a:pPr marL="857250" lvl="1" indent="-457200">
              <a:buFont typeface="+mj-lt"/>
              <a:buAutoNum type="alphaLcParenR"/>
            </a:pPr>
            <a:r>
              <a:rPr lang="es-CR" sz="2400" dirty="0" smtClean="0"/>
              <a:t>Las medidas que tomará para completar la totalidad de las autorizaciones.</a:t>
            </a:r>
          </a:p>
          <a:p>
            <a:pPr marL="857250" lvl="1" indent="-457200">
              <a:buFont typeface="+mj-lt"/>
              <a:buAutoNum type="alphaLcParenR"/>
            </a:pPr>
            <a:endParaRPr lang="es-CR" sz="2400" dirty="0" smtClean="0"/>
          </a:p>
          <a:p>
            <a:pPr marL="857250" lvl="1" indent="-457200">
              <a:buFont typeface="+mj-lt"/>
              <a:buAutoNum type="alphaLcParenR"/>
            </a:pPr>
            <a:r>
              <a:rPr lang="es-CR" sz="2400" dirty="0" smtClean="0"/>
              <a:t>Existencia de problemas con los clientes por la entrega de las autorizaciones.</a:t>
            </a:r>
            <a:endParaRPr lang="es-CR" sz="1600" dirty="0" smtClean="0"/>
          </a:p>
          <a:p>
            <a:pPr marL="514350" indent="-457200"/>
            <a:endParaRPr lang="es-CR" sz="2800" dirty="0"/>
          </a:p>
          <a:p>
            <a:pPr marL="914400" lvl="1" indent="-457200">
              <a:buFont typeface="+mj-lt"/>
              <a:buAutoNum type="arabicPeriod"/>
            </a:pPr>
            <a:endParaRPr lang="es-CR" sz="2000" dirty="0" smtClean="0"/>
          </a:p>
          <a:p>
            <a:pPr lvl="1"/>
            <a:endParaRPr lang="es-CR" sz="2000" dirty="0"/>
          </a:p>
          <a:p>
            <a:endParaRPr lang="es-CR" sz="1200" dirty="0"/>
          </a:p>
          <a:p>
            <a:endParaRPr lang="es-CR" sz="1200" dirty="0"/>
          </a:p>
        </p:txBody>
      </p:sp>
    </p:spTree>
    <p:extLst>
      <p:ext uri="{BB962C8B-B14F-4D97-AF65-F5344CB8AC3E}">
        <p14:creationId xmlns:p14="http://schemas.microsoft.com/office/powerpoint/2010/main" val="2879390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2116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es-ES" altLang="es-CR" b="1" u="sng" dirty="0" smtClean="0"/>
          </a:p>
          <a:p>
            <a:pPr algn="ctr" eaLnBrk="1" hangingPunct="1">
              <a:buFont typeface="Wingdings 2" pitchFamily="18" charset="2"/>
              <a:buNone/>
            </a:pPr>
            <a:endParaRPr lang="es-ES" altLang="es-CR" b="1" u="sng" dirty="0" smtClean="0"/>
          </a:p>
          <a:p>
            <a:pPr algn="ctr" eaLnBrk="1" hangingPunct="1">
              <a:buFont typeface="Wingdings 2" pitchFamily="18" charset="2"/>
              <a:buNone/>
            </a:pPr>
            <a:endParaRPr lang="es-ES" altLang="es-CR" b="1" u="sng" dirty="0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es-ES" altLang="es-CR" sz="7200" b="1" dirty="0" smtClean="0"/>
              <a:t>Consultas</a:t>
            </a:r>
            <a:r>
              <a:rPr lang="es-ES" altLang="es-CR" sz="7200" b="1" u="sng" dirty="0" smtClean="0"/>
              <a:t>  </a:t>
            </a:r>
          </a:p>
          <a:p>
            <a:pPr algn="ctr" eaLnBrk="1" hangingPunct="1">
              <a:buFont typeface="Wingdings 2" pitchFamily="18" charset="2"/>
              <a:buNone/>
            </a:pPr>
            <a:endParaRPr lang="es-ES" altLang="es-CR" b="1" u="sng" dirty="0" smtClean="0"/>
          </a:p>
          <a:p>
            <a:pPr algn="just" eaLnBrk="1" hangingPunct="1">
              <a:buFont typeface="Wingdings 2" pitchFamily="18" charset="2"/>
              <a:buNone/>
            </a:pPr>
            <a:endParaRPr lang="es-ES" altLang="es-CR" dirty="0" smtClean="0"/>
          </a:p>
          <a:p>
            <a:pPr algn="just" eaLnBrk="1" hangingPunct="1">
              <a:buFont typeface="Wingdings 2" pitchFamily="18" charset="2"/>
              <a:buNone/>
            </a:pPr>
            <a:endParaRPr lang="es-ES" altLang="es-CR" dirty="0" smtClean="0"/>
          </a:p>
          <a:p>
            <a:pPr algn="just" eaLnBrk="1" hangingPunct="1">
              <a:buFont typeface="Wingdings 2" pitchFamily="18" charset="2"/>
              <a:buNone/>
            </a:pPr>
            <a:endParaRPr lang="es-ES" altLang="es-CR" dirty="0" smtClean="0"/>
          </a:p>
        </p:txBody>
      </p:sp>
    </p:spTree>
    <p:extLst>
      <p:ext uri="{BB962C8B-B14F-4D97-AF65-F5344CB8AC3E}">
        <p14:creationId xmlns:p14="http://schemas.microsoft.com/office/powerpoint/2010/main" val="2358098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Documentos disponibles</a:t>
            </a:r>
            <a:endParaRPr lang="es-C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R" dirty="0"/>
              <a:t>Ú</a:t>
            </a:r>
            <a:r>
              <a:rPr lang="es-CR" dirty="0" smtClean="0"/>
              <a:t>ltimos documento publicados en  </a:t>
            </a:r>
            <a:r>
              <a:rPr lang="es-CR" dirty="0" smtClean="0">
                <a:solidFill>
                  <a:srgbClr val="FF0000"/>
                </a:solidFill>
              </a:rPr>
              <a:t> </a:t>
            </a:r>
            <a:r>
              <a:rPr lang="es-CR" u="sng" dirty="0" smtClean="0"/>
              <a:t>http://www.bccr.fi.cr/fatca</a:t>
            </a:r>
            <a:endParaRPr lang="es-CR" u="sng" dirty="0">
              <a:solidFill>
                <a:srgbClr val="FF0000"/>
              </a:solidFill>
            </a:endParaRPr>
          </a:p>
          <a:p>
            <a:pPr lvl="1"/>
            <a:endParaRPr lang="es-CR" sz="2400" dirty="0"/>
          </a:p>
          <a:p>
            <a:pPr marL="914400" lvl="1" indent="-457200">
              <a:buFont typeface="+mj-lt"/>
              <a:buAutoNum type="arabicPeriod"/>
            </a:pPr>
            <a:r>
              <a:rPr lang="es-CR" sz="2400" dirty="0"/>
              <a:t>Presentación Contactos Entidades </a:t>
            </a:r>
            <a:r>
              <a:rPr lang="es-CR" sz="2400" dirty="0" smtClean="0"/>
              <a:t>27022015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CR" sz="2400" smtClean="0"/>
              <a:t>Respuestas </a:t>
            </a:r>
            <a:r>
              <a:rPr lang="es-CR" sz="2400" dirty="0"/>
              <a:t>Consultas Instituciones Financieras</a:t>
            </a:r>
            <a:endParaRPr lang="es-CR" sz="24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s-CR" sz="2400" dirty="0" smtClean="0"/>
              <a:t>Guía </a:t>
            </a:r>
            <a:r>
              <a:rPr lang="es-CR" sz="2400" dirty="0"/>
              <a:t>de configuración del cliente v1.4.1 </a:t>
            </a:r>
            <a:endParaRPr lang="es-CR" sz="24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s-CR" sz="2400" dirty="0" smtClean="0"/>
              <a:t>Ejemplos </a:t>
            </a:r>
            <a:r>
              <a:rPr lang="es-CR" sz="2400" dirty="0"/>
              <a:t>de archivos XMLFATCA </a:t>
            </a:r>
            <a:endParaRPr lang="es-CR" sz="2400" dirty="0" smtClean="0"/>
          </a:p>
          <a:p>
            <a:pPr marL="514350" indent="-457200"/>
            <a:endParaRPr lang="es-CR" dirty="0"/>
          </a:p>
          <a:p>
            <a:pPr marL="914400" lvl="1" indent="-457200">
              <a:buFont typeface="+mj-lt"/>
              <a:buAutoNum type="arabicPeriod"/>
            </a:pPr>
            <a:endParaRPr lang="es-CR" sz="2400" dirty="0" smtClean="0"/>
          </a:p>
          <a:p>
            <a:pPr lvl="1"/>
            <a:endParaRPr lang="es-CR" sz="2400" dirty="0"/>
          </a:p>
          <a:p>
            <a:endParaRPr lang="es-CR" sz="1400" dirty="0"/>
          </a:p>
          <a:p>
            <a:endParaRPr lang="es-CR" sz="1400" dirty="0"/>
          </a:p>
        </p:txBody>
      </p:sp>
    </p:spTree>
    <p:extLst>
      <p:ext uri="{BB962C8B-B14F-4D97-AF65-F5344CB8AC3E}">
        <p14:creationId xmlns:p14="http://schemas.microsoft.com/office/powerpoint/2010/main" val="2054985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Consultas</a:t>
            </a:r>
            <a:endParaRPr lang="es-CR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8226126"/>
              </p:ext>
            </p:extLst>
          </p:nvPr>
        </p:nvGraphicFramePr>
        <p:xfrm>
          <a:off x="250825" y="620688"/>
          <a:ext cx="8704263" cy="5241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050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4624"/>
            <a:ext cx="7793037" cy="647700"/>
          </a:xfrm>
        </p:spPr>
        <p:txBody>
          <a:bodyPr/>
          <a:lstStyle/>
          <a:p>
            <a:r>
              <a:rPr lang="es-CR" sz="3600" dirty="0" smtClean="0"/>
              <a:t>Agenda</a:t>
            </a:r>
            <a:endParaRPr lang="es-CR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 smtClean="0"/>
              <a:t>Avance de línea de tiempo</a:t>
            </a:r>
          </a:p>
          <a:p>
            <a:r>
              <a:rPr lang="es-CR" dirty="0" smtClean="0"/>
              <a:t>Pruebas envío reporte FATCA</a:t>
            </a:r>
          </a:p>
          <a:p>
            <a:r>
              <a:rPr lang="es-CR" dirty="0" smtClean="0"/>
              <a:t>Suscripción al servicio FATCA-MH</a:t>
            </a:r>
          </a:p>
          <a:p>
            <a:r>
              <a:rPr lang="es-CR" dirty="0" smtClean="0"/>
              <a:t>Diagrama general de la solución</a:t>
            </a:r>
          </a:p>
          <a:p>
            <a:r>
              <a:rPr lang="es-CR" dirty="0" smtClean="0"/>
              <a:t>Lista de verificación para Instituciones Financieras</a:t>
            </a:r>
          </a:p>
          <a:p>
            <a:pPr marL="0" indent="0">
              <a:buNone/>
            </a:pP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2198054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 smtClean="0"/>
              <a:t>Avance de línea de tiempo</a:t>
            </a:r>
          </a:p>
          <a:p>
            <a:r>
              <a:rPr lang="es-CR" dirty="0">
                <a:solidFill>
                  <a:schemeClr val="bg2">
                    <a:lumMod val="75000"/>
                  </a:schemeClr>
                </a:solidFill>
              </a:rPr>
              <a:t>Pruebas envío reporte </a:t>
            </a:r>
            <a:r>
              <a:rPr lang="es-CR" dirty="0" smtClean="0">
                <a:solidFill>
                  <a:schemeClr val="bg2">
                    <a:lumMod val="75000"/>
                  </a:schemeClr>
                </a:solidFill>
              </a:rPr>
              <a:t>FATCA</a:t>
            </a:r>
          </a:p>
          <a:p>
            <a:r>
              <a:rPr lang="es-CR" dirty="0">
                <a:solidFill>
                  <a:schemeClr val="bg2">
                    <a:lumMod val="75000"/>
                  </a:schemeClr>
                </a:solidFill>
              </a:rPr>
              <a:t>Suscripción al servicio FATCA-MH</a:t>
            </a:r>
          </a:p>
          <a:p>
            <a:r>
              <a:rPr lang="es-CR" dirty="0" smtClean="0">
                <a:solidFill>
                  <a:schemeClr val="bg2">
                    <a:lumMod val="75000"/>
                  </a:schemeClr>
                </a:solidFill>
              </a:rPr>
              <a:t>Diagrama general de la solución</a:t>
            </a:r>
          </a:p>
          <a:p>
            <a:r>
              <a:rPr lang="es-CR" dirty="0" smtClean="0">
                <a:solidFill>
                  <a:schemeClr val="bg2">
                    <a:lumMod val="75000"/>
                  </a:schemeClr>
                </a:solidFill>
              </a:rPr>
              <a:t>Lista de verificación para Instituciones Financieras</a:t>
            </a:r>
          </a:p>
          <a:p>
            <a:pPr marL="0" indent="0">
              <a:buNone/>
            </a:pP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2772209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14348" y="764704"/>
            <a:ext cx="7833016" cy="51494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cxnSp>
        <p:nvCxnSpPr>
          <p:cNvPr id="15" name="Conector recto 14"/>
          <p:cNvCxnSpPr/>
          <p:nvPr/>
        </p:nvCxnSpPr>
        <p:spPr>
          <a:xfrm>
            <a:off x="4499992" y="692696"/>
            <a:ext cx="0" cy="5255444"/>
          </a:xfrm>
          <a:prstGeom prst="line">
            <a:avLst/>
          </a:prstGeom>
          <a:ln w="28575">
            <a:solidFill>
              <a:srgbClr val="FFC000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flipH="1">
            <a:off x="4570861" y="755576"/>
            <a:ext cx="1139" cy="5150384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134 Conector recto"/>
          <p:cNvCxnSpPr/>
          <p:nvPr/>
        </p:nvCxnSpPr>
        <p:spPr>
          <a:xfrm>
            <a:off x="7176147" y="756551"/>
            <a:ext cx="1" cy="5149409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 flipH="1">
            <a:off x="3256152" y="764704"/>
            <a:ext cx="10652" cy="5141256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1979712" y="764704"/>
            <a:ext cx="0" cy="5141257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90 CuadroTexto"/>
          <p:cNvSpPr txBox="1"/>
          <p:nvPr/>
        </p:nvSpPr>
        <p:spPr>
          <a:xfrm>
            <a:off x="571472" y="-99392"/>
            <a:ext cx="82575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b="1" dirty="0" smtClean="0">
                <a:solidFill>
                  <a:srgbClr val="000066"/>
                </a:solidFill>
                <a:latin typeface="Franklin Gothic Book" pitchFamily="34" charset="0"/>
                <a:ea typeface="+mj-ea"/>
                <a:cs typeface="+mj-cs"/>
              </a:rPr>
              <a:t>Tareas finalizadas</a:t>
            </a:r>
            <a:endParaRPr lang="es-CR" sz="3200" b="1" dirty="0">
              <a:solidFill>
                <a:srgbClr val="000066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  <p:sp>
        <p:nvSpPr>
          <p:cNvPr id="93" name="92 Rectángulo"/>
          <p:cNvSpPr/>
          <p:nvPr/>
        </p:nvSpPr>
        <p:spPr>
          <a:xfrm>
            <a:off x="714348" y="5949280"/>
            <a:ext cx="142876" cy="14287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8" name="97 CuadroTexto"/>
          <p:cNvSpPr txBox="1"/>
          <p:nvPr/>
        </p:nvSpPr>
        <p:spPr>
          <a:xfrm>
            <a:off x="827585" y="5877272"/>
            <a:ext cx="48245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560513">
              <a:tabLst>
                <a:tab pos="990600" algn="l"/>
                <a:tab pos="1258888" algn="l"/>
                <a:tab pos="2508250" algn="l"/>
                <a:tab pos="3590925" algn="l"/>
                <a:tab pos="4572000" algn="l"/>
                <a:tab pos="4664075" algn="l"/>
                <a:tab pos="6459538" algn="l"/>
              </a:tabLst>
            </a:pPr>
            <a:r>
              <a:rPr lang="es-ES" sz="11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Tarea  IF                      Reunión                        </a:t>
            </a:r>
            <a:endParaRPr lang="es-CR" sz="16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4 Grupo"/>
          <p:cNvGrpSpPr/>
          <p:nvPr/>
        </p:nvGrpSpPr>
        <p:grpSpPr>
          <a:xfrm>
            <a:off x="714348" y="476672"/>
            <a:ext cx="7833016" cy="279887"/>
            <a:chOff x="714348" y="757084"/>
            <a:chExt cx="7833016" cy="279887"/>
          </a:xfrm>
        </p:grpSpPr>
        <p:sp>
          <p:nvSpPr>
            <p:cNvPr id="71" name="70 Rectángulo"/>
            <p:cNvSpPr/>
            <p:nvPr/>
          </p:nvSpPr>
          <p:spPr>
            <a:xfrm>
              <a:off x="5888428" y="758067"/>
              <a:ext cx="1322472" cy="278904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CR" dirty="0"/>
                <a:t>Abr</a:t>
              </a:r>
            </a:p>
          </p:txBody>
        </p:sp>
        <p:grpSp>
          <p:nvGrpSpPr>
            <p:cNvPr id="2" name="1 Grupo"/>
            <p:cNvGrpSpPr/>
            <p:nvPr/>
          </p:nvGrpSpPr>
          <p:grpSpPr>
            <a:xfrm>
              <a:off x="714348" y="757084"/>
              <a:ext cx="7833016" cy="278904"/>
              <a:chOff x="714348" y="757084"/>
              <a:chExt cx="7833016" cy="278904"/>
            </a:xfrm>
          </p:grpSpPr>
          <p:sp>
            <p:nvSpPr>
              <p:cNvPr id="3" name="2 Rectángulo"/>
              <p:cNvSpPr/>
              <p:nvPr/>
            </p:nvSpPr>
            <p:spPr>
              <a:xfrm>
                <a:off x="714348" y="757084"/>
                <a:ext cx="132247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 smtClean="0"/>
                  <a:t>Dic</a:t>
                </a:r>
                <a:endParaRPr lang="es-CR" dirty="0"/>
              </a:p>
            </p:txBody>
          </p:sp>
          <p:sp>
            <p:nvSpPr>
              <p:cNvPr id="68" name="67 Rectángulo"/>
              <p:cNvSpPr/>
              <p:nvPr/>
            </p:nvSpPr>
            <p:spPr>
              <a:xfrm>
                <a:off x="1979712" y="757084"/>
                <a:ext cx="132247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Ene</a:t>
                </a:r>
              </a:p>
            </p:txBody>
          </p:sp>
          <p:sp>
            <p:nvSpPr>
              <p:cNvPr id="69" name="68 Rectángulo"/>
              <p:cNvSpPr/>
              <p:nvPr/>
            </p:nvSpPr>
            <p:spPr>
              <a:xfrm>
                <a:off x="3269424" y="757084"/>
                <a:ext cx="1322472" cy="278904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>
                    <a:solidFill>
                      <a:schemeClr val="tx1"/>
                    </a:solidFill>
                  </a:rPr>
                  <a:t>Feb</a:t>
                </a:r>
              </a:p>
            </p:txBody>
          </p:sp>
          <p:sp>
            <p:nvSpPr>
              <p:cNvPr id="70" name="69 Rectángulo"/>
              <p:cNvSpPr/>
              <p:nvPr/>
            </p:nvSpPr>
            <p:spPr>
              <a:xfrm>
                <a:off x="4572000" y="757084"/>
                <a:ext cx="132247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Mar</a:t>
                </a:r>
              </a:p>
            </p:txBody>
          </p:sp>
          <p:sp>
            <p:nvSpPr>
              <p:cNvPr id="72" name="71 Rectángulo"/>
              <p:cNvSpPr/>
              <p:nvPr/>
            </p:nvSpPr>
            <p:spPr>
              <a:xfrm>
                <a:off x="7171472" y="757084"/>
                <a:ext cx="137589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 err="1"/>
                  <a:t>May</a:t>
                </a:r>
                <a:endParaRPr lang="es-CR" dirty="0"/>
              </a:p>
            </p:txBody>
          </p:sp>
        </p:grpSp>
      </p:grpSp>
      <p:sp>
        <p:nvSpPr>
          <p:cNvPr id="115" name="114 Triángulo isósceles"/>
          <p:cNvSpPr/>
          <p:nvPr/>
        </p:nvSpPr>
        <p:spPr>
          <a:xfrm rot="10800000">
            <a:off x="1908843" y="5949280"/>
            <a:ext cx="142876" cy="142876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cxnSp>
        <p:nvCxnSpPr>
          <p:cNvPr id="111" name="110 Conector recto"/>
          <p:cNvCxnSpPr/>
          <p:nvPr/>
        </p:nvCxnSpPr>
        <p:spPr>
          <a:xfrm>
            <a:off x="5891427" y="764704"/>
            <a:ext cx="1" cy="5149409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98 Triángulo isósceles"/>
          <p:cNvSpPr/>
          <p:nvPr/>
        </p:nvSpPr>
        <p:spPr>
          <a:xfrm rot="10800000">
            <a:off x="2881069" y="3159822"/>
            <a:ext cx="206215" cy="142876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240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grpSp>
        <p:nvGrpSpPr>
          <p:cNvPr id="9" name="8 Grupo"/>
          <p:cNvGrpSpPr/>
          <p:nvPr/>
        </p:nvGrpSpPr>
        <p:grpSpPr>
          <a:xfrm>
            <a:off x="1503331" y="836712"/>
            <a:ext cx="6525054" cy="738664"/>
            <a:chOff x="1503331" y="1716975"/>
            <a:chExt cx="4520874" cy="738664"/>
          </a:xfrm>
        </p:grpSpPr>
        <p:sp>
          <p:nvSpPr>
            <p:cNvPr id="102" name="101 CuadroTexto"/>
            <p:cNvSpPr txBox="1"/>
            <p:nvPr/>
          </p:nvSpPr>
          <p:spPr>
            <a:xfrm>
              <a:off x="1597555" y="1716975"/>
              <a:ext cx="442665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2400" u="sng" dirty="0">
                  <a:latin typeface="FreesiaUPC" panose="020B0604020202020204" pitchFamily="34" charset="-34"/>
                  <a:cs typeface="FreesiaUPC" panose="020B0604020202020204" pitchFamily="34" charset="-34"/>
                </a:rPr>
                <a:t>Presentación estándares y línea de </a:t>
              </a:r>
              <a:r>
                <a:rPr lang="es-CR" altLang="es-CR" sz="2400" u="sng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tiempo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b="1" u="sng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18/12/14</a:t>
              </a:r>
              <a:endParaRPr lang="es-CR" altLang="es-CR" b="1" u="sng" dirty="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  <p:sp>
          <p:nvSpPr>
            <p:cNvPr id="99" name="98 Triángulo isósceles"/>
            <p:cNvSpPr/>
            <p:nvPr/>
          </p:nvSpPr>
          <p:spPr>
            <a:xfrm rot="10800000">
              <a:off x="1503331" y="1844824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240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</p:grpSp>
      <p:grpSp>
        <p:nvGrpSpPr>
          <p:cNvPr id="10" name="9 Grupo"/>
          <p:cNvGrpSpPr/>
          <p:nvPr/>
        </p:nvGrpSpPr>
        <p:grpSpPr>
          <a:xfrm>
            <a:off x="1619672" y="1484784"/>
            <a:ext cx="6991680" cy="707886"/>
            <a:chOff x="1763688" y="1617337"/>
            <a:chExt cx="5832648" cy="707886"/>
          </a:xfrm>
        </p:grpSpPr>
        <p:sp>
          <p:nvSpPr>
            <p:cNvPr id="77" name="76 Rectángulo"/>
            <p:cNvSpPr/>
            <p:nvPr/>
          </p:nvSpPr>
          <p:spPr>
            <a:xfrm>
              <a:off x="1763688" y="1833360"/>
              <a:ext cx="438711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200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  <p:sp>
          <p:nvSpPr>
            <p:cNvPr id="73" name="72 CuadroTexto"/>
            <p:cNvSpPr txBox="1"/>
            <p:nvPr/>
          </p:nvSpPr>
          <p:spPr>
            <a:xfrm>
              <a:off x="2164806" y="1617337"/>
              <a:ext cx="543153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2400" dirty="0">
                  <a:latin typeface="FreesiaUPC" panose="020B0604020202020204" pitchFamily="34" charset="-34"/>
                  <a:cs typeface="FreesiaUPC" panose="020B0604020202020204" pitchFamily="34" charset="-34"/>
                </a:rPr>
                <a:t>Comunicar al BCCR </a:t>
              </a:r>
              <a:r>
                <a:rPr lang="es-CR" altLang="es-CR" sz="2400" dirty="0" err="1">
                  <a:latin typeface="FreesiaUPC" panose="020B0604020202020204" pitchFamily="34" charset="-34"/>
                  <a:cs typeface="FreesiaUPC" panose="020B0604020202020204" pitchFamily="34" charset="-34"/>
                </a:rPr>
                <a:t>IPs</a:t>
              </a:r>
              <a:r>
                <a:rPr lang="es-CR" altLang="es-CR" sz="2400" dirty="0">
                  <a:latin typeface="FreesiaUPC" panose="020B0604020202020204" pitchFamily="34" charset="-34"/>
                  <a:cs typeface="FreesiaUPC" panose="020B0604020202020204" pitchFamily="34" charset="-34"/>
                </a:rPr>
                <a:t> de equipos para </a:t>
              </a:r>
              <a:r>
                <a:rPr lang="es-CR" altLang="es-CR" sz="2400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pruebas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b="1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19/12/14 </a:t>
              </a:r>
              <a:r>
                <a:rPr lang="es-CR" altLang="es-CR" sz="1600" b="1" dirty="0">
                  <a:latin typeface="FreesiaUPC" panose="020B0604020202020204" pitchFamily="34" charset="-34"/>
                  <a:cs typeface="FreesiaUPC" panose="020B0604020202020204" pitchFamily="34" charset="-34"/>
                </a:rPr>
                <a:t>- </a:t>
              </a:r>
              <a:r>
                <a:rPr lang="es-CR" altLang="es-CR" sz="1600" b="1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 05/01/14</a:t>
              </a:r>
              <a:endParaRPr lang="es-CR" altLang="es-CR" b="1" dirty="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</p:grpSp>
      <p:grpSp>
        <p:nvGrpSpPr>
          <p:cNvPr id="11" name="10 Grupo"/>
          <p:cNvGrpSpPr/>
          <p:nvPr/>
        </p:nvGrpSpPr>
        <p:grpSpPr>
          <a:xfrm>
            <a:off x="2320250" y="2204864"/>
            <a:ext cx="6227114" cy="738664"/>
            <a:chOff x="2320250" y="2165771"/>
            <a:chExt cx="6227114" cy="738664"/>
          </a:xfrm>
        </p:grpSpPr>
        <p:sp>
          <p:nvSpPr>
            <p:cNvPr id="74" name="73 Rectángulo"/>
            <p:cNvSpPr/>
            <p:nvPr/>
          </p:nvSpPr>
          <p:spPr>
            <a:xfrm>
              <a:off x="2320250" y="2382496"/>
              <a:ext cx="667574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240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  <p:sp>
          <p:nvSpPr>
            <p:cNvPr id="75" name="74 CuadroTexto"/>
            <p:cNvSpPr txBox="1"/>
            <p:nvPr/>
          </p:nvSpPr>
          <p:spPr>
            <a:xfrm>
              <a:off x="2915816" y="2165771"/>
              <a:ext cx="5631548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2400" dirty="0">
                  <a:latin typeface="FreesiaUPC" panose="020B0604020202020204" pitchFamily="34" charset="-34"/>
                  <a:cs typeface="FreesiaUPC" panose="020B0604020202020204" pitchFamily="34" charset="-34"/>
                </a:rPr>
                <a:t>Pruebas comunicación con el servicio </a:t>
              </a:r>
              <a:r>
                <a:rPr lang="es-CR" altLang="es-CR" sz="2400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FATCA  </a:t>
              </a:r>
            </a:p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b="1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08/01/15 </a:t>
              </a:r>
              <a:r>
                <a:rPr lang="es-CR" altLang="es-CR" b="1" dirty="0">
                  <a:latin typeface="FreesiaUPC" panose="020B0604020202020204" pitchFamily="34" charset="-34"/>
                  <a:cs typeface="FreesiaUPC" panose="020B0604020202020204" pitchFamily="34" charset="-34"/>
                </a:rPr>
                <a:t>- </a:t>
              </a:r>
              <a:r>
                <a:rPr lang="es-CR" altLang="es-CR" b="1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23/01/15</a:t>
              </a:r>
              <a:endParaRPr lang="es-CR" altLang="es-CR" b="1" dirty="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</p:grpSp>
      <p:grpSp>
        <p:nvGrpSpPr>
          <p:cNvPr id="33" name="7 Grupo"/>
          <p:cNvGrpSpPr/>
          <p:nvPr/>
        </p:nvGrpSpPr>
        <p:grpSpPr>
          <a:xfrm>
            <a:off x="1793328" y="5343599"/>
            <a:ext cx="6912448" cy="461665"/>
            <a:chOff x="1793328" y="1445740"/>
            <a:chExt cx="6912448" cy="461665"/>
          </a:xfrm>
        </p:grpSpPr>
        <p:sp>
          <p:nvSpPr>
            <p:cNvPr id="34" name="56 Rectángulo"/>
            <p:cNvSpPr/>
            <p:nvPr/>
          </p:nvSpPr>
          <p:spPr>
            <a:xfrm>
              <a:off x="1793328" y="1597920"/>
              <a:ext cx="2726559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240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  <p:sp>
          <p:nvSpPr>
            <p:cNvPr id="35" name="57 CuadroTexto"/>
            <p:cNvSpPr txBox="1"/>
            <p:nvPr/>
          </p:nvSpPr>
          <p:spPr>
            <a:xfrm>
              <a:off x="4505365" y="1445740"/>
              <a:ext cx="420041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2400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Desarrollo del cliente</a:t>
              </a:r>
              <a:r>
                <a:rPr lang="es-CR" altLang="es-CR" sz="2000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 </a:t>
              </a:r>
              <a:r>
                <a:rPr lang="es-CR" altLang="es-CR" b="1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26/12/14 – 27/02/2015</a:t>
              </a:r>
              <a:endParaRPr lang="es-CR" altLang="es-CR" b="1" dirty="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</p:grpSp>
      <p:sp>
        <p:nvSpPr>
          <p:cNvPr id="39" name="78 CuadroTexto"/>
          <p:cNvSpPr txBox="1"/>
          <p:nvPr/>
        </p:nvSpPr>
        <p:spPr>
          <a:xfrm>
            <a:off x="3025670" y="2996952"/>
            <a:ext cx="4426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R" altLang="es-CR" sz="2400" u="sng" dirty="0">
                <a:latin typeface="FreesiaUPC" panose="020B0604020202020204" pitchFamily="34" charset="-34"/>
                <a:cs typeface="FreesiaUPC" panose="020B0604020202020204" pitchFamily="34" charset="-34"/>
              </a:rPr>
              <a:t>Reunión inicio pruebas </a:t>
            </a:r>
            <a:r>
              <a:rPr lang="es-CR" altLang="es-CR" sz="2400" u="sng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autenticación </a:t>
            </a:r>
            <a:r>
              <a:rPr lang="es-CR" altLang="es-CR" sz="2000" u="sng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 </a:t>
            </a:r>
            <a:r>
              <a:rPr lang="es-CR" altLang="es-CR" b="1" u="sng" dirty="0">
                <a:latin typeface="FreesiaUPC" panose="020B0604020202020204" pitchFamily="34" charset="-34"/>
                <a:cs typeface="FreesiaUPC" panose="020B0604020202020204" pitchFamily="34" charset="-34"/>
              </a:rPr>
              <a:t>20/01/15</a:t>
            </a:r>
          </a:p>
        </p:txBody>
      </p:sp>
      <p:grpSp>
        <p:nvGrpSpPr>
          <p:cNvPr id="40" name="39 Grupo"/>
          <p:cNvGrpSpPr/>
          <p:nvPr/>
        </p:nvGrpSpPr>
        <p:grpSpPr>
          <a:xfrm>
            <a:off x="3061826" y="4562544"/>
            <a:ext cx="5485538" cy="738664"/>
            <a:chOff x="3061826" y="2664509"/>
            <a:chExt cx="5326598" cy="738664"/>
          </a:xfrm>
        </p:grpSpPr>
        <p:sp>
          <p:nvSpPr>
            <p:cNvPr id="41" name="79 Rectángulo"/>
            <p:cNvSpPr/>
            <p:nvPr/>
          </p:nvSpPr>
          <p:spPr>
            <a:xfrm>
              <a:off x="3061826" y="2886552"/>
              <a:ext cx="868833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240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  <p:sp>
          <p:nvSpPr>
            <p:cNvPr id="42" name="80 CuadroTexto"/>
            <p:cNvSpPr txBox="1"/>
            <p:nvPr/>
          </p:nvSpPr>
          <p:spPr>
            <a:xfrm>
              <a:off x="3961774" y="2664509"/>
              <a:ext cx="442665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2400" dirty="0">
                  <a:latin typeface="FreesiaUPC" panose="020B0604020202020204" pitchFamily="34" charset="-34"/>
                  <a:cs typeface="FreesiaUPC" panose="020B0604020202020204" pitchFamily="34" charset="-34"/>
                </a:rPr>
                <a:t>Pruebas autenticación servicio </a:t>
              </a:r>
              <a:r>
                <a:rPr lang="es-CR" altLang="es-CR" sz="2400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 FATCA </a:t>
              </a:r>
            </a:p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b="1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26/01/15 -  13/02/15</a:t>
              </a:r>
              <a:endParaRPr lang="es-CR" altLang="es-CR" sz="2000" b="1" dirty="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</p:grpSp>
      <p:sp>
        <p:nvSpPr>
          <p:cNvPr id="62" name="61 Flecha a la derecha con bandas"/>
          <p:cNvSpPr/>
          <p:nvPr/>
        </p:nvSpPr>
        <p:spPr>
          <a:xfrm>
            <a:off x="1231509" y="969128"/>
            <a:ext cx="288000" cy="18145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240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63" name="62 Flecha a la derecha con bandas"/>
          <p:cNvSpPr/>
          <p:nvPr/>
        </p:nvSpPr>
        <p:spPr>
          <a:xfrm>
            <a:off x="1464547" y="1708008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240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65" name="64 Flecha a la derecha con bandas"/>
          <p:cNvSpPr/>
          <p:nvPr/>
        </p:nvSpPr>
        <p:spPr>
          <a:xfrm>
            <a:off x="2158240" y="2418942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240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43" name="65 Flecha a la derecha con bandas"/>
          <p:cNvSpPr/>
          <p:nvPr/>
        </p:nvSpPr>
        <p:spPr>
          <a:xfrm>
            <a:off x="2593069" y="3104984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240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grpSp>
        <p:nvGrpSpPr>
          <p:cNvPr id="46" name="39 Grupo"/>
          <p:cNvGrpSpPr/>
          <p:nvPr/>
        </p:nvGrpSpPr>
        <p:grpSpPr>
          <a:xfrm>
            <a:off x="2640948" y="3563589"/>
            <a:ext cx="5420963" cy="461665"/>
            <a:chOff x="3061826" y="2745674"/>
            <a:chExt cx="5263894" cy="461665"/>
          </a:xfrm>
        </p:grpSpPr>
        <p:sp>
          <p:nvSpPr>
            <p:cNvPr id="47" name="79 Rectángulo"/>
            <p:cNvSpPr/>
            <p:nvPr/>
          </p:nvSpPr>
          <p:spPr>
            <a:xfrm>
              <a:off x="3061826" y="2886551"/>
              <a:ext cx="408683" cy="19221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240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  <p:sp>
          <p:nvSpPr>
            <p:cNvPr id="48" name="80 CuadroTexto"/>
            <p:cNvSpPr txBox="1"/>
            <p:nvPr/>
          </p:nvSpPr>
          <p:spPr>
            <a:xfrm>
              <a:off x="3407805" y="2745674"/>
              <a:ext cx="49179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2400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Comunicar GIIN al BCCR </a:t>
              </a:r>
              <a:r>
                <a:rPr lang="es-CR" altLang="es-CR" b="1" dirty="0" smtClean="0">
                  <a:latin typeface="FreesiaUPC" panose="020B0604020202020204" pitchFamily="34" charset="-34"/>
                  <a:cs typeface="FreesiaUPC" panose="020B0604020202020204" pitchFamily="34" charset="-34"/>
                </a:rPr>
                <a:t>20/01/15 -  23/01/15</a:t>
              </a:r>
              <a:endParaRPr lang="es-CR" altLang="es-CR" sz="2000" b="1" dirty="0">
                <a:latin typeface="FreesiaUPC" panose="020B0604020202020204" pitchFamily="34" charset="-34"/>
                <a:cs typeface="FreesiaUPC" panose="020B0604020202020204" pitchFamily="34" charset="-34"/>
              </a:endParaRPr>
            </a:p>
          </p:txBody>
        </p:sp>
      </p:grpSp>
      <p:sp>
        <p:nvSpPr>
          <p:cNvPr id="50" name="79 Rectángulo"/>
          <p:cNvSpPr/>
          <p:nvPr/>
        </p:nvSpPr>
        <p:spPr>
          <a:xfrm>
            <a:off x="2637211" y="4116324"/>
            <a:ext cx="420878" cy="19221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240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51" name="80 CuadroTexto"/>
          <p:cNvSpPr txBox="1"/>
          <p:nvPr/>
        </p:nvSpPr>
        <p:spPr>
          <a:xfrm>
            <a:off x="2993514" y="3975447"/>
            <a:ext cx="5322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R" altLang="es-CR" sz="2400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Comunicar forma de envío al BCCR </a:t>
            </a:r>
            <a:r>
              <a:rPr lang="es-CR" altLang="es-CR" b="1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20/01/15 -  28/01/15</a:t>
            </a:r>
            <a:endParaRPr lang="es-CR" altLang="es-CR" sz="2000" b="1" dirty="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49" name="65 Flecha a la derecha con bandas"/>
          <p:cNvSpPr/>
          <p:nvPr/>
        </p:nvSpPr>
        <p:spPr>
          <a:xfrm>
            <a:off x="2479522" y="3714643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240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36" name="63 Flecha a la derecha con bandas"/>
          <p:cNvSpPr/>
          <p:nvPr/>
        </p:nvSpPr>
        <p:spPr>
          <a:xfrm>
            <a:off x="2483768" y="4119377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240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53" name="63 Flecha a la derecha con bandas"/>
          <p:cNvSpPr/>
          <p:nvPr/>
        </p:nvSpPr>
        <p:spPr>
          <a:xfrm>
            <a:off x="2908228" y="4784028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240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54" name="63 Flecha a la derecha con bandas"/>
          <p:cNvSpPr/>
          <p:nvPr/>
        </p:nvSpPr>
        <p:spPr>
          <a:xfrm>
            <a:off x="1634088" y="5495771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240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55910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2" grpId="1" animBg="1"/>
      <p:bldP spid="63" grpId="0" animBg="1"/>
      <p:bldP spid="63" grpId="1" animBg="1"/>
      <p:bldP spid="65" grpId="0" animBg="1"/>
      <p:bldP spid="65" grpId="1" animBg="1"/>
      <p:bldP spid="43" grpId="0" animBg="1"/>
      <p:bldP spid="43" grpId="1" animBg="1"/>
      <p:bldP spid="49" grpId="0" animBg="1"/>
      <p:bldP spid="49" grpId="1" animBg="1"/>
      <p:bldP spid="36" grpId="0" animBg="1"/>
      <p:bldP spid="36" grpId="1" animBg="1"/>
      <p:bldP spid="53" grpId="0" animBg="1"/>
      <p:bldP spid="53" grpId="1" animBg="1"/>
      <p:bldP spid="54" grpId="0" animBg="1"/>
      <p:bldP spid="5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05002" y="727871"/>
            <a:ext cx="7833016" cy="5149401"/>
          </a:xfrm>
          <a:prstGeom prst="rect">
            <a:avLst/>
          </a:prstGeom>
          <a:noFill/>
          <a:ln w="3175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240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cxnSp>
        <p:nvCxnSpPr>
          <p:cNvPr id="15" name="Conector recto 14"/>
          <p:cNvCxnSpPr/>
          <p:nvPr/>
        </p:nvCxnSpPr>
        <p:spPr>
          <a:xfrm>
            <a:off x="4499992" y="692696"/>
            <a:ext cx="0" cy="5255444"/>
          </a:xfrm>
          <a:prstGeom prst="line">
            <a:avLst/>
          </a:prstGeom>
          <a:ln w="38100">
            <a:solidFill>
              <a:schemeClr val="accent5">
                <a:lumMod val="75000"/>
              </a:schemeClr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37 Grupo"/>
          <p:cNvGrpSpPr/>
          <p:nvPr/>
        </p:nvGrpSpPr>
        <p:grpSpPr>
          <a:xfrm>
            <a:off x="857225" y="692696"/>
            <a:ext cx="8827343" cy="830997"/>
            <a:chOff x="857225" y="908720"/>
            <a:chExt cx="8827343" cy="830997"/>
          </a:xfrm>
        </p:grpSpPr>
        <p:sp>
          <p:nvSpPr>
            <p:cNvPr id="88" name="87 Rectángulo"/>
            <p:cNvSpPr/>
            <p:nvPr/>
          </p:nvSpPr>
          <p:spPr>
            <a:xfrm>
              <a:off x="857225" y="1223142"/>
              <a:ext cx="5226944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89 CuadroTexto"/>
            <p:cNvSpPr txBox="1"/>
            <p:nvPr/>
          </p:nvSpPr>
          <p:spPr>
            <a:xfrm>
              <a:off x="6084168" y="908720"/>
              <a:ext cx="3600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-Solicitar autorizaciones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-Identificar cuentas </a:t>
              </a:r>
              <a:r>
                <a:rPr lang="es-CR" altLang="es-CR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03/12/14-03/04/15</a:t>
              </a:r>
              <a:endParaRPr lang="es-CR" altLang="es-CR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24" name="23 Conector recto"/>
          <p:cNvCxnSpPr/>
          <p:nvPr/>
        </p:nvCxnSpPr>
        <p:spPr>
          <a:xfrm flipH="1">
            <a:off x="4570861" y="755576"/>
            <a:ext cx="1139" cy="5150384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134 Conector recto"/>
          <p:cNvCxnSpPr/>
          <p:nvPr/>
        </p:nvCxnSpPr>
        <p:spPr>
          <a:xfrm>
            <a:off x="7176147" y="756551"/>
            <a:ext cx="1" cy="5149409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 flipH="1">
            <a:off x="3256152" y="764704"/>
            <a:ext cx="10652" cy="5141256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1979712" y="764704"/>
            <a:ext cx="0" cy="5141257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90 CuadroTexto"/>
          <p:cNvSpPr txBox="1"/>
          <p:nvPr/>
        </p:nvSpPr>
        <p:spPr>
          <a:xfrm>
            <a:off x="571472" y="-99392"/>
            <a:ext cx="82575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b="1" dirty="0" smtClean="0">
                <a:solidFill>
                  <a:srgbClr val="000066"/>
                </a:solidFill>
                <a:latin typeface="Franklin Gothic Book" pitchFamily="34" charset="0"/>
                <a:ea typeface="+mj-ea"/>
                <a:cs typeface="+mj-cs"/>
              </a:rPr>
              <a:t>Tareas por completar</a:t>
            </a:r>
            <a:endParaRPr lang="es-CR" sz="3200" b="1" dirty="0">
              <a:solidFill>
                <a:srgbClr val="000066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  <p:sp>
        <p:nvSpPr>
          <p:cNvPr id="93" name="92 Rectángulo"/>
          <p:cNvSpPr/>
          <p:nvPr/>
        </p:nvSpPr>
        <p:spPr>
          <a:xfrm>
            <a:off x="714348" y="5949280"/>
            <a:ext cx="142876" cy="14287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4" name="93 Rectángulo"/>
          <p:cNvSpPr/>
          <p:nvPr/>
        </p:nvSpPr>
        <p:spPr>
          <a:xfrm>
            <a:off x="3563888" y="5949280"/>
            <a:ext cx="142876" cy="14287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8" name="97 CuadroTexto"/>
          <p:cNvSpPr txBox="1"/>
          <p:nvPr/>
        </p:nvSpPr>
        <p:spPr>
          <a:xfrm>
            <a:off x="827585" y="5877272"/>
            <a:ext cx="48245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560513">
              <a:tabLst>
                <a:tab pos="990600" algn="l"/>
                <a:tab pos="1258888" algn="l"/>
                <a:tab pos="2508250" algn="l"/>
                <a:tab pos="3590925" algn="l"/>
                <a:tab pos="4572000" algn="l"/>
                <a:tab pos="4664075" algn="l"/>
                <a:tab pos="6459538" algn="l"/>
              </a:tabLst>
            </a:pPr>
            <a:r>
              <a:rPr lang="es-ES" sz="11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Tarea  IF                      Reunión                                      Compromiso IRS</a:t>
            </a:r>
            <a:endParaRPr lang="es-CR" sz="16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4 Grupo"/>
          <p:cNvGrpSpPr/>
          <p:nvPr/>
        </p:nvGrpSpPr>
        <p:grpSpPr>
          <a:xfrm>
            <a:off x="714348" y="476672"/>
            <a:ext cx="7833016" cy="279887"/>
            <a:chOff x="714348" y="757084"/>
            <a:chExt cx="7833016" cy="279887"/>
          </a:xfrm>
        </p:grpSpPr>
        <p:sp>
          <p:nvSpPr>
            <p:cNvPr id="71" name="70 Rectángulo"/>
            <p:cNvSpPr/>
            <p:nvPr/>
          </p:nvSpPr>
          <p:spPr>
            <a:xfrm>
              <a:off x="5888428" y="758067"/>
              <a:ext cx="1322472" cy="278904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CR" dirty="0"/>
                <a:t>Abr</a:t>
              </a:r>
            </a:p>
          </p:txBody>
        </p:sp>
        <p:grpSp>
          <p:nvGrpSpPr>
            <p:cNvPr id="2" name="1 Grupo"/>
            <p:cNvGrpSpPr/>
            <p:nvPr/>
          </p:nvGrpSpPr>
          <p:grpSpPr>
            <a:xfrm>
              <a:off x="714348" y="757084"/>
              <a:ext cx="7833016" cy="278904"/>
              <a:chOff x="714348" y="757084"/>
              <a:chExt cx="7833016" cy="278904"/>
            </a:xfrm>
          </p:grpSpPr>
          <p:sp>
            <p:nvSpPr>
              <p:cNvPr id="3" name="2 Rectángulo"/>
              <p:cNvSpPr/>
              <p:nvPr/>
            </p:nvSpPr>
            <p:spPr>
              <a:xfrm>
                <a:off x="714348" y="757084"/>
                <a:ext cx="132247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 smtClean="0"/>
                  <a:t>Dic</a:t>
                </a:r>
                <a:endParaRPr lang="es-CR" dirty="0"/>
              </a:p>
            </p:txBody>
          </p:sp>
          <p:sp>
            <p:nvSpPr>
              <p:cNvPr id="68" name="67 Rectángulo"/>
              <p:cNvSpPr/>
              <p:nvPr/>
            </p:nvSpPr>
            <p:spPr>
              <a:xfrm>
                <a:off x="1979712" y="757084"/>
                <a:ext cx="132247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Ene</a:t>
                </a:r>
              </a:p>
            </p:txBody>
          </p:sp>
          <p:sp>
            <p:nvSpPr>
              <p:cNvPr id="69" name="68 Rectángulo"/>
              <p:cNvSpPr/>
              <p:nvPr/>
            </p:nvSpPr>
            <p:spPr>
              <a:xfrm>
                <a:off x="3269424" y="757084"/>
                <a:ext cx="1322472" cy="278904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Feb</a:t>
                </a:r>
              </a:p>
            </p:txBody>
          </p:sp>
          <p:sp>
            <p:nvSpPr>
              <p:cNvPr id="70" name="69 Rectángulo"/>
              <p:cNvSpPr/>
              <p:nvPr/>
            </p:nvSpPr>
            <p:spPr>
              <a:xfrm>
                <a:off x="4572000" y="757084"/>
                <a:ext cx="132247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Mar</a:t>
                </a:r>
              </a:p>
            </p:txBody>
          </p:sp>
          <p:sp>
            <p:nvSpPr>
              <p:cNvPr id="72" name="71 Rectángulo"/>
              <p:cNvSpPr/>
              <p:nvPr/>
            </p:nvSpPr>
            <p:spPr>
              <a:xfrm>
                <a:off x="7171472" y="757084"/>
                <a:ext cx="137589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 err="1"/>
                  <a:t>May</a:t>
                </a:r>
                <a:endParaRPr lang="es-CR" dirty="0"/>
              </a:p>
            </p:txBody>
          </p:sp>
        </p:grpSp>
      </p:grpSp>
      <p:grpSp>
        <p:nvGrpSpPr>
          <p:cNvPr id="13" name="12 Grupo"/>
          <p:cNvGrpSpPr/>
          <p:nvPr/>
        </p:nvGrpSpPr>
        <p:grpSpPr>
          <a:xfrm>
            <a:off x="1259632" y="3388930"/>
            <a:ext cx="5039421" cy="338554"/>
            <a:chOff x="1259632" y="4159532"/>
            <a:chExt cx="5039421" cy="338554"/>
          </a:xfrm>
        </p:grpSpPr>
        <p:sp>
          <p:nvSpPr>
            <p:cNvPr id="95" name="94 Triángulo isósceles"/>
            <p:cNvSpPr/>
            <p:nvPr/>
          </p:nvSpPr>
          <p:spPr>
            <a:xfrm rot="10800000">
              <a:off x="6156177" y="4293096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95 CuadroTexto"/>
            <p:cNvSpPr txBox="1"/>
            <p:nvPr/>
          </p:nvSpPr>
          <p:spPr>
            <a:xfrm>
              <a:off x="1259632" y="4159532"/>
              <a:ext cx="487686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Reunión Informe pruebas de envío </a:t>
              </a:r>
              <a:r>
                <a:rPr lang="es-CR" altLang="es-CR" sz="1600" b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07/04/15</a:t>
              </a:r>
              <a:endParaRPr lang="es-CR" altLang="es-CR" sz="1600" b="1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6" name="45 Grupo"/>
          <p:cNvGrpSpPr/>
          <p:nvPr/>
        </p:nvGrpSpPr>
        <p:grpSpPr>
          <a:xfrm>
            <a:off x="179512" y="3810526"/>
            <a:ext cx="6583658" cy="338554"/>
            <a:chOff x="179512" y="4530606"/>
            <a:chExt cx="6583658" cy="338554"/>
          </a:xfrm>
        </p:grpSpPr>
        <p:sp>
          <p:nvSpPr>
            <p:cNvPr id="101" name="100 Rectángulo"/>
            <p:cNvSpPr/>
            <p:nvPr/>
          </p:nvSpPr>
          <p:spPr>
            <a:xfrm>
              <a:off x="6516516" y="4584586"/>
              <a:ext cx="246654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104 CuadroTexto"/>
            <p:cNvSpPr txBox="1"/>
            <p:nvPr/>
          </p:nvSpPr>
          <p:spPr>
            <a:xfrm>
              <a:off x="179512" y="4530606"/>
              <a:ext cx="64113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>
                  <a:latin typeface="Arial" panose="020B0604020202020204" pitchFamily="34" charset="0"/>
                  <a:cs typeface="Arial" panose="020B0604020202020204" pitchFamily="34" charset="0"/>
                </a:rPr>
                <a:t>Solicitar al </a:t>
              </a:r>
              <a:r>
                <a:rPr lang="es-CR" altLang="es-CR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MH suscripción Servicio FATCA </a:t>
              </a:r>
              <a:r>
                <a:rPr lang="es-CR" altLang="es-CR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13/04/15 -  </a:t>
              </a:r>
              <a:r>
                <a:rPr lang="es-CR" altLang="es-CR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17/04/15</a:t>
              </a:r>
            </a:p>
          </p:txBody>
        </p:sp>
      </p:grpSp>
      <p:grpSp>
        <p:nvGrpSpPr>
          <p:cNvPr id="48" name="47 Grupo"/>
          <p:cNvGrpSpPr/>
          <p:nvPr/>
        </p:nvGrpSpPr>
        <p:grpSpPr>
          <a:xfrm>
            <a:off x="993003" y="4746630"/>
            <a:ext cx="6525951" cy="338554"/>
            <a:chOff x="993003" y="5098473"/>
            <a:chExt cx="6525951" cy="338554"/>
          </a:xfrm>
        </p:grpSpPr>
        <p:sp>
          <p:nvSpPr>
            <p:cNvPr id="106" name="105 Rectángulo"/>
            <p:cNvSpPr/>
            <p:nvPr/>
          </p:nvSpPr>
          <p:spPr>
            <a:xfrm>
              <a:off x="7272300" y="5157191"/>
              <a:ext cx="246654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106 CuadroTexto"/>
            <p:cNvSpPr txBox="1"/>
            <p:nvPr/>
          </p:nvSpPr>
          <p:spPr>
            <a:xfrm>
              <a:off x="993003" y="5098473"/>
              <a:ext cx="64358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sz="1600" dirty="0">
                  <a:latin typeface="Arial" panose="020B0604020202020204" pitchFamily="34" charset="0"/>
                  <a:cs typeface="Arial" panose="020B0604020202020204" pitchFamily="34" charset="0"/>
                </a:rPr>
                <a:t>Preparar cliente para envíos a producción</a:t>
              </a:r>
              <a:r>
                <a:rPr lang="es-CR" altLang="es-CR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R" altLang="es-CR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04/05/15 </a:t>
              </a:r>
              <a:r>
                <a:rPr lang="es-CR" altLang="es-CR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s-CR" altLang="es-CR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08/05/15</a:t>
              </a:r>
              <a:endParaRPr lang="es-CR" altLang="es-CR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7" name="46 Grupo"/>
          <p:cNvGrpSpPr/>
          <p:nvPr/>
        </p:nvGrpSpPr>
        <p:grpSpPr>
          <a:xfrm>
            <a:off x="993003" y="4253026"/>
            <a:ext cx="6171285" cy="338554"/>
            <a:chOff x="993003" y="4735596"/>
            <a:chExt cx="6171285" cy="338554"/>
          </a:xfrm>
        </p:grpSpPr>
        <p:sp>
          <p:nvSpPr>
            <p:cNvPr id="108" name="107 Triángulo isósceles"/>
            <p:cNvSpPr/>
            <p:nvPr/>
          </p:nvSpPr>
          <p:spPr>
            <a:xfrm rot="10800000">
              <a:off x="6949404" y="4869160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108 CuadroTexto"/>
            <p:cNvSpPr txBox="1"/>
            <p:nvPr/>
          </p:nvSpPr>
          <p:spPr>
            <a:xfrm>
              <a:off x="993003" y="4735596"/>
              <a:ext cx="61712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>
                  <a:latin typeface="Arial" panose="020B0604020202020204" pitchFamily="34" charset="0"/>
                  <a:cs typeface="Arial" panose="020B0604020202020204" pitchFamily="34" charset="0"/>
                </a:rPr>
                <a:t>Reunión envío </a:t>
              </a:r>
              <a:r>
                <a:rPr lang="es-CR" altLang="es-CR" sz="16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oficial FATCA  (Presentación de guías) </a:t>
              </a:r>
              <a:r>
                <a:rPr lang="es-CR" altLang="es-CR" sz="1600" b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27/04/15</a:t>
              </a:r>
              <a:endParaRPr lang="es-CR" altLang="es-CR" sz="1600" b="1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" name="13 Grupo"/>
          <p:cNvGrpSpPr/>
          <p:nvPr/>
        </p:nvGrpSpPr>
        <p:grpSpPr>
          <a:xfrm>
            <a:off x="2051720" y="5405154"/>
            <a:ext cx="5928919" cy="338554"/>
            <a:chOff x="1923503" y="5557717"/>
            <a:chExt cx="5928919" cy="338554"/>
          </a:xfrm>
        </p:grpSpPr>
        <p:sp>
          <p:nvSpPr>
            <p:cNvPr id="110" name="109 Triángulo isósceles"/>
            <p:cNvSpPr/>
            <p:nvPr/>
          </p:nvSpPr>
          <p:spPr>
            <a:xfrm rot="10800000">
              <a:off x="7668345" y="5701723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3" name="112 CuadroTexto"/>
            <p:cNvSpPr txBox="1"/>
            <p:nvPr/>
          </p:nvSpPr>
          <p:spPr>
            <a:xfrm>
              <a:off x="1923503" y="5557717"/>
              <a:ext cx="592891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I</a:t>
              </a:r>
              <a:r>
                <a:rPr lang="es-CR" sz="16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nforme cumplimiento envíos </a:t>
              </a:r>
              <a:r>
                <a:rPr lang="es-CR" sz="1600" u="sng" dirty="0">
                  <a:latin typeface="Arial" panose="020B0604020202020204" pitchFamily="34" charset="0"/>
                  <a:cs typeface="Arial" panose="020B0604020202020204" pitchFamily="34" charset="0"/>
                </a:rPr>
                <a:t>del reporte </a:t>
              </a:r>
              <a:r>
                <a:rPr lang="es-CR" sz="16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FATCA </a:t>
              </a:r>
              <a:r>
                <a:rPr lang="es-CR" sz="1600" b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</a:t>
              </a:r>
              <a:r>
                <a:rPr lang="es-CR" altLang="es-CR" sz="1600" b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/05/15</a:t>
              </a:r>
              <a:endParaRPr lang="es-CR" altLang="es-CR" sz="1600" b="1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5" name="114 Triángulo isósceles"/>
          <p:cNvSpPr/>
          <p:nvPr/>
        </p:nvSpPr>
        <p:spPr>
          <a:xfrm rot="10800000">
            <a:off x="1908843" y="5949280"/>
            <a:ext cx="142876" cy="142876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grpSp>
        <p:nvGrpSpPr>
          <p:cNvPr id="12" name="11 Grupo"/>
          <p:cNvGrpSpPr/>
          <p:nvPr/>
        </p:nvGrpSpPr>
        <p:grpSpPr>
          <a:xfrm>
            <a:off x="323528" y="3090446"/>
            <a:ext cx="6768752" cy="338554"/>
            <a:chOff x="323528" y="3933056"/>
            <a:chExt cx="6768752" cy="338554"/>
          </a:xfrm>
        </p:grpSpPr>
        <p:sp>
          <p:nvSpPr>
            <p:cNvPr id="116" name="115 Rectángulo"/>
            <p:cNvSpPr/>
            <p:nvPr/>
          </p:nvSpPr>
          <p:spPr>
            <a:xfrm>
              <a:off x="5851947" y="4025269"/>
              <a:ext cx="1240333" cy="1872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7" name="116 CuadroTexto"/>
            <p:cNvSpPr txBox="1"/>
            <p:nvPr/>
          </p:nvSpPr>
          <p:spPr>
            <a:xfrm>
              <a:off x="323528" y="3933056"/>
              <a:ext cx="555747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Proceso de evaluación FATCA - IRS  </a:t>
              </a:r>
              <a:r>
                <a:rPr lang="es-CR" altLang="es-CR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30/03/15 </a:t>
              </a:r>
              <a:r>
                <a:rPr lang="es-CR" altLang="es-CR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s-CR" altLang="es-CR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28/04/15</a:t>
              </a:r>
              <a:endParaRPr lang="es-CR" altLang="es-CR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9" name="48 Grupo"/>
          <p:cNvGrpSpPr/>
          <p:nvPr/>
        </p:nvGrpSpPr>
        <p:grpSpPr>
          <a:xfrm>
            <a:off x="3635326" y="5117122"/>
            <a:ext cx="4105026" cy="338554"/>
            <a:chOff x="3635326" y="5250686"/>
            <a:chExt cx="4105026" cy="338554"/>
          </a:xfrm>
        </p:grpSpPr>
        <p:sp>
          <p:nvSpPr>
            <p:cNvPr id="59" name="58 Rectángulo"/>
            <p:cNvSpPr/>
            <p:nvPr/>
          </p:nvSpPr>
          <p:spPr>
            <a:xfrm>
              <a:off x="7661761" y="5334825"/>
              <a:ext cx="78591" cy="1824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59 CuadroTexto"/>
            <p:cNvSpPr txBox="1"/>
            <p:nvPr/>
          </p:nvSpPr>
          <p:spPr>
            <a:xfrm>
              <a:off x="3635326" y="5250686"/>
              <a:ext cx="408115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Envío </a:t>
              </a:r>
              <a:r>
                <a:rPr lang="es-CR" sz="1600" dirty="0">
                  <a:latin typeface="Arial" panose="020B0604020202020204" pitchFamily="34" charset="0"/>
                  <a:cs typeface="Arial" panose="020B0604020202020204" pitchFamily="34" charset="0"/>
                </a:rPr>
                <a:t>oficial del reporte FATCA </a:t>
              </a:r>
              <a:r>
                <a:rPr lang="es-CR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R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11</a:t>
              </a:r>
              <a:r>
                <a:rPr lang="es-CR" altLang="es-CR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/05/15</a:t>
              </a:r>
              <a:endParaRPr lang="es-CR" altLang="es-CR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6 Flecha a la derecha con bandas"/>
          <p:cNvSpPr/>
          <p:nvPr/>
        </p:nvSpPr>
        <p:spPr>
          <a:xfrm>
            <a:off x="705002" y="1014318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76" name="75 Flecha a la derecha con bandas"/>
          <p:cNvSpPr/>
          <p:nvPr/>
        </p:nvSpPr>
        <p:spPr>
          <a:xfrm>
            <a:off x="4171823" y="1548074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89" name="88 Flecha a la derecha con bandas"/>
          <p:cNvSpPr/>
          <p:nvPr/>
        </p:nvSpPr>
        <p:spPr>
          <a:xfrm rot="10800000">
            <a:off x="5270663" y="2781683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2" name="91 Flecha a la derecha con bandas"/>
          <p:cNvSpPr/>
          <p:nvPr/>
        </p:nvSpPr>
        <p:spPr>
          <a:xfrm rot="10800000">
            <a:off x="6970530" y="3180823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7" name="96 Flecha a la derecha con bandas"/>
          <p:cNvSpPr/>
          <p:nvPr/>
        </p:nvSpPr>
        <p:spPr>
          <a:xfrm rot="10800000">
            <a:off x="6271682" y="3528168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0" name="99 Flecha a la derecha con bandas"/>
          <p:cNvSpPr/>
          <p:nvPr/>
        </p:nvSpPr>
        <p:spPr>
          <a:xfrm rot="10800000">
            <a:off x="6636315" y="3868317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3" name="102 Flecha a la derecha con bandas"/>
          <p:cNvSpPr/>
          <p:nvPr/>
        </p:nvSpPr>
        <p:spPr>
          <a:xfrm rot="10800000">
            <a:off x="7074744" y="4379341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4" name="103 Flecha a la derecha con bandas"/>
          <p:cNvSpPr/>
          <p:nvPr/>
        </p:nvSpPr>
        <p:spPr>
          <a:xfrm rot="10800000">
            <a:off x="7387937" y="4803213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14" name="113 Flecha a la derecha con bandas"/>
          <p:cNvSpPr/>
          <p:nvPr/>
        </p:nvSpPr>
        <p:spPr>
          <a:xfrm rot="10800000">
            <a:off x="7740384" y="5182774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18" name="117 Flecha a la derecha con bandas"/>
          <p:cNvSpPr/>
          <p:nvPr/>
        </p:nvSpPr>
        <p:spPr>
          <a:xfrm rot="10800000">
            <a:off x="7917111" y="5538718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grpSp>
        <p:nvGrpSpPr>
          <p:cNvPr id="45" name="44 Grupo"/>
          <p:cNvGrpSpPr/>
          <p:nvPr/>
        </p:nvGrpSpPr>
        <p:grpSpPr>
          <a:xfrm>
            <a:off x="467545" y="2636912"/>
            <a:ext cx="4896544" cy="338554"/>
            <a:chOff x="467545" y="3573016"/>
            <a:chExt cx="4896544" cy="338554"/>
          </a:xfrm>
        </p:grpSpPr>
        <p:sp>
          <p:nvSpPr>
            <p:cNvPr id="83" name="82 Triángulo isósceles"/>
            <p:cNvSpPr/>
            <p:nvPr/>
          </p:nvSpPr>
          <p:spPr>
            <a:xfrm rot="10800000">
              <a:off x="5148064" y="3717032"/>
              <a:ext cx="153873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83 CuadroTexto"/>
            <p:cNvSpPr txBox="1"/>
            <p:nvPr/>
          </p:nvSpPr>
          <p:spPr>
            <a:xfrm>
              <a:off x="467545" y="3573016"/>
              <a:ext cx="48965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>
                  <a:latin typeface="Arial" panose="020B0604020202020204" pitchFamily="34" charset="0"/>
                  <a:cs typeface="Arial" panose="020B0604020202020204" pitchFamily="34" charset="0"/>
                </a:rPr>
                <a:t>Reunión Informe seguimiento de </a:t>
              </a:r>
              <a:r>
                <a:rPr lang="es-CR" altLang="es-CR" sz="16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pruebas </a:t>
              </a:r>
              <a:r>
                <a:rPr lang="es-CR" altLang="es-CR" sz="1600" b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17/03/15</a:t>
              </a:r>
              <a:endParaRPr lang="es-CR" altLang="es-CR" sz="1600" b="1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11" name="110 Conector recto"/>
          <p:cNvCxnSpPr/>
          <p:nvPr/>
        </p:nvCxnSpPr>
        <p:spPr>
          <a:xfrm>
            <a:off x="5891427" y="764704"/>
            <a:ext cx="1" cy="5149409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84 Rectángulo"/>
          <p:cNvSpPr/>
          <p:nvPr/>
        </p:nvSpPr>
        <p:spPr>
          <a:xfrm>
            <a:off x="5157322" y="2329220"/>
            <a:ext cx="1040152" cy="20256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CR" sz="1600" spc="-15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grpSp>
        <p:nvGrpSpPr>
          <p:cNvPr id="42" name="41 Grupo"/>
          <p:cNvGrpSpPr/>
          <p:nvPr/>
        </p:nvGrpSpPr>
        <p:grpSpPr>
          <a:xfrm>
            <a:off x="467545" y="2049819"/>
            <a:ext cx="5729853" cy="338554"/>
            <a:chOff x="469730" y="3351395"/>
            <a:chExt cx="5686446" cy="338554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87" name="86 CuadroTexto"/>
            <p:cNvSpPr txBox="1"/>
            <p:nvPr/>
          </p:nvSpPr>
          <p:spPr>
            <a:xfrm>
              <a:off x="469730" y="3351395"/>
              <a:ext cx="3858975" cy="338554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Pruebas envío </a:t>
              </a:r>
              <a:r>
                <a:rPr lang="es-CR" altLang="es-CR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del reporte FATCA XML</a:t>
              </a:r>
              <a:endParaRPr lang="es-CR" altLang="es-CR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84 Rectángulo"/>
            <p:cNvSpPr/>
            <p:nvPr/>
          </p:nvSpPr>
          <p:spPr>
            <a:xfrm>
              <a:off x="4519887" y="3428999"/>
              <a:ext cx="1636289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r"/>
              <a:endParaRPr lang="es-CR" sz="1600" spc="-15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6" name="85 Flecha a la derecha con bandas"/>
          <p:cNvSpPr/>
          <p:nvPr/>
        </p:nvSpPr>
        <p:spPr>
          <a:xfrm>
            <a:off x="4355976" y="2156380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8" name="CuadroTexto 7"/>
          <p:cNvSpPr txBox="1"/>
          <p:nvPr/>
        </p:nvSpPr>
        <p:spPr>
          <a:xfrm>
            <a:off x="6150599" y="1959804"/>
            <a:ext cx="252585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CR" sz="2000" i="1" dirty="0" err="1" smtClean="0">
                <a:latin typeface="FreesiaUPC" panose="020B0604020202020204" pitchFamily="34" charset="-34"/>
                <a:cs typeface="FreesiaUPC" panose="020B0604020202020204" pitchFamily="34" charset="-34"/>
              </a:rPr>
              <a:t>Wcf</a:t>
            </a:r>
            <a:r>
              <a:rPr lang="es-CR" sz="2000" i="1" spc="-150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  </a:t>
            </a:r>
            <a:r>
              <a:rPr lang="es-CR" altLang="es-CR" sz="2000" i="1" spc="-150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02/03/15-06/04/15</a:t>
            </a:r>
            <a:endParaRPr lang="es-CR" sz="2000" i="1" spc="-15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  <a:p>
            <a:endParaRPr lang="es-CR" spc="-15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78" name="CuadroTexto 77"/>
          <p:cNvSpPr txBox="1"/>
          <p:nvPr/>
        </p:nvSpPr>
        <p:spPr>
          <a:xfrm>
            <a:off x="6150599" y="2276872"/>
            <a:ext cx="21879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000" i="1" spc="-150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Web 16/03/15 -06/04/15</a:t>
            </a:r>
            <a:endParaRPr lang="es-CR" sz="2000" i="1" spc="-15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  <a:p>
            <a:endParaRPr lang="es-CR" spc="-150" dirty="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grpSp>
        <p:nvGrpSpPr>
          <p:cNvPr id="41" name="40 Grupo"/>
          <p:cNvGrpSpPr/>
          <p:nvPr/>
        </p:nvGrpSpPr>
        <p:grpSpPr>
          <a:xfrm>
            <a:off x="4427984" y="1476073"/>
            <a:ext cx="4626731" cy="584775"/>
            <a:chOff x="4427984" y="3001898"/>
            <a:chExt cx="5893809" cy="584775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124" name="123 Triángulo isósceles"/>
            <p:cNvSpPr/>
            <p:nvPr/>
          </p:nvSpPr>
          <p:spPr>
            <a:xfrm rot="10800000">
              <a:off x="4427984" y="3151410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81 CuadroTexto"/>
            <p:cNvSpPr txBox="1"/>
            <p:nvPr/>
          </p:nvSpPr>
          <p:spPr>
            <a:xfrm>
              <a:off x="4674510" y="3001898"/>
              <a:ext cx="5647283" cy="584775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b="1" u="sng" dirty="0">
                  <a:latin typeface="Arial" panose="020B0604020202020204" pitchFamily="34" charset="0"/>
                  <a:cs typeface="Arial" panose="020B0604020202020204" pitchFamily="34" charset="0"/>
                </a:rPr>
                <a:t>Reunión Inicio Pruebas envío </a:t>
              </a:r>
              <a:r>
                <a:rPr lang="es-CR" altLang="es-CR" sz="1600" b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FATCA 27/02/15</a:t>
              </a:r>
              <a:endParaRPr lang="es-CR" altLang="es-CR" sz="1600" b="1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Llamada rectangular 8"/>
          <p:cNvSpPr/>
          <p:nvPr/>
        </p:nvSpPr>
        <p:spPr>
          <a:xfrm>
            <a:off x="6356093" y="2821566"/>
            <a:ext cx="1528274" cy="303420"/>
          </a:xfrm>
          <a:prstGeom prst="wedgeRectCallou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b="1" dirty="0" smtClean="0">
                <a:solidFill>
                  <a:schemeClr val="tx1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visita13-14 abril</a:t>
            </a:r>
            <a:endParaRPr lang="es-CR" b="1" dirty="0">
              <a:solidFill>
                <a:schemeClr val="tx1"/>
              </a:solidFill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69627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6" grpId="0" animBg="1"/>
      <p:bldP spid="76" grpId="1" animBg="1"/>
      <p:bldP spid="89" grpId="0" animBg="1"/>
      <p:bldP spid="89" grpId="1" animBg="1"/>
      <p:bldP spid="92" grpId="0" animBg="1"/>
      <p:bldP spid="92" grpId="1" animBg="1"/>
      <p:bldP spid="97" grpId="0" animBg="1"/>
      <p:bldP spid="97" grpId="1" animBg="1"/>
      <p:bldP spid="100" grpId="0" animBg="1"/>
      <p:bldP spid="100" grpId="1" animBg="1"/>
      <p:bldP spid="103" grpId="0" animBg="1"/>
      <p:bldP spid="103" grpId="1" animBg="1"/>
      <p:bldP spid="104" grpId="0" animBg="1"/>
      <p:bldP spid="104" grpId="1" animBg="1"/>
      <p:bldP spid="114" grpId="0" animBg="1"/>
      <p:bldP spid="114" grpId="1" animBg="1"/>
      <p:bldP spid="118" grpId="0" animBg="1"/>
      <p:bldP spid="118" grpId="1" animBg="1"/>
      <p:bldP spid="86" grpId="0" animBg="1"/>
      <p:bldP spid="86" grpId="1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>
                <a:solidFill>
                  <a:schemeClr val="bg2">
                    <a:lumMod val="75000"/>
                  </a:schemeClr>
                </a:solidFill>
              </a:rPr>
              <a:t>Avance de línea de tiempo</a:t>
            </a:r>
          </a:p>
          <a:p>
            <a:r>
              <a:rPr lang="es-CR" dirty="0"/>
              <a:t>Pruebas envío reporte </a:t>
            </a:r>
            <a:r>
              <a:rPr lang="es-CR" dirty="0" smtClean="0"/>
              <a:t>FATCA</a:t>
            </a:r>
          </a:p>
          <a:p>
            <a:r>
              <a:rPr lang="es-CR" dirty="0">
                <a:solidFill>
                  <a:schemeClr val="bg2">
                    <a:lumMod val="75000"/>
                  </a:schemeClr>
                </a:solidFill>
              </a:rPr>
              <a:t>Suscripción al servicio </a:t>
            </a:r>
            <a:r>
              <a:rPr lang="es-CR" dirty="0" smtClean="0">
                <a:solidFill>
                  <a:schemeClr val="bg2">
                    <a:lumMod val="75000"/>
                  </a:schemeClr>
                </a:solidFill>
              </a:rPr>
              <a:t>FATCA-MH</a:t>
            </a:r>
          </a:p>
          <a:p>
            <a:r>
              <a:rPr lang="es-CR" dirty="0" smtClean="0">
                <a:solidFill>
                  <a:schemeClr val="bg2">
                    <a:lumMod val="75000"/>
                  </a:schemeClr>
                </a:solidFill>
              </a:rPr>
              <a:t>Diagrama general de la solución</a:t>
            </a:r>
          </a:p>
          <a:p>
            <a:r>
              <a:rPr lang="es-CR" dirty="0" smtClean="0">
                <a:solidFill>
                  <a:schemeClr val="bg2">
                    <a:lumMod val="75000"/>
                  </a:schemeClr>
                </a:solidFill>
              </a:rPr>
              <a:t>Lista de verificación para Instituciones Financieras</a:t>
            </a:r>
          </a:p>
          <a:p>
            <a:pPr marL="0" indent="0">
              <a:buNone/>
            </a:pP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2027036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208756" y="932931"/>
            <a:ext cx="1338908" cy="1159728"/>
            <a:chOff x="7297630" y="728661"/>
            <a:chExt cx="1785210" cy="1546306"/>
          </a:xfrm>
        </p:grpSpPr>
        <p:pic>
          <p:nvPicPr>
            <p:cNvPr id="1028" name="Picture 4" descr="http://png-4.findicons.com/files/icons/2443/bunch_of_cool_bluish_icons/512/us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10487" y="728661"/>
              <a:ext cx="1012825" cy="1012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CuadroTexto 6"/>
            <p:cNvSpPr txBox="1"/>
            <p:nvPr/>
          </p:nvSpPr>
          <p:spPr>
            <a:xfrm>
              <a:off x="7297630" y="1741486"/>
              <a:ext cx="1785210" cy="5334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sz="2000" dirty="0" smtClean="0"/>
                <a:t>IF</a:t>
              </a:r>
              <a:endParaRPr lang="es-CR" sz="2000" dirty="0"/>
            </a:p>
          </p:txBody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16632"/>
            <a:ext cx="8786874" cy="647700"/>
          </a:xfrm>
        </p:spPr>
        <p:txBody>
          <a:bodyPr/>
          <a:lstStyle/>
          <a:p>
            <a:r>
              <a:rPr lang="es-CR" dirty="0" smtClean="0"/>
              <a:t>Fases de pruebas</a:t>
            </a:r>
            <a:endParaRPr lang="es-CR" dirty="0"/>
          </a:p>
        </p:txBody>
      </p:sp>
      <p:grpSp>
        <p:nvGrpSpPr>
          <p:cNvPr id="48" name="Grupo 47"/>
          <p:cNvGrpSpPr/>
          <p:nvPr/>
        </p:nvGrpSpPr>
        <p:grpSpPr>
          <a:xfrm>
            <a:off x="179512" y="3248397"/>
            <a:ext cx="1443024" cy="1665476"/>
            <a:chOff x="6210336" y="1200157"/>
            <a:chExt cx="1443024" cy="1665476"/>
          </a:xfrm>
        </p:grpSpPr>
        <p:sp>
          <p:nvSpPr>
            <p:cNvPr id="1071" name="Elipse 1070"/>
            <p:cNvSpPr/>
            <p:nvPr/>
          </p:nvSpPr>
          <p:spPr>
            <a:xfrm>
              <a:off x="6762180" y="1354761"/>
              <a:ext cx="367393" cy="37981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R" sz="2000" dirty="0"/>
                <a:t>1</a:t>
              </a:r>
              <a:endParaRPr lang="es-CR" sz="1350" dirty="0"/>
            </a:p>
          </p:txBody>
        </p:sp>
        <p:pic>
          <p:nvPicPr>
            <p:cNvPr id="33" name="Picture 4" descr="http://www.thecompanyshop.co.uk/databaseImages/nav_7560198__web_services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9794" y="1773464"/>
              <a:ext cx="1123200" cy="84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" name="CuadroTexto 37"/>
            <p:cNvSpPr txBox="1"/>
            <p:nvPr/>
          </p:nvSpPr>
          <p:spPr>
            <a:xfrm>
              <a:off x="7018955" y="1200157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s-CR" sz="2400" dirty="0">
                <a:solidFill>
                  <a:srgbClr val="00B050"/>
                </a:solidFill>
              </a:endParaRPr>
            </a:p>
          </p:txBody>
        </p:sp>
        <p:sp>
          <p:nvSpPr>
            <p:cNvPr id="45" name="CuadroTexto 44"/>
            <p:cNvSpPr txBox="1"/>
            <p:nvPr/>
          </p:nvSpPr>
          <p:spPr>
            <a:xfrm>
              <a:off x="6210336" y="2496301"/>
              <a:ext cx="14430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R" dirty="0" smtClean="0"/>
                <a:t>Conectividad</a:t>
              </a:r>
              <a:endParaRPr lang="es-CR" dirty="0"/>
            </a:p>
          </p:txBody>
        </p:sp>
      </p:grpSp>
      <p:grpSp>
        <p:nvGrpSpPr>
          <p:cNvPr id="49" name="Grupo 48"/>
          <p:cNvGrpSpPr/>
          <p:nvPr/>
        </p:nvGrpSpPr>
        <p:grpSpPr>
          <a:xfrm>
            <a:off x="2466668" y="3401937"/>
            <a:ext cx="1499449" cy="1510872"/>
            <a:chOff x="3633032" y="4159668"/>
            <a:chExt cx="1499449" cy="1510872"/>
          </a:xfrm>
        </p:grpSpPr>
        <p:pic>
          <p:nvPicPr>
            <p:cNvPr id="1058" name="Picture 8" descr="https://www.burzikrediti.bg/userfiles/ssl_certificate_icon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0418" y="4617338"/>
              <a:ext cx="857606" cy="857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1" name="Elipse 80"/>
            <p:cNvSpPr/>
            <p:nvPr/>
          </p:nvSpPr>
          <p:spPr>
            <a:xfrm>
              <a:off x="4175524" y="4159668"/>
              <a:ext cx="367393" cy="37981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R" sz="2000" dirty="0"/>
                <a:t>2</a:t>
              </a:r>
              <a:endParaRPr lang="es-CR" sz="1350" dirty="0"/>
            </a:p>
          </p:txBody>
        </p:sp>
        <p:sp>
          <p:nvSpPr>
            <p:cNvPr id="61" name="CuadroTexto 60"/>
            <p:cNvSpPr txBox="1"/>
            <p:nvPr/>
          </p:nvSpPr>
          <p:spPr>
            <a:xfrm>
              <a:off x="3633032" y="5301208"/>
              <a:ext cx="14994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R" dirty="0" smtClean="0"/>
                <a:t>Autenticación</a:t>
              </a:r>
              <a:endParaRPr lang="es-CR" dirty="0"/>
            </a:p>
          </p:txBody>
        </p:sp>
      </p:grpSp>
      <p:grpSp>
        <p:nvGrpSpPr>
          <p:cNvPr id="50" name="Grupo 49"/>
          <p:cNvGrpSpPr/>
          <p:nvPr/>
        </p:nvGrpSpPr>
        <p:grpSpPr>
          <a:xfrm>
            <a:off x="4649205" y="3392413"/>
            <a:ext cx="757587" cy="1510872"/>
            <a:chOff x="2267507" y="4345972"/>
            <a:chExt cx="757587" cy="1510872"/>
          </a:xfrm>
        </p:grpSpPr>
        <p:sp>
          <p:nvSpPr>
            <p:cNvPr id="43" name="Elipse 42"/>
            <p:cNvSpPr/>
            <p:nvPr/>
          </p:nvSpPr>
          <p:spPr>
            <a:xfrm>
              <a:off x="2480497" y="4345972"/>
              <a:ext cx="367393" cy="37981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R" sz="2000" dirty="0" smtClean="0"/>
                <a:t>3</a:t>
              </a:r>
              <a:endParaRPr lang="es-CR" sz="2000" dirty="0"/>
            </a:p>
          </p:txBody>
        </p:sp>
        <p:pic>
          <p:nvPicPr>
            <p:cNvPr id="44" name="Picture 6" descr="http://icons.iconarchive.com/icons/hopstarter/soft-scraps/256/Web-XML-icon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7507" y="4797152"/>
              <a:ext cx="757587" cy="7575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2" name="CuadroTexto 61"/>
            <p:cNvSpPr txBox="1"/>
            <p:nvPr/>
          </p:nvSpPr>
          <p:spPr>
            <a:xfrm>
              <a:off x="2282001" y="5487512"/>
              <a:ext cx="7085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R" dirty="0" smtClean="0"/>
                <a:t>Envío</a:t>
              </a:r>
              <a:endParaRPr lang="es-CR" dirty="0"/>
            </a:p>
          </p:txBody>
        </p:sp>
      </p:grpSp>
      <p:sp>
        <p:nvSpPr>
          <p:cNvPr id="37" name="CuadroTexto 36"/>
          <p:cNvSpPr txBox="1"/>
          <p:nvPr/>
        </p:nvSpPr>
        <p:spPr>
          <a:xfrm>
            <a:off x="6433144" y="1013827"/>
            <a:ext cx="24059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CR" sz="1600" dirty="0" smtClean="0"/>
              <a:t>Envía IP al BCCR</a:t>
            </a:r>
          </a:p>
          <a:p>
            <a:pPr marL="342900" indent="-342900">
              <a:buFont typeface="+mj-lt"/>
              <a:buAutoNum type="arabicPeriod"/>
            </a:pPr>
            <a:r>
              <a:rPr lang="es-CR" sz="1600" dirty="0" smtClean="0"/>
              <a:t>Crea cliente para </a:t>
            </a:r>
          </a:p>
          <a:p>
            <a:r>
              <a:rPr lang="es-CR" sz="1600" dirty="0"/>
              <a:t> </a:t>
            </a:r>
            <a:r>
              <a:rPr lang="es-CR" sz="1600" dirty="0" smtClean="0"/>
              <a:t>      consumir el servicio</a:t>
            </a:r>
          </a:p>
        </p:txBody>
      </p:sp>
      <p:sp>
        <p:nvSpPr>
          <p:cNvPr id="57" name="CuadroTexto 56"/>
          <p:cNvSpPr txBox="1"/>
          <p:nvPr/>
        </p:nvSpPr>
        <p:spPr>
          <a:xfrm>
            <a:off x="6433144" y="1013827"/>
            <a:ext cx="25539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CR" sz="1600" dirty="0" smtClean="0"/>
              <a:t>Enviar GIIN al BCCR </a:t>
            </a:r>
          </a:p>
          <a:p>
            <a:pPr marL="342900" indent="-342900">
              <a:buFont typeface="+mj-lt"/>
              <a:buAutoNum type="arabicPeriod"/>
            </a:pPr>
            <a:r>
              <a:rPr lang="es-CR" sz="1600" dirty="0" smtClean="0"/>
              <a:t>Instalar certificado </a:t>
            </a:r>
          </a:p>
          <a:p>
            <a:pPr marL="342900" indent="-342900">
              <a:buFont typeface="+mj-lt"/>
              <a:buAutoNum type="arabicPeriod"/>
            </a:pPr>
            <a:r>
              <a:rPr lang="es-CR" sz="1600" dirty="0" smtClean="0"/>
              <a:t>Configurar el cliente</a:t>
            </a:r>
            <a:endParaRPr lang="es-CR" sz="1600" i="1" dirty="0" smtClean="0"/>
          </a:p>
        </p:txBody>
      </p:sp>
      <p:sp>
        <p:nvSpPr>
          <p:cNvPr id="26" name="CuadroTexto 25"/>
          <p:cNvSpPr txBox="1"/>
          <p:nvPr/>
        </p:nvSpPr>
        <p:spPr>
          <a:xfrm>
            <a:off x="6433144" y="1170037"/>
            <a:ext cx="26953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CR" sz="1600" dirty="0" smtClean="0"/>
              <a:t>Genera el XML FATCA</a:t>
            </a:r>
          </a:p>
          <a:p>
            <a:pPr marL="342900" indent="-342900">
              <a:buFont typeface="+mj-lt"/>
              <a:buAutoNum type="arabicPeriod"/>
            </a:pPr>
            <a:r>
              <a:rPr lang="es-CR" sz="1600" dirty="0" smtClean="0"/>
              <a:t>Envía el archivo XML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1078703" y="3329697"/>
            <a:ext cx="7280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5400" dirty="0" smtClean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s-CR" sz="5400" dirty="0">
              <a:solidFill>
                <a:srgbClr val="00B050"/>
              </a:solidFill>
            </a:endParaRPr>
          </a:p>
        </p:txBody>
      </p:sp>
      <p:sp>
        <p:nvSpPr>
          <p:cNvPr id="32" name="CuadroTexto 31"/>
          <p:cNvSpPr txBox="1"/>
          <p:nvPr/>
        </p:nvSpPr>
        <p:spPr>
          <a:xfrm>
            <a:off x="3310951" y="3329697"/>
            <a:ext cx="7280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5400" dirty="0" smtClean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s-CR" sz="5400" dirty="0">
              <a:solidFill>
                <a:srgbClr val="00B050"/>
              </a:solidFill>
            </a:endParaRPr>
          </a:p>
        </p:txBody>
      </p:sp>
      <p:sp>
        <p:nvSpPr>
          <p:cNvPr id="14" name="Decisión 13"/>
          <p:cNvSpPr/>
          <p:nvPr/>
        </p:nvSpPr>
        <p:spPr>
          <a:xfrm>
            <a:off x="1930341" y="900239"/>
            <a:ext cx="869862" cy="827036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0" rtlCol="0" anchor="ctr"/>
          <a:lstStyle/>
          <a:p>
            <a:pPr algn="ctr"/>
            <a:r>
              <a:rPr lang="es-CR" sz="1600" dirty="0" smtClean="0">
                <a:solidFill>
                  <a:schemeClr val="tx1"/>
                </a:solidFill>
              </a:rPr>
              <a:t>ingreso</a:t>
            </a:r>
            <a:endParaRPr lang="es-CR" sz="1600" dirty="0">
              <a:solidFill>
                <a:schemeClr val="tx1"/>
              </a:solidFill>
            </a:endParaRPr>
          </a:p>
        </p:txBody>
      </p:sp>
      <p:cxnSp>
        <p:nvCxnSpPr>
          <p:cNvPr id="16" name="Conector angular 15"/>
          <p:cNvCxnSpPr>
            <a:stCxn id="1028" idx="3"/>
            <a:endCxn id="14" idx="1"/>
          </p:cNvCxnSpPr>
          <p:nvPr/>
        </p:nvCxnSpPr>
        <p:spPr>
          <a:xfrm>
            <a:off x="1278018" y="1312740"/>
            <a:ext cx="652323" cy="1017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ntrada manual 18"/>
          <p:cNvSpPr/>
          <p:nvPr/>
        </p:nvSpPr>
        <p:spPr>
          <a:xfrm>
            <a:off x="3119464" y="796980"/>
            <a:ext cx="1396536" cy="1031915"/>
          </a:xfrm>
          <a:prstGeom prst="flowChartManualInpu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s-CR" sz="4800" dirty="0">
                <a:solidFill>
                  <a:srgbClr val="7030A0"/>
                </a:solidFill>
              </a:rPr>
              <a:t>WEB</a:t>
            </a:r>
          </a:p>
        </p:txBody>
      </p:sp>
      <p:cxnSp>
        <p:nvCxnSpPr>
          <p:cNvPr id="21" name="Conector angular 20"/>
          <p:cNvCxnSpPr>
            <a:stCxn id="14" idx="3"/>
            <a:endCxn id="19" idx="1"/>
          </p:cNvCxnSpPr>
          <p:nvPr/>
        </p:nvCxnSpPr>
        <p:spPr>
          <a:xfrm flipV="1">
            <a:off x="2800203" y="1312938"/>
            <a:ext cx="319261" cy="819"/>
          </a:xfrm>
          <a:prstGeom prst="bentConnector3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roceso 22"/>
          <p:cNvSpPr/>
          <p:nvPr/>
        </p:nvSpPr>
        <p:spPr>
          <a:xfrm>
            <a:off x="1690163" y="2130853"/>
            <a:ext cx="1348959" cy="830997"/>
          </a:xfrm>
          <a:prstGeom prst="flowChartProcess">
            <a:avLst/>
          </a:prstGeom>
          <a:solidFill>
            <a:srgbClr val="7030A0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s-CR" sz="4800" dirty="0">
                <a:solidFill>
                  <a:schemeClr val="accent5">
                    <a:lumMod val="75000"/>
                  </a:schemeClr>
                </a:solidFill>
              </a:rPr>
              <a:t>WCF</a:t>
            </a:r>
          </a:p>
        </p:txBody>
      </p:sp>
      <p:cxnSp>
        <p:nvCxnSpPr>
          <p:cNvPr id="36" name="Conector angular 35"/>
          <p:cNvCxnSpPr>
            <a:stCxn id="14" idx="2"/>
            <a:endCxn id="23" idx="0"/>
          </p:cNvCxnSpPr>
          <p:nvPr/>
        </p:nvCxnSpPr>
        <p:spPr>
          <a:xfrm rot="5400000">
            <a:off x="2163169" y="1928750"/>
            <a:ext cx="403578" cy="629"/>
          </a:xfrm>
          <a:prstGeom prst="bentConnector3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angular 53"/>
          <p:cNvCxnSpPr>
            <a:stCxn id="23" idx="2"/>
            <a:endCxn id="1071" idx="0"/>
          </p:cNvCxnSpPr>
          <p:nvPr/>
        </p:nvCxnSpPr>
        <p:spPr>
          <a:xfrm rot="5400000">
            <a:off x="1419273" y="2457630"/>
            <a:ext cx="441151" cy="1449590"/>
          </a:xfrm>
          <a:prstGeom prst="bentConnector3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angular 55"/>
          <p:cNvCxnSpPr>
            <a:stCxn id="23" idx="2"/>
            <a:endCxn id="81" idx="0"/>
          </p:cNvCxnSpPr>
          <p:nvPr/>
        </p:nvCxnSpPr>
        <p:spPr>
          <a:xfrm rot="16200000" flipH="1">
            <a:off x="2558707" y="2767786"/>
            <a:ext cx="440087" cy="828214"/>
          </a:xfrm>
          <a:prstGeom prst="bentConnector3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angular 58"/>
          <p:cNvCxnSpPr>
            <a:stCxn id="19" idx="3"/>
            <a:endCxn id="43" idx="0"/>
          </p:cNvCxnSpPr>
          <p:nvPr/>
        </p:nvCxnSpPr>
        <p:spPr>
          <a:xfrm>
            <a:off x="4516000" y="1312938"/>
            <a:ext cx="529892" cy="2079475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Datos 69"/>
          <p:cNvSpPr/>
          <p:nvPr/>
        </p:nvSpPr>
        <p:spPr>
          <a:xfrm>
            <a:off x="5570887" y="5336632"/>
            <a:ext cx="3236583" cy="612648"/>
          </a:xfrm>
          <a:prstGeom prst="flowChartInputOut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s-C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s-MX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archivo ha sido </a:t>
            </a:r>
          </a:p>
          <a:p>
            <a:pPr algn="ctr"/>
            <a:r>
              <a:rPr lang="es-MX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Recibido exitosamente</a:t>
            </a:r>
            <a:r>
              <a:rPr lang="es-MX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es-C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8" name="Datos 77"/>
          <p:cNvSpPr/>
          <p:nvPr/>
        </p:nvSpPr>
        <p:spPr>
          <a:xfrm>
            <a:off x="5570887" y="5336632"/>
            <a:ext cx="3286792" cy="612648"/>
          </a:xfrm>
          <a:prstGeom prst="flowChartInputOut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s-C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s-MX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Bienvenido al </a:t>
            </a:r>
            <a:r>
              <a:rPr lang="es-MX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servicio</a:t>
            </a:r>
          </a:p>
          <a:p>
            <a:pPr algn="ctr"/>
            <a:r>
              <a:rPr lang="es-MX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FATCA - &lt;Entidad&gt;”</a:t>
            </a:r>
            <a:endParaRPr lang="es-C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Datos 78"/>
          <p:cNvSpPr/>
          <p:nvPr/>
        </p:nvSpPr>
        <p:spPr>
          <a:xfrm>
            <a:off x="5570887" y="5336632"/>
            <a:ext cx="3312368" cy="612648"/>
          </a:xfrm>
          <a:prstGeom prst="flowChartInputOut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s-CR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CR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s-MX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Bienvenido al </a:t>
            </a:r>
          </a:p>
          <a:p>
            <a:pPr algn="ctr"/>
            <a:r>
              <a:rPr lang="es-MX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servicio FATCA”</a:t>
            </a:r>
            <a:endParaRPr lang="es-C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C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Proceso 71"/>
          <p:cNvSpPr/>
          <p:nvPr/>
        </p:nvSpPr>
        <p:spPr>
          <a:xfrm>
            <a:off x="2295197" y="5229200"/>
            <a:ext cx="1842389" cy="579966"/>
          </a:xfrm>
          <a:prstGeom prst="flowChartProcess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4000" dirty="0" smtClean="0">
                <a:solidFill>
                  <a:schemeClr val="bg1"/>
                </a:solidFill>
              </a:rPr>
              <a:t>FATCA</a:t>
            </a:r>
            <a:endParaRPr lang="es-CR" sz="4000" dirty="0">
              <a:solidFill>
                <a:schemeClr val="bg1"/>
              </a:solidFill>
            </a:endParaRPr>
          </a:p>
        </p:txBody>
      </p:sp>
      <p:cxnSp>
        <p:nvCxnSpPr>
          <p:cNvPr id="74" name="Conector angular 73"/>
          <p:cNvCxnSpPr>
            <a:stCxn id="45" idx="2"/>
            <a:endCxn id="72" idx="1"/>
          </p:cNvCxnSpPr>
          <p:nvPr/>
        </p:nvCxnSpPr>
        <p:spPr>
          <a:xfrm rot="16200000" flipH="1">
            <a:off x="1295455" y="4519441"/>
            <a:ext cx="605310" cy="1394173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angular 75"/>
          <p:cNvCxnSpPr>
            <a:stCxn id="61" idx="2"/>
            <a:endCxn id="72" idx="0"/>
          </p:cNvCxnSpPr>
          <p:nvPr/>
        </p:nvCxnSpPr>
        <p:spPr>
          <a:xfrm rot="5400000">
            <a:off x="3058198" y="5071004"/>
            <a:ext cx="316391" cy="1"/>
          </a:xfrm>
          <a:prstGeom prst="bentConnector3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angular 79"/>
          <p:cNvCxnSpPr>
            <a:stCxn id="62" idx="2"/>
            <a:endCxn id="72" idx="3"/>
          </p:cNvCxnSpPr>
          <p:nvPr/>
        </p:nvCxnSpPr>
        <p:spPr>
          <a:xfrm rot="5400000">
            <a:off x="4269842" y="4771030"/>
            <a:ext cx="615898" cy="880409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angular 85"/>
          <p:cNvCxnSpPr>
            <a:stCxn id="72" idx="2"/>
          </p:cNvCxnSpPr>
          <p:nvPr/>
        </p:nvCxnSpPr>
        <p:spPr>
          <a:xfrm rot="16200000" flipH="1">
            <a:off x="4317177" y="4708380"/>
            <a:ext cx="152924" cy="2354495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CuadroTexto 87"/>
          <p:cNvSpPr txBox="1"/>
          <p:nvPr/>
        </p:nvSpPr>
        <p:spPr>
          <a:xfrm>
            <a:off x="5547965" y="803424"/>
            <a:ext cx="885179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s-CR" sz="7200" dirty="0" smtClean="0"/>
              <a:t>IF</a:t>
            </a:r>
            <a:endParaRPr lang="es-CR" sz="7200" dirty="0"/>
          </a:p>
        </p:txBody>
      </p:sp>
      <p:cxnSp>
        <p:nvCxnSpPr>
          <p:cNvPr id="5" name="Conector angular 4"/>
          <p:cNvCxnSpPr>
            <a:stCxn id="23" idx="2"/>
            <a:endCxn id="43" idx="0"/>
          </p:cNvCxnSpPr>
          <p:nvPr/>
        </p:nvCxnSpPr>
        <p:spPr>
          <a:xfrm rot="16200000" flipH="1">
            <a:off x="3489986" y="1836506"/>
            <a:ext cx="430563" cy="2681249"/>
          </a:xfrm>
          <a:prstGeom prst="bentConnector3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9679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7" grpId="1"/>
      <p:bldP spid="57" grpId="0"/>
      <p:bldP spid="57" grpId="1"/>
      <p:bldP spid="26" grpId="0"/>
      <p:bldP spid="3" grpId="0"/>
      <p:bldP spid="32" grpId="0"/>
      <p:bldP spid="70" grpId="0" animBg="1"/>
      <p:bldP spid="78" grpId="0" animBg="1"/>
      <p:bldP spid="78" grpId="1" animBg="1"/>
      <p:bldP spid="79" grpId="0" animBg="1"/>
      <p:bldP spid="79" grpId="1" animBg="1"/>
      <p:bldP spid="72" grpId="0" animBg="1"/>
      <p:bldP spid="8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sz="3000" dirty="0" smtClean="0"/>
              <a:t>Pruebas de envío de reporte FATCA</a:t>
            </a:r>
            <a:endParaRPr lang="es-CR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lvl="0" rtl="0"/>
            <a:endParaRPr lang="es-CR" dirty="0" smtClean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lvl="0" rtl="0"/>
            <a:r>
              <a:rPr lang="es-CR" b="1" u="sng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2 Marzo al 6 Abril</a:t>
            </a:r>
            <a:r>
              <a:rPr lang="es-CR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</a:p>
          <a:p>
            <a:pPr lvl="0" rtl="0"/>
            <a:r>
              <a:rPr lang="es-CR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Actualizar la referencia al servicio WCF </a:t>
            </a:r>
          </a:p>
          <a:p>
            <a:pPr lvl="0" rtl="0"/>
            <a:r>
              <a:rPr lang="es-CR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Invocar el método público con tres parámetros: </a:t>
            </a:r>
          </a:p>
          <a:p>
            <a:pPr lvl="1"/>
            <a:r>
              <a:rPr lang="es-CR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[1]Archivo, [2]Año, [3]Periodo</a:t>
            </a:r>
          </a:p>
          <a:p>
            <a:pPr lvl="0" rtl="0"/>
            <a:endParaRPr lang="es-CR" dirty="0" smtClean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</p:txBody>
      </p:sp>
      <p:sp>
        <p:nvSpPr>
          <p:cNvPr id="6" name="Proceso 5"/>
          <p:cNvSpPr/>
          <p:nvPr/>
        </p:nvSpPr>
        <p:spPr>
          <a:xfrm>
            <a:off x="213219" y="1047586"/>
            <a:ext cx="1348959" cy="830997"/>
          </a:xfrm>
          <a:prstGeom prst="flowChartProcess">
            <a:avLst/>
          </a:prstGeom>
          <a:solidFill>
            <a:srgbClr val="7030A0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s-CR" sz="4800" dirty="0">
                <a:solidFill>
                  <a:schemeClr val="accent5">
                    <a:lumMod val="75000"/>
                  </a:schemeClr>
                </a:solidFill>
              </a:rPr>
              <a:t>WCF</a:t>
            </a:r>
          </a:p>
        </p:txBody>
      </p:sp>
    </p:spTree>
    <p:extLst>
      <p:ext uri="{BB962C8B-B14F-4D97-AF65-F5344CB8AC3E}">
        <p14:creationId xmlns:p14="http://schemas.microsoft.com/office/powerpoint/2010/main" val="2880650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sz="3000" dirty="0" smtClean="0"/>
              <a:t>Pruebas de envío de reporte FATCA</a:t>
            </a:r>
            <a:endParaRPr lang="es-CR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lvl="0" rtl="0"/>
            <a:endParaRPr lang="es-CR" sz="2400" dirty="0" smtClean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lvl="0" rtl="0"/>
            <a:endParaRPr lang="es-CR" sz="2400" b="1" u="sng" dirty="0" smtClean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lvl="0" rtl="0"/>
            <a:r>
              <a:rPr lang="es-CR" sz="2400" b="1" u="sng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16 </a:t>
            </a:r>
            <a:r>
              <a:rPr lang="es-CR" sz="2400" b="1" u="sng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Marzo al 6 Abril </a:t>
            </a:r>
          </a:p>
          <a:p>
            <a:pPr lvl="0"/>
            <a:r>
              <a:rPr lang="es-CR" sz="2400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Ingresar a https</a:t>
            </a:r>
            <a:r>
              <a:rPr lang="es-CR" sz="24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://</a:t>
            </a:r>
            <a:r>
              <a:rPr lang="es-CR" sz="2400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spe.bccr.fi.cr/2445/fatca </a:t>
            </a:r>
            <a:endParaRPr lang="es-CR" sz="2400" dirty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lvl="0"/>
            <a:r>
              <a:rPr lang="es-CR" sz="2400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Utiliza </a:t>
            </a:r>
            <a:r>
              <a:rPr lang="es-CR" sz="24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usuario y </a:t>
            </a:r>
            <a:r>
              <a:rPr lang="es-CR" sz="2400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contraseña</a:t>
            </a:r>
            <a:endParaRPr lang="es-CR" sz="2400" dirty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lvl="0" rtl="0"/>
            <a:r>
              <a:rPr lang="es-CR" sz="2400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Cargar el archivo indicando </a:t>
            </a:r>
            <a:endParaRPr lang="es-CR" sz="2400" dirty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lvl="1"/>
            <a:r>
              <a:rPr lang="es-CR" sz="2400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  <a:cs typeface="+mn-cs"/>
              </a:rPr>
              <a:t>[1]Archivo, [2]A</a:t>
            </a:r>
            <a:r>
              <a:rPr lang="es-CR" sz="2400" dirty="0" smtClean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ño, [3]Periodo</a:t>
            </a:r>
          </a:p>
          <a:p>
            <a:r>
              <a:rPr lang="es-CR" sz="24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El documento “Guía de carga del archivo FATCA XML por sitio web” será publicada en www.bccr.fi.cr/fatca el 13 de marzo.</a:t>
            </a:r>
          </a:p>
          <a:p>
            <a:pPr lvl="1"/>
            <a:endParaRPr lang="es-CR" sz="2400" dirty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</p:txBody>
      </p:sp>
      <p:sp>
        <p:nvSpPr>
          <p:cNvPr id="6" name="Entrada manual 5"/>
          <p:cNvSpPr/>
          <p:nvPr/>
        </p:nvSpPr>
        <p:spPr>
          <a:xfrm>
            <a:off x="250825" y="779392"/>
            <a:ext cx="1396536" cy="1031915"/>
          </a:xfrm>
          <a:prstGeom prst="flowChartManualInpu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s-CR" sz="4800" dirty="0">
                <a:solidFill>
                  <a:srgbClr val="7030A0"/>
                </a:solidFill>
              </a:rPr>
              <a:t>WEB</a:t>
            </a:r>
          </a:p>
        </p:txBody>
      </p:sp>
    </p:spTree>
    <p:extLst>
      <p:ext uri="{BB962C8B-B14F-4D97-AF65-F5344CB8AC3E}">
        <p14:creationId xmlns:p14="http://schemas.microsoft.com/office/powerpoint/2010/main" val="365593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CCR2">
  <a:themeElements>
    <a:clrScheme name="BCCR-graficos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3D6FA5"/>
      </a:accent1>
      <a:accent2>
        <a:srgbClr val="7CADDA"/>
      </a:accent2>
      <a:accent3>
        <a:srgbClr val="5DB3C7"/>
      </a:accent3>
      <a:accent4>
        <a:srgbClr val="A9CD69"/>
      </a:accent4>
      <a:accent5>
        <a:srgbClr val="FDD36B"/>
      </a:accent5>
      <a:accent6>
        <a:srgbClr val="FEAA5E"/>
      </a:accent6>
      <a:hlink>
        <a:srgbClr val="FFFFFF"/>
      </a:hlink>
      <a:folHlink>
        <a:srgbClr val="000000"/>
      </a:folHlink>
    </a:clrScheme>
    <a:fontScheme name="BCCR-excel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ezcla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CCR2">
  <a:themeElements>
    <a:clrScheme name="BCCR-graficos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3D6FA5"/>
      </a:accent1>
      <a:accent2>
        <a:srgbClr val="7CADDA"/>
      </a:accent2>
      <a:accent3>
        <a:srgbClr val="5DB3C7"/>
      </a:accent3>
      <a:accent4>
        <a:srgbClr val="A9CD69"/>
      </a:accent4>
      <a:accent5>
        <a:srgbClr val="FDD36B"/>
      </a:accent5>
      <a:accent6>
        <a:srgbClr val="FEAA5E"/>
      </a:accent6>
      <a:hlink>
        <a:srgbClr val="FFFFFF"/>
      </a:hlink>
      <a:folHlink>
        <a:srgbClr val="000000"/>
      </a:folHlink>
    </a:clrScheme>
    <a:fontScheme name="BCCR-excel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solidFill>
            <a:schemeClr val="tx1"/>
          </a:solidFill>
          <a:headEnd type="none" w="med" len="med"/>
          <a:tailEnd type="triangl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Mezcla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F8C9B2F7B094A45BF4A4C891857BB65" ma:contentTypeVersion="1" ma:contentTypeDescription="Crear nuevo documento." ma:contentTypeScope="" ma:versionID="0b57f6cc9d0e731f85640acacc2711e2">
  <xsd:schema xmlns:xsd="http://www.w3.org/2001/XMLSchema" xmlns:xs="http://www.w3.org/2001/XMLSchema" xmlns:p="http://schemas.microsoft.com/office/2006/metadata/properties" xmlns:ns2="8a0a4788-06ca-437b-bfc6-ffe2f4a28eed" targetNamespace="http://schemas.microsoft.com/office/2006/metadata/properties" ma:root="true" ma:fieldsID="c1e32adbda26099a4e9e31c4bc449d94" ns2:_="">
    <xsd:import namespace="8a0a4788-06ca-437b-bfc6-ffe2f4a28eed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0a4788-06ca-437b-bfc6-ffe2f4a28ee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960EF589-516C-4AC6-9796-A33B549DF7A3}"/>
</file>

<file path=customXml/itemProps2.xml><?xml version="1.0" encoding="utf-8"?>
<ds:datastoreItem xmlns:ds="http://schemas.openxmlformats.org/officeDocument/2006/customXml" ds:itemID="{D54745E6-6465-4E47-A1BD-3E76E5E68680}"/>
</file>

<file path=customXml/itemProps3.xml><?xml version="1.0" encoding="utf-8"?>
<ds:datastoreItem xmlns:ds="http://schemas.openxmlformats.org/officeDocument/2006/customXml" ds:itemID="{020F7987-604F-4C9C-90EB-4EE3B72C1FBD}"/>
</file>

<file path=docProps/app.xml><?xml version="1.0" encoding="utf-8"?>
<Properties xmlns="http://schemas.openxmlformats.org/officeDocument/2006/extended-properties" xmlns:vt="http://schemas.openxmlformats.org/officeDocument/2006/docPropsVTypes">
  <Template>PresentaciónBCCR-2012</Template>
  <TotalTime>8893</TotalTime>
  <Words>730</Words>
  <Application>Microsoft Office PowerPoint</Application>
  <PresentationFormat>Presentación en pantalla (4:3)</PresentationFormat>
  <Paragraphs>190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19</vt:i4>
      </vt:variant>
    </vt:vector>
  </HeadingPairs>
  <TitlesOfParts>
    <vt:vector size="21" baseType="lpstr">
      <vt:lpstr>1_BCCR2</vt:lpstr>
      <vt:lpstr>BCCR2</vt:lpstr>
      <vt:lpstr>Presentación de PowerPoint</vt:lpstr>
      <vt:lpstr>Agenda</vt:lpstr>
      <vt:lpstr>Presentación de PowerPoint</vt:lpstr>
      <vt:lpstr>Presentación de PowerPoint</vt:lpstr>
      <vt:lpstr>Presentación de PowerPoint</vt:lpstr>
      <vt:lpstr>Presentación de PowerPoint</vt:lpstr>
      <vt:lpstr>Fases de pruebas</vt:lpstr>
      <vt:lpstr>Pruebas de envío de reporte FATCA</vt:lpstr>
      <vt:lpstr>Pruebas de envío de reporte FATCA</vt:lpstr>
      <vt:lpstr>Presentación de PowerPoint</vt:lpstr>
      <vt:lpstr>Suscripción al servicio FATCA-MH</vt:lpstr>
      <vt:lpstr>Presentación de PowerPoint</vt:lpstr>
      <vt:lpstr>Diagrama general de la solución</vt:lpstr>
      <vt:lpstr>Presentación de PowerPoint</vt:lpstr>
      <vt:lpstr>Lista de verificación para Instituciones Financieras</vt:lpstr>
      <vt:lpstr>Actualización grado de avance en las autorizaciones FATCA</vt:lpstr>
      <vt:lpstr>Presentación de PowerPoint</vt:lpstr>
      <vt:lpstr>Documentos disponibles</vt:lpstr>
      <vt:lpstr>Consultas</vt:lpstr>
    </vt:vector>
  </TitlesOfParts>
  <Company>BCCR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FATCA 27-02-2015 </dc:title>
  <dc:creator>CENTENO PEREZ MARCIA</dc:creator>
  <cp:lastModifiedBy>ROJAS JIMENEZ ZAIDA</cp:lastModifiedBy>
  <cp:revision>672</cp:revision>
  <cp:lastPrinted>2014-12-17T23:24:29Z</cp:lastPrinted>
  <dcterms:created xsi:type="dcterms:W3CDTF">2012-10-25T20:35:02Z</dcterms:created>
  <dcterms:modified xsi:type="dcterms:W3CDTF">2015-02-27T18:17:32Z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0x0101009F8C9B2F7B094A45BF4A4C891857BB65</vt:lpwstr>
  </property>
  <property fmtid="{D5CDD505-2E9C-101B-9397-08002B2CF9AE}" pid="3" name="Tipo de Documento">
    <vt:lpwstr>Diseño</vt:lpwstr>
  </property>
  <property fmtid="{D5CDD505-2E9C-101B-9397-08002B2CF9AE}" pid="4" name="Servicio">
    <vt:lpwstr>9</vt:lpwstr>
  </property>
</Properties>
</file>