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56" r:id="rId1"/>
  </p:sldMasterIdLst>
  <p:notesMasterIdLst>
    <p:notesMasterId r:id="rId11"/>
  </p:notesMasterIdLst>
  <p:handoutMasterIdLst>
    <p:handoutMasterId r:id="rId12"/>
  </p:handoutMasterIdLst>
  <p:sldIdLst>
    <p:sldId id="569" r:id="rId2"/>
    <p:sldId id="532" r:id="rId3"/>
    <p:sldId id="545" r:id="rId4"/>
    <p:sldId id="550" r:id="rId5"/>
    <p:sldId id="562" r:id="rId6"/>
    <p:sldId id="567" r:id="rId7"/>
    <p:sldId id="552" r:id="rId8"/>
    <p:sldId id="553" r:id="rId9"/>
    <p:sldId id="570" r:id="rId10"/>
  </p:sldIdLst>
  <p:sldSz cx="9144000" cy="6858000" type="screen4x3"/>
  <p:notesSz cx="7010400" cy="92964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6" autoAdjust="0"/>
    <p:restoredTop sz="56355" autoAdjust="0"/>
  </p:normalViewPr>
  <p:slideViewPr>
    <p:cSldViewPr>
      <p:cViewPr>
        <p:scale>
          <a:sx n="89" d="100"/>
          <a:sy n="89" d="100"/>
        </p:scale>
        <p:origin x="-576" y="-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5FE5DC4-1B98-44CC-A26A-6CF183A0E01B}" type="datetimeFigureOut">
              <a:rPr lang="es-CR" smtClean="0"/>
              <a:t>23/04/2014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B892D2-8BC8-4B57-B833-DB34BFB1AD3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484422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C670E70-BE91-400E-A49A-23269C6B0D64}" type="datetimeFigureOut">
              <a:rPr lang="es-CR" smtClean="0"/>
              <a:t>23/04/2014</a:t>
            </a:fld>
            <a:endParaRPr lang="es-C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00E26FB-4BB9-4CB3-A21B-0490D781698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38841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490556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99" y="274638"/>
            <a:ext cx="6646839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0102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529437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99" y="274638"/>
            <a:ext cx="6646839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3934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3934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01733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99" y="274638"/>
            <a:ext cx="6646839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3711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286024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3711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286024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1853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99" y="274638"/>
            <a:ext cx="6646839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49287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380782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go del BCCR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979712" cy="90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2 Conector recto"/>
          <p:cNvCxnSpPr/>
          <p:nvPr userDrawn="1"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2DDC708-4F30-4B9B-AE48-1460321A818E}" type="slidenum">
              <a:rPr lang="es-CR" smtClean="0"/>
              <a:pPr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4213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136904" cy="4104456"/>
          </a:xfrm>
        </p:spPr>
        <p:txBody>
          <a:bodyPr/>
          <a:lstStyle/>
          <a:p>
            <a:pPr algn="ctr"/>
            <a:r>
              <a:rPr lang="es-CR" b="1" dirty="0">
                <a:solidFill>
                  <a:schemeClr val="tx2">
                    <a:lumMod val="75000"/>
                  </a:schemeClr>
                </a:solidFill>
              </a:rPr>
              <a:t>P</a:t>
            </a: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>royecto de nueva Ley reguladora </a:t>
            </a:r>
            <a:r>
              <a:rPr lang="es-CR" b="1" smtClean="0">
                <a:solidFill>
                  <a:schemeClr val="tx2">
                    <a:lumMod val="75000"/>
                  </a:schemeClr>
                </a:solidFill>
              </a:rPr>
              <a:t>del mercado de </a:t>
            </a:r>
            <a:r>
              <a:rPr lang="es-CR" b="1" dirty="0">
                <a:solidFill>
                  <a:schemeClr val="tx2">
                    <a:lumMod val="75000"/>
                  </a:schemeClr>
                </a:solidFill>
              </a:rPr>
              <a:t>v</a:t>
            </a:r>
            <a:r>
              <a:rPr lang="es-CR" b="1" smtClean="0">
                <a:solidFill>
                  <a:schemeClr val="tx2">
                    <a:lumMod val="75000"/>
                  </a:schemeClr>
                </a:solidFill>
              </a:rPr>
              <a:t>alores</a:t>
            </a: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Rodrigo Bolaños, Presidente</a:t>
            </a:r>
            <a:b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sz="2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Consejo Nacional para el Desarrollo del Mercado </a:t>
            </a:r>
            <a:b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de Valores Costarricense</a:t>
            </a:r>
            <a:endParaRPr lang="es-CR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1331640" y="6093296"/>
            <a:ext cx="6400800" cy="360040"/>
          </a:xfrm>
        </p:spPr>
        <p:txBody>
          <a:bodyPr>
            <a:normAutofit fontScale="92500" lnSpcReduction="10000"/>
          </a:bodyPr>
          <a:lstStyle/>
          <a:p>
            <a:r>
              <a:rPr lang="es-CR" sz="2000" dirty="0" smtClean="0">
                <a:solidFill>
                  <a:schemeClr val="tx2">
                    <a:lumMod val="75000"/>
                  </a:schemeClr>
                </a:solidFill>
              </a:rPr>
              <a:t>23 de abril de 2014</a:t>
            </a:r>
            <a:endParaRPr lang="es-CR" sz="2000" dirty="0">
              <a:solidFill>
                <a:schemeClr val="tx2">
                  <a:lumMod val="75000"/>
                </a:schemeClr>
              </a:solidFill>
            </a:endParaRPr>
          </a:p>
          <a:p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20414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2</a:t>
            </a:fld>
            <a:endParaRPr lang="es-CR" dirty="0"/>
          </a:p>
        </p:txBody>
      </p:sp>
      <p:sp>
        <p:nvSpPr>
          <p:cNvPr id="5" name="4 Rectángulo"/>
          <p:cNvSpPr/>
          <p:nvPr/>
        </p:nvSpPr>
        <p:spPr>
          <a:xfrm>
            <a:off x="719572" y="2636912"/>
            <a:ext cx="77048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dirty="0"/>
              <a:t>Artículo 4º— </a:t>
            </a:r>
            <a:r>
              <a:rPr lang="es-CR" b="1" i="1" dirty="0"/>
              <a:t>Objetivos del Consejo Nacional</a:t>
            </a:r>
            <a:r>
              <a:rPr lang="es-CR" b="1" i="1" dirty="0" smtClean="0"/>
              <a:t>.</a:t>
            </a:r>
          </a:p>
          <a:p>
            <a:endParaRPr lang="es-CR" b="1" dirty="0"/>
          </a:p>
          <a:p>
            <a:pPr algn="just"/>
            <a:r>
              <a:rPr lang="es-CR" sz="1700" i="1" dirty="0"/>
              <a:t>Los principales objetivos del Consejo Nacional para el Desarrollo del Mercado de Valores consisten en asesorar a la Segunda Vicepresidencia de la República en el diseño, aprobación, implementación, monitoreo y evaluación de un plan de ruta estratégica para el desarrollo del mercado de valores costarricense, consistente con las políticas indicadas en el Artículo 2º del presente decreto.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475656" y="1688991"/>
            <a:ext cx="6522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b="1" dirty="0"/>
              <a:t>DECRETO EJECUTIVO 37151-H y DECRETO EJECUTIVO No. </a:t>
            </a:r>
            <a:r>
              <a:rPr lang="es-CR" b="1" dirty="0" smtClean="0"/>
              <a:t>37249-H:</a:t>
            </a:r>
            <a:endParaRPr lang="es-CR" b="1" dirty="0"/>
          </a:p>
        </p:txBody>
      </p:sp>
    </p:spTree>
    <p:extLst>
      <p:ext uri="{BB962C8B-B14F-4D97-AF65-F5344CB8AC3E}">
        <p14:creationId xmlns:p14="http://schemas.microsoft.com/office/powerpoint/2010/main" val="8476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3</a:t>
            </a:fld>
            <a:endParaRPr lang="es-CR" dirty="0"/>
          </a:p>
        </p:txBody>
      </p:sp>
      <p:sp>
        <p:nvSpPr>
          <p:cNvPr id="6" name="5 Rectángulo"/>
          <p:cNvSpPr/>
          <p:nvPr/>
        </p:nvSpPr>
        <p:spPr>
          <a:xfrm>
            <a:off x="467544" y="1553592"/>
            <a:ext cx="8208912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R" dirty="0" smtClean="0"/>
              <a:t>Elaboración y divulgación de Ruta Estratégica (2012).</a:t>
            </a:r>
          </a:p>
          <a:p>
            <a:pPr marL="285750" indent="-285750" algn="just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R" dirty="0" smtClean="0"/>
              <a:t>Implementación de acciones para </a:t>
            </a:r>
            <a:r>
              <a:rPr lang="es-CR" dirty="0"/>
              <a:t>mejorar </a:t>
            </a:r>
            <a:r>
              <a:rPr lang="es-CR" dirty="0" smtClean="0"/>
              <a:t>eficiencia y gestión de riesgos en la compensación </a:t>
            </a:r>
            <a:r>
              <a:rPr lang="es-CR" dirty="0"/>
              <a:t>y liquidación de </a:t>
            </a:r>
            <a:r>
              <a:rPr lang="es-CR" dirty="0" smtClean="0"/>
              <a:t>valores.</a:t>
            </a:r>
          </a:p>
          <a:p>
            <a:pPr marL="285750" indent="-285750" algn="just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R" dirty="0" smtClean="0"/>
              <a:t>Plan </a:t>
            </a:r>
            <a:r>
              <a:rPr lang="es-CR" dirty="0"/>
              <a:t>de </a:t>
            </a:r>
            <a:r>
              <a:rPr lang="es-CR" dirty="0" smtClean="0"/>
              <a:t>acciones </a:t>
            </a:r>
            <a:r>
              <a:rPr lang="es-CR" dirty="0"/>
              <a:t>para mejorar mecanismo de </a:t>
            </a:r>
            <a:r>
              <a:rPr lang="es-CR" dirty="0" smtClean="0"/>
              <a:t>subasta.</a:t>
            </a:r>
            <a:endParaRPr lang="es-CR" dirty="0"/>
          </a:p>
          <a:p>
            <a:pPr marL="285750" indent="-285750" algn="just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R" dirty="0"/>
              <a:t>Diseño de </a:t>
            </a:r>
            <a:r>
              <a:rPr lang="es-CR" dirty="0" smtClean="0"/>
              <a:t>mecanismos </a:t>
            </a:r>
            <a:r>
              <a:rPr lang="es-CR" dirty="0"/>
              <a:t>para </a:t>
            </a:r>
            <a:r>
              <a:rPr lang="es-CR" dirty="0" smtClean="0"/>
              <a:t>dar a los </a:t>
            </a:r>
            <a:r>
              <a:rPr lang="es-CR" dirty="0"/>
              <a:t>inversionistas </a:t>
            </a:r>
            <a:r>
              <a:rPr lang="es-CR" dirty="0" smtClean="0"/>
              <a:t>institucionales acceso </a:t>
            </a:r>
            <a:r>
              <a:rPr lang="es-CR" dirty="0"/>
              <a:t>directo </a:t>
            </a:r>
            <a:r>
              <a:rPr lang="es-CR" dirty="0" smtClean="0"/>
              <a:t>a la </a:t>
            </a:r>
            <a:r>
              <a:rPr lang="es-CR" dirty="0" smtClean="0"/>
              <a:t>subasta. </a:t>
            </a:r>
            <a:endParaRPr lang="es-CR" dirty="0" smtClean="0"/>
          </a:p>
          <a:p>
            <a:pPr marL="285750" indent="-285750" algn="just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R" dirty="0" smtClean="0"/>
              <a:t>Apoyo </a:t>
            </a:r>
            <a:r>
              <a:rPr lang="es-CR" dirty="0"/>
              <a:t>técnico a las autoridades regulatorias </a:t>
            </a:r>
            <a:r>
              <a:rPr lang="es-CR" dirty="0" smtClean="0"/>
              <a:t>para </a:t>
            </a:r>
            <a:r>
              <a:rPr lang="es-CR" dirty="0"/>
              <a:t>mejorar </a:t>
            </a:r>
            <a:r>
              <a:rPr lang="es-CR" dirty="0" smtClean="0"/>
              <a:t>y fortalecer varios reglamentos (expertos internacionales).</a:t>
            </a:r>
          </a:p>
          <a:p>
            <a:pPr marL="285750" indent="-285750" algn="just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R" b="1" dirty="0" smtClean="0"/>
              <a:t>Redacción de proyecto de nueva ley reguladora de valores con amplia consulta a los diferentes actores.</a:t>
            </a:r>
            <a:endParaRPr lang="es-CR" sz="1600" b="1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354385" y="651448"/>
            <a:ext cx="42572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R" sz="2400" b="1" dirty="0"/>
              <a:t>Principales resultados a la fecha</a:t>
            </a:r>
          </a:p>
        </p:txBody>
      </p:sp>
    </p:spTree>
    <p:extLst>
      <p:ext uri="{BB962C8B-B14F-4D97-AF65-F5344CB8AC3E}">
        <p14:creationId xmlns:p14="http://schemas.microsoft.com/office/powerpoint/2010/main" val="68877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4</a:t>
            </a:fld>
            <a:endParaRPr lang="es-CR" dirty="0"/>
          </a:p>
        </p:txBody>
      </p:sp>
      <p:sp>
        <p:nvSpPr>
          <p:cNvPr id="4" name="3 Rectángulo"/>
          <p:cNvSpPr/>
          <p:nvPr/>
        </p:nvSpPr>
        <p:spPr>
          <a:xfrm>
            <a:off x="323528" y="1427286"/>
            <a:ext cx="820891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800"/>
              </a:spcBef>
              <a:buFont typeface="Arial" pitchFamily="34" charset="0"/>
              <a:buChar char="•"/>
            </a:pPr>
            <a:r>
              <a:rPr lang="es-CR" sz="1700" dirty="0" smtClean="0"/>
              <a:t>Se elabora la Ruta estratégica para el desarrollo del mercado de valores costarricense (apoyo del BM).</a:t>
            </a:r>
            <a:endParaRPr lang="es-CR" sz="1700" dirty="0"/>
          </a:p>
          <a:p>
            <a:pPr marL="285750" indent="-285750" algn="just">
              <a:spcBef>
                <a:spcPts val="1800"/>
              </a:spcBef>
              <a:buFont typeface="Arial" pitchFamily="34" charset="0"/>
              <a:buChar char="•"/>
            </a:pPr>
            <a:r>
              <a:rPr lang="es-CR" sz="1700" dirty="0" smtClean="0"/>
              <a:t>Consejo determina que contar con una ley marco consistente con las nuevas realidades del país y del entorno requiere de una nueva ley.</a:t>
            </a:r>
            <a:endParaRPr lang="es-CR" sz="1700" dirty="0"/>
          </a:p>
          <a:p>
            <a:pPr marL="285750" indent="-285750" algn="just">
              <a:spcBef>
                <a:spcPts val="1800"/>
              </a:spcBef>
              <a:buFont typeface="Arial" pitchFamily="34" charset="0"/>
              <a:buChar char="•"/>
            </a:pPr>
            <a:r>
              <a:rPr lang="es-CR" sz="1700" dirty="0" smtClean="0"/>
              <a:t>Se redacta borrador de una nueva ley y con el visto bueno de la Segunda Vicepresidencia </a:t>
            </a:r>
            <a:r>
              <a:rPr lang="es-CR" sz="1700" dirty="0"/>
              <a:t>de la </a:t>
            </a:r>
            <a:r>
              <a:rPr lang="es-CR" sz="1700" dirty="0" smtClean="0"/>
              <a:t>República, se somete a consulta a finales del 2013.</a:t>
            </a:r>
            <a:endParaRPr lang="es-CR" sz="1700" dirty="0"/>
          </a:p>
          <a:p>
            <a:pPr marL="285750" indent="-285750" algn="just">
              <a:spcBef>
                <a:spcPts val="1800"/>
              </a:spcBef>
              <a:buFont typeface="Arial" pitchFamily="34" charset="0"/>
              <a:buChar char="•"/>
            </a:pPr>
            <a:r>
              <a:rPr lang="es-CR" sz="1700" dirty="0" smtClean="0"/>
              <a:t>Se realiza amplia consulta con diversos actores </a:t>
            </a:r>
            <a:r>
              <a:rPr lang="es-CR" sz="1700" dirty="0"/>
              <a:t>del medio financiero </a:t>
            </a:r>
            <a:r>
              <a:rPr lang="es-CR" sz="1700" dirty="0" smtClean="0"/>
              <a:t>en </a:t>
            </a:r>
            <a:r>
              <a:rPr lang="es-CR" sz="1700" dirty="0"/>
              <a:t>particular y </a:t>
            </a:r>
            <a:r>
              <a:rPr lang="es-CR" sz="1700" dirty="0" smtClean="0"/>
              <a:t>fue abierta </a:t>
            </a:r>
            <a:r>
              <a:rPr lang="es-CR" sz="1700" dirty="0"/>
              <a:t>al público en general</a:t>
            </a:r>
            <a:r>
              <a:rPr lang="es-CR" sz="1700" dirty="0" smtClean="0"/>
              <a:t>.</a:t>
            </a:r>
          </a:p>
          <a:p>
            <a:pPr marL="285750" indent="-285750" algn="just">
              <a:spcBef>
                <a:spcPts val="1800"/>
              </a:spcBef>
              <a:buFont typeface="Arial" pitchFamily="34" charset="0"/>
              <a:buChar char="•"/>
            </a:pPr>
            <a:r>
              <a:rPr lang="es-CR" sz="1700" dirty="0" smtClean="0"/>
              <a:t>Consejo discute las diferentes observaciones recibidas durante el proceso de consulta.</a:t>
            </a:r>
          </a:p>
          <a:p>
            <a:pPr marL="285750" indent="-285750" algn="just">
              <a:spcBef>
                <a:spcPts val="1800"/>
              </a:spcBef>
              <a:buFont typeface="Arial" pitchFamily="34" charset="0"/>
              <a:buChar char="•"/>
            </a:pPr>
            <a:r>
              <a:rPr lang="es-CR" sz="1700" dirty="0" smtClean="0"/>
              <a:t>Se abren espacios en las sesiones del Consejo para que los diferentes actores expongan sus observaciones.</a:t>
            </a:r>
          </a:p>
          <a:p>
            <a:pPr marL="285750" indent="-285750" algn="just">
              <a:spcBef>
                <a:spcPts val="1800"/>
              </a:spcBef>
              <a:buFont typeface="Arial" pitchFamily="34" charset="0"/>
              <a:buChar char="•"/>
            </a:pPr>
            <a:r>
              <a:rPr lang="es-CR" sz="1700" dirty="0" smtClean="0"/>
              <a:t>Se realizan reuniones con los principales actores para informar sobre los resultados de la revisión de las observaciones por parte d</a:t>
            </a:r>
            <a:r>
              <a:rPr lang="es-CR" sz="1700" dirty="0"/>
              <a:t>e</a:t>
            </a:r>
            <a:r>
              <a:rPr lang="es-CR" sz="1700" dirty="0" smtClean="0"/>
              <a:t>l </a:t>
            </a:r>
            <a:r>
              <a:rPr lang="es-CR" sz="1700" dirty="0" smtClean="0"/>
              <a:t>Consejo.</a:t>
            </a:r>
            <a:endParaRPr lang="es-CR" sz="1700" dirty="0" smtClean="0"/>
          </a:p>
          <a:p>
            <a:pPr marL="285750" indent="-285750" algn="just">
              <a:spcBef>
                <a:spcPts val="18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s-CR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323528" y="565199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b="1" dirty="0" smtClean="0"/>
              <a:t>Antecedentes del Proyecto de nueva ley…</a:t>
            </a:r>
            <a:endParaRPr lang="es-CR" sz="2400" b="1" dirty="0"/>
          </a:p>
        </p:txBody>
      </p:sp>
    </p:spTree>
    <p:extLst>
      <p:ext uri="{BB962C8B-B14F-4D97-AF65-F5344CB8AC3E}">
        <p14:creationId xmlns:p14="http://schemas.microsoft.com/office/powerpoint/2010/main" val="404368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del BCC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979712" cy="90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5</a:t>
            </a:fld>
            <a:endParaRPr lang="es-CR" dirty="0"/>
          </a:p>
        </p:txBody>
      </p:sp>
      <p:sp>
        <p:nvSpPr>
          <p:cNvPr id="4" name="3 Rectángulo"/>
          <p:cNvSpPr/>
          <p:nvPr/>
        </p:nvSpPr>
        <p:spPr>
          <a:xfrm>
            <a:off x="323528" y="1604825"/>
            <a:ext cx="828092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CR" sz="2000" b="1" i="1" dirty="0" smtClean="0"/>
              <a:t>Aspectos generales: </a:t>
            </a:r>
          </a:p>
          <a:p>
            <a:pPr>
              <a:lnSpc>
                <a:spcPct val="150000"/>
              </a:lnSpc>
            </a:pPr>
            <a:endParaRPr lang="es-CR" sz="800" b="1" i="1" dirty="0" smtClean="0"/>
          </a:p>
          <a:p>
            <a:pPr marL="285750" indent="-28575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s-CR" sz="1700" dirty="0"/>
              <a:t>Ley marco consistente con la dinámica actual de los mercados internacionales y con una visión progresiva de </a:t>
            </a:r>
            <a:r>
              <a:rPr lang="es-CR" sz="1700" dirty="0" smtClean="0"/>
              <a:t>desarrollo.</a:t>
            </a:r>
          </a:p>
          <a:p>
            <a:pPr marL="285750" indent="-28575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s-CR" sz="1700" dirty="0"/>
              <a:t>Mayor protección al inversionista </a:t>
            </a:r>
            <a:r>
              <a:rPr lang="es-CR" sz="1700" dirty="0" smtClean="0"/>
              <a:t>por medio de:</a:t>
            </a: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R" sz="1600" dirty="0" smtClean="0"/>
              <a:t>El </a:t>
            </a:r>
            <a:r>
              <a:rPr lang="es-CR" sz="1600" dirty="0"/>
              <a:t>deber obligatorio de </a:t>
            </a:r>
            <a:r>
              <a:rPr lang="es-CR" sz="1600" dirty="0" smtClean="0"/>
              <a:t>asesoría </a:t>
            </a:r>
            <a:r>
              <a:rPr lang="es-CR" sz="1600" dirty="0"/>
              <a:t>al no profesional, </a:t>
            </a:r>
            <a:endParaRPr lang="es-CR" sz="1600" dirty="0" smtClean="0"/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R" sz="1600" dirty="0" smtClean="0"/>
              <a:t>La </a:t>
            </a:r>
            <a:r>
              <a:rPr lang="es-CR" sz="1600" dirty="0"/>
              <a:t>mejor revelación de riesgos, </a:t>
            </a:r>
            <a:endParaRPr lang="es-CR" sz="1600" dirty="0" smtClean="0"/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R" sz="1600" dirty="0" smtClean="0"/>
              <a:t>La </a:t>
            </a:r>
            <a:r>
              <a:rPr lang="es-CR" sz="1600" dirty="0"/>
              <a:t>asignación más clara de responsabilidades entre los </a:t>
            </a:r>
            <a:r>
              <a:rPr lang="es-CR" sz="1600" dirty="0" smtClean="0"/>
              <a:t>participantes </a:t>
            </a:r>
            <a:r>
              <a:rPr lang="es-CR" sz="1600" dirty="0"/>
              <a:t>del mercado </a:t>
            </a:r>
            <a:r>
              <a:rPr lang="es-CR" sz="1600" dirty="0" smtClean="0"/>
              <a:t>y,</a:t>
            </a: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R" sz="1600" dirty="0" smtClean="0"/>
              <a:t>El </a:t>
            </a:r>
            <a:r>
              <a:rPr lang="es-CR" sz="1600" dirty="0"/>
              <a:t>fortalecimiento del marco sancionatorio y </a:t>
            </a:r>
            <a:r>
              <a:rPr lang="es-CR" sz="1600" dirty="0" smtClean="0"/>
              <a:t>de la regulación </a:t>
            </a:r>
            <a:r>
              <a:rPr lang="es-CR" sz="1600" dirty="0"/>
              <a:t>de conductas</a:t>
            </a:r>
            <a:r>
              <a:rPr lang="es-CR" sz="1600" dirty="0" smtClean="0"/>
              <a:t>.</a:t>
            </a:r>
            <a:endParaRPr lang="es-CR" sz="1600" dirty="0"/>
          </a:p>
        </p:txBody>
      </p:sp>
      <p:sp>
        <p:nvSpPr>
          <p:cNvPr id="9" name="8 Rectángulo"/>
          <p:cNvSpPr/>
          <p:nvPr/>
        </p:nvSpPr>
        <p:spPr>
          <a:xfrm>
            <a:off x="323528" y="476672"/>
            <a:ext cx="7525344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CR" sz="2400" b="1" dirty="0" smtClean="0"/>
              <a:t>Proyecto de nueva Ley…</a:t>
            </a:r>
          </a:p>
        </p:txBody>
      </p:sp>
    </p:spTree>
    <p:extLst>
      <p:ext uri="{BB962C8B-B14F-4D97-AF65-F5344CB8AC3E}">
        <p14:creationId xmlns:p14="http://schemas.microsoft.com/office/powerpoint/2010/main" val="4218971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del BCC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979712" cy="90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6</a:t>
            </a:fld>
            <a:endParaRPr lang="es-CR" dirty="0"/>
          </a:p>
        </p:txBody>
      </p:sp>
      <p:sp>
        <p:nvSpPr>
          <p:cNvPr id="4" name="3 Rectángulo"/>
          <p:cNvSpPr/>
          <p:nvPr/>
        </p:nvSpPr>
        <p:spPr>
          <a:xfrm>
            <a:off x="287524" y="1240219"/>
            <a:ext cx="8568952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CR" b="1" i="1" dirty="0" smtClean="0"/>
              <a:t>Aspectos generales </a:t>
            </a:r>
            <a:r>
              <a:rPr lang="es-CR" b="1" i="1" dirty="0"/>
              <a:t>(Cont</a:t>
            </a:r>
            <a:r>
              <a:rPr lang="es-CR" b="1" i="1" dirty="0" smtClean="0"/>
              <a:t>.): </a:t>
            </a:r>
          </a:p>
          <a:p>
            <a:pPr>
              <a:lnSpc>
                <a:spcPct val="150000"/>
              </a:lnSpc>
            </a:pPr>
            <a:endParaRPr lang="es-CR" sz="800" b="1" i="1" dirty="0" smtClean="0"/>
          </a:p>
          <a:p>
            <a:pPr marL="285750" indent="-28575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s-CR" sz="1700" dirty="0" smtClean="0"/>
              <a:t>Mayor </a:t>
            </a:r>
            <a:r>
              <a:rPr lang="es-CR" sz="1700" dirty="0"/>
              <a:t>acceso a los inversionistas y empresas por medio de la creación de accesos directos a las plataformas de negociación. Aperturas de los mercados primarios y </a:t>
            </a:r>
            <a:r>
              <a:rPr lang="es-CR" sz="1700" dirty="0" smtClean="0"/>
              <a:t>secundarios. Específicamente: 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CR" sz="1600" dirty="0" smtClean="0"/>
              <a:t>Se </a:t>
            </a:r>
            <a:r>
              <a:rPr lang="es-CR" sz="1600" dirty="0"/>
              <a:t>abre el mercado para </a:t>
            </a:r>
            <a:r>
              <a:rPr lang="es-CR" sz="1600" dirty="0" smtClean="0"/>
              <a:t>la </a:t>
            </a:r>
            <a:r>
              <a:rPr lang="es-CR" sz="1600" dirty="0"/>
              <a:t>negociación de instrumentos </a:t>
            </a:r>
            <a:r>
              <a:rPr lang="es-CR" sz="1600" dirty="0" smtClean="0"/>
              <a:t>financieros (no sólo valores</a:t>
            </a:r>
            <a:r>
              <a:rPr lang="es-CR" sz="1600" dirty="0" smtClean="0"/>
              <a:t>).</a:t>
            </a:r>
            <a:endParaRPr lang="es-CR" sz="1600" dirty="0" smtClean="0"/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CR" sz="1600" dirty="0" smtClean="0"/>
              <a:t>Se </a:t>
            </a:r>
            <a:r>
              <a:rPr lang="es-CR" sz="1600" dirty="0"/>
              <a:t>elimina el acceso exclusivo de los puestos de bolsa al mercado secundario y en su lugar se otorga la apertura </a:t>
            </a:r>
            <a:r>
              <a:rPr lang="es-CR" sz="1600" dirty="0" smtClean="0"/>
              <a:t>para que los inversionistas institucionales (aseguradoras</a:t>
            </a:r>
            <a:r>
              <a:rPr lang="es-CR" sz="1600" dirty="0"/>
              <a:t>, bancos, </a:t>
            </a:r>
            <a:r>
              <a:rPr lang="es-CR" sz="1600" dirty="0" err="1" smtClean="0"/>
              <a:t>Safis</a:t>
            </a:r>
            <a:r>
              <a:rPr lang="es-CR" sz="1600" dirty="0" smtClean="0"/>
              <a:t>, </a:t>
            </a:r>
            <a:r>
              <a:rPr lang="es-CR" sz="1600" dirty="0"/>
              <a:t>operadoras de pensión, </a:t>
            </a:r>
            <a:r>
              <a:rPr lang="es-CR" sz="1600" dirty="0" smtClean="0"/>
              <a:t>mutuales</a:t>
            </a:r>
            <a:r>
              <a:rPr lang="es-CR" sz="1600" dirty="0"/>
              <a:t>, y </a:t>
            </a:r>
            <a:r>
              <a:rPr lang="es-CR" sz="1600" dirty="0" smtClean="0"/>
              <a:t>otros) </a:t>
            </a:r>
            <a:r>
              <a:rPr lang="es-CR" sz="1600" dirty="0"/>
              <a:t>puedan </a:t>
            </a:r>
            <a:r>
              <a:rPr lang="es-CR" sz="1600" dirty="0" smtClean="0"/>
              <a:t>directamente comprar y vender </a:t>
            </a:r>
            <a:r>
              <a:rPr lang="es-CR" sz="1600" dirty="0"/>
              <a:t>para sus propios fondos o tesorerías. 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CR" sz="1600" dirty="0" smtClean="0"/>
              <a:t>Se </a:t>
            </a:r>
            <a:r>
              <a:rPr lang="es-CR" sz="1600" dirty="0"/>
              <a:t>permite a las cooperativas actuar como emisores de </a:t>
            </a:r>
            <a:r>
              <a:rPr lang="es-CR" sz="1600" dirty="0" smtClean="0"/>
              <a:t>valores.</a:t>
            </a:r>
            <a:endParaRPr lang="es-CR" sz="1600" dirty="0" smtClean="0"/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CR" sz="1600" dirty="0" smtClean="0"/>
              <a:t>Se </a:t>
            </a:r>
            <a:r>
              <a:rPr lang="es-CR" sz="1600" dirty="0"/>
              <a:t>regula la colocación de los valores de oferta privada en aras de dar seguridad jurídica a los intermediarios y a los inversionistas.  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CR" sz="1600" dirty="0" smtClean="0"/>
              <a:t>Se abre la </a:t>
            </a:r>
            <a:r>
              <a:rPr lang="es-CR" sz="1600" dirty="0"/>
              <a:t>posibilidad </a:t>
            </a:r>
            <a:r>
              <a:rPr lang="es-CR" sz="1600" dirty="0" smtClean="0"/>
              <a:t>para que </a:t>
            </a:r>
            <a:r>
              <a:rPr lang="es-CR" sz="1600" dirty="0"/>
              <a:t>los puestos de bolsa </a:t>
            </a:r>
            <a:r>
              <a:rPr lang="es-CR" sz="1600" dirty="0" smtClean="0"/>
              <a:t>puedan brindar un </a:t>
            </a:r>
            <a:r>
              <a:rPr lang="es-CR" sz="1600" dirty="0"/>
              <a:t>sistema de acceso directo de tipo </a:t>
            </a:r>
            <a:r>
              <a:rPr lang="es-CR" sz="1600" dirty="0" smtClean="0"/>
              <a:t>electrónico para “pequeños inversionistas”.</a:t>
            </a:r>
            <a:endParaRPr lang="es-CR" sz="1600" dirty="0"/>
          </a:p>
        </p:txBody>
      </p:sp>
      <p:sp>
        <p:nvSpPr>
          <p:cNvPr id="11" name="10 Rectángulo"/>
          <p:cNvSpPr/>
          <p:nvPr/>
        </p:nvSpPr>
        <p:spPr>
          <a:xfrm>
            <a:off x="323528" y="476672"/>
            <a:ext cx="7525344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CR" sz="2400" b="1" dirty="0" smtClean="0"/>
              <a:t>Proyecto de nueva Ley…</a:t>
            </a:r>
          </a:p>
        </p:txBody>
      </p:sp>
    </p:spTree>
    <p:extLst>
      <p:ext uri="{BB962C8B-B14F-4D97-AF65-F5344CB8AC3E}">
        <p14:creationId xmlns:p14="http://schemas.microsoft.com/office/powerpoint/2010/main" val="4237942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del BCC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979712" cy="90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7</a:t>
            </a:fld>
            <a:endParaRPr lang="es-CR" dirty="0"/>
          </a:p>
        </p:txBody>
      </p:sp>
      <p:sp>
        <p:nvSpPr>
          <p:cNvPr id="4" name="3 Rectángulo"/>
          <p:cNvSpPr/>
          <p:nvPr/>
        </p:nvSpPr>
        <p:spPr>
          <a:xfrm>
            <a:off x="431540" y="1268760"/>
            <a:ext cx="8280919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CR" b="1" i="1" dirty="0"/>
              <a:t>Aspectos generales (Cont.):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s-CR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CR" dirty="0" smtClean="0"/>
              <a:t>Mayor </a:t>
            </a:r>
            <a:r>
              <a:rPr lang="es-CR" dirty="0"/>
              <a:t>integración con los mercados </a:t>
            </a:r>
            <a:r>
              <a:rPr lang="es-CR" dirty="0" smtClean="0"/>
              <a:t>internacionales mediante: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CR" sz="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CR" sz="1600" dirty="0" smtClean="0"/>
              <a:t>Jurisdicción </a:t>
            </a:r>
            <a:r>
              <a:rPr lang="es-CR" sz="1600" dirty="0"/>
              <a:t>reconocida,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CR" sz="1600" dirty="0" smtClean="0"/>
              <a:t>Operador </a:t>
            </a:r>
            <a:r>
              <a:rPr lang="es-CR" sz="1600" dirty="0"/>
              <a:t>remoto,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CR" sz="1600" dirty="0" smtClean="0"/>
              <a:t>Títulos extranjeros.</a:t>
            </a:r>
            <a:endParaRPr lang="es-CR" sz="1600" dirty="0"/>
          </a:p>
          <a:p>
            <a:pPr lvl="0"/>
            <a:endParaRPr lang="es-CR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CR" dirty="0" smtClean="0"/>
              <a:t>Más </a:t>
            </a:r>
            <a:r>
              <a:rPr lang="es-CR" dirty="0"/>
              <a:t>posibilidades de financiación para las empresas pequeñas, medianas y grandes, al permitirse la diferenciación de </a:t>
            </a:r>
            <a:r>
              <a:rPr lang="es-CR" dirty="0" smtClean="0"/>
              <a:t>emisores.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s-CR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CR" dirty="0" smtClean="0"/>
              <a:t>Sistemas </a:t>
            </a:r>
            <a:r>
              <a:rPr lang="es-CR" dirty="0"/>
              <a:t>más efectivos y eficientes para el resguardo de valores y la firmeza de las transacciones (central de valores única y mejor regulación de los custodios</a:t>
            </a:r>
            <a:r>
              <a:rPr lang="es-CR" dirty="0" smtClean="0"/>
              <a:t>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s-CR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CR" dirty="0" smtClean="0"/>
              <a:t>Regulación </a:t>
            </a:r>
            <a:r>
              <a:rPr lang="es-CR" dirty="0"/>
              <a:t>por actividades, con potestad supervisora independiente del </a:t>
            </a:r>
            <a:r>
              <a:rPr lang="es-CR" dirty="0" smtClean="0"/>
              <a:t>sujeto, ampliándose el perímetro regulatoria y con ello limitando las “actividades sombra”.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s-CR" dirty="0"/>
          </a:p>
          <a:p>
            <a:pPr lvl="0"/>
            <a:endParaRPr lang="es-CR" dirty="0" smtClean="0"/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es-CR" b="1" i="1" dirty="0" smtClean="0"/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23528" y="476672"/>
            <a:ext cx="7525344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CR" sz="2400" b="1" dirty="0" smtClean="0"/>
              <a:t>Proyecto de nueva Ley…</a:t>
            </a:r>
          </a:p>
        </p:txBody>
      </p:sp>
    </p:spTree>
    <p:extLst>
      <p:ext uri="{BB962C8B-B14F-4D97-AF65-F5344CB8AC3E}">
        <p14:creationId xmlns:p14="http://schemas.microsoft.com/office/powerpoint/2010/main" val="350193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Logo del BCC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979712" cy="90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8</a:t>
            </a:fld>
            <a:endParaRPr lang="es-CR" dirty="0"/>
          </a:p>
        </p:txBody>
      </p:sp>
      <p:sp>
        <p:nvSpPr>
          <p:cNvPr id="4" name="3 Rectángulo"/>
          <p:cNvSpPr/>
          <p:nvPr/>
        </p:nvSpPr>
        <p:spPr>
          <a:xfrm>
            <a:off x="395536" y="1268760"/>
            <a:ext cx="8352927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es-CR" b="1" i="1" dirty="0"/>
              <a:t>Aspectos generales (Cont</a:t>
            </a:r>
            <a:r>
              <a:rPr lang="es-CR" b="1" i="1" dirty="0" smtClean="0"/>
              <a:t>.):</a:t>
            </a:r>
            <a:endParaRPr lang="es-CR" b="1" i="1" dirty="0"/>
          </a:p>
          <a:p>
            <a:pPr>
              <a:spcBef>
                <a:spcPts val="1800"/>
              </a:spcBef>
            </a:pPr>
            <a:endParaRPr lang="es-CR" b="1" i="1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CR" dirty="0" smtClean="0"/>
              <a:t>Otorgamiento </a:t>
            </a:r>
            <a:r>
              <a:rPr lang="es-CR" dirty="0"/>
              <a:t>de toda la potestad sancionatoria a la </a:t>
            </a:r>
            <a:r>
              <a:rPr lang="es-CR" dirty="0" smtClean="0"/>
              <a:t>SUGEVAL </a:t>
            </a:r>
            <a:r>
              <a:rPr lang="es-CR" dirty="0"/>
              <a:t>y mejora de sus facultades regulatorias de supervisión y de conducta. </a:t>
            </a:r>
            <a:r>
              <a:rPr lang="es-CR" dirty="0" smtClean="0"/>
              <a:t>Se le otorgan al CONASSIF </a:t>
            </a:r>
            <a:r>
              <a:rPr lang="es-CR" dirty="0"/>
              <a:t>y a la </a:t>
            </a:r>
            <a:r>
              <a:rPr lang="es-CR" dirty="0" smtClean="0"/>
              <a:t>SUGEVAL competencias </a:t>
            </a:r>
            <a:r>
              <a:rPr lang="es-CR" dirty="0"/>
              <a:t>que ahora no tienen y que </a:t>
            </a:r>
            <a:r>
              <a:rPr lang="es-CR" dirty="0" smtClean="0"/>
              <a:t>les </a:t>
            </a:r>
            <a:r>
              <a:rPr lang="es-CR" dirty="0"/>
              <a:t>permitirán cumplir sus funciones de una forma más integral.</a:t>
            </a:r>
            <a:endParaRPr lang="es-CR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s-CR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CR" dirty="0"/>
              <a:t>Distribución más clara y balanceada de las responsabilidades y riesgos entre los diferentes participantes del mercado (públicos y privados</a:t>
            </a:r>
            <a:r>
              <a:rPr lang="es-CR" dirty="0" smtClean="0"/>
              <a:t>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s-CR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CR" dirty="0"/>
              <a:t>Mejora d</a:t>
            </a:r>
            <a:r>
              <a:rPr lang="es-CR" dirty="0" smtClean="0"/>
              <a:t>el </a:t>
            </a:r>
            <a:r>
              <a:rPr lang="es-CR" dirty="0"/>
              <a:t>gobierno corporativo de las bolsas (</a:t>
            </a:r>
            <a:r>
              <a:rPr lang="es-CR" dirty="0" err="1"/>
              <a:t>desmutualización</a:t>
            </a:r>
            <a:r>
              <a:rPr lang="es-CR" dirty="0"/>
              <a:t>) y apertura </a:t>
            </a:r>
            <a:r>
              <a:rPr lang="es-CR" dirty="0" smtClean="0"/>
              <a:t>de su capital accionario.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s-CR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CR" dirty="0"/>
              <a:t>I</a:t>
            </a:r>
            <a:r>
              <a:rPr lang="es-CR" dirty="0" smtClean="0"/>
              <a:t>gual </a:t>
            </a:r>
            <a:r>
              <a:rPr lang="es-CR" dirty="0"/>
              <a:t>trato tributario para igual fuente de ingreso, </a:t>
            </a:r>
            <a:r>
              <a:rPr lang="es-CR" dirty="0" smtClean="0"/>
              <a:t>llevando </a:t>
            </a:r>
            <a:r>
              <a:rPr lang="es-CR" dirty="0"/>
              <a:t>la tasa de impuesto de los fondos de inversión del 5% al 8%,  pero condicionado a la eventual aprobación de una reforma tributaria.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es-CR" b="1" i="1" dirty="0" smtClean="0"/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23528" y="476672"/>
            <a:ext cx="7525344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CR" sz="2400" b="1" dirty="0" smtClean="0"/>
              <a:t>Proyecto de nueva Ley…</a:t>
            </a:r>
          </a:p>
        </p:txBody>
      </p:sp>
    </p:spTree>
    <p:extLst>
      <p:ext uri="{BB962C8B-B14F-4D97-AF65-F5344CB8AC3E}">
        <p14:creationId xmlns:p14="http://schemas.microsoft.com/office/powerpoint/2010/main" val="375390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136904" cy="4104456"/>
          </a:xfrm>
        </p:spPr>
        <p:txBody>
          <a:bodyPr/>
          <a:lstStyle/>
          <a:p>
            <a:pPr algn="ctr"/>
            <a:r>
              <a:rPr lang="es-CR" b="1" dirty="0">
                <a:solidFill>
                  <a:schemeClr val="tx2">
                    <a:lumMod val="75000"/>
                  </a:schemeClr>
                </a:solidFill>
              </a:rPr>
              <a:t>P</a:t>
            </a: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>royecto de nueva Ley reguladora del mercado de </a:t>
            </a:r>
            <a:r>
              <a:rPr lang="es-CR" b="1" dirty="0">
                <a:solidFill>
                  <a:schemeClr val="tx2">
                    <a:lumMod val="75000"/>
                  </a:schemeClr>
                </a:solidFill>
              </a:rPr>
              <a:t>v</a:t>
            </a: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>alores</a:t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Rodrigo Bolaños, Presidente</a:t>
            </a:r>
            <a:b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sz="2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Consejo Nacional para el Desarrollo del Mercado </a:t>
            </a:r>
            <a:b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de Valores Costarricense</a:t>
            </a:r>
            <a:endParaRPr lang="es-CR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1331640" y="6093296"/>
            <a:ext cx="6400800" cy="360040"/>
          </a:xfrm>
        </p:spPr>
        <p:txBody>
          <a:bodyPr>
            <a:normAutofit fontScale="92500" lnSpcReduction="10000"/>
          </a:bodyPr>
          <a:lstStyle/>
          <a:p>
            <a:r>
              <a:rPr lang="es-CR" sz="2000" dirty="0" smtClean="0">
                <a:solidFill>
                  <a:schemeClr val="tx2">
                    <a:lumMod val="75000"/>
                  </a:schemeClr>
                </a:solidFill>
              </a:rPr>
              <a:t>23 de abril de 2014</a:t>
            </a:r>
            <a:endParaRPr lang="es-CR" sz="2000" dirty="0">
              <a:solidFill>
                <a:schemeClr val="tx2">
                  <a:lumMod val="75000"/>
                </a:schemeClr>
              </a:solidFill>
            </a:endParaRPr>
          </a:p>
          <a:p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238761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BCCR DA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FBC87438DD8684AAA435177CAC47329" ma:contentTypeVersion="0" ma:contentTypeDescription="Crear nuevo documento." ma:contentTypeScope="" ma:versionID="a50baf81b1cc6ba10b29600096cb252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003a7f0c3253a501f94ede70caf17e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4F6EBF-F5A9-4876-AB93-0A8314429779}"/>
</file>

<file path=customXml/itemProps2.xml><?xml version="1.0" encoding="utf-8"?>
<ds:datastoreItem xmlns:ds="http://schemas.openxmlformats.org/officeDocument/2006/customXml" ds:itemID="{CAD0BEAE-EC14-4523-8F19-FBAED3F737A5}"/>
</file>

<file path=customXml/itemProps3.xml><?xml version="1.0" encoding="utf-8"?>
<ds:datastoreItem xmlns:ds="http://schemas.openxmlformats.org/officeDocument/2006/customXml" ds:itemID="{64E46D29-4EF3-4545-9291-AFAE0E028381}"/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11842</TotalTime>
  <Words>832</Words>
  <Application>Microsoft Office PowerPoint</Application>
  <PresentationFormat>Presentación en pantalla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Plantilla BCCR DAE</vt:lpstr>
      <vt:lpstr>Proyecto de nueva Ley reguladora del mercado de valores   Rodrigo Bolaños, Presidente  Consejo Nacional para el Desarrollo del Mercado  de Valores Costarricense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Proyecto de nueva Ley reguladora del mercado de valores   Rodrigo Bolaños, Presidente  Consejo Nacional para el Desarrollo del Mercado  de Valores Costarricense</vt:lpstr>
    </vt:vector>
  </TitlesOfParts>
  <Company>BCCR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Rodrigo Bolaños sobre Proyecto de nueva Ley Reguladora del Mercado Valores </dc:title>
  <dc:creator>seguraaa</dc:creator>
  <cp:lastModifiedBy>VIALES GUTIERREZ DIANA</cp:lastModifiedBy>
  <cp:revision>1316</cp:revision>
  <cp:lastPrinted>2013-12-12T16:26:42Z</cp:lastPrinted>
  <dcterms:created xsi:type="dcterms:W3CDTF">2011-06-21T20:52:57Z</dcterms:created>
  <dcterms:modified xsi:type="dcterms:W3CDTF">2014-04-23T16:20:34Z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0x010100DFBC87438DD8684AAA435177CAC47329</vt:lpwstr>
  </property>
</Properties>
</file>