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56" r:id="rId1"/>
  </p:sldMasterIdLst>
  <p:notesMasterIdLst>
    <p:notesMasterId r:id="rId9"/>
  </p:notesMasterIdLst>
  <p:handoutMasterIdLst>
    <p:handoutMasterId r:id="rId10"/>
  </p:handoutMasterIdLst>
  <p:sldIdLst>
    <p:sldId id="536" r:id="rId2"/>
    <p:sldId id="490" r:id="rId3"/>
    <p:sldId id="530" r:id="rId4"/>
    <p:sldId id="533" r:id="rId5"/>
    <p:sldId id="535" r:id="rId6"/>
    <p:sldId id="538" r:id="rId7"/>
    <p:sldId id="539" r:id="rId8"/>
  </p:sldIdLst>
  <p:sldSz cx="9144000" cy="6858000" type="screen4x3"/>
  <p:notesSz cx="7010400" cy="92964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162" autoAdjust="0"/>
    <p:restoredTop sz="56355" autoAdjust="0"/>
  </p:normalViewPr>
  <p:slideViewPr>
    <p:cSldViewPr>
      <p:cViewPr varScale="1">
        <p:scale>
          <a:sx n="109" d="100"/>
          <a:sy n="109" d="100"/>
        </p:scale>
        <p:origin x="-39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571741032371027E-2"/>
          <c:y val="5.1400554097404488E-2"/>
          <c:w val="0.86192825896762915"/>
          <c:h val="0.73651246719160057"/>
        </c:manualLayout>
      </c:layout>
      <c:lineChart>
        <c:grouping val="standard"/>
        <c:varyColors val="0"/>
        <c:ser>
          <c:idx val="0"/>
          <c:order val="0"/>
          <c:tx>
            <c:strRef>
              <c:f>'Vrs LQT'!$L$5</c:f>
              <c:strCache>
                <c:ptCount val="1"/>
                <c:pt idx="0">
                  <c:v>IVT/PIB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'Vrs LQT'!$B$7:$B$40</c:f>
              <c:strCache>
                <c:ptCount val="34"/>
                <c:pt idx="0">
                  <c:v>1977a</c:v>
                </c:pt>
                <c:pt idx="1">
                  <c:v>1978a</c:v>
                </c:pt>
                <c:pt idx="2">
                  <c:v>1979a</c:v>
                </c:pt>
                <c:pt idx="3">
                  <c:v>1980a</c:v>
                </c:pt>
                <c:pt idx="4">
                  <c:v>1981a</c:v>
                </c:pt>
                <c:pt idx="5">
                  <c:v>1982a</c:v>
                </c:pt>
                <c:pt idx="6">
                  <c:v>1983b</c:v>
                </c:pt>
                <c:pt idx="7">
                  <c:v>1984</c:v>
                </c:pt>
                <c:pt idx="8">
                  <c:v>1985</c:v>
                </c:pt>
                <c:pt idx="9">
                  <c:v>1986</c:v>
                </c:pt>
                <c:pt idx="10">
                  <c:v>1987</c:v>
                </c:pt>
                <c:pt idx="11">
                  <c:v>1988</c:v>
                </c:pt>
                <c:pt idx="12">
                  <c:v>1989</c:v>
                </c:pt>
                <c:pt idx="13">
                  <c:v>1990</c:v>
                </c:pt>
                <c:pt idx="14">
                  <c:v>1991</c:v>
                </c:pt>
                <c:pt idx="15">
                  <c:v>1992</c:v>
                </c:pt>
                <c:pt idx="16">
                  <c:v>1993</c:v>
                </c:pt>
                <c:pt idx="17">
                  <c:v>1994c</c:v>
                </c:pt>
                <c:pt idx="18">
                  <c:v>1995</c:v>
                </c:pt>
                <c:pt idx="19">
                  <c:v>1996</c:v>
                </c:pt>
                <c:pt idx="20">
                  <c:v>1997</c:v>
                </c:pt>
                <c:pt idx="21">
                  <c:v>1998</c:v>
                </c:pt>
                <c:pt idx="22">
                  <c:v>1999</c:v>
                </c:pt>
                <c:pt idx="23">
                  <c:v>2000</c:v>
                </c:pt>
                <c:pt idx="24">
                  <c:v>2001</c:v>
                </c:pt>
                <c:pt idx="25">
                  <c:v>2002</c:v>
                </c:pt>
                <c:pt idx="26">
                  <c:v>2003</c:v>
                </c:pt>
                <c:pt idx="27">
                  <c:v>2004</c:v>
                </c:pt>
                <c:pt idx="28">
                  <c:v>2005</c:v>
                </c:pt>
                <c:pt idx="29">
                  <c:v>2006</c:v>
                </c:pt>
                <c:pt idx="30">
                  <c:v>2007</c:v>
                </c:pt>
                <c:pt idx="31">
                  <c:v>2008</c:v>
                </c:pt>
                <c:pt idx="32">
                  <c:v>2009</c:v>
                </c:pt>
                <c:pt idx="33">
                  <c:v>2010</c:v>
                </c:pt>
              </c:strCache>
            </c:strRef>
          </c:cat>
          <c:val>
            <c:numRef>
              <c:f>'Vrs LQT'!$L$7:$L$40</c:f>
              <c:numCache>
                <c:formatCode>0.00</c:formatCode>
                <c:ptCount val="34"/>
                <c:pt idx="0">
                  <c:v>0.77288941736028582</c:v>
                </c:pt>
                <c:pt idx="1">
                  <c:v>1.0107015457788349</c:v>
                </c:pt>
                <c:pt idx="2">
                  <c:v>2.4375743162901311</c:v>
                </c:pt>
                <c:pt idx="3">
                  <c:v>3.6860879904875152</c:v>
                </c:pt>
                <c:pt idx="4">
                  <c:v>6.6587395957193829</c:v>
                </c:pt>
                <c:pt idx="5">
                  <c:v>3.1510107015457791</c:v>
                </c:pt>
                <c:pt idx="6">
                  <c:v>5.8858501783590942</c:v>
                </c:pt>
                <c:pt idx="7">
                  <c:v>8.9774078478002508</c:v>
                </c:pt>
                <c:pt idx="8">
                  <c:v>12.84185493460167</c:v>
                </c:pt>
                <c:pt idx="9">
                  <c:v>21.462544589774055</c:v>
                </c:pt>
                <c:pt idx="10">
                  <c:v>25.564803804994057</c:v>
                </c:pt>
                <c:pt idx="11">
                  <c:v>18.846611177170029</c:v>
                </c:pt>
                <c:pt idx="12">
                  <c:v>22.294887039239001</c:v>
                </c:pt>
                <c:pt idx="13">
                  <c:v>21.759809750297268</c:v>
                </c:pt>
                <c:pt idx="14">
                  <c:v>34.423305588585038</c:v>
                </c:pt>
                <c:pt idx="15">
                  <c:v>34.423305588585038</c:v>
                </c:pt>
                <c:pt idx="16">
                  <c:v>34.423305588585038</c:v>
                </c:pt>
                <c:pt idx="17">
                  <c:v>44.114149821640886</c:v>
                </c:pt>
                <c:pt idx="18">
                  <c:v>50.059453032104642</c:v>
                </c:pt>
                <c:pt idx="19">
                  <c:v>100.17835909631387</c:v>
                </c:pt>
                <c:pt idx="20">
                  <c:v>100</c:v>
                </c:pt>
                <c:pt idx="21">
                  <c:v>106.12366230677765</c:v>
                </c:pt>
                <c:pt idx="22">
                  <c:v>99.583828775267563</c:v>
                </c:pt>
                <c:pt idx="23">
                  <c:v>98.216409036860881</c:v>
                </c:pt>
                <c:pt idx="24">
                  <c:v>94.173602853745479</c:v>
                </c:pt>
                <c:pt idx="25">
                  <c:v>100.53507728894174</c:v>
                </c:pt>
                <c:pt idx="26">
                  <c:v>108.02615933412604</c:v>
                </c:pt>
                <c:pt idx="27">
                  <c:v>104.57788347205707</c:v>
                </c:pt>
                <c:pt idx="28">
                  <c:v>98.632580261593318</c:v>
                </c:pt>
                <c:pt idx="29">
                  <c:v>100.35671819262772</c:v>
                </c:pt>
                <c:pt idx="30">
                  <c:v>96.730083234244944</c:v>
                </c:pt>
                <c:pt idx="31">
                  <c:v>75.564803804994057</c:v>
                </c:pt>
                <c:pt idx="32">
                  <c:v>58.917954815695559</c:v>
                </c:pt>
                <c:pt idx="33">
                  <c:v>48.454221165279385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'Vrs LQT'!$K$5</c:f>
              <c:strCache>
                <c:ptCount val="1"/>
                <c:pt idx="0">
                  <c:v>IVT/LQT</c:v>
                </c:pt>
              </c:strCache>
            </c:strRef>
          </c:tx>
          <c:spPr>
            <a:ln w="44450">
              <a:solidFill>
                <a:schemeClr val="tx1"/>
              </a:solidFill>
              <a:prstDash val="sysDash"/>
            </a:ln>
          </c:spPr>
          <c:marker>
            <c:symbol val="none"/>
          </c:marker>
          <c:cat>
            <c:strRef>
              <c:f>'Vrs LQT'!$B$7:$B$40</c:f>
              <c:strCache>
                <c:ptCount val="34"/>
                <c:pt idx="0">
                  <c:v>1977a</c:v>
                </c:pt>
                <c:pt idx="1">
                  <c:v>1978a</c:v>
                </c:pt>
                <c:pt idx="2">
                  <c:v>1979a</c:v>
                </c:pt>
                <c:pt idx="3">
                  <c:v>1980a</c:v>
                </c:pt>
                <c:pt idx="4">
                  <c:v>1981a</c:v>
                </c:pt>
                <c:pt idx="5">
                  <c:v>1982a</c:v>
                </c:pt>
                <c:pt idx="6">
                  <c:v>1983b</c:v>
                </c:pt>
                <c:pt idx="7">
                  <c:v>1984</c:v>
                </c:pt>
                <c:pt idx="8">
                  <c:v>1985</c:v>
                </c:pt>
                <c:pt idx="9">
                  <c:v>1986</c:v>
                </c:pt>
                <c:pt idx="10">
                  <c:v>1987</c:v>
                </c:pt>
                <c:pt idx="11">
                  <c:v>1988</c:v>
                </c:pt>
                <c:pt idx="12">
                  <c:v>1989</c:v>
                </c:pt>
                <c:pt idx="13">
                  <c:v>1990</c:v>
                </c:pt>
                <c:pt idx="14">
                  <c:v>1991</c:v>
                </c:pt>
                <c:pt idx="15">
                  <c:v>1992</c:v>
                </c:pt>
                <c:pt idx="16">
                  <c:v>1993</c:v>
                </c:pt>
                <c:pt idx="17">
                  <c:v>1994c</c:v>
                </c:pt>
                <c:pt idx="18">
                  <c:v>1995</c:v>
                </c:pt>
                <c:pt idx="19">
                  <c:v>1996</c:v>
                </c:pt>
                <c:pt idx="20">
                  <c:v>1997</c:v>
                </c:pt>
                <c:pt idx="21">
                  <c:v>1998</c:v>
                </c:pt>
                <c:pt idx="22">
                  <c:v>1999</c:v>
                </c:pt>
                <c:pt idx="23">
                  <c:v>2000</c:v>
                </c:pt>
                <c:pt idx="24">
                  <c:v>2001</c:v>
                </c:pt>
                <c:pt idx="25">
                  <c:v>2002</c:v>
                </c:pt>
                <c:pt idx="26">
                  <c:v>2003</c:v>
                </c:pt>
                <c:pt idx="27">
                  <c:v>2004</c:v>
                </c:pt>
                <c:pt idx="28">
                  <c:v>2005</c:v>
                </c:pt>
                <c:pt idx="29">
                  <c:v>2006</c:v>
                </c:pt>
                <c:pt idx="30">
                  <c:v>2007</c:v>
                </c:pt>
                <c:pt idx="31">
                  <c:v>2008</c:v>
                </c:pt>
                <c:pt idx="32">
                  <c:v>2009</c:v>
                </c:pt>
                <c:pt idx="33">
                  <c:v>2010</c:v>
                </c:pt>
              </c:strCache>
            </c:strRef>
          </c:cat>
          <c:val>
            <c:numRef>
              <c:f>'Vrs LQT'!$K$7:$K$40</c:f>
              <c:numCache>
                <c:formatCode>General</c:formatCode>
                <c:ptCount val="34"/>
                <c:pt idx="10" formatCode="0.00">
                  <c:v>19.955801520183094</c:v>
                </c:pt>
                <c:pt idx="11" formatCode="0.00">
                  <c:v>21.449053542114953</c:v>
                </c:pt>
                <c:pt idx="12" formatCode="0.00">
                  <c:v>24.595820157419531</c:v>
                </c:pt>
                <c:pt idx="13" formatCode="0.00">
                  <c:v>22.190108917793783</c:v>
                </c:pt>
                <c:pt idx="14" formatCode="0.00">
                  <c:v>28.873462732687816</c:v>
                </c:pt>
                <c:pt idx="15" formatCode="0.00">
                  <c:v>33.465471217189602</c:v>
                </c:pt>
                <c:pt idx="16" formatCode="0.00">
                  <c:v>40.110759267170131</c:v>
                </c:pt>
                <c:pt idx="17" formatCode="0.00">
                  <c:v>39.457390342272305</c:v>
                </c:pt>
                <c:pt idx="18" formatCode="0.00">
                  <c:v>52.818499892556474</c:v>
                </c:pt>
                <c:pt idx="19" formatCode="0.00">
                  <c:v>94.947456546380735</c:v>
                </c:pt>
                <c:pt idx="20" formatCode="0.00">
                  <c:v>100</c:v>
                </c:pt>
                <c:pt idx="21" formatCode="0.00">
                  <c:v>103.6238984510646</c:v>
                </c:pt>
                <c:pt idx="22" formatCode="0.00">
                  <c:v>102.5166593717553</c:v>
                </c:pt>
                <c:pt idx="23" formatCode="0.00">
                  <c:v>91.466719805080913</c:v>
                </c:pt>
                <c:pt idx="24" formatCode="0.00">
                  <c:v>106.73953069239839</c:v>
                </c:pt>
                <c:pt idx="25" formatCode="0.00">
                  <c:v>103.05565846937598</c:v>
                </c:pt>
                <c:pt idx="26" formatCode="0.00">
                  <c:v>105.17182265427191</c:v>
                </c:pt>
                <c:pt idx="27" formatCode="0.00">
                  <c:v>87.662475480101548</c:v>
                </c:pt>
                <c:pt idx="28" formatCode="0.00">
                  <c:v>80.006167578408409</c:v>
                </c:pt>
                <c:pt idx="29" formatCode="0.00">
                  <c:v>81.449553060700538</c:v>
                </c:pt>
                <c:pt idx="30" formatCode="0.00">
                  <c:v>82.608339819396164</c:v>
                </c:pt>
                <c:pt idx="31" formatCode="0.00">
                  <c:v>72.939596921931667</c:v>
                </c:pt>
                <c:pt idx="32" formatCode="0.00">
                  <c:v>64.292205599163566</c:v>
                </c:pt>
                <c:pt idx="33" formatCode="0.00">
                  <c:v>59.292012734923738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'Vrs LQT'!$M$5</c:f>
              <c:strCache>
                <c:ptCount val="1"/>
                <c:pt idx="0">
                  <c:v>IVT/RF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strRef>
              <c:f>'Vrs LQT'!$B$7:$B$40</c:f>
              <c:strCache>
                <c:ptCount val="34"/>
                <c:pt idx="0">
                  <c:v>1977a</c:v>
                </c:pt>
                <c:pt idx="1">
                  <c:v>1978a</c:v>
                </c:pt>
                <c:pt idx="2">
                  <c:v>1979a</c:v>
                </c:pt>
                <c:pt idx="3">
                  <c:v>1980a</c:v>
                </c:pt>
                <c:pt idx="4">
                  <c:v>1981a</c:v>
                </c:pt>
                <c:pt idx="5">
                  <c:v>1982a</c:v>
                </c:pt>
                <c:pt idx="6">
                  <c:v>1983b</c:v>
                </c:pt>
                <c:pt idx="7">
                  <c:v>1984</c:v>
                </c:pt>
                <c:pt idx="8">
                  <c:v>1985</c:v>
                </c:pt>
                <c:pt idx="9">
                  <c:v>1986</c:v>
                </c:pt>
                <c:pt idx="10">
                  <c:v>1987</c:v>
                </c:pt>
                <c:pt idx="11">
                  <c:v>1988</c:v>
                </c:pt>
                <c:pt idx="12">
                  <c:v>1989</c:v>
                </c:pt>
                <c:pt idx="13">
                  <c:v>1990</c:v>
                </c:pt>
                <c:pt idx="14">
                  <c:v>1991</c:v>
                </c:pt>
                <c:pt idx="15">
                  <c:v>1992</c:v>
                </c:pt>
                <c:pt idx="16">
                  <c:v>1993</c:v>
                </c:pt>
                <c:pt idx="17">
                  <c:v>1994c</c:v>
                </c:pt>
                <c:pt idx="18">
                  <c:v>1995</c:v>
                </c:pt>
                <c:pt idx="19">
                  <c:v>1996</c:v>
                </c:pt>
                <c:pt idx="20">
                  <c:v>1997</c:v>
                </c:pt>
                <c:pt idx="21">
                  <c:v>1998</c:v>
                </c:pt>
                <c:pt idx="22">
                  <c:v>1999</c:v>
                </c:pt>
                <c:pt idx="23">
                  <c:v>2000</c:v>
                </c:pt>
                <c:pt idx="24">
                  <c:v>2001</c:v>
                </c:pt>
                <c:pt idx="25">
                  <c:v>2002</c:v>
                </c:pt>
                <c:pt idx="26">
                  <c:v>2003</c:v>
                </c:pt>
                <c:pt idx="27">
                  <c:v>2004</c:v>
                </c:pt>
                <c:pt idx="28">
                  <c:v>2005</c:v>
                </c:pt>
                <c:pt idx="29">
                  <c:v>2006</c:v>
                </c:pt>
                <c:pt idx="30">
                  <c:v>2007</c:v>
                </c:pt>
                <c:pt idx="31">
                  <c:v>2008</c:v>
                </c:pt>
                <c:pt idx="32">
                  <c:v>2009</c:v>
                </c:pt>
                <c:pt idx="33">
                  <c:v>2010</c:v>
                </c:pt>
              </c:strCache>
            </c:strRef>
          </c:cat>
          <c:val>
            <c:numRef>
              <c:f>'Vrs LQT'!$M$7:$M$40</c:f>
              <c:numCache>
                <c:formatCode>General</c:formatCode>
                <c:ptCount val="34"/>
                <c:pt idx="20" formatCode="0.00">
                  <c:v>100</c:v>
                </c:pt>
                <c:pt idx="21" formatCode="0.00">
                  <c:v>109.88615989509495</c:v>
                </c:pt>
                <c:pt idx="22" formatCode="0.00">
                  <c:v>104.13999308545863</c:v>
                </c:pt>
                <c:pt idx="23" formatCode="0.00">
                  <c:v>95.925235421133166</c:v>
                </c:pt>
                <c:pt idx="24" formatCode="0.00">
                  <c:v>105.17240563414951</c:v>
                </c:pt>
                <c:pt idx="25" formatCode="0.00">
                  <c:v>102.87242330729505</c:v>
                </c:pt>
                <c:pt idx="26" formatCode="0.00">
                  <c:v>101.96483800929975</c:v>
                </c:pt>
                <c:pt idx="27" formatCode="0.00">
                  <c:v>97.602481974059316</c:v>
                </c:pt>
                <c:pt idx="28" formatCode="0.00">
                  <c:v>86.417236881907598</c:v>
                </c:pt>
                <c:pt idx="29" formatCode="0.00">
                  <c:v>90.256127838769302</c:v>
                </c:pt>
                <c:pt idx="30" formatCode="0.00">
                  <c:v>90.134224116960283</c:v>
                </c:pt>
                <c:pt idx="31" formatCode="0.00">
                  <c:v>84.090321409282225</c:v>
                </c:pt>
                <c:pt idx="32" formatCode="0.00">
                  <c:v>72.723774361589363</c:v>
                </c:pt>
                <c:pt idx="33" formatCode="0.00">
                  <c:v>66.494533843079594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215616"/>
        <c:axId val="75217152"/>
      </c:lineChart>
      <c:catAx>
        <c:axId val="75215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R"/>
          </a:p>
        </c:txPr>
        <c:crossAx val="75217152"/>
        <c:crosses val="autoZero"/>
        <c:auto val="1"/>
        <c:lblAlgn val="ctr"/>
        <c:lblOffset val="100"/>
        <c:tickLblSkip val="1"/>
        <c:noMultiLvlLbl val="0"/>
      </c:catAx>
      <c:valAx>
        <c:axId val="75217152"/>
        <c:scaling>
          <c:orientation val="minMax"/>
        </c:scaling>
        <c:delete val="0"/>
        <c:axPos val="l"/>
        <c:numFmt formatCode="0.0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s-CR"/>
          </a:p>
        </c:txPr>
        <c:crossAx val="752156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2522339879928801"/>
          <c:y val="0.1211040555414445"/>
          <c:w val="0.20989378622474719"/>
          <c:h val="0.29016894948180361"/>
        </c:manualLayout>
      </c:layout>
      <c:overlay val="0"/>
      <c:spPr>
        <a:solidFill>
          <a:schemeClr val="bg1"/>
        </a:solidFill>
        <a:ln>
          <a:noFill/>
        </a:ln>
        <a:effectLst>
          <a:outerShdw blurRad="50800" dist="38100" dir="2700000" algn="tl" rotWithShape="0">
            <a:schemeClr val="bg1">
              <a:alpha val="40000"/>
            </a:schemeClr>
          </a:outerShdw>
        </a:effectLst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R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5FE5DC4-1B98-44CC-A26A-6CF183A0E01B}" type="datetimeFigureOut">
              <a:rPr lang="es-CR" smtClean="0"/>
              <a:t>23/04/2014</a:t>
            </a:fld>
            <a:endParaRPr lang="es-C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B892D2-8BC8-4B57-B833-DB34BFB1AD3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484422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C670E70-BE91-400E-A49A-23269C6B0D64}" type="datetimeFigureOut">
              <a:rPr lang="es-CR" smtClean="0"/>
              <a:t>23/04/2014</a:t>
            </a:fld>
            <a:endParaRPr lang="es-C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00E26FB-4BB9-4CB3-A21B-0490D781698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38841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R"/>
          </a:p>
        </p:txBody>
      </p:sp>
      <p:sp>
        <p:nvSpPr>
          <p:cNvPr id="4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60432" y="6309320"/>
            <a:ext cx="576064" cy="412155"/>
          </a:xfrm>
          <a:prstGeom prst="rect">
            <a:avLst/>
          </a:prstGeom>
        </p:spPr>
        <p:txBody>
          <a:bodyPr/>
          <a:lstStyle/>
          <a:p>
            <a:fld id="{E2DDC708-4F30-4B9B-AE48-1460321A818E}" type="slidenum">
              <a:rPr lang="es-CR" smtClean="0"/>
              <a:t>‹Nº›</a:t>
            </a:fld>
            <a:endParaRPr lang="es-CR" dirty="0"/>
          </a:p>
        </p:txBody>
      </p:sp>
      <p:sp>
        <p:nvSpPr>
          <p:cNvPr id="6" name="5 Rectángulo"/>
          <p:cNvSpPr/>
          <p:nvPr userDrawn="1"/>
        </p:nvSpPr>
        <p:spPr>
          <a:xfrm>
            <a:off x="7164288" y="404664"/>
            <a:ext cx="1584176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90556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199" y="274638"/>
            <a:ext cx="6646839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60432" y="6309320"/>
            <a:ext cx="576064" cy="412155"/>
          </a:xfrm>
          <a:prstGeom prst="rect">
            <a:avLst/>
          </a:prstGeom>
        </p:spPr>
        <p:txBody>
          <a:bodyPr/>
          <a:lstStyle/>
          <a:p>
            <a:fld id="{E2DDC708-4F30-4B9B-AE48-1460321A818E}" type="slidenum">
              <a:rPr lang="es-CR" smtClean="0"/>
              <a:t>‹Nº›</a:t>
            </a:fld>
            <a:endParaRPr lang="es-CR" dirty="0"/>
          </a:p>
        </p:txBody>
      </p:sp>
      <p:sp>
        <p:nvSpPr>
          <p:cNvPr id="5" name="4 Rectángulo"/>
          <p:cNvSpPr/>
          <p:nvPr userDrawn="1"/>
        </p:nvSpPr>
        <p:spPr>
          <a:xfrm>
            <a:off x="7164288" y="404664"/>
            <a:ext cx="1584176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0102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60432" y="6309320"/>
            <a:ext cx="576064" cy="412155"/>
          </a:xfrm>
          <a:prstGeom prst="rect">
            <a:avLst/>
          </a:prstGeom>
        </p:spPr>
        <p:txBody>
          <a:bodyPr/>
          <a:lstStyle/>
          <a:p>
            <a:fld id="{E2DDC708-4F30-4B9B-AE48-1460321A818E}" type="slidenum">
              <a:rPr lang="es-CR" smtClean="0"/>
              <a:t>‹Nº›</a:t>
            </a:fld>
            <a:endParaRPr lang="es-CR" dirty="0"/>
          </a:p>
        </p:txBody>
      </p:sp>
      <p:sp>
        <p:nvSpPr>
          <p:cNvPr id="5" name="4 Rectángulo"/>
          <p:cNvSpPr/>
          <p:nvPr userDrawn="1"/>
        </p:nvSpPr>
        <p:spPr>
          <a:xfrm>
            <a:off x="7164288" y="404664"/>
            <a:ext cx="1584176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29437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199" y="274638"/>
            <a:ext cx="6646839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3934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3934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60432" y="6309320"/>
            <a:ext cx="576064" cy="412155"/>
          </a:xfrm>
          <a:prstGeom prst="rect">
            <a:avLst/>
          </a:prstGeom>
        </p:spPr>
        <p:txBody>
          <a:bodyPr/>
          <a:lstStyle/>
          <a:p>
            <a:fld id="{E2DDC708-4F30-4B9B-AE48-1460321A818E}" type="slidenum">
              <a:rPr lang="es-CR" smtClean="0"/>
              <a:t>‹Nº›</a:t>
            </a:fld>
            <a:endParaRPr lang="es-CR" dirty="0"/>
          </a:p>
        </p:txBody>
      </p:sp>
      <p:sp>
        <p:nvSpPr>
          <p:cNvPr id="6" name="5 Rectángulo"/>
          <p:cNvSpPr/>
          <p:nvPr userDrawn="1"/>
        </p:nvSpPr>
        <p:spPr>
          <a:xfrm>
            <a:off x="7164288" y="404664"/>
            <a:ext cx="1584176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01733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199" y="274638"/>
            <a:ext cx="6646839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3711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286024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3711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286024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7" name="4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8460432" y="6309320"/>
            <a:ext cx="576064" cy="412155"/>
          </a:xfrm>
          <a:prstGeom prst="rect">
            <a:avLst/>
          </a:prstGeom>
        </p:spPr>
        <p:txBody>
          <a:bodyPr/>
          <a:lstStyle/>
          <a:p>
            <a:fld id="{E2DDC708-4F30-4B9B-AE48-1460321A818E}" type="slidenum">
              <a:rPr lang="es-CR" smtClean="0"/>
              <a:t>‹Nº›</a:t>
            </a:fld>
            <a:endParaRPr lang="es-CR" dirty="0"/>
          </a:p>
        </p:txBody>
      </p:sp>
      <p:sp>
        <p:nvSpPr>
          <p:cNvPr id="8" name="7 Rectángulo"/>
          <p:cNvSpPr/>
          <p:nvPr userDrawn="1"/>
        </p:nvSpPr>
        <p:spPr>
          <a:xfrm>
            <a:off x="7164288" y="404664"/>
            <a:ext cx="1584176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1853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199" y="274638"/>
            <a:ext cx="6646839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C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2DDC708-4F30-4B9B-AE48-1460321A818E}" type="slidenum">
              <a:rPr lang="es-CR" smtClean="0"/>
              <a:t>‹Nº›</a:t>
            </a:fld>
            <a:endParaRPr lang="es-CR"/>
          </a:p>
        </p:txBody>
      </p:sp>
      <p:sp>
        <p:nvSpPr>
          <p:cNvPr id="6" name="5 Rectángulo"/>
          <p:cNvSpPr/>
          <p:nvPr userDrawn="1"/>
        </p:nvSpPr>
        <p:spPr>
          <a:xfrm>
            <a:off x="7164288" y="404664"/>
            <a:ext cx="1584176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49287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60432" y="6309320"/>
            <a:ext cx="576064" cy="412155"/>
          </a:xfrm>
          <a:prstGeom prst="rect">
            <a:avLst/>
          </a:prstGeom>
        </p:spPr>
        <p:txBody>
          <a:bodyPr/>
          <a:lstStyle/>
          <a:p>
            <a:fld id="{E2DDC708-4F30-4B9B-AE48-1460321A818E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380782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ogo del BCCR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979712" cy="90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2 Conector recto"/>
          <p:cNvCxnSpPr/>
          <p:nvPr userDrawn="1"/>
        </p:nvCxnSpPr>
        <p:spPr>
          <a:xfrm>
            <a:off x="323528" y="1113698"/>
            <a:ext cx="84969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60432" y="6309320"/>
            <a:ext cx="576064" cy="41215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2DDC708-4F30-4B9B-AE48-1460321A818E}" type="slidenum">
              <a:rPr lang="es-CR" smtClean="0"/>
              <a:pPr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64213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>
          <a:xfrm>
            <a:off x="467544" y="1412776"/>
            <a:ext cx="8136904" cy="4104456"/>
          </a:xfrm>
        </p:spPr>
        <p:txBody>
          <a:bodyPr/>
          <a:lstStyle/>
          <a:p>
            <a:pPr algn="ctr"/>
            <a:r>
              <a:rPr lang="es-CR" b="1" dirty="0">
                <a:solidFill>
                  <a:schemeClr val="tx2">
                    <a:lumMod val="75000"/>
                  </a:schemeClr>
                </a:solidFill>
              </a:rPr>
              <a:t>P</a:t>
            </a:r>
            <a: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  <a:t>royecto de nueva Ley reguladora del mercado de valores </a:t>
            </a:r>
            <a:r>
              <a:rPr lang="es-CR" b="1" dirty="0">
                <a:solidFill>
                  <a:schemeClr val="tx2">
                    <a:lumMod val="75000"/>
                  </a:schemeClr>
                </a:solidFill>
              </a:rPr>
              <a:t>c</a:t>
            </a:r>
            <a: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  <a:t>ostarricense</a:t>
            </a:r>
            <a:b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  <a:t>Luis </a:t>
            </a:r>
            <a: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  <a:t>Liberman G. </a:t>
            </a:r>
            <a: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sz="2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sz="2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  <a:t>Segunda Vicepresidencia de la República</a:t>
            </a:r>
            <a:b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sz="2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sz="2800" dirty="0">
                <a:solidFill>
                  <a:schemeClr val="tx2">
                    <a:lumMod val="75000"/>
                  </a:schemeClr>
                </a:solidFill>
              </a:rPr>
            </a:br>
            <a:endParaRPr lang="es-CR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>
          <a:xfrm>
            <a:off x="1331640" y="6093296"/>
            <a:ext cx="6400800" cy="360040"/>
          </a:xfrm>
        </p:spPr>
        <p:txBody>
          <a:bodyPr>
            <a:normAutofit fontScale="92500" lnSpcReduction="10000"/>
          </a:bodyPr>
          <a:lstStyle/>
          <a:p>
            <a:r>
              <a:rPr lang="es-CR" sz="2000" dirty="0" smtClean="0">
                <a:solidFill>
                  <a:schemeClr val="tx2">
                    <a:lumMod val="75000"/>
                  </a:schemeClr>
                </a:solidFill>
              </a:rPr>
              <a:t>23 de abril de 2014</a:t>
            </a:r>
            <a:endParaRPr lang="es-CR" sz="2000" dirty="0">
              <a:solidFill>
                <a:schemeClr val="tx2">
                  <a:lumMod val="75000"/>
                </a:schemeClr>
              </a:solidFill>
            </a:endParaRPr>
          </a:p>
          <a:p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283517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346646"/>
            <a:ext cx="6646839" cy="922114"/>
          </a:xfrm>
        </p:spPr>
        <p:txBody>
          <a:bodyPr anchor="ctr"/>
          <a:lstStyle/>
          <a:p>
            <a:r>
              <a:rPr lang="es-CR" b="1" dirty="0" smtClean="0">
                <a:solidFill>
                  <a:srgbClr val="002060"/>
                </a:solidFill>
              </a:rPr>
              <a:t>Evolución del mercado de valores…</a:t>
            </a:r>
            <a:endParaRPr lang="es-CR" b="1" dirty="0">
              <a:solidFill>
                <a:srgbClr val="002060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23528" y="1113698"/>
            <a:ext cx="84969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DDC708-4F30-4B9B-AE48-1460321A818E}" type="slidenum">
              <a:rPr lang="es-CR" smtClean="0"/>
              <a:t>2</a:t>
            </a:fld>
            <a:endParaRPr lang="es-CR" dirty="0"/>
          </a:p>
        </p:txBody>
      </p:sp>
      <p:sp>
        <p:nvSpPr>
          <p:cNvPr id="14" name="13 Rectángulo"/>
          <p:cNvSpPr/>
          <p:nvPr/>
        </p:nvSpPr>
        <p:spPr>
          <a:xfrm>
            <a:off x="192436" y="3789040"/>
            <a:ext cx="2435348" cy="2016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CR" sz="1500" dirty="0" err="1" smtClean="0">
                <a:solidFill>
                  <a:schemeClr val="tx1"/>
                </a:solidFill>
              </a:rPr>
              <a:t>Autoregulación</a:t>
            </a:r>
            <a:r>
              <a:rPr lang="es-CR" sz="1500" dirty="0" smtClean="0">
                <a:solidFill>
                  <a:schemeClr val="tx1"/>
                </a:solidFill>
              </a:rPr>
              <a:t>, </a:t>
            </a:r>
            <a:r>
              <a:rPr lang="es-CR" sz="1500" dirty="0">
                <a:solidFill>
                  <a:schemeClr val="tx1"/>
                </a:solidFill>
              </a:rPr>
              <a:t>dependencia del sector público, </a:t>
            </a:r>
            <a:r>
              <a:rPr lang="es-CR" sz="1500" dirty="0" smtClean="0">
                <a:solidFill>
                  <a:schemeClr val="tx1"/>
                </a:solidFill>
              </a:rPr>
              <a:t> aprovechar represión financiera (</a:t>
            </a:r>
            <a:r>
              <a:rPr lang="es-CR" sz="1500" dirty="0" err="1" smtClean="0">
                <a:solidFill>
                  <a:schemeClr val="tx1"/>
                </a:solidFill>
              </a:rPr>
              <a:t>OPAB´s</a:t>
            </a:r>
            <a:r>
              <a:rPr lang="es-CR" sz="1500" dirty="0" smtClean="0">
                <a:solidFill>
                  <a:schemeClr val="tx1"/>
                </a:solidFill>
              </a:rPr>
              <a:t>, Moneda extranjeras, letras de cambio, certificados de inversión), comisiones altas, mucha deuda pública</a:t>
            </a:r>
            <a:endParaRPr lang="es-CR" sz="1500" dirty="0">
              <a:solidFill>
                <a:schemeClr val="tx1"/>
              </a:solidFill>
            </a:endParaRPr>
          </a:p>
        </p:txBody>
      </p:sp>
      <p:sp>
        <p:nvSpPr>
          <p:cNvPr id="16" name="15 Flecha a la derecha con muesca"/>
          <p:cNvSpPr/>
          <p:nvPr/>
        </p:nvSpPr>
        <p:spPr>
          <a:xfrm>
            <a:off x="192436" y="1768475"/>
            <a:ext cx="2723380" cy="1944216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+mj-lt"/>
              </a:rPr>
              <a:t>1976 – 1990</a:t>
            </a:r>
          </a:p>
          <a:p>
            <a:pPr algn="ctr"/>
            <a:endParaRPr lang="es-CO" sz="800" b="1" dirty="0" smtClean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s-CO" b="1" dirty="0" err="1" smtClean="0">
                <a:solidFill>
                  <a:schemeClr val="tx1"/>
                </a:solidFill>
                <a:latin typeface="+mj-lt"/>
              </a:rPr>
              <a:t>Autoregulación</a:t>
            </a:r>
            <a:endParaRPr lang="es-CO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2" name="21 Flecha a la derecha con muesca"/>
          <p:cNvSpPr/>
          <p:nvPr/>
        </p:nvSpPr>
        <p:spPr>
          <a:xfrm>
            <a:off x="2771800" y="1593002"/>
            <a:ext cx="2880320" cy="2367168"/>
          </a:xfrm>
          <a:prstGeom prst="notchedRightArrow">
            <a:avLst/>
          </a:prstGeom>
          <a:gradFill>
            <a:gsLst>
              <a:gs pos="100000">
                <a:schemeClr val="tx2">
                  <a:lumMod val="20000"/>
                  <a:lumOff val="80000"/>
                </a:schemeClr>
              </a:gs>
              <a:gs pos="100000">
                <a:schemeClr val="accent2">
                  <a:shade val="93000"/>
                  <a:satMod val="130000"/>
                </a:schemeClr>
              </a:gs>
              <a:gs pos="100000">
                <a:schemeClr val="tx2">
                  <a:lumMod val="40000"/>
                  <a:lumOff val="60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+mj-lt"/>
              </a:rPr>
              <a:t>1990 – 1998</a:t>
            </a:r>
          </a:p>
          <a:p>
            <a:pPr algn="ctr"/>
            <a:endParaRPr lang="es-CO" sz="800" b="1" dirty="0" smtClean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s-CO" b="1" dirty="0" smtClean="0">
                <a:solidFill>
                  <a:schemeClr val="tx1"/>
                </a:solidFill>
                <a:latin typeface="+mj-lt"/>
              </a:rPr>
              <a:t>Primera LRMV</a:t>
            </a:r>
            <a:endParaRPr lang="es-CO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22 Flecha a la derecha con muesca"/>
          <p:cNvSpPr/>
          <p:nvPr/>
        </p:nvSpPr>
        <p:spPr>
          <a:xfrm>
            <a:off x="5580112" y="1552450"/>
            <a:ext cx="3240360" cy="2407720"/>
          </a:xfrm>
          <a:prstGeom prst="notchedRightArrow">
            <a:avLst/>
          </a:prstGeom>
          <a:gradFill>
            <a:gsLst>
              <a:gs pos="100000">
                <a:schemeClr val="accent1"/>
              </a:gs>
              <a:gs pos="100000">
                <a:schemeClr val="accent2">
                  <a:shade val="93000"/>
                  <a:satMod val="130000"/>
                </a:schemeClr>
              </a:gs>
              <a:gs pos="100000">
                <a:schemeClr val="tx2">
                  <a:lumMod val="40000"/>
                  <a:lumOff val="60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+mj-lt"/>
              </a:rPr>
              <a:t>1998 – a  la fecha</a:t>
            </a:r>
          </a:p>
          <a:p>
            <a:pPr algn="ctr"/>
            <a:endParaRPr lang="es-CO" sz="800" b="1" dirty="0" smtClean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s-CO" b="1" dirty="0" smtClean="0">
                <a:solidFill>
                  <a:schemeClr val="tx1"/>
                </a:solidFill>
                <a:latin typeface="+mj-lt"/>
              </a:rPr>
              <a:t>Reforma a LRMV</a:t>
            </a:r>
            <a:endParaRPr lang="es-CO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5724128" y="4072730"/>
            <a:ext cx="2664295" cy="23085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CR" sz="1500" dirty="0" smtClean="0">
                <a:solidFill>
                  <a:schemeClr val="tx1"/>
                </a:solidFill>
              </a:rPr>
              <a:t>2ª. Ley, mercados concentrados en bolsa, con </a:t>
            </a:r>
            <a:r>
              <a:rPr lang="es-CR" sz="1500" dirty="0">
                <a:solidFill>
                  <a:schemeClr val="tx1"/>
                </a:solidFill>
              </a:rPr>
              <a:t>menor volumen </a:t>
            </a:r>
            <a:r>
              <a:rPr lang="es-CR" sz="1500" dirty="0" smtClean="0">
                <a:solidFill>
                  <a:schemeClr val="tx1"/>
                </a:solidFill>
              </a:rPr>
              <a:t> y participantes, mejoras en </a:t>
            </a:r>
            <a:r>
              <a:rPr lang="es-CR" sz="1500" dirty="0">
                <a:solidFill>
                  <a:schemeClr val="tx1"/>
                </a:solidFill>
              </a:rPr>
              <a:t>términos de plazo y </a:t>
            </a:r>
            <a:r>
              <a:rPr lang="es-CR" sz="1500" dirty="0" smtClean="0">
                <a:solidFill>
                  <a:schemeClr val="tx1"/>
                </a:solidFill>
              </a:rPr>
              <a:t>profundización, fondos de inversión y pensiones, menor participación de emisiones privadas, quejas de </a:t>
            </a:r>
            <a:r>
              <a:rPr lang="es-CR" sz="1500" dirty="0" err="1" smtClean="0">
                <a:solidFill>
                  <a:schemeClr val="tx1"/>
                </a:solidFill>
              </a:rPr>
              <a:t>sobreregulación</a:t>
            </a:r>
            <a:r>
              <a:rPr lang="es-CR" sz="1500" dirty="0" smtClean="0">
                <a:solidFill>
                  <a:schemeClr val="tx1"/>
                </a:solidFill>
              </a:rPr>
              <a:t>, mucha deuda, recompras</a:t>
            </a:r>
            <a:endParaRPr lang="es-CR" sz="800" dirty="0">
              <a:solidFill>
                <a:schemeClr val="tx1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2915816" y="3960170"/>
            <a:ext cx="2248248" cy="19171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CR" sz="1500" dirty="0" smtClean="0">
                <a:solidFill>
                  <a:schemeClr val="tx1"/>
                </a:solidFill>
              </a:rPr>
              <a:t>Regulación estatal, mercado </a:t>
            </a:r>
            <a:r>
              <a:rPr lang="es-CR" sz="1500" dirty="0">
                <a:solidFill>
                  <a:schemeClr val="tx1"/>
                </a:solidFill>
              </a:rPr>
              <a:t>más ordenado, </a:t>
            </a:r>
            <a:r>
              <a:rPr lang="es-CR" sz="1500" dirty="0" smtClean="0">
                <a:solidFill>
                  <a:schemeClr val="tx1"/>
                </a:solidFill>
              </a:rPr>
              <a:t>con crecimiento </a:t>
            </a:r>
            <a:r>
              <a:rPr lang="es-CR" sz="1500" dirty="0">
                <a:solidFill>
                  <a:schemeClr val="tx1"/>
                </a:solidFill>
              </a:rPr>
              <a:t>más equilibrado </a:t>
            </a:r>
            <a:r>
              <a:rPr lang="es-CR" sz="1500" dirty="0" smtClean="0">
                <a:solidFill>
                  <a:schemeClr val="tx1"/>
                </a:solidFill>
              </a:rPr>
              <a:t>(más emisores privados) y </a:t>
            </a:r>
            <a:r>
              <a:rPr lang="es-CR" sz="1500" dirty="0">
                <a:solidFill>
                  <a:schemeClr val="tx1"/>
                </a:solidFill>
              </a:rPr>
              <a:t>transparente, menos </a:t>
            </a:r>
            <a:r>
              <a:rPr lang="es-CR" sz="1500" dirty="0" smtClean="0">
                <a:solidFill>
                  <a:schemeClr val="tx1"/>
                </a:solidFill>
              </a:rPr>
              <a:t>inflado, comisiones libres</a:t>
            </a:r>
            <a:endParaRPr lang="es-CR" sz="1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35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6646839" cy="922114"/>
          </a:xfrm>
        </p:spPr>
        <p:txBody>
          <a:bodyPr anchor="ctr"/>
          <a:lstStyle/>
          <a:p>
            <a:r>
              <a:rPr lang="es-CR" b="1" dirty="0" smtClean="0">
                <a:solidFill>
                  <a:srgbClr val="002060"/>
                </a:solidFill>
              </a:rPr>
              <a:t>Evolución del mercado de valores…</a:t>
            </a:r>
            <a:endParaRPr lang="es-CR" b="1" dirty="0">
              <a:solidFill>
                <a:srgbClr val="002060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23528" y="1113698"/>
            <a:ext cx="84969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DDC708-4F30-4B9B-AE48-1460321A818E}" type="slidenum">
              <a:rPr lang="es-CR" smtClean="0"/>
              <a:t>3</a:t>
            </a:fld>
            <a:endParaRPr lang="es-CR" dirty="0"/>
          </a:p>
        </p:txBody>
      </p:sp>
      <p:sp>
        <p:nvSpPr>
          <p:cNvPr id="18" name="17 CuadroTexto"/>
          <p:cNvSpPr txBox="1"/>
          <p:nvPr/>
        </p:nvSpPr>
        <p:spPr>
          <a:xfrm>
            <a:off x="1475657" y="1268760"/>
            <a:ext cx="1944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 smtClean="0"/>
              <a:t>1976 - 1990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4006726" y="1268278"/>
            <a:ext cx="1788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 smtClean="0"/>
              <a:t>1990 - 1998</a:t>
            </a:r>
            <a:endParaRPr lang="es-CR" sz="1400" b="1" dirty="0"/>
          </a:p>
        </p:txBody>
      </p:sp>
      <p:sp>
        <p:nvSpPr>
          <p:cNvPr id="20" name="19 CuadroTexto"/>
          <p:cNvSpPr txBox="1"/>
          <p:nvPr/>
        </p:nvSpPr>
        <p:spPr>
          <a:xfrm>
            <a:off x="6294653" y="1268760"/>
            <a:ext cx="209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 smtClean="0"/>
              <a:t>1998 – a la fecha*</a:t>
            </a:r>
            <a:endParaRPr lang="es-CR" sz="1400" b="1" dirty="0"/>
          </a:p>
        </p:txBody>
      </p:sp>
      <p:graphicFrame>
        <p:nvGraphicFramePr>
          <p:cNvPr id="16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3865434"/>
              </p:ext>
            </p:extLst>
          </p:nvPr>
        </p:nvGraphicFramePr>
        <p:xfrm>
          <a:off x="251520" y="1649330"/>
          <a:ext cx="8574594" cy="4731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4 Conector recto"/>
          <p:cNvCxnSpPr>
            <a:endCxn id="19" idx="1"/>
          </p:cNvCxnSpPr>
          <p:nvPr/>
        </p:nvCxnSpPr>
        <p:spPr>
          <a:xfrm flipV="1">
            <a:off x="4006726" y="1452944"/>
            <a:ext cx="0" cy="418774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>
            <a:endCxn id="19" idx="3"/>
          </p:cNvCxnSpPr>
          <p:nvPr/>
        </p:nvCxnSpPr>
        <p:spPr>
          <a:xfrm flipH="1" flipV="1">
            <a:off x="5795641" y="1452944"/>
            <a:ext cx="496" cy="418774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323528" y="609329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600" dirty="0" smtClean="0"/>
              <a:t>IVT = Índice  de  volumen transado           LQT = Liquidez total                    RF= Riqueza financiera</a:t>
            </a:r>
          </a:p>
          <a:p>
            <a:pPr algn="ctr"/>
            <a:endParaRPr lang="es-CR" sz="1600" dirty="0" smtClean="0"/>
          </a:p>
          <a:p>
            <a:r>
              <a:rPr lang="es-CR" sz="1200" dirty="0" smtClean="0"/>
              <a:t>* Parte de la caída se debe a traslado del MIB al MIL</a:t>
            </a:r>
            <a:endParaRPr lang="es-CR" sz="1200" dirty="0"/>
          </a:p>
        </p:txBody>
      </p:sp>
    </p:spTree>
    <p:extLst>
      <p:ext uri="{BB962C8B-B14F-4D97-AF65-F5344CB8AC3E}">
        <p14:creationId xmlns:p14="http://schemas.microsoft.com/office/powerpoint/2010/main" val="3883953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332656"/>
            <a:ext cx="7056784" cy="922114"/>
          </a:xfrm>
        </p:spPr>
        <p:txBody>
          <a:bodyPr anchor="ctr"/>
          <a:lstStyle/>
          <a:p>
            <a:r>
              <a:rPr lang="es-CR" b="1" dirty="0" smtClean="0">
                <a:solidFill>
                  <a:srgbClr val="002060"/>
                </a:solidFill>
              </a:rPr>
              <a:t>Acciones del gobierno…</a:t>
            </a:r>
            <a:endParaRPr lang="es-CR" b="1" dirty="0">
              <a:solidFill>
                <a:srgbClr val="002060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23528" y="1113698"/>
            <a:ext cx="84969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DDC708-4F30-4B9B-AE48-1460321A818E}" type="slidenum">
              <a:rPr lang="es-CR" smtClean="0"/>
              <a:t>4</a:t>
            </a:fld>
            <a:endParaRPr lang="es-CR" dirty="0"/>
          </a:p>
        </p:txBody>
      </p:sp>
      <p:sp>
        <p:nvSpPr>
          <p:cNvPr id="6" name="5 Rectángulo"/>
          <p:cNvSpPr/>
          <p:nvPr/>
        </p:nvSpPr>
        <p:spPr>
          <a:xfrm>
            <a:off x="323528" y="1415673"/>
            <a:ext cx="84969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es-CO" sz="2000" b="1" dirty="0" smtClean="0"/>
              <a:t>Inicios 2011 </a:t>
            </a:r>
            <a:r>
              <a:rPr lang="es-CO" sz="2000" dirty="0" smtClean="0"/>
              <a:t>se crea un </a:t>
            </a:r>
            <a:r>
              <a:rPr lang="es-CR" sz="2000" dirty="0" smtClean="0"/>
              <a:t>Comité </a:t>
            </a:r>
            <a:r>
              <a:rPr lang="es-CR" sz="2000" dirty="0"/>
              <a:t>de Trabajo con </a:t>
            </a:r>
            <a:r>
              <a:rPr lang="es-CR" sz="2000" dirty="0" smtClean="0"/>
              <a:t>diferentes expertos.</a:t>
            </a:r>
            <a:endParaRPr lang="es-CO" sz="2000" dirty="0" smtClean="0"/>
          </a:p>
          <a:p>
            <a:pPr algn="just"/>
            <a:endParaRPr lang="es-CO" sz="2000" dirty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CO" sz="2000" b="1" dirty="0" smtClean="0"/>
              <a:t>Agosto 2011 </a:t>
            </a:r>
            <a:r>
              <a:rPr lang="es-CR" sz="2000" dirty="0" smtClean="0"/>
              <a:t>se realiza foro para discutir limitantes para el desarrollo del mercado.</a:t>
            </a:r>
            <a:endParaRPr lang="es-CO" sz="2000" dirty="0" smtClean="0"/>
          </a:p>
          <a:p>
            <a:endParaRPr lang="es-CO" sz="2000" dirty="0" smtClean="0"/>
          </a:p>
          <a:p>
            <a:pPr marL="342900" indent="-342900" algn="just">
              <a:buFont typeface="Wingdings" pitchFamily="2" charset="2"/>
              <a:buChar char="ü"/>
            </a:pPr>
            <a:r>
              <a:rPr lang="es-CO" sz="2000" b="1" dirty="0" smtClean="0"/>
              <a:t>Inicios 2012 </a:t>
            </a:r>
            <a:r>
              <a:rPr lang="es-CO" sz="2000" dirty="0" smtClean="0"/>
              <a:t>se logra acuerdo de asistencia técnica con especialistas internacionales:</a:t>
            </a:r>
          </a:p>
          <a:p>
            <a:pPr marL="342900" indent="-342900">
              <a:buFont typeface="Wingdings" pitchFamily="2" charset="2"/>
              <a:buChar char="ü"/>
            </a:pPr>
            <a:endParaRPr lang="es-CO" sz="1200" dirty="0"/>
          </a:p>
          <a:p>
            <a:pPr marL="342900" indent="-342900">
              <a:buFont typeface="Wingdings" pitchFamily="2" charset="2"/>
              <a:buChar char="ü"/>
            </a:pPr>
            <a:r>
              <a:rPr lang="es-CR" sz="2000" b="1" dirty="0" smtClean="0"/>
              <a:t>Mayo 2012 </a:t>
            </a:r>
            <a:r>
              <a:rPr lang="es-CR" sz="2000" dirty="0" smtClean="0"/>
              <a:t>se </a:t>
            </a:r>
            <a:r>
              <a:rPr lang="es-CR" sz="2000" dirty="0"/>
              <a:t>declara de interés público el mercado </a:t>
            </a:r>
            <a:r>
              <a:rPr lang="es-CR" sz="2000" dirty="0" smtClean="0"/>
              <a:t>de valores y </a:t>
            </a:r>
            <a:r>
              <a:rPr lang="es-CR" sz="2000" dirty="0"/>
              <a:t>se crea el Consejo Nacional para el Desarrollo del Mercado de </a:t>
            </a:r>
            <a:r>
              <a:rPr lang="es-CR" sz="2000" dirty="0" smtClean="0"/>
              <a:t>Valores.</a:t>
            </a:r>
          </a:p>
          <a:p>
            <a:pPr marL="342900" indent="-342900">
              <a:buFont typeface="Wingdings" pitchFamily="2" charset="2"/>
              <a:buChar char="ü"/>
            </a:pPr>
            <a:endParaRPr lang="es-CO" sz="2000" dirty="0" smtClean="0"/>
          </a:p>
          <a:p>
            <a:pPr marL="342900" indent="-342900">
              <a:buFont typeface="Wingdings" pitchFamily="2" charset="2"/>
              <a:buChar char="ü"/>
            </a:pPr>
            <a:r>
              <a:rPr lang="es-CR" sz="2000" b="1" dirty="0" smtClean="0"/>
              <a:t>Finales 2012</a:t>
            </a:r>
            <a:r>
              <a:rPr lang="es-CR" sz="2000" dirty="0" smtClean="0"/>
              <a:t>: divulgación </a:t>
            </a:r>
            <a:r>
              <a:rPr lang="es-CR" sz="2000" dirty="0"/>
              <a:t>de Ruta Estratégica (2012</a:t>
            </a:r>
            <a:r>
              <a:rPr lang="es-CR" sz="2000" dirty="0" smtClean="0"/>
              <a:t>)</a:t>
            </a:r>
          </a:p>
          <a:p>
            <a:pPr marL="342900" indent="-342900">
              <a:buFont typeface="Wingdings" pitchFamily="2" charset="2"/>
              <a:buChar char="ü"/>
            </a:pPr>
            <a:endParaRPr lang="es-CR" sz="2000" dirty="0"/>
          </a:p>
          <a:p>
            <a:pPr marL="342900" indent="-342900">
              <a:buFont typeface="Wingdings" pitchFamily="2" charset="2"/>
              <a:buChar char="ü"/>
            </a:pPr>
            <a:r>
              <a:rPr lang="es-CR" sz="2000" b="1" dirty="0" smtClean="0"/>
              <a:t>2013 y 2014</a:t>
            </a:r>
            <a:r>
              <a:rPr lang="es-CR" sz="2000" dirty="0" smtClean="0"/>
              <a:t>: Implementación de recomendaciones de Ruta Estratégica</a:t>
            </a:r>
          </a:p>
          <a:p>
            <a:pPr marL="342900" indent="-342900">
              <a:buFont typeface="Wingdings" pitchFamily="2" charset="2"/>
              <a:buChar char="ü"/>
            </a:pPr>
            <a:endParaRPr lang="es-CR" sz="2000" dirty="0" smtClean="0"/>
          </a:p>
          <a:p>
            <a:pPr marL="342900" indent="-342900">
              <a:buFont typeface="Wingdings" pitchFamily="2" charset="2"/>
              <a:buChar char="ü"/>
            </a:pPr>
            <a:r>
              <a:rPr lang="es-CR" sz="2000" b="1" dirty="0" smtClean="0"/>
              <a:t>2014</a:t>
            </a:r>
            <a:r>
              <a:rPr lang="es-CR" sz="2000" dirty="0" smtClean="0"/>
              <a:t>: </a:t>
            </a:r>
            <a:r>
              <a:rPr lang="es-CR" sz="2000" dirty="0"/>
              <a:t>P</a:t>
            </a:r>
            <a:r>
              <a:rPr lang="es-CR" sz="2000" dirty="0" smtClean="0"/>
              <a:t>resentación proyecto de nueva ley reguladora de valores</a:t>
            </a: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3428115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6646839" cy="922114"/>
          </a:xfrm>
        </p:spPr>
        <p:txBody>
          <a:bodyPr anchor="ctr"/>
          <a:lstStyle/>
          <a:p>
            <a:r>
              <a:rPr lang="es-CR" b="1" dirty="0" smtClean="0">
                <a:solidFill>
                  <a:srgbClr val="002060"/>
                </a:solidFill>
              </a:rPr>
              <a:t>Principales resultados esperados…</a:t>
            </a:r>
            <a:endParaRPr lang="es-CR" b="1" dirty="0">
              <a:solidFill>
                <a:srgbClr val="002060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23528" y="1113698"/>
            <a:ext cx="84969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DDC708-4F30-4B9B-AE48-1460321A818E}" type="slidenum">
              <a:rPr lang="es-CR" smtClean="0"/>
              <a:t>5</a:t>
            </a:fld>
            <a:endParaRPr lang="es-CR" dirty="0"/>
          </a:p>
        </p:txBody>
      </p:sp>
      <p:sp>
        <p:nvSpPr>
          <p:cNvPr id="6" name="5 Rectángulo"/>
          <p:cNvSpPr/>
          <p:nvPr/>
        </p:nvSpPr>
        <p:spPr>
          <a:xfrm>
            <a:off x="323528" y="1268760"/>
            <a:ext cx="8568952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t">
              <a:buFont typeface="Arial" pitchFamily="34" charset="0"/>
              <a:buChar char="•"/>
            </a:pPr>
            <a:r>
              <a:rPr lang="es-ES" dirty="0" smtClean="0"/>
              <a:t>Un sector que coadyuve más al crecimiento</a:t>
            </a:r>
            <a:r>
              <a:rPr lang="es-ES" dirty="0"/>
              <a:t>, </a:t>
            </a:r>
            <a:r>
              <a:rPr lang="es-ES" dirty="0" smtClean="0"/>
              <a:t>la competitividad </a:t>
            </a:r>
            <a:r>
              <a:rPr lang="es-ES" dirty="0"/>
              <a:t>y </a:t>
            </a:r>
            <a:r>
              <a:rPr lang="es-ES" dirty="0" smtClean="0"/>
              <a:t>el </a:t>
            </a:r>
            <a:r>
              <a:rPr lang="es-ES" dirty="0"/>
              <a:t>desarrollo económico y social del país. </a:t>
            </a:r>
            <a:endParaRPr lang="es-ES" dirty="0" smtClean="0"/>
          </a:p>
          <a:p>
            <a:pPr marL="285750" indent="-285750" fontAlgn="t">
              <a:buFont typeface="Arial" pitchFamily="34" charset="0"/>
              <a:buChar char="•"/>
            </a:pPr>
            <a:endParaRPr lang="es-ES" dirty="0"/>
          </a:p>
          <a:p>
            <a:pPr marL="285750" indent="-285750" fontAlgn="t">
              <a:buFont typeface="Arial" pitchFamily="34" charset="0"/>
              <a:buChar char="•"/>
            </a:pPr>
            <a:r>
              <a:rPr lang="es-ES" dirty="0" smtClean="0"/>
              <a:t>Mercado </a:t>
            </a:r>
            <a:r>
              <a:rPr lang="es-ES" dirty="0"/>
              <a:t>con más participación privada y </a:t>
            </a:r>
            <a:r>
              <a:rPr lang="es-ES" dirty="0" smtClean="0"/>
              <a:t>una </a:t>
            </a:r>
            <a:r>
              <a:rPr lang="es-ES" dirty="0"/>
              <a:t>gestión más sana y eficiente de la deuda pública.</a:t>
            </a:r>
          </a:p>
          <a:p>
            <a:pPr marL="285750" lvl="0" indent="-285750" fontAlgn="t">
              <a:buFont typeface="Arial" pitchFamily="34" charset="0"/>
              <a:buChar char="•"/>
            </a:pPr>
            <a:endParaRPr lang="es-CR" dirty="0"/>
          </a:p>
          <a:p>
            <a:pPr marL="285750" lvl="0" indent="-285750" fontAlgn="t">
              <a:buFont typeface="Arial" pitchFamily="34" charset="0"/>
              <a:buChar char="•"/>
            </a:pPr>
            <a:r>
              <a:rPr lang="es-ES" dirty="0" smtClean="0"/>
              <a:t>Canales alternativos de financiación y ahorro para un creciente </a:t>
            </a:r>
            <a:r>
              <a:rPr lang="es-ES" dirty="0"/>
              <a:t>número de personas </a:t>
            </a:r>
            <a:r>
              <a:rPr lang="es-ES" dirty="0" smtClean="0"/>
              <a:t>físicas, </a:t>
            </a:r>
            <a:r>
              <a:rPr lang="es-ES" dirty="0" err="1" smtClean="0"/>
              <a:t>PyMEs</a:t>
            </a:r>
            <a:r>
              <a:rPr lang="es-ES" dirty="0"/>
              <a:t> </a:t>
            </a:r>
            <a:r>
              <a:rPr lang="es-ES" dirty="0" smtClean="0"/>
              <a:t>y empresas de mayor tamaño.</a:t>
            </a:r>
            <a:endParaRPr lang="es-CR" dirty="0"/>
          </a:p>
          <a:p>
            <a:pPr marL="285750" lvl="0" indent="-285750" fontAlgn="t">
              <a:buFont typeface="Arial" pitchFamily="34" charset="0"/>
              <a:buChar char="•"/>
            </a:pPr>
            <a:endParaRPr lang="es-CR" dirty="0" smtClean="0"/>
          </a:p>
          <a:p>
            <a:pPr marL="285750" indent="-285750" fontAlgn="t">
              <a:buFont typeface="Arial" pitchFamily="34" charset="0"/>
              <a:buChar char="•"/>
            </a:pPr>
            <a:r>
              <a:rPr lang="es-CR" dirty="0"/>
              <a:t>Acceso más seguro </a:t>
            </a:r>
            <a:r>
              <a:rPr lang="es-CR" dirty="0" smtClean="0"/>
              <a:t>al inversionista vía la profesionalización y educación de </a:t>
            </a:r>
            <a:r>
              <a:rPr lang="es-CR" dirty="0"/>
              <a:t>los participantes y </a:t>
            </a:r>
            <a:r>
              <a:rPr lang="es-CR" dirty="0" smtClean="0"/>
              <a:t>una </a:t>
            </a:r>
            <a:r>
              <a:rPr lang="es-CR" dirty="0"/>
              <a:t>mejor revelación y gestión de </a:t>
            </a:r>
            <a:r>
              <a:rPr lang="es-CR" dirty="0" smtClean="0"/>
              <a:t>riesgos.</a:t>
            </a:r>
          </a:p>
          <a:p>
            <a:pPr marL="285750" indent="-285750" fontAlgn="t">
              <a:buFont typeface="Arial" pitchFamily="34" charset="0"/>
              <a:buChar char="•"/>
            </a:pPr>
            <a:endParaRPr lang="es-CR" dirty="0"/>
          </a:p>
          <a:p>
            <a:pPr marL="285750" indent="-285750" fontAlgn="t">
              <a:buFont typeface="Arial" pitchFamily="34" charset="0"/>
              <a:buChar char="•"/>
            </a:pPr>
            <a:r>
              <a:rPr lang="es-CR" dirty="0" smtClean="0"/>
              <a:t>Mayor protección a los ahorros de </a:t>
            </a:r>
            <a:r>
              <a:rPr lang="es-ES" dirty="0"/>
              <a:t>los </a:t>
            </a:r>
            <a:r>
              <a:rPr lang="es-ES" dirty="0" smtClean="0"/>
              <a:t>trabajadores mediante más alternativas </a:t>
            </a:r>
            <a:r>
              <a:rPr lang="es-ES" dirty="0"/>
              <a:t>de </a:t>
            </a:r>
            <a:r>
              <a:rPr lang="es-ES" dirty="0" smtClean="0"/>
              <a:t>diversificación a</a:t>
            </a:r>
            <a:r>
              <a:rPr lang="es-CR" dirty="0" smtClean="0"/>
              <a:t> </a:t>
            </a:r>
            <a:r>
              <a:rPr lang="es-CR" dirty="0"/>
              <a:t>los fondos de </a:t>
            </a:r>
            <a:r>
              <a:rPr lang="es-CR" dirty="0" smtClean="0"/>
              <a:t>pensiones.</a:t>
            </a:r>
          </a:p>
          <a:p>
            <a:pPr marL="285750" indent="-285750" fontAlgn="t">
              <a:buFont typeface="Arial" pitchFamily="34" charset="0"/>
              <a:buChar char="•"/>
            </a:pPr>
            <a:endParaRPr lang="es-CR" dirty="0"/>
          </a:p>
          <a:p>
            <a:pPr marL="285750" indent="-285750" fontAlgn="t">
              <a:buFont typeface="Arial" pitchFamily="34" charset="0"/>
              <a:buChar char="•"/>
            </a:pPr>
            <a:r>
              <a:rPr lang="es-ES" dirty="0" smtClean="0"/>
              <a:t>Mayores facilidades para la financiación de inversiones en proyectos de desarrollo.</a:t>
            </a:r>
          </a:p>
          <a:p>
            <a:pPr marL="285750" indent="-285750" fontAlgn="t">
              <a:buFont typeface="Arial" pitchFamily="34" charset="0"/>
              <a:buChar char="•"/>
            </a:pPr>
            <a:endParaRPr lang="es-ES" dirty="0"/>
          </a:p>
          <a:p>
            <a:pPr marL="285750" indent="-285750" fontAlgn="t">
              <a:buFont typeface="Arial" pitchFamily="34" charset="0"/>
              <a:buChar char="•"/>
            </a:pPr>
            <a:r>
              <a:rPr lang="es-ES" b="1" i="1" dirty="0" smtClean="0"/>
              <a:t>Marco legal consistente con las necesidades actuales del país y las realidades del entorno nacional e internacional.</a:t>
            </a:r>
          </a:p>
          <a:p>
            <a:pPr lvl="0" fontAlgn="t"/>
            <a:r>
              <a:rPr lang="es-ES" sz="2000" dirty="0" smtClean="0"/>
              <a:t> </a:t>
            </a:r>
            <a:endParaRPr lang="es-CO" sz="2000" dirty="0" smtClean="0"/>
          </a:p>
        </p:txBody>
      </p:sp>
    </p:spTree>
    <p:extLst>
      <p:ext uri="{BB962C8B-B14F-4D97-AF65-F5344CB8AC3E}">
        <p14:creationId xmlns:p14="http://schemas.microsoft.com/office/powerpoint/2010/main" val="1668030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>
            <a:off x="323528" y="1113698"/>
            <a:ext cx="849694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DDC708-4F30-4B9B-AE48-1460321A818E}" type="slidenum">
              <a:rPr lang="es-CR" smtClean="0"/>
              <a:t>6</a:t>
            </a:fld>
            <a:endParaRPr lang="es-CR" dirty="0"/>
          </a:p>
        </p:txBody>
      </p:sp>
      <p:sp>
        <p:nvSpPr>
          <p:cNvPr id="4" name="3 Rectángulo"/>
          <p:cNvSpPr/>
          <p:nvPr/>
        </p:nvSpPr>
        <p:spPr>
          <a:xfrm>
            <a:off x="323528" y="1604825"/>
            <a:ext cx="8280920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2000" b="1" i="1" dirty="0" smtClean="0"/>
              <a:t>Objetivo central:</a:t>
            </a:r>
          </a:p>
          <a:p>
            <a:endParaRPr lang="es-CR" dirty="0" smtClean="0"/>
          </a:p>
          <a:p>
            <a:r>
              <a:rPr lang="es-CR" sz="2000" dirty="0" smtClean="0"/>
              <a:t>Promover </a:t>
            </a:r>
            <a:r>
              <a:rPr lang="es-CR" sz="2000" dirty="0"/>
              <a:t>el impulso efectivo del mercado de valores del país para que coadyuve al crecimiento, la creación de empleo, la competitividad y el bienestar de todos los costarricenses</a:t>
            </a:r>
            <a:r>
              <a:rPr lang="es-CR" sz="2000" dirty="0" smtClean="0"/>
              <a:t>.</a:t>
            </a:r>
          </a:p>
          <a:p>
            <a:endParaRPr lang="es-CR" b="1" i="1" dirty="0" smtClean="0"/>
          </a:p>
          <a:p>
            <a:endParaRPr lang="es-CR" sz="600" b="1" i="1" dirty="0" smtClean="0"/>
          </a:p>
          <a:p>
            <a:pPr>
              <a:lnSpc>
                <a:spcPct val="150000"/>
              </a:lnSpc>
            </a:pPr>
            <a:r>
              <a:rPr lang="es-CR" sz="2000" b="1" i="1" dirty="0" smtClean="0"/>
              <a:t>Principales Pilares : </a:t>
            </a:r>
          </a:p>
          <a:p>
            <a:pPr>
              <a:lnSpc>
                <a:spcPct val="150000"/>
              </a:lnSpc>
            </a:pPr>
            <a:endParaRPr lang="es-CR" sz="800" b="1" i="1" dirty="0" smtClean="0"/>
          </a:p>
          <a:p>
            <a:pPr marL="285750" indent="-28575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es-CR" sz="2000" dirty="0" smtClean="0"/>
              <a:t>Mejor protección al inversionista.</a:t>
            </a:r>
          </a:p>
          <a:p>
            <a:pPr marL="285750" indent="-28575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es-CR" sz="2000" dirty="0" smtClean="0"/>
              <a:t>Mayor y mejor acceso de las personas y empresas al mercado interno</a:t>
            </a:r>
          </a:p>
          <a:p>
            <a:pPr marL="285750" indent="-28575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es-CR" sz="2000" dirty="0" smtClean="0"/>
              <a:t>Mayor integración a los mercados internacionales (doble vía)</a:t>
            </a:r>
            <a:endParaRPr lang="es-CR" sz="2000" dirty="0"/>
          </a:p>
          <a:p>
            <a:pPr marL="285750" indent="-28575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es-CR" sz="2000" dirty="0" smtClean="0"/>
              <a:t>Fortalecimiento de la capacidad supervisora y regulatoria y ampliación del perímetro regulatorio (</a:t>
            </a:r>
            <a:r>
              <a:rPr lang="es-CR" sz="2000" dirty="0" err="1" smtClean="0"/>
              <a:t>e.j</a:t>
            </a:r>
            <a:r>
              <a:rPr lang="es-CR" sz="2000" dirty="0" smtClean="0"/>
              <a:t>. asesores de inversión,)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51520" y="332656"/>
            <a:ext cx="75253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CR" sz="32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Proyecto de </a:t>
            </a:r>
            <a:r>
              <a:rPr lang="es-CR" sz="3200" b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nueva ley de valores…</a:t>
            </a:r>
            <a:endParaRPr lang="es-CR" sz="3200" b="1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710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>
          <a:xfrm>
            <a:off x="467544" y="1412776"/>
            <a:ext cx="8136904" cy="4104456"/>
          </a:xfrm>
        </p:spPr>
        <p:txBody>
          <a:bodyPr/>
          <a:lstStyle/>
          <a:p>
            <a:pPr algn="ctr"/>
            <a:r>
              <a:rPr lang="es-CR" b="1" dirty="0">
                <a:solidFill>
                  <a:schemeClr val="tx2">
                    <a:lumMod val="75000"/>
                  </a:schemeClr>
                </a:solidFill>
              </a:rPr>
              <a:t>P</a:t>
            </a:r>
            <a: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  <a:t>royecto de nueva Ley reguladora del mercado de valores </a:t>
            </a:r>
            <a:r>
              <a:rPr lang="es-CR" b="1" dirty="0">
                <a:solidFill>
                  <a:schemeClr val="tx2">
                    <a:lumMod val="75000"/>
                  </a:schemeClr>
                </a:solidFill>
              </a:rPr>
              <a:t>c</a:t>
            </a:r>
            <a: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  <a:t>ostarricense</a:t>
            </a:r>
            <a:b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  <a:t>Luis Liberman </a:t>
            </a:r>
            <a: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  <a:t>G.</a:t>
            </a:r>
            <a: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sz="2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sz="2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  <a:t>Segunda Vicepresidencia de la República</a:t>
            </a:r>
            <a:br>
              <a:rPr lang="es-CR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CR" sz="2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R" sz="2800" dirty="0">
                <a:solidFill>
                  <a:schemeClr val="tx2">
                    <a:lumMod val="75000"/>
                  </a:schemeClr>
                </a:solidFill>
              </a:rPr>
            </a:br>
            <a:endParaRPr lang="es-CR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>
          <a:xfrm>
            <a:off x="1331640" y="6093296"/>
            <a:ext cx="6400800" cy="360040"/>
          </a:xfrm>
        </p:spPr>
        <p:txBody>
          <a:bodyPr>
            <a:normAutofit fontScale="92500" lnSpcReduction="10000"/>
          </a:bodyPr>
          <a:lstStyle/>
          <a:p>
            <a:r>
              <a:rPr lang="es-CR" sz="2000" dirty="0" smtClean="0">
                <a:solidFill>
                  <a:schemeClr val="tx2">
                    <a:lumMod val="75000"/>
                  </a:schemeClr>
                </a:solidFill>
              </a:rPr>
              <a:t>23 de abril de 2014</a:t>
            </a:r>
            <a:endParaRPr lang="es-CR" sz="2000" dirty="0">
              <a:solidFill>
                <a:schemeClr val="tx2">
                  <a:lumMod val="75000"/>
                </a:schemeClr>
              </a:solidFill>
            </a:endParaRPr>
          </a:p>
          <a:p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206492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BCCR DA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FBC87438DD8684AAA435177CAC47329" ma:contentTypeVersion="0" ma:contentTypeDescription="Crear nuevo documento." ma:contentTypeScope="" ma:versionID="a50baf81b1cc6ba10b29600096cb252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003a7f0c3253a501f94ede70caf17e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BE9E08-1241-47D8-94CA-21A082ABBC1A}"/>
</file>

<file path=customXml/itemProps2.xml><?xml version="1.0" encoding="utf-8"?>
<ds:datastoreItem xmlns:ds="http://schemas.openxmlformats.org/officeDocument/2006/customXml" ds:itemID="{881B26A9-2BA4-459F-AB29-4EFBE83FC2E3}"/>
</file>

<file path=customXml/itemProps3.xml><?xml version="1.0" encoding="utf-8"?>
<ds:datastoreItem xmlns:ds="http://schemas.openxmlformats.org/officeDocument/2006/customXml" ds:itemID="{D6E7B66F-DEB2-487F-B21A-6BDC1223B2D7}"/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11162</TotalTime>
  <Words>520</Words>
  <Application>Microsoft Office PowerPoint</Application>
  <PresentationFormat>Presentación en pantalla (4:3)</PresentationFormat>
  <Paragraphs>70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Plantilla BCCR DAE</vt:lpstr>
      <vt:lpstr>Proyecto de nueva Ley reguladora del mercado de valores costarricense   Luis Liberman G.   Segunda Vicepresidencia de la República  </vt:lpstr>
      <vt:lpstr>Evolución del mercado de valores…</vt:lpstr>
      <vt:lpstr>Evolución del mercado de valores…</vt:lpstr>
      <vt:lpstr>Acciones del gobierno…</vt:lpstr>
      <vt:lpstr>Principales resultados esperados…</vt:lpstr>
      <vt:lpstr>Presentación de PowerPoint</vt:lpstr>
      <vt:lpstr>Proyecto de nueva Ley reguladora del mercado de valores costarricense   Luis Liberman G.  Segunda Vicepresidencia de la República  </vt:lpstr>
    </vt:vector>
  </TitlesOfParts>
  <Company>BCCR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Luis Liberman sobre Proyecto de nueva Ley reguladora del mercado de valores </dc:title>
  <dc:creator>seguraaa</dc:creator>
  <cp:lastModifiedBy>VIALES GUTIERREZ DIANA</cp:lastModifiedBy>
  <cp:revision>1191</cp:revision>
  <cp:lastPrinted>2012-05-31T15:15:02Z</cp:lastPrinted>
  <dcterms:created xsi:type="dcterms:W3CDTF">2011-06-21T20:52:57Z</dcterms:created>
  <dcterms:modified xsi:type="dcterms:W3CDTF">2014-04-23T16:13:13Z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0x010100DFBC87438DD8684AAA435177CAC47329</vt:lpwstr>
  </property>
</Properties>
</file>