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rsidRPr="005051B8" w:rsidR="003554C5" w:rsidP="005051B8" w:rsidRDefault="005051B8" w14:paraId="1FA630EE" w14:textId="0E5BC91E">
      <w:pPr>
        <w:rPr>
          <w:rFonts w:ascii="Arial" w:hAnsi="Arial" w:cs="Arial"/>
          <w:sz w:val="24"/>
        </w:rPr>
      </w:pPr>
      <w:r w:rsidRPr="005051B8">
        <w:rPr>
          <w:rFonts w:ascii="Arial" w:hAnsi="Arial" w:cs="Arial"/>
          <w:sz w:val="24"/>
        </w:rPr>
        <w:t>4 de diciembre del 2024</w:t>
      </w:r>
    </w:p>
    <w:sdt>
      <w:sdtPr>
        <w:alias w:val="Consecutivo"/>
        <w:tag w:val="Consecutivo"/>
        <w:id w:val="867724263"/>
        <w:placeholder>
          <w:docPart w:val="20C1B4034E6C4A889F33A3D9D88A1336"/>
        </w:placeholder>
        <w:text/>
      </w:sdtPr>
      <w:sdtEndPr/>
      <w:sdtContent>
        <w:p w:rsidR="003554C5" w:rsidP="0085692C" w:rsidRDefault="00BF4EBD" w14:paraId="45AFD5CE" w14:textId="77777777">
          <w:r>
            <w:t>AI-0226-2024</w:t>
          </w:r>
        </w:p>
      </w:sdtContent>
    </w:sdt>
    <w:p w:rsidRPr="00F835F3" w:rsidR="00BF4EBD" w:rsidP="0085692C" w:rsidRDefault="00BF4EBD" w14:paraId="05AA1449" w14:textId="77777777"/>
    <w:p w:rsidRPr="00D60C13" w:rsidR="005051B8" w:rsidP="005051B8" w:rsidRDefault="005051B8" w14:paraId="7E45F3E6" w14:textId="77777777">
      <w:pPr>
        <w:rPr>
          <w:rFonts w:ascii="Arial" w:hAnsi="Arial" w:cs="Arial"/>
          <w:sz w:val="24"/>
        </w:rPr>
      </w:pPr>
      <w:r w:rsidRPr="00D60C13">
        <w:rPr>
          <w:rFonts w:ascii="Arial" w:hAnsi="Arial" w:cs="Arial"/>
          <w:sz w:val="24"/>
        </w:rPr>
        <w:t>Señora</w:t>
      </w:r>
    </w:p>
    <w:p w:rsidRPr="00D60C13" w:rsidR="005051B8" w:rsidP="005051B8" w:rsidRDefault="005051B8" w14:paraId="5CAAB491" w14:textId="77777777">
      <w:pPr>
        <w:rPr>
          <w:rFonts w:ascii="Arial" w:hAnsi="Arial" w:cs="Arial"/>
          <w:sz w:val="24"/>
        </w:rPr>
      </w:pPr>
      <w:r w:rsidRPr="00D60C13">
        <w:rPr>
          <w:rFonts w:ascii="Arial" w:hAnsi="Arial" w:cs="Arial"/>
          <w:sz w:val="24"/>
        </w:rPr>
        <w:t>Hazel Valverde R., Gerente</w:t>
      </w:r>
    </w:p>
    <w:p w:rsidRPr="00D60C13" w:rsidR="005051B8" w:rsidP="005051B8" w:rsidRDefault="005051B8" w14:paraId="1BDDFBD0" w14:textId="77777777">
      <w:pPr>
        <w:pStyle w:val="Encabezado"/>
        <w:tabs>
          <w:tab w:val="clear" w:pos="4680"/>
          <w:tab w:val="clear" w:pos="9360"/>
          <w:tab w:val="center" w:pos="4419"/>
          <w:tab w:val="right" w:pos="8838"/>
        </w:tabs>
        <w:rPr>
          <w:rFonts w:ascii="Arial" w:hAnsi="Arial" w:eastAsia="Calibri" w:cs="Arial"/>
          <w:b/>
          <w:color w:val="1C4063" w:themeColor="accent1" w:themeShade="80"/>
          <w:sz w:val="24"/>
          <w:lang w:val="es-CR"/>
        </w:rPr>
      </w:pPr>
      <w:r w:rsidRPr="00D60C13">
        <w:rPr>
          <w:rFonts w:ascii="Arial" w:hAnsi="Arial" w:eastAsia="Calibri" w:cs="Arial"/>
          <w:b/>
          <w:color w:val="1C4063" w:themeColor="accent1" w:themeShade="80"/>
          <w:sz w:val="24"/>
          <w:lang w:val="es-CR"/>
        </w:rPr>
        <w:t>BANCO CENTRAL DE COSTA RICA</w:t>
      </w:r>
    </w:p>
    <w:p w:rsidRPr="00D60C13" w:rsidR="005051B8" w:rsidP="005051B8" w:rsidRDefault="005051B8" w14:paraId="2E122BF0" w14:textId="77777777">
      <w:pPr>
        <w:rPr>
          <w:rFonts w:ascii="Arial" w:hAnsi="Arial" w:cs="Arial"/>
          <w:sz w:val="24"/>
        </w:rPr>
      </w:pPr>
    </w:p>
    <w:p w:rsidRPr="00D60C13" w:rsidR="005051B8" w:rsidP="005051B8" w:rsidRDefault="005051B8" w14:paraId="0A2C53B5" w14:textId="77777777">
      <w:pPr>
        <w:rPr>
          <w:rFonts w:ascii="Arial" w:hAnsi="Arial" w:cs="Arial"/>
          <w:sz w:val="24"/>
        </w:rPr>
      </w:pPr>
      <w:r w:rsidRPr="00D60C13">
        <w:rPr>
          <w:rFonts w:ascii="Arial" w:hAnsi="Arial" w:cs="Arial"/>
          <w:b/>
          <w:sz w:val="24"/>
        </w:rPr>
        <w:t xml:space="preserve">Ref. Comunicación del Informe </w:t>
      </w:r>
      <w:r w:rsidRPr="00D60C13">
        <w:rPr>
          <w:rFonts w:ascii="Arial" w:hAnsi="Arial" w:cs="Arial"/>
          <w:b/>
          <w:bCs/>
          <w:sz w:val="24"/>
        </w:rPr>
        <w:t xml:space="preserve">de </w:t>
      </w:r>
      <w:r w:rsidRPr="00D60C13">
        <w:rPr>
          <w:rFonts w:ascii="Arial" w:hAnsi="Arial" w:cs="Arial"/>
          <w:b/>
          <w:sz w:val="24"/>
        </w:rPr>
        <w:t>la auditoría especial del Fideicomiso No. 120-97 (03-99) del Banco Central de Costa Rica</w:t>
      </w:r>
    </w:p>
    <w:p w:rsidRPr="00D60C13" w:rsidR="005051B8" w:rsidP="005051B8" w:rsidRDefault="005051B8" w14:paraId="6193FF19" w14:textId="77777777">
      <w:pPr>
        <w:rPr>
          <w:rFonts w:ascii="Arial" w:hAnsi="Arial" w:cs="Arial"/>
          <w:sz w:val="24"/>
        </w:rPr>
      </w:pPr>
    </w:p>
    <w:p w:rsidRPr="00D60C13" w:rsidR="005051B8" w:rsidP="005051B8" w:rsidRDefault="005051B8" w14:paraId="05AE52B4" w14:textId="77777777">
      <w:pPr>
        <w:rPr>
          <w:rFonts w:ascii="Arial" w:hAnsi="Arial" w:cs="Arial"/>
          <w:sz w:val="24"/>
        </w:rPr>
      </w:pPr>
    </w:p>
    <w:p w:rsidRPr="00D60C13" w:rsidR="005051B8" w:rsidP="005051B8" w:rsidRDefault="005051B8" w14:paraId="0BA77718" w14:textId="77777777">
      <w:pPr>
        <w:rPr>
          <w:rFonts w:ascii="Arial" w:hAnsi="Arial" w:cs="Arial"/>
          <w:sz w:val="24"/>
        </w:rPr>
      </w:pPr>
      <w:r w:rsidRPr="00D60C13">
        <w:rPr>
          <w:rFonts w:ascii="Arial" w:hAnsi="Arial" w:cs="Arial"/>
          <w:sz w:val="24"/>
        </w:rPr>
        <w:t>Estimada señora:</w:t>
      </w:r>
    </w:p>
    <w:p w:rsidRPr="00D60C13" w:rsidR="005051B8" w:rsidP="005051B8" w:rsidRDefault="005051B8" w14:paraId="329093EF" w14:textId="77777777">
      <w:pPr>
        <w:rPr>
          <w:rFonts w:ascii="Arial" w:hAnsi="Arial" w:cs="Arial"/>
          <w:sz w:val="24"/>
        </w:rPr>
      </w:pPr>
    </w:p>
    <w:p w:rsidRPr="00D60C13" w:rsidR="005051B8" w:rsidP="005051B8" w:rsidRDefault="005051B8" w14:paraId="6F8804D9" w14:textId="77777777">
      <w:pPr>
        <w:rPr>
          <w:rFonts w:ascii="Arial" w:hAnsi="Arial" w:cs="Arial"/>
          <w:b/>
          <w:sz w:val="24"/>
          <w:lang w:val="es-CR"/>
        </w:rPr>
      </w:pPr>
      <w:r w:rsidRPr="00D60C13">
        <w:rPr>
          <w:rFonts w:ascii="Arial" w:hAnsi="Arial" w:cs="Arial"/>
          <w:sz w:val="24"/>
        </w:rPr>
        <w:t>Este informe contiene los resultados y anexos correspondientes al estudio de carácter especial</w:t>
      </w:r>
      <w:r w:rsidRPr="00D60C13">
        <w:rPr>
          <w:rStyle w:val="Refdenotaalpie"/>
          <w:rFonts w:ascii="Arial" w:hAnsi="Arial" w:cs="Arial"/>
          <w:sz w:val="24"/>
        </w:rPr>
        <w:footnoteReference w:id="1"/>
      </w:r>
      <w:r w:rsidRPr="00D60C13">
        <w:rPr>
          <w:rFonts w:ascii="Arial" w:hAnsi="Arial" w:cs="Arial"/>
          <w:sz w:val="24"/>
        </w:rPr>
        <w:t xml:space="preserve"> mediante el cual esta Auditoría evaluó </w:t>
      </w:r>
      <w:r>
        <w:rPr>
          <w:rFonts w:ascii="Arial" w:hAnsi="Arial" w:cs="Arial"/>
          <w:sz w:val="24"/>
        </w:rPr>
        <w:t xml:space="preserve">el estado de situación del </w:t>
      </w:r>
      <w:r w:rsidRPr="00D60C13">
        <w:rPr>
          <w:rFonts w:ascii="Arial" w:hAnsi="Arial" w:cs="Arial"/>
          <w:sz w:val="24"/>
        </w:rPr>
        <w:t>Fideicomiso No.120-97 (03-99)</w:t>
      </w:r>
      <w:r>
        <w:rPr>
          <w:rFonts w:ascii="Arial" w:hAnsi="Arial" w:cs="Arial"/>
          <w:sz w:val="24"/>
        </w:rPr>
        <w:t>,</w:t>
      </w:r>
      <w:r w:rsidRPr="00D60C13">
        <w:rPr>
          <w:rFonts w:ascii="Arial" w:hAnsi="Arial" w:cs="Arial"/>
          <w:sz w:val="24"/>
        </w:rPr>
        <w:t xml:space="preserve"> </w:t>
      </w:r>
      <w:r>
        <w:rPr>
          <w:rFonts w:ascii="Arial" w:hAnsi="Arial" w:cs="Arial"/>
          <w:sz w:val="24"/>
        </w:rPr>
        <w:t xml:space="preserve">firmado por el </w:t>
      </w:r>
      <w:r w:rsidRPr="00D60C13">
        <w:rPr>
          <w:rFonts w:ascii="Arial" w:hAnsi="Arial" w:cs="Arial"/>
          <w:sz w:val="24"/>
        </w:rPr>
        <w:t xml:space="preserve">Banco Central de Costa Rica y </w:t>
      </w:r>
      <w:r>
        <w:rPr>
          <w:rFonts w:ascii="Arial" w:hAnsi="Arial" w:cs="Arial"/>
          <w:sz w:val="24"/>
        </w:rPr>
        <w:t xml:space="preserve">el Banco Popular y Desarrollo Comunal, </w:t>
      </w:r>
      <w:r w:rsidRPr="00D60C13">
        <w:rPr>
          <w:rFonts w:ascii="Arial" w:hAnsi="Arial" w:cs="Arial"/>
          <w:sz w:val="24"/>
        </w:rPr>
        <w:t>que está bajo la responsabilidad de la Gerencia del Banco Central de Costa Rica</w:t>
      </w:r>
      <w:r>
        <w:rPr>
          <w:rFonts w:ascii="Arial" w:hAnsi="Arial" w:cs="Arial"/>
          <w:sz w:val="24"/>
        </w:rPr>
        <w:t xml:space="preserve">. El objetivo del trabajo fue </w:t>
      </w:r>
      <w:r w:rsidRPr="00D60C13">
        <w:rPr>
          <w:rFonts w:ascii="Arial" w:hAnsi="Arial" w:cs="Arial"/>
          <w:sz w:val="24"/>
        </w:rPr>
        <w:t xml:space="preserve">verificar </w:t>
      </w:r>
      <w:r>
        <w:rPr>
          <w:rFonts w:ascii="Arial" w:hAnsi="Arial" w:cs="Arial"/>
          <w:sz w:val="24"/>
        </w:rPr>
        <w:t>el cumplimiento del marco legal</w:t>
      </w:r>
      <w:r w:rsidRPr="00D60C13">
        <w:rPr>
          <w:rFonts w:ascii="Arial" w:hAnsi="Arial" w:eastAsia="Arial" w:cs="Arial"/>
          <w:sz w:val="24"/>
        </w:rPr>
        <w:t xml:space="preserve"> </w:t>
      </w:r>
      <w:r>
        <w:rPr>
          <w:rFonts w:ascii="Arial" w:hAnsi="Arial" w:eastAsia="Arial" w:cs="Arial"/>
          <w:sz w:val="24"/>
        </w:rPr>
        <w:t xml:space="preserve">y técnico </w:t>
      </w:r>
      <w:r w:rsidRPr="00D60C13">
        <w:rPr>
          <w:rFonts w:ascii="Arial" w:hAnsi="Arial" w:eastAsia="Arial" w:cs="Arial"/>
          <w:sz w:val="24"/>
        </w:rPr>
        <w:t xml:space="preserve">que </w:t>
      </w:r>
      <w:r>
        <w:rPr>
          <w:rFonts w:ascii="Arial" w:hAnsi="Arial" w:eastAsia="Arial" w:cs="Arial"/>
          <w:sz w:val="24"/>
        </w:rPr>
        <w:t>lo</w:t>
      </w:r>
      <w:r w:rsidRPr="00D60C13">
        <w:rPr>
          <w:rFonts w:ascii="Arial" w:hAnsi="Arial" w:eastAsia="Arial" w:cs="Arial"/>
          <w:sz w:val="24"/>
        </w:rPr>
        <w:t xml:space="preserve"> regula</w:t>
      </w:r>
      <w:r w:rsidRPr="00D60C13">
        <w:rPr>
          <w:rFonts w:ascii="Arial" w:hAnsi="Arial" w:cs="Arial"/>
          <w:sz w:val="24"/>
        </w:rPr>
        <w:t>.</w:t>
      </w:r>
    </w:p>
    <w:p w:rsidRPr="00D60C13" w:rsidR="005051B8" w:rsidP="005051B8" w:rsidRDefault="005051B8" w14:paraId="502EEE8B" w14:textId="77777777">
      <w:pPr>
        <w:tabs>
          <w:tab w:val="left" w:pos="5505"/>
        </w:tabs>
        <w:rPr>
          <w:rFonts w:ascii="Arial" w:hAnsi="Arial" w:cs="Arial"/>
          <w:sz w:val="24"/>
        </w:rPr>
      </w:pPr>
    </w:p>
    <w:p w:rsidR="005051B8" w:rsidP="005051B8" w:rsidRDefault="005051B8" w14:paraId="3382321F" w14:textId="77777777">
      <w:pPr>
        <w:contextualSpacing/>
        <w:rPr>
          <w:rFonts w:ascii="Arial" w:hAnsi="Arial" w:cs="Arial"/>
          <w:sz w:val="24"/>
        </w:rPr>
      </w:pPr>
      <w:r w:rsidRPr="00D60C13">
        <w:rPr>
          <w:rFonts w:ascii="Arial" w:hAnsi="Arial" w:cs="Arial"/>
          <w:sz w:val="24"/>
        </w:rPr>
        <w:t>El alcance del estudio compren</w:t>
      </w:r>
      <w:r>
        <w:rPr>
          <w:rFonts w:ascii="Arial" w:hAnsi="Arial" w:cs="Arial"/>
          <w:sz w:val="24"/>
        </w:rPr>
        <w:t xml:space="preserve">dió </w:t>
      </w:r>
      <w:r w:rsidRPr="00D60C13">
        <w:rPr>
          <w:rFonts w:ascii="Arial" w:hAnsi="Arial" w:cs="Arial"/>
          <w:sz w:val="24"/>
          <w:lang w:eastAsia="uk-UA"/>
        </w:rPr>
        <w:t xml:space="preserve">la </w:t>
      </w:r>
      <w:r>
        <w:rPr>
          <w:rFonts w:ascii="Arial" w:hAnsi="Arial" w:cs="Arial"/>
          <w:sz w:val="24"/>
          <w:lang w:eastAsia="uk-UA"/>
        </w:rPr>
        <w:t xml:space="preserve">revisión del estado de </w:t>
      </w:r>
      <w:r w:rsidRPr="00D60C13">
        <w:rPr>
          <w:rFonts w:ascii="Arial" w:hAnsi="Arial" w:cs="Arial"/>
          <w:sz w:val="24"/>
          <w:lang w:eastAsia="uk-UA"/>
        </w:rPr>
        <w:t xml:space="preserve">situación del Fideicomiso 03-99 </w:t>
      </w:r>
      <w:r w:rsidRPr="00D60C13">
        <w:rPr>
          <w:rFonts w:ascii="Arial" w:hAnsi="Arial" w:eastAsia="Arial" w:cs="Arial"/>
          <w:sz w:val="24"/>
        </w:rPr>
        <w:t xml:space="preserve">del 16 noviembre 2023 al </w:t>
      </w:r>
      <w:r>
        <w:rPr>
          <w:rFonts w:ascii="Arial" w:hAnsi="Arial" w:eastAsia="Arial" w:cs="Arial"/>
          <w:sz w:val="24"/>
        </w:rPr>
        <w:t>26 de noviembre</w:t>
      </w:r>
      <w:r w:rsidRPr="00D60C13">
        <w:rPr>
          <w:rFonts w:ascii="Arial" w:hAnsi="Arial" w:eastAsia="Arial" w:cs="Arial"/>
          <w:sz w:val="24"/>
        </w:rPr>
        <w:t xml:space="preserve"> 2024</w:t>
      </w:r>
      <w:r>
        <w:rPr>
          <w:rFonts w:ascii="Arial" w:hAnsi="Arial" w:eastAsia="Arial" w:cs="Arial"/>
          <w:sz w:val="24"/>
        </w:rPr>
        <w:t xml:space="preserve">, </w:t>
      </w:r>
      <w:r w:rsidRPr="00D60C13">
        <w:rPr>
          <w:rFonts w:ascii="Arial" w:hAnsi="Arial" w:eastAsia="Arial" w:cs="Arial"/>
          <w:sz w:val="24"/>
        </w:rPr>
        <w:t>las gestiones realizadas por la Administración</w:t>
      </w:r>
      <w:r>
        <w:rPr>
          <w:rFonts w:ascii="Arial" w:hAnsi="Arial" w:eastAsia="Arial" w:cs="Arial"/>
          <w:sz w:val="24"/>
        </w:rPr>
        <w:t>,</w:t>
      </w:r>
      <w:r w:rsidRPr="00D60C13">
        <w:rPr>
          <w:rFonts w:ascii="Arial" w:hAnsi="Arial" w:cs="Arial"/>
          <w:sz w:val="24"/>
        </w:rPr>
        <w:t xml:space="preserve"> </w:t>
      </w:r>
      <w:r w:rsidRPr="00D60C13">
        <w:rPr>
          <w:rFonts w:ascii="Arial" w:hAnsi="Arial" w:cs="Arial"/>
          <w:sz w:val="24"/>
          <w:lang w:eastAsia="uk-UA"/>
        </w:rPr>
        <w:t>la revisión de los resultados financieros y la rendición de cuentas</w:t>
      </w:r>
      <w:r>
        <w:rPr>
          <w:rFonts w:ascii="Arial" w:hAnsi="Arial" w:cs="Arial"/>
          <w:sz w:val="24"/>
          <w:lang w:eastAsia="uk-UA"/>
        </w:rPr>
        <w:t xml:space="preserve">. </w:t>
      </w:r>
      <w:r w:rsidRPr="00D60C13">
        <w:rPr>
          <w:rFonts w:ascii="Arial" w:hAnsi="Arial" w:cs="Arial"/>
          <w:sz w:val="24"/>
        </w:rPr>
        <w:t xml:space="preserve">No obstante, se presentaron </w:t>
      </w:r>
      <w:r w:rsidRPr="00D60C13">
        <w:rPr>
          <w:rFonts w:ascii="Arial" w:hAnsi="Arial" w:cs="Arial"/>
          <w:b/>
          <w:bCs/>
          <w:sz w:val="24"/>
        </w:rPr>
        <w:t>limitaciones al alcance</w:t>
      </w:r>
      <w:r w:rsidRPr="00D60C13">
        <w:rPr>
          <w:rFonts w:ascii="Arial" w:hAnsi="Arial" w:cs="Arial"/>
          <w:sz w:val="24"/>
        </w:rPr>
        <w:t xml:space="preserve"> debido a que no se logró obtener toda la información necesaria</w:t>
      </w:r>
      <w:r>
        <w:rPr>
          <w:rStyle w:val="Refdenotaalpie"/>
          <w:rFonts w:ascii="Arial" w:hAnsi="Arial" w:cs="Arial"/>
          <w:sz w:val="24"/>
        </w:rPr>
        <w:footnoteReference w:id="2"/>
      </w:r>
      <w:r w:rsidRPr="00D60C13">
        <w:rPr>
          <w:rFonts w:ascii="Arial" w:hAnsi="Arial" w:cs="Arial"/>
          <w:sz w:val="24"/>
        </w:rPr>
        <w:t xml:space="preserve"> para </w:t>
      </w:r>
      <w:r>
        <w:rPr>
          <w:rFonts w:ascii="Arial" w:hAnsi="Arial" w:cs="Arial"/>
          <w:sz w:val="24"/>
        </w:rPr>
        <w:t>la</w:t>
      </w:r>
      <w:r w:rsidRPr="00D60C13">
        <w:rPr>
          <w:rFonts w:ascii="Arial" w:hAnsi="Arial" w:cs="Arial"/>
          <w:sz w:val="24"/>
        </w:rPr>
        <w:t xml:space="preserve"> revisión del estado de situación del Fideicomiso.</w:t>
      </w:r>
    </w:p>
    <w:p w:rsidRPr="00D60C13" w:rsidR="005051B8" w:rsidP="005051B8" w:rsidRDefault="005051B8" w14:paraId="24C9B11F" w14:textId="77777777">
      <w:pPr>
        <w:contextualSpacing/>
        <w:rPr>
          <w:rFonts w:ascii="Arial" w:hAnsi="Arial" w:cs="Arial"/>
          <w:sz w:val="24"/>
          <w:lang w:eastAsia="uk-UA"/>
        </w:rPr>
      </w:pPr>
    </w:p>
    <w:p w:rsidRPr="00D60C13" w:rsidR="005051B8" w:rsidP="005051B8" w:rsidRDefault="005051B8" w14:paraId="689CAE47" w14:textId="77777777">
      <w:pPr>
        <w:pStyle w:val="Negrita"/>
        <w:rPr>
          <w:rFonts w:ascii="Arial" w:hAnsi="Arial" w:cs="Arial"/>
          <w:sz w:val="24"/>
        </w:rPr>
      </w:pPr>
      <w:r w:rsidRPr="00D60C13">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D60C13" w:rsidR="005051B8" w:rsidP="005051B8" w:rsidRDefault="005051B8" w14:paraId="5DD6C696" w14:textId="77777777">
      <w:pPr>
        <w:contextualSpacing/>
        <w:rPr>
          <w:rFonts w:ascii="Arial" w:hAnsi="Arial" w:cs="Arial"/>
          <w:sz w:val="24"/>
        </w:rPr>
      </w:pPr>
    </w:p>
    <w:p w:rsidRPr="00D60C13" w:rsidR="005051B8" w:rsidP="005051B8" w:rsidRDefault="005051B8" w14:paraId="138D5ECF" w14:textId="77777777">
      <w:pPr>
        <w:pStyle w:val="Ttulo1"/>
        <w:numPr>
          <w:ilvl w:val="0"/>
          <w:numId w:val="13"/>
        </w:numPr>
        <w:spacing w:before="0" w:after="0"/>
        <w:ind w:left="426" w:right="-340" w:hanging="142"/>
        <w:jc w:val="both"/>
        <w:rPr>
          <w:bCs w:val="0"/>
          <w:color w:val="1C4063" w:themeColor="accent1" w:themeShade="80"/>
          <w:kern w:val="0"/>
          <w:sz w:val="24"/>
          <w:szCs w:val="24"/>
          <w:lang w:val="es-CR" w:eastAsia="es-CR"/>
        </w:rPr>
      </w:pPr>
      <w:r w:rsidRPr="00D60C13">
        <w:rPr>
          <w:bCs w:val="0"/>
          <w:color w:val="1C4063" w:themeColor="accent1" w:themeShade="80"/>
          <w:kern w:val="0"/>
          <w:sz w:val="24"/>
          <w:szCs w:val="24"/>
          <w:lang w:val="es-CR" w:eastAsia="es-CR"/>
        </w:rPr>
        <w:t>GENERALIDADES</w:t>
      </w:r>
    </w:p>
    <w:p w:rsidR="005051B8" w:rsidP="005051B8" w:rsidRDefault="005051B8" w14:paraId="317AD768" w14:textId="77777777">
      <w:pPr>
        <w:contextualSpacing/>
        <w:rPr>
          <w:rFonts w:ascii="Arial" w:hAnsi="Arial" w:cs="Arial"/>
          <w:sz w:val="24"/>
        </w:rPr>
      </w:pPr>
      <w:bookmarkStart w:name="_Hlk171873726" w:id="0"/>
    </w:p>
    <w:p w:rsidRPr="00D60C13" w:rsidR="005051B8" w:rsidP="005051B8" w:rsidRDefault="005051B8" w14:paraId="50A69110" w14:textId="77777777">
      <w:pPr>
        <w:contextualSpacing/>
        <w:rPr>
          <w:rFonts w:ascii="Arial" w:hAnsi="Arial" w:cs="Arial"/>
          <w:sz w:val="24"/>
        </w:rPr>
      </w:pPr>
      <w:r w:rsidRPr="00D60C13">
        <w:rPr>
          <w:rFonts w:ascii="Arial" w:hAnsi="Arial" w:cs="Arial"/>
          <w:sz w:val="24"/>
        </w:rPr>
        <w:t>La Ley de Disolución del Banco Anglo Costarricense</w:t>
      </w:r>
      <w:r>
        <w:rPr>
          <w:rFonts w:ascii="Arial" w:hAnsi="Arial" w:cs="Arial"/>
          <w:sz w:val="24"/>
        </w:rPr>
        <w:t>,</w:t>
      </w:r>
      <w:r w:rsidRPr="00D60C13">
        <w:rPr>
          <w:rFonts w:ascii="Arial" w:hAnsi="Arial" w:cs="Arial"/>
          <w:sz w:val="24"/>
        </w:rPr>
        <w:t xml:space="preserve"> No. 7471</w:t>
      </w:r>
      <w:r w:rsidRPr="00D60C13">
        <w:rPr>
          <w:rStyle w:val="Refdenotaalpie"/>
          <w:rFonts w:ascii="Arial" w:hAnsi="Arial" w:cs="Arial"/>
          <w:sz w:val="24"/>
        </w:rPr>
        <w:footnoteReference w:id="3"/>
      </w:r>
      <w:r>
        <w:rPr>
          <w:rFonts w:ascii="Arial" w:hAnsi="Arial" w:cs="Arial"/>
          <w:sz w:val="24"/>
        </w:rPr>
        <w:t>,</w:t>
      </w:r>
      <w:r w:rsidRPr="00D60C13">
        <w:rPr>
          <w:rFonts w:ascii="Arial" w:hAnsi="Arial" w:cs="Arial"/>
          <w:sz w:val="24"/>
        </w:rPr>
        <w:t xml:space="preserve"> traspasó al Banco Central de Costa Rica (BCCR), en dación de pago, los créditos en favor del extinto Banco Anglo Costarricense (BAC) que no pudieron cobrarse total o parcialmente durante el proceso de liquidación de esa entidad, con el fin de continuar su gestión de cobro mediante un contrato de fideicomiso, de administración o gestoría, con otros bancos o entidades.</w:t>
      </w:r>
    </w:p>
    <w:p w:rsidRPr="00D60C13" w:rsidR="005051B8" w:rsidP="005051B8" w:rsidRDefault="005051B8" w14:paraId="2117FC50" w14:textId="77777777">
      <w:pPr>
        <w:contextualSpacing/>
        <w:rPr>
          <w:rFonts w:ascii="Arial" w:hAnsi="Arial" w:cs="Arial"/>
          <w:sz w:val="24"/>
        </w:rPr>
      </w:pPr>
    </w:p>
    <w:p w:rsidRPr="00D60C13" w:rsidR="005051B8" w:rsidP="005051B8" w:rsidRDefault="005051B8" w14:paraId="30375950" w14:textId="77777777">
      <w:pPr>
        <w:tabs>
          <w:tab w:val="left" w:pos="7371"/>
        </w:tabs>
        <w:contextualSpacing/>
        <w:rPr>
          <w:rFonts w:ascii="Arial" w:hAnsi="Arial" w:cs="Arial"/>
          <w:sz w:val="24"/>
        </w:rPr>
      </w:pPr>
      <w:r w:rsidRPr="00D60C13">
        <w:rPr>
          <w:rFonts w:ascii="Arial" w:hAnsi="Arial" w:cs="Arial"/>
          <w:sz w:val="24"/>
        </w:rPr>
        <w:lastRenderedPageBreak/>
        <w:t>Para cumplir lo anterior, el 23 de enero de 1997 el Banco Central firmó un contrato de fideicomiso con el Banco Cooperativo Costarricense R.L. (</w:t>
      </w:r>
      <w:r>
        <w:rPr>
          <w:rFonts w:ascii="Arial" w:hAnsi="Arial" w:cs="Arial"/>
          <w:sz w:val="24"/>
        </w:rPr>
        <w:t>Bancoop</w:t>
      </w:r>
      <w:r w:rsidRPr="00D60C13">
        <w:rPr>
          <w:rFonts w:ascii="Arial" w:hAnsi="Arial" w:cs="Arial"/>
          <w:sz w:val="24"/>
        </w:rPr>
        <w:t>)</w:t>
      </w:r>
      <w:r>
        <w:rPr>
          <w:rFonts w:ascii="Arial" w:hAnsi="Arial" w:cs="Arial"/>
          <w:sz w:val="24"/>
        </w:rPr>
        <w:t>;</w:t>
      </w:r>
      <w:r w:rsidRPr="00D60C13">
        <w:rPr>
          <w:rFonts w:ascii="Arial" w:hAnsi="Arial" w:cs="Arial"/>
          <w:sz w:val="24"/>
        </w:rPr>
        <w:t xml:space="preserve"> al entrar </w:t>
      </w:r>
      <w:r>
        <w:rPr>
          <w:rFonts w:ascii="Arial" w:hAnsi="Arial" w:cs="Arial"/>
          <w:sz w:val="24"/>
        </w:rPr>
        <w:t xml:space="preserve">este </w:t>
      </w:r>
      <w:r w:rsidRPr="00D60C13">
        <w:rPr>
          <w:rFonts w:ascii="Arial" w:hAnsi="Arial" w:cs="Arial"/>
          <w:sz w:val="24"/>
        </w:rPr>
        <w:t xml:space="preserve">en </w:t>
      </w:r>
      <w:r>
        <w:rPr>
          <w:rFonts w:ascii="Arial" w:hAnsi="Arial" w:cs="Arial"/>
          <w:sz w:val="24"/>
        </w:rPr>
        <w:t xml:space="preserve">proceso de </w:t>
      </w:r>
      <w:r w:rsidRPr="00D60C13">
        <w:rPr>
          <w:rFonts w:ascii="Arial" w:hAnsi="Arial" w:cs="Arial"/>
          <w:sz w:val="24"/>
        </w:rPr>
        <w:t xml:space="preserve">quiebra, el 23 de noviembre de1999 el Banco Central realizó un convenio de sustitución del </w:t>
      </w:r>
      <w:r>
        <w:rPr>
          <w:rFonts w:ascii="Arial" w:hAnsi="Arial" w:cs="Arial"/>
          <w:sz w:val="24"/>
        </w:rPr>
        <w:t>f</w:t>
      </w:r>
      <w:r w:rsidRPr="00D60C13">
        <w:rPr>
          <w:rFonts w:ascii="Arial" w:hAnsi="Arial" w:cs="Arial"/>
          <w:sz w:val="24"/>
        </w:rPr>
        <w:t xml:space="preserve">iduciario con el Banco Popular y de Desarrollo Comunal (BPDC), el cual se encuentra vigente hasta la fecha. </w:t>
      </w:r>
      <w:r w:rsidRPr="00D60C13">
        <w:rPr>
          <w:rFonts w:ascii="Arial" w:hAnsi="Arial" w:cs="Arial"/>
          <w:sz w:val="24"/>
          <w:lang w:val="es-CR"/>
        </w:rPr>
        <w:t xml:space="preserve">Una quinta adenda </w:t>
      </w:r>
      <w:r>
        <w:rPr>
          <w:rFonts w:ascii="Arial" w:hAnsi="Arial" w:cs="Arial"/>
          <w:sz w:val="24"/>
          <w:lang w:val="es-CR"/>
        </w:rPr>
        <w:t xml:space="preserve">al convenio </w:t>
      </w:r>
      <w:r w:rsidRPr="00D60C13">
        <w:rPr>
          <w:rFonts w:ascii="Arial" w:hAnsi="Arial" w:cs="Arial"/>
          <w:sz w:val="24"/>
          <w:lang w:val="es-CR"/>
        </w:rPr>
        <w:t>se encuentra en revisión por parte de la Asesoría Jurídica del Banco Central</w:t>
      </w:r>
      <w:r w:rsidRPr="00D60C13">
        <w:rPr>
          <w:rStyle w:val="Refdenotaalpie"/>
          <w:rFonts w:ascii="Arial" w:hAnsi="Arial" w:cs="Arial"/>
          <w:sz w:val="24"/>
          <w:lang w:val="es-CR"/>
        </w:rPr>
        <w:footnoteReference w:id="4"/>
      </w:r>
      <w:r>
        <w:rPr>
          <w:rFonts w:ascii="Arial" w:hAnsi="Arial" w:cs="Arial"/>
          <w:sz w:val="24"/>
          <w:lang w:val="es-CR"/>
        </w:rPr>
        <w:t>.</w:t>
      </w:r>
    </w:p>
    <w:bookmarkEnd w:id="0"/>
    <w:p w:rsidRPr="00D60C13" w:rsidR="005051B8" w:rsidP="005051B8" w:rsidRDefault="005051B8" w14:paraId="566A1A24" w14:textId="77777777">
      <w:pPr>
        <w:pStyle w:val="Prrafodelista"/>
        <w:ind w:left="513"/>
        <w:rPr>
          <w:rFonts w:ascii="Arial" w:hAnsi="Arial" w:cs="Arial"/>
          <w:sz w:val="24"/>
          <w:lang w:val="es-CR"/>
        </w:rPr>
      </w:pPr>
    </w:p>
    <w:p w:rsidRPr="00D60C13" w:rsidR="005051B8" w:rsidP="005051B8" w:rsidRDefault="005051B8" w14:paraId="3F79CD3E" w14:textId="77777777">
      <w:pPr>
        <w:pStyle w:val="Ttulo1"/>
        <w:numPr>
          <w:ilvl w:val="0"/>
          <w:numId w:val="13"/>
        </w:numPr>
        <w:spacing w:before="0" w:after="0"/>
        <w:ind w:left="426" w:right="-340" w:hanging="142"/>
        <w:jc w:val="both"/>
        <w:rPr>
          <w:bCs w:val="0"/>
          <w:color w:val="1C4063" w:themeColor="accent1" w:themeShade="80"/>
          <w:kern w:val="0"/>
          <w:sz w:val="24"/>
          <w:szCs w:val="24"/>
          <w:lang w:val="es-CR" w:eastAsia="es-CR"/>
        </w:rPr>
      </w:pPr>
      <w:r w:rsidRPr="00D60C13">
        <w:rPr>
          <w:bCs w:val="0"/>
          <w:color w:val="1C4063" w:themeColor="accent1" w:themeShade="80"/>
          <w:kern w:val="0"/>
          <w:sz w:val="24"/>
          <w:szCs w:val="24"/>
          <w:lang w:val="es-CR" w:eastAsia="es-CR"/>
        </w:rPr>
        <w:t>RESUMEN DE RESULTADOS</w:t>
      </w:r>
    </w:p>
    <w:p w:rsidRPr="00D60C13" w:rsidR="005051B8" w:rsidP="005051B8" w:rsidRDefault="005051B8" w14:paraId="3EC38828" w14:textId="77777777">
      <w:pPr>
        <w:pStyle w:val="Prrafodelista"/>
        <w:ind w:left="513"/>
        <w:rPr>
          <w:rFonts w:ascii="Arial" w:hAnsi="Arial" w:cs="Arial"/>
          <w:sz w:val="24"/>
          <w:lang w:val="es-CR"/>
        </w:rPr>
      </w:pPr>
    </w:p>
    <w:p w:rsidRPr="004A24F4" w:rsidR="005051B8" w:rsidP="005051B8" w:rsidRDefault="005051B8" w14:paraId="6E4B4F0E" w14:textId="77777777">
      <w:pPr>
        <w:rPr>
          <w:rFonts w:ascii="Arial" w:hAnsi="Arial" w:cs="Arial"/>
          <w:color w:val="FF0000"/>
          <w:sz w:val="24"/>
        </w:rPr>
      </w:pPr>
      <w:r w:rsidRPr="004A24F4">
        <w:rPr>
          <w:rFonts w:ascii="Arial" w:hAnsi="Arial" w:cs="Arial"/>
          <w:sz w:val="24"/>
        </w:rPr>
        <w:t xml:space="preserve">Los resultados de esta evaluación permitieron identificar los siguientes aspectos: </w:t>
      </w:r>
    </w:p>
    <w:p w:rsidRPr="004A24F4" w:rsidR="005051B8" w:rsidP="005051B8" w:rsidRDefault="005051B8" w14:paraId="5A24B4D6" w14:textId="77777777">
      <w:pPr>
        <w:rPr>
          <w:rFonts w:ascii="Arial" w:hAnsi="Arial" w:cs="Arial"/>
          <w:color w:val="FF0000"/>
          <w:sz w:val="24"/>
        </w:rPr>
      </w:pPr>
    </w:p>
    <w:p w:rsidRPr="004A24F4" w:rsidR="005051B8" w:rsidP="005051B8" w:rsidRDefault="005051B8" w14:paraId="4D3A4D2F" w14:textId="77777777">
      <w:pPr>
        <w:pStyle w:val="Prrafodelista"/>
        <w:numPr>
          <w:ilvl w:val="0"/>
          <w:numId w:val="14"/>
        </w:numPr>
        <w:ind w:left="567" w:hanging="283"/>
        <w:rPr>
          <w:rFonts w:ascii="Arial" w:hAnsi="Arial" w:cs="Arial"/>
          <w:sz w:val="24"/>
        </w:rPr>
      </w:pPr>
      <w:r w:rsidRPr="004A24F4">
        <w:rPr>
          <w:rFonts w:ascii="Arial" w:hAnsi="Arial" w:cs="Arial"/>
          <w:sz w:val="24"/>
        </w:rPr>
        <w:t>Desde su inicio hasta el 2009, el Fideicomiso trasladó al Banco Central recursos netos por ₡1 628,6 millones originados en la recuperación de la cartera de crédito recibida y una vez deducidos sus gastos, conforme lo dispuesto en el contrato</w:t>
      </w:r>
      <w:r w:rsidRPr="004A24F4">
        <w:rPr>
          <w:rStyle w:val="Refdenotaalpie"/>
          <w:rFonts w:ascii="Arial" w:hAnsi="Arial" w:cs="Arial"/>
          <w:sz w:val="24"/>
        </w:rPr>
        <w:footnoteReference w:id="5"/>
      </w:r>
      <w:r w:rsidRPr="004A24F4">
        <w:rPr>
          <w:rFonts w:ascii="Arial" w:hAnsi="Arial" w:cs="Arial"/>
          <w:sz w:val="24"/>
        </w:rPr>
        <w:t>. Este monto neto recibido por el BCCR fue equivalente en ese momento al 95% de la valoración de la cartera inicial que, según la estimación realizada por la Superintendencia General de Entidades Financieras, era de ₡1 724,5 millones</w:t>
      </w:r>
      <w:r w:rsidRPr="004A24F4">
        <w:rPr>
          <w:rStyle w:val="Refdenotaalpie"/>
          <w:rFonts w:ascii="Arial" w:hAnsi="Arial" w:cs="Arial"/>
          <w:sz w:val="24"/>
        </w:rPr>
        <w:footnoteReference w:id="6"/>
      </w:r>
      <w:r w:rsidRPr="004A24F4">
        <w:rPr>
          <w:rFonts w:ascii="Arial" w:hAnsi="Arial" w:cs="Arial"/>
          <w:sz w:val="24"/>
        </w:rPr>
        <w:t xml:space="preserve">. </w:t>
      </w:r>
    </w:p>
    <w:p w:rsidRPr="004A24F4" w:rsidR="005051B8" w:rsidP="005051B8" w:rsidRDefault="005051B8" w14:paraId="50AFDCF0" w14:textId="77777777">
      <w:pPr>
        <w:ind w:left="567" w:hanging="283"/>
        <w:rPr>
          <w:rFonts w:ascii="Arial" w:hAnsi="Arial" w:cs="Arial"/>
          <w:sz w:val="24"/>
        </w:rPr>
      </w:pPr>
    </w:p>
    <w:p w:rsidRPr="004A24F4" w:rsidR="005051B8" w:rsidP="005051B8" w:rsidRDefault="005051B8" w14:paraId="05BBCD5D" w14:textId="77777777">
      <w:pPr>
        <w:pStyle w:val="Prrafodelista"/>
        <w:numPr>
          <w:ilvl w:val="0"/>
          <w:numId w:val="14"/>
        </w:numPr>
        <w:ind w:left="567" w:hanging="283"/>
        <w:rPr>
          <w:rFonts w:ascii="Arial" w:hAnsi="Arial" w:cs="Arial"/>
          <w:sz w:val="24"/>
        </w:rPr>
      </w:pPr>
      <w:r w:rsidRPr="004A24F4">
        <w:rPr>
          <w:rFonts w:ascii="Arial" w:hAnsi="Arial" w:cs="Arial"/>
          <w:sz w:val="24"/>
        </w:rPr>
        <w:t xml:space="preserve">Entre el 2010 y 2013 el Banco Central no recibió recursos del Fideicomiso, ya que los ingresos apenas fueron suficientes para cubrir los costos operativos de esos años. </w:t>
      </w:r>
    </w:p>
    <w:p w:rsidRPr="004A24F4" w:rsidR="005051B8" w:rsidP="005051B8" w:rsidRDefault="005051B8" w14:paraId="10C22B06" w14:textId="77777777">
      <w:pPr>
        <w:ind w:left="567" w:hanging="283"/>
        <w:rPr>
          <w:rFonts w:ascii="Arial" w:hAnsi="Arial" w:cs="Arial"/>
          <w:sz w:val="24"/>
        </w:rPr>
      </w:pPr>
    </w:p>
    <w:p w:rsidRPr="004A24F4" w:rsidR="005051B8" w:rsidP="005051B8" w:rsidRDefault="005051B8" w14:paraId="03F94E8A" w14:textId="77777777">
      <w:pPr>
        <w:pStyle w:val="Prrafodelista"/>
        <w:numPr>
          <w:ilvl w:val="0"/>
          <w:numId w:val="14"/>
        </w:numPr>
        <w:ind w:left="567" w:hanging="283"/>
        <w:rPr>
          <w:rFonts w:ascii="Arial" w:hAnsi="Arial" w:cs="Arial"/>
          <w:sz w:val="24"/>
        </w:rPr>
      </w:pPr>
      <w:r w:rsidRPr="004A24F4">
        <w:rPr>
          <w:rFonts w:ascii="Arial" w:hAnsi="Arial" w:cs="Arial"/>
          <w:sz w:val="24"/>
        </w:rPr>
        <w:t>A partir del 2014, el Fideicomiso generó recuperaciones, pero estas no cubrieron sus gastos de operación de mantenimiento de cartera y la comisión del Fiduciario, por lo que se aplicó lo dispuesto en la cláusula decima primera del contrato</w:t>
      </w:r>
      <w:r w:rsidRPr="004A24F4">
        <w:rPr>
          <w:rFonts w:ascii="Arial" w:hAnsi="Arial" w:cs="Arial"/>
          <w:sz w:val="24"/>
          <w:vertAlign w:val="superscript"/>
        </w:rPr>
        <w:footnoteReference w:id="7"/>
      </w:r>
      <w:r w:rsidRPr="004A24F4">
        <w:rPr>
          <w:rFonts w:ascii="Arial" w:hAnsi="Arial" w:cs="Arial"/>
          <w:sz w:val="24"/>
        </w:rPr>
        <w:t>, dando lugar al desembolso de aportes del BCCR al Fideicomiso para que este continuara su gestión, por un monto acumulado de ₡1 539,8 millones a noviembre 2024.</w:t>
      </w:r>
    </w:p>
    <w:p w:rsidRPr="004A24F4" w:rsidR="005051B8" w:rsidP="005051B8" w:rsidRDefault="005051B8" w14:paraId="0E46B0F1" w14:textId="77777777">
      <w:pPr>
        <w:pStyle w:val="Prrafodelista"/>
        <w:ind w:left="567" w:hanging="283"/>
        <w:rPr>
          <w:rFonts w:ascii="Arial" w:hAnsi="Arial" w:cs="Arial"/>
          <w:sz w:val="24"/>
        </w:rPr>
      </w:pPr>
    </w:p>
    <w:p w:rsidRPr="004A24F4" w:rsidR="005051B8" w:rsidP="005051B8" w:rsidRDefault="005051B8" w14:paraId="48FED8DA" w14:textId="77777777">
      <w:pPr>
        <w:pStyle w:val="Prrafodelista"/>
        <w:numPr>
          <w:ilvl w:val="0"/>
          <w:numId w:val="14"/>
        </w:numPr>
        <w:ind w:left="567" w:hanging="283"/>
        <w:rPr>
          <w:rFonts w:ascii="Arial" w:hAnsi="Arial" w:cs="Arial"/>
          <w:sz w:val="24"/>
        </w:rPr>
      </w:pPr>
      <w:r w:rsidRPr="004A24F4">
        <w:rPr>
          <w:rFonts w:ascii="Arial" w:hAnsi="Arial" w:cs="Arial"/>
          <w:noProof/>
          <w:sz w:val="24"/>
        </w:rPr>
        <w:t xml:space="preserve">Los desembolsos de aportes mensuales al Fideicomiso, aprobados por la Gerencia del Banco Central de enero a noviembre de 2024, implicaron la presentación de un detalle al final de cada mes, por parte del Área de Fideicomiso del Banco Popular, que comprende la aplicación del desembolso autorizado al inicio de mes y la justificación del monto requerido para el mes siguiente. Se observó que las solicitudes de fondos incluyen la comisión del fiduciario: monto fijo “piso” de </w:t>
      </w:r>
      <w:r w:rsidRPr="004A24F4">
        <w:rPr>
          <w:rFonts w:ascii="Arial" w:hAnsi="Arial" w:cs="Arial"/>
          <w:sz w:val="24"/>
        </w:rPr>
        <w:t>₡</w:t>
      </w:r>
      <w:r w:rsidRPr="004A24F4">
        <w:rPr>
          <w:rFonts w:ascii="Arial" w:hAnsi="Arial" w:cs="Arial"/>
          <w:noProof/>
          <w:sz w:val="24"/>
        </w:rPr>
        <w:t xml:space="preserve">2,5 millones de colones, más el IVA, siendo en promedio </w:t>
      </w:r>
      <w:r w:rsidRPr="004A24F4">
        <w:rPr>
          <w:rFonts w:ascii="Arial" w:hAnsi="Arial" w:cs="Arial"/>
          <w:sz w:val="24"/>
        </w:rPr>
        <w:t>₡</w:t>
      </w:r>
      <w:r w:rsidRPr="004A24F4">
        <w:rPr>
          <w:rFonts w:ascii="Arial" w:hAnsi="Arial" w:cs="Arial"/>
          <w:noProof/>
          <w:sz w:val="24"/>
        </w:rPr>
        <w:t>2,8 millones mensuales</w:t>
      </w:r>
      <w:r w:rsidRPr="004A24F4">
        <w:rPr>
          <w:rStyle w:val="Refdenotaalpie"/>
          <w:rFonts w:ascii="Arial" w:hAnsi="Arial" w:cs="Arial"/>
          <w:noProof/>
          <w:sz w:val="24"/>
        </w:rPr>
        <w:footnoteReference w:id="8"/>
      </w:r>
      <w:r w:rsidRPr="004A24F4">
        <w:rPr>
          <w:rFonts w:ascii="Arial" w:hAnsi="Arial" w:cs="Arial"/>
          <w:noProof/>
          <w:sz w:val="24"/>
        </w:rPr>
        <w:t>.</w:t>
      </w:r>
    </w:p>
    <w:p w:rsidRPr="004A24F4" w:rsidR="005051B8" w:rsidP="005051B8" w:rsidRDefault="005051B8" w14:paraId="73D21216" w14:textId="77777777">
      <w:pPr>
        <w:pStyle w:val="Prrafodelista"/>
        <w:ind w:left="567" w:hanging="283"/>
        <w:rPr>
          <w:rFonts w:ascii="Arial" w:hAnsi="Arial" w:cs="Arial"/>
          <w:sz w:val="24"/>
        </w:rPr>
      </w:pPr>
    </w:p>
    <w:p w:rsidRPr="004A24F4" w:rsidR="005051B8" w:rsidP="005051B8" w:rsidRDefault="005051B8" w14:paraId="5D0CCF99" w14:textId="77777777">
      <w:pPr>
        <w:pStyle w:val="Prrafodelista"/>
        <w:numPr>
          <w:ilvl w:val="0"/>
          <w:numId w:val="14"/>
        </w:numPr>
        <w:ind w:left="567" w:hanging="283"/>
        <w:rPr>
          <w:rFonts w:ascii="Arial" w:hAnsi="Arial" w:cs="Arial"/>
          <w:sz w:val="24"/>
        </w:rPr>
      </w:pPr>
      <w:r w:rsidRPr="004A24F4">
        <w:rPr>
          <w:rFonts w:ascii="Arial" w:hAnsi="Arial" w:cs="Arial"/>
          <w:noProof/>
          <w:sz w:val="24"/>
        </w:rPr>
        <w:t>Mediante oficio DO-60-2023 del 21 de abril del 2023, la Unidad de Fideicomisos Banco Popular remitió al Banco una propuesta de modificación del contrato de fideicomiso (adenda 5), que fue trasladada a la División Asesoría Jurídica para su valoración; esta gestión aún se encuentra pendiente de resolución (</w:t>
      </w:r>
      <w:r w:rsidRPr="004A24F4">
        <w:rPr>
          <w:rFonts w:ascii="Arial" w:hAnsi="Arial" w:cs="Arial"/>
          <w:sz w:val="24"/>
        </w:rPr>
        <w:t xml:space="preserve">ver </w:t>
      </w:r>
      <w:hyperlink w:history="1" w:anchor="Anexo1">
        <w:r w:rsidRPr="004A24F4">
          <w:rPr>
            <w:rStyle w:val="Hipervnculo"/>
            <w:rFonts w:ascii="Arial" w:hAnsi="Arial" w:cs="Arial"/>
            <w:sz w:val="24"/>
          </w:rPr>
          <w:t>anexo 1</w:t>
        </w:r>
      </w:hyperlink>
      <w:r w:rsidRPr="004A24F4">
        <w:rPr>
          <w:rFonts w:ascii="Arial" w:hAnsi="Arial" w:cs="Arial"/>
          <w:noProof/>
          <w:sz w:val="24"/>
        </w:rPr>
        <w:t xml:space="preserve">). </w:t>
      </w:r>
    </w:p>
    <w:p w:rsidRPr="004A24F4" w:rsidR="005051B8" w:rsidP="005051B8" w:rsidRDefault="005051B8" w14:paraId="4F85194A" w14:textId="77777777">
      <w:pPr>
        <w:pStyle w:val="Prrafodelista"/>
        <w:ind w:left="567" w:hanging="283"/>
        <w:rPr>
          <w:rFonts w:ascii="Arial" w:hAnsi="Arial" w:cs="Arial"/>
          <w:sz w:val="24"/>
        </w:rPr>
      </w:pPr>
    </w:p>
    <w:p w:rsidRPr="004A24F4" w:rsidR="005051B8" w:rsidP="005051B8" w:rsidRDefault="005051B8" w14:paraId="40281DA0" w14:textId="77777777">
      <w:pPr>
        <w:pStyle w:val="Prrafodelista"/>
        <w:numPr>
          <w:ilvl w:val="0"/>
          <w:numId w:val="14"/>
        </w:numPr>
        <w:ind w:left="567" w:hanging="283"/>
        <w:rPr>
          <w:rFonts w:ascii="Arial" w:hAnsi="Arial" w:cs="Arial"/>
          <w:sz w:val="24"/>
        </w:rPr>
      </w:pPr>
      <w:r w:rsidRPr="004A24F4">
        <w:rPr>
          <w:rFonts w:ascii="Arial" w:hAnsi="Arial" w:cs="Arial"/>
          <w:sz w:val="24"/>
        </w:rPr>
        <w:t xml:space="preserve">Con respecto a las reclamaciones judiciales o extrajudiciales a favor o en contra del Fideicomiso, se logró verificar en las notas a los Estados Financieros al 31 de octubre del 2024 que permanecían activos los siguientes casos: tres procesos ordinarios planteados por el Fideicomiso, dos en contra, un proceso interdicto de amparo de posesión, una contrademanda hacia el Fideicomiso y un proceso penal planteado por el Ministerio Público (ver detalle en </w:t>
      </w:r>
      <w:hyperlink w:history="1" w:anchor="Anexo2">
        <w:r w:rsidRPr="004A24F4">
          <w:rPr>
            <w:rStyle w:val="Hipervnculo"/>
            <w:rFonts w:ascii="Arial" w:hAnsi="Arial" w:cs="Arial"/>
            <w:sz w:val="24"/>
          </w:rPr>
          <w:t>anexo 2, página 12 y siguientes</w:t>
        </w:r>
      </w:hyperlink>
      <w:r w:rsidRPr="004A24F4">
        <w:rPr>
          <w:rFonts w:ascii="Arial" w:hAnsi="Arial" w:cs="Arial"/>
          <w:sz w:val="24"/>
        </w:rPr>
        <w:t xml:space="preserve">). </w:t>
      </w:r>
    </w:p>
    <w:p w:rsidRPr="004A24F4" w:rsidR="005051B8" w:rsidP="005051B8" w:rsidRDefault="005051B8" w14:paraId="5E05529F" w14:textId="77777777">
      <w:pPr>
        <w:pStyle w:val="Prrafodelista"/>
        <w:ind w:left="567" w:hanging="283"/>
        <w:rPr>
          <w:rFonts w:ascii="Arial" w:hAnsi="Arial" w:cs="Arial"/>
          <w:sz w:val="24"/>
        </w:rPr>
      </w:pPr>
    </w:p>
    <w:p w:rsidRPr="004A24F4" w:rsidR="005051B8" w:rsidP="005051B8" w:rsidRDefault="005051B8" w14:paraId="0D3F9341" w14:textId="77777777">
      <w:pPr>
        <w:pStyle w:val="Prrafodelista"/>
        <w:numPr>
          <w:ilvl w:val="0"/>
          <w:numId w:val="14"/>
        </w:numPr>
        <w:ind w:left="567" w:hanging="283"/>
        <w:rPr>
          <w:rFonts w:ascii="Arial" w:hAnsi="Arial" w:cs="Arial"/>
          <w:sz w:val="24"/>
        </w:rPr>
      </w:pPr>
      <w:r w:rsidRPr="004A24F4">
        <w:rPr>
          <w:rFonts w:ascii="Arial" w:hAnsi="Arial" w:cs="Arial"/>
          <w:sz w:val="24"/>
        </w:rPr>
        <w:t>Desde su entrada en operación, el Fideicomiso ha entregado al BCCR ₡1 997,9 millones por concepto de recuperaciones netas</w:t>
      </w:r>
      <w:r w:rsidRPr="004A24F4">
        <w:rPr>
          <w:rStyle w:val="Refdenotaalpie"/>
          <w:rFonts w:ascii="Arial" w:hAnsi="Arial" w:cs="Arial"/>
          <w:sz w:val="24"/>
        </w:rPr>
        <w:footnoteReference w:id="9"/>
      </w:r>
      <w:r w:rsidRPr="004A24F4">
        <w:rPr>
          <w:rFonts w:ascii="Arial" w:hAnsi="Arial" w:cs="Arial"/>
          <w:sz w:val="24"/>
        </w:rPr>
        <w:t xml:space="preserve"> y el Banco le ha efectuado aportes por ₡1 539,8 millones para solventar gastos no cubiertos por las entradas del Fideicomiso. Considerando las recuperaciones netas recibidas menos los aportes realizados, el BCCR ha percibido un monto neto de ₡458,1 millones al 26 de noviembre del 2024 </w:t>
      </w:r>
      <w:bookmarkStart w:name="_Hlk152079881" w:id="2"/>
      <w:r w:rsidRPr="004A24F4">
        <w:rPr>
          <w:rFonts w:ascii="Arial" w:hAnsi="Arial" w:cs="Arial"/>
          <w:sz w:val="24"/>
        </w:rPr>
        <w:t xml:space="preserve">(ver detalle en </w:t>
      </w:r>
      <w:hyperlink w:history="1" w:anchor="Anexo3">
        <w:r w:rsidRPr="004A24F4">
          <w:rPr>
            <w:rStyle w:val="Hipervnculo"/>
            <w:rFonts w:ascii="Arial" w:hAnsi="Arial" w:cs="Arial"/>
            <w:sz w:val="24"/>
          </w:rPr>
          <w:t>anexo 3</w:t>
        </w:r>
      </w:hyperlink>
      <w:r w:rsidRPr="004A24F4">
        <w:rPr>
          <w:rFonts w:ascii="Arial" w:hAnsi="Arial" w:cs="Arial"/>
          <w:sz w:val="24"/>
        </w:rPr>
        <w:t xml:space="preserve">). </w:t>
      </w:r>
    </w:p>
    <w:p w:rsidRPr="004A24F4" w:rsidR="005051B8" w:rsidP="005051B8" w:rsidRDefault="005051B8" w14:paraId="5B00D0E5" w14:textId="77777777">
      <w:pPr>
        <w:pStyle w:val="Prrafodelista"/>
        <w:ind w:left="567" w:hanging="283"/>
        <w:rPr>
          <w:rFonts w:ascii="Arial" w:hAnsi="Arial" w:cs="Arial"/>
          <w:sz w:val="24"/>
        </w:rPr>
      </w:pPr>
    </w:p>
    <w:p w:rsidRPr="004A24F4" w:rsidR="005051B8" w:rsidP="005051B8" w:rsidRDefault="005051B8" w14:paraId="495AC871" w14:textId="77777777">
      <w:pPr>
        <w:pStyle w:val="Prrafodelista"/>
        <w:numPr>
          <w:ilvl w:val="0"/>
          <w:numId w:val="14"/>
        </w:numPr>
        <w:spacing w:after="160" w:line="259" w:lineRule="auto"/>
        <w:ind w:left="567" w:hanging="283"/>
        <w:rPr>
          <w:rFonts w:ascii="Arial" w:hAnsi="Arial" w:cs="Arial"/>
          <w:i/>
          <w:iCs/>
          <w:sz w:val="24"/>
        </w:rPr>
      </w:pPr>
      <w:r w:rsidRPr="004A24F4">
        <w:rPr>
          <w:rFonts w:ascii="Arial" w:hAnsi="Arial" w:cs="Arial"/>
          <w:color w:val="000000" w:themeColor="background1"/>
          <w:sz w:val="24"/>
        </w:rPr>
        <w:t>No se obtuvo evidencia de que la Administración presentara a la Junta Directiva del BCCR informes acerca del estado de situación del fideicomiso, en cumplimiento de lo instruido por esta de “</w:t>
      </w:r>
      <w:r w:rsidRPr="004A24F4">
        <w:rPr>
          <w:rFonts w:ascii="Arial" w:hAnsi="Arial" w:cs="Arial"/>
          <w:sz w:val="24"/>
        </w:rPr>
        <w:t>mantener informada a la Junta Directiva de sus actuaciones”</w:t>
      </w:r>
      <w:r w:rsidRPr="004A24F4">
        <w:rPr>
          <w:rStyle w:val="Refdenotaalpie"/>
          <w:rFonts w:ascii="Arial" w:hAnsi="Arial" w:cs="Arial"/>
          <w:color w:val="000000" w:themeColor="background1"/>
          <w:sz w:val="24"/>
        </w:rPr>
        <w:footnoteReference w:id="10"/>
      </w:r>
      <w:r w:rsidRPr="004A24F4">
        <w:rPr>
          <w:rFonts w:ascii="Arial" w:hAnsi="Arial" w:cs="Arial"/>
          <w:i/>
          <w:iCs/>
          <w:sz w:val="24"/>
        </w:rPr>
        <w:t xml:space="preserve">. </w:t>
      </w:r>
      <w:r w:rsidRPr="004A24F4">
        <w:rPr>
          <w:rFonts w:ascii="Arial" w:hAnsi="Arial" w:cs="Arial"/>
          <w:sz w:val="24"/>
        </w:rPr>
        <w:t>En línea con lo anterior,</w:t>
      </w:r>
      <w:r w:rsidRPr="004A24F4">
        <w:rPr>
          <w:rFonts w:ascii="Arial" w:hAnsi="Arial" w:cs="Arial"/>
          <w:i/>
          <w:iCs/>
          <w:sz w:val="24"/>
        </w:rPr>
        <w:t xml:space="preserve"> </w:t>
      </w:r>
      <w:r w:rsidRPr="004A24F4">
        <w:rPr>
          <w:rFonts w:ascii="Arial" w:hAnsi="Arial" w:cs="Arial"/>
          <w:sz w:val="24"/>
        </w:rPr>
        <w:t>la</w:t>
      </w:r>
      <w:r w:rsidRPr="004A24F4">
        <w:rPr>
          <w:rFonts w:ascii="Arial" w:hAnsi="Arial" w:cs="Arial"/>
          <w:i/>
          <w:iCs/>
          <w:sz w:val="24"/>
        </w:rPr>
        <w:t xml:space="preserve"> </w:t>
      </w:r>
      <w:r w:rsidRPr="004A24F4">
        <w:rPr>
          <w:rFonts w:ascii="Arial" w:hAnsi="Arial" w:cs="Arial"/>
          <w:sz w:val="24"/>
        </w:rPr>
        <w:t>Auditoría Interna emitió una recomendación</w:t>
      </w:r>
      <w:r w:rsidRPr="004A24F4">
        <w:rPr>
          <w:rStyle w:val="Refdenotaalpie"/>
          <w:rFonts w:ascii="Arial" w:hAnsi="Arial" w:cs="Arial"/>
          <w:color w:val="000000" w:themeColor="background1"/>
          <w:sz w:val="24"/>
        </w:rPr>
        <w:footnoteReference w:id="11"/>
      </w:r>
      <w:r w:rsidRPr="004A24F4">
        <w:rPr>
          <w:rFonts w:ascii="Arial" w:hAnsi="Arial" w:cs="Arial"/>
          <w:sz w:val="24"/>
        </w:rPr>
        <w:t xml:space="preserve"> que fue atendida por una única vez</w:t>
      </w:r>
      <w:r w:rsidRPr="004A24F4">
        <w:rPr>
          <w:rStyle w:val="Refdenotaalpie"/>
          <w:rFonts w:ascii="Arial" w:hAnsi="Arial" w:cs="Arial"/>
          <w:sz w:val="24"/>
        </w:rPr>
        <w:footnoteReference w:id="12"/>
      </w:r>
      <w:r w:rsidRPr="004A24F4">
        <w:rPr>
          <w:rFonts w:ascii="Arial" w:hAnsi="Arial" w:cs="Arial"/>
          <w:sz w:val="24"/>
        </w:rPr>
        <w:t>.</w:t>
      </w:r>
    </w:p>
    <w:p w:rsidRPr="004A24F4" w:rsidR="005051B8" w:rsidP="005051B8" w:rsidRDefault="005051B8" w14:paraId="3AC87C6E" w14:textId="77777777">
      <w:pPr>
        <w:pStyle w:val="Prrafodelista"/>
        <w:ind w:left="567" w:hanging="283"/>
        <w:rPr>
          <w:rFonts w:ascii="Arial" w:hAnsi="Arial" w:cs="Arial"/>
          <w:color w:val="000000" w:themeColor="background1"/>
          <w:sz w:val="24"/>
        </w:rPr>
      </w:pPr>
    </w:p>
    <w:p w:rsidRPr="004A24F4" w:rsidR="005051B8" w:rsidP="005051B8" w:rsidRDefault="005051B8" w14:paraId="385A5896" w14:textId="77777777">
      <w:pPr>
        <w:pStyle w:val="Prrafodelista"/>
        <w:numPr>
          <w:ilvl w:val="0"/>
          <w:numId w:val="14"/>
        </w:numPr>
        <w:ind w:left="567" w:hanging="283"/>
        <w:rPr>
          <w:rFonts w:ascii="Arial" w:hAnsi="Arial" w:eastAsia="Calibri" w:cs="Arial"/>
          <w:color w:val="000000" w:themeColor="background1"/>
          <w:sz w:val="24"/>
          <w:lang w:val="es-CR"/>
        </w:rPr>
      </w:pPr>
      <w:r w:rsidRPr="004A24F4">
        <w:rPr>
          <w:rFonts w:ascii="Arial" w:hAnsi="Arial" w:eastAsia="Calibri" w:cs="Arial"/>
          <w:color w:val="000000" w:themeColor="background1"/>
          <w:sz w:val="24"/>
        </w:rPr>
        <w:t>E</w:t>
      </w:r>
      <w:r w:rsidRPr="004A24F4">
        <w:rPr>
          <w:rFonts w:ascii="Arial" w:hAnsi="Arial" w:eastAsia="Calibri" w:cs="Arial"/>
          <w:color w:val="000000" w:themeColor="background1"/>
          <w:sz w:val="24"/>
          <w:lang w:val="es-CR"/>
        </w:rPr>
        <w:t xml:space="preserve">n la sesión 6174-2024, artículo 10, celebrada el 20 de marzo 2024 la Junta Directiva del BCCR conoció el </w:t>
      </w:r>
      <w:r w:rsidRPr="004A24F4">
        <w:rPr>
          <w:rFonts w:ascii="Arial" w:hAnsi="Arial" w:cs="Arial"/>
          <w:color w:val="000000" w:themeColor="background1"/>
          <w:sz w:val="24"/>
        </w:rPr>
        <w:t xml:space="preserve">oficio </w:t>
      </w:r>
      <w:r w:rsidRPr="004A24F4">
        <w:rPr>
          <w:rFonts w:ascii="Arial" w:hAnsi="Arial" w:eastAsia="Calibri" w:cs="Arial"/>
          <w:color w:val="000000" w:themeColor="background1"/>
          <w:sz w:val="24"/>
          <w:lang w:val="es-CR"/>
        </w:rPr>
        <w:t>DAJ-CJ-0025-2024, del 1° de marzo de 2024, mediante el cual la División Asesoría Jurídica comunicó el criterio para determinar la capacidad jurídica del Fideicomiso 03-99 BCCR/BPDC para vender directamente la cartera de crédito bajo su cobro</w:t>
      </w:r>
      <w:r w:rsidRPr="004A24F4">
        <w:rPr>
          <w:rStyle w:val="Refdenotaalpie"/>
          <w:rFonts w:ascii="Arial" w:hAnsi="Arial" w:eastAsia="Calibri" w:cs="Arial"/>
          <w:color w:val="000000" w:themeColor="background1"/>
          <w:sz w:val="24"/>
          <w:lang w:val="es-CR"/>
        </w:rPr>
        <w:footnoteReference w:id="13"/>
      </w:r>
      <w:r w:rsidRPr="004A24F4">
        <w:rPr>
          <w:rFonts w:ascii="Arial" w:hAnsi="Arial" w:eastAsia="Calibri" w:cs="Arial"/>
          <w:color w:val="000000" w:themeColor="background1"/>
          <w:sz w:val="24"/>
          <w:lang w:val="es-CR"/>
        </w:rPr>
        <w:t>. El citado órgano director dio por recibido el oficio.</w:t>
      </w:r>
    </w:p>
    <w:p w:rsidR="005051B8" w:rsidP="005051B8" w:rsidRDefault="005051B8" w14:paraId="7D05370C" w14:textId="77777777">
      <w:pPr>
        <w:pStyle w:val="Prrafodelista"/>
        <w:ind w:left="567" w:hanging="283"/>
        <w:rPr>
          <w:rFonts w:ascii="Arial" w:hAnsi="Arial" w:eastAsia="Calibri" w:cs="Arial"/>
          <w:color w:val="FF0000"/>
          <w:sz w:val="24"/>
          <w:lang w:val="es-CR"/>
        </w:rPr>
      </w:pPr>
    </w:p>
    <w:p w:rsidRPr="004A24F4" w:rsidR="005051B8" w:rsidP="005051B8" w:rsidRDefault="005051B8" w14:paraId="2E2C79DE" w14:textId="77777777">
      <w:pPr>
        <w:pStyle w:val="Prrafodelista"/>
        <w:ind w:left="567" w:hanging="283"/>
        <w:rPr>
          <w:rFonts w:ascii="Arial" w:hAnsi="Arial" w:eastAsia="Calibri" w:cs="Arial"/>
          <w:color w:val="FF0000"/>
          <w:sz w:val="24"/>
          <w:lang w:val="es-CR"/>
        </w:rPr>
      </w:pPr>
    </w:p>
    <w:p w:rsidRPr="004A24F4" w:rsidR="005051B8" w:rsidP="005051B8" w:rsidRDefault="005051B8" w14:paraId="4C1DCF47" w14:textId="77777777">
      <w:pPr>
        <w:ind w:left="567"/>
        <w:rPr>
          <w:rFonts w:ascii="Arial" w:hAnsi="Arial" w:eastAsia="Calibri" w:cs="Arial"/>
          <w:color w:val="000000" w:themeColor="background1"/>
          <w:sz w:val="24"/>
          <w:lang w:val="es-CR"/>
        </w:rPr>
      </w:pPr>
      <w:r w:rsidRPr="004A24F4">
        <w:rPr>
          <w:rFonts w:ascii="Arial" w:hAnsi="Arial" w:eastAsia="Calibri" w:cs="Arial"/>
          <w:color w:val="000000" w:themeColor="background1"/>
          <w:sz w:val="24"/>
          <w:lang w:val="es-CR"/>
        </w:rPr>
        <w:lastRenderedPageBreak/>
        <w:t>Las consideraciones finales del oficio de la DAJ indican que: “el fiduciario siempre ha estado habilitado para vender directamente la cartera de crédito que se encuentra bajo su administración, bastando cumplir las formalidades comentadas para ello”</w:t>
      </w:r>
      <w:r w:rsidRPr="004A24F4">
        <w:rPr>
          <w:rFonts w:ascii="Arial" w:hAnsi="Arial" w:eastAsia="Calibri" w:cs="Arial"/>
          <w:i/>
          <w:iCs/>
          <w:color w:val="000000" w:themeColor="background1"/>
          <w:sz w:val="24"/>
          <w:lang w:val="es-CR"/>
        </w:rPr>
        <w:t>.</w:t>
      </w:r>
    </w:p>
    <w:p w:rsidR="005051B8" w:rsidP="005051B8" w:rsidRDefault="005051B8" w14:paraId="2EA5C3D1" w14:textId="77777777">
      <w:pPr>
        <w:rPr>
          <w:rFonts w:ascii="Arial" w:hAnsi="Arial" w:cs="Arial"/>
          <w:sz w:val="24"/>
          <w:highlight w:val="yellow"/>
          <w:lang w:val="es-CR"/>
        </w:rPr>
      </w:pPr>
    </w:p>
    <w:p w:rsidRPr="00CA21C9" w:rsidR="005051B8" w:rsidP="005051B8" w:rsidRDefault="005051B8" w14:paraId="2855E76B" w14:textId="77777777">
      <w:pPr>
        <w:pStyle w:val="Ttulo1"/>
        <w:numPr>
          <w:ilvl w:val="0"/>
          <w:numId w:val="13"/>
        </w:numPr>
        <w:spacing w:before="0" w:after="0"/>
        <w:ind w:left="426" w:right="-340" w:hanging="142"/>
        <w:jc w:val="both"/>
        <w:rPr>
          <w:bCs w:val="0"/>
          <w:color w:val="1C4063" w:themeColor="accent1" w:themeShade="80"/>
          <w:kern w:val="0"/>
          <w:sz w:val="24"/>
          <w:szCs w:val="24"/>
          <w:lang w:val="es-CR" w:eastAsia="es-CR"/>
        </w:rPr>
      </w:pPr>
      <w:r>
        <w:rPr>
          <w:bCs w:val="0"/>
          <w:color w:val="1C4063" w:themeColor="accent1" w:themeShade="80"/>
          <w:kern w:val="0"/>
          <w:sz w:val="24"/>
          <w:szCs w:val="24"/>
          <w:lang w:val="es-CR" w:eastAsia="es-CR"/>
        </w:rPr>
        <w:t>CONCLUSIÓN</w:t>
      </w:r>
    </w:p>
    <w:p w:rsidR="005051B8" w:rsidP="005051B8" w:rsidRDefault="005051B8" w14:paraId="029BBA15" w14:textId="77777777">
      <w:pPr>
        <w:rPr>
          <w:rFonts w:ascii="Arial" w:hAnsi="Arial" w:cs="Arial"/>
          <w:sz w:val="24"/>
          <w:highlight w:val="yellow"/>
          <w:lang w:val="es-CR"/>
        </w:rPr>
      </w:pPr>
    </w:p>
    <w:p w:rsidRPr="00D60C13" w:rsidR="005051B8" w:rsidP="005051B8" w:rsidRDefault="005051B8" w14:paraId="2B3E72AD" w14:textId="77777777">
      <w:pPr>
        <w:rPr>
          <w:rFonts w:ascii="Arial" w:hAnsi="Arial" w:cs="Arial"/>
          <w:sz w:val="24"/>
        </w:rPr>
      </w:pPr>
      <w:r w:rsidRPr="00D60C13">
        <w:rPr>
          <w:rFonts w:ascii="Arial" w:hAnsi="Arial" w:cs="Arial"/>
          <w:sz w:val="24"/>
        </w:rPr>
        <w:t xml:space="preserve">Los resultados obtenidos </w:t>
      </w:r>
      <w:r>
        <w:rPr>
          <w:rFonts w:ascii="Arial" w:hAnsi="Arial" w:cs="Arial"/>
          <w:sz w:val="24"/>
        </w:rPr>
        <w:t>de la evaluación del estado de s</w:t>
      </w:r>
      <w:r w:rsidRPr="00D60C13">
        <w:rPr>
          <w:rFonts w:ascii="Arial" w:hAnsi="Arial" w:cs="Arial"/>
          <w:sz w:val="24"/>
        </w:rPr>
        <w:t>ituación del Fideicomiso 03-99</w:t>
      </w:r>
      <w:r>
        <w:rPr>
          <w:rFonts w:ascii="Arial" w:hAnsi="Arial" w:cs="Arial"/>
          <w:sz w:val="24"/>
        </w:rPr>
        <w:t>,</w:t>
      </w:r>
      <w:r w:rsidRPr="00D60C13">
        <w:rPr>
          <w:rFonts w:ascii="Arial" w:hAnsi="Arial" w:cs="Arial"/>
          <w:sz w:val="24"/>
        </w:rPr>
        <w:t xml:space="preserve"> permiten concluir que</w:t>
      </w:r>
      <w:r>
        <w:rPr>
          <w:rFonts w:ascii="Arial" w:hAnsi="Arial" w:cs="Arial"/>
          <w:sz w:val="24"/>
        </w:rPr>
        <w:t xml:space="preserve"> durante el periodo evaluado se cumplieron</w:t>
      </w:r>
      <w:r w:rsidRPr="00D60C13">
        <w:rPr>
          <w:rFonts w:ascii="Arial" w:hAnsi="Arial" w:cs="Arial"/>
          <w:sz w:val="24"/>
        </w:rPr>
        <w:t xml:space="preserve"> las disposiciones que le son aplicables, relacionadas con la ejecución presupuestaria y </w:t>
      </w:r>
      <w:r>
        <w:rPr>
          <w:rFonts w:ascii="Arial" w:hAnsi="Arial" w:cs="Arial"/>
          <w:sz w:val="24"/>
        </w:rPr>
        <w:t xml:space="preserve">el registro </w:t>
      </w:r>
      <w:r w:rsidRPr="00D60C13">
        <w:rPr>
          <w:rFonts w:ascii="Arial" w:hAnsi="Arial" w:cs="Arial"/>
          <w:sz w:val="24"/>
        </w:rPr>
        <w:t>contable</w:t>
      </w:r>
      <w:r>
        <w:rPr>
          <w:rFonts w:ascii="Arial" w:hAnsi="Arial" w:cs="Arial"/>
          <w:sz w:val="24"/>
        </w:rPr>
        <w:t xml:space="preserve"> derivado de dicha gestión</w:t>
      </w:r>
      <w:r w:rsidRPr="00D60C13">
        <w:rPr>
          <w:rFonts w:ascii="Arial" w:hAnsi="Arial" w:cs="Arial"/>
          <w:sz w:val="24"/>
        </w:rPr>
        <w:t xml:space="preserve">, según los estados financieros oficiales presentados por el </w:t>
      </w:r>
      <w:r>
        <w:rPr>
          <w:rFonts w:ascii="Arial" w:hAnsi="Arial" w:cs="Arial"/>
          <w:sz w:val="24"/>
        </w:rPr>
        <w:t>fiduciario, así como los registros y estados financieros del BCCR. No obstante, está Auditoria considera que aún persiste la necesidad, de que la Administración concrete las acciones que permitan la</w:t>
      </w:r>
      <w:r w:rsidRPr="00036E41">
        <w:rPr>
          <w:rFonts w:ascii="Arial" w:hAnsi="Arial" w:cs="Arial"/>
          <w:sz w:val="24"/>
        </w:rPr>
        <w:t xml:space="preserve"> terminación definitiva del Fideicomiso 03-99 BCCR/BPDC</w:t>
      </w:r>
      <w:r>
        <w:rPr>
          <w:rFonts w:ascii="Arial" w:hAnsi="Arial" w:cs="Arial"/>
          <w:sz w:val="24"/>
        </w:rPr>
        <w:t xml:space="preserve">, e informar lo pertinente al órgano director. </w:t>
      </w:r>
    </w:p>
    <w:p w:rsidRPr="00CA21C9" w:rsidR="005051B8" w:rsidP="005051B8" w:rsidRDefault="005051B8" w14:paraId="15C20F6C" w14:textId="77777777">
      <w:pPr>
        <w:rPr>
          <w:rFonts w:ascii="Arial" w:hAnsi="Arial" w:cs="Arial"/>
          <w:sz w:val="24"/>
          <w:highlight w:val="yellow"/>
        </w:rPr>
      </w:pPr>
    </w:p>
    <w:p w:rsidRPr="00D60C13" w:rsidR="005051B8" w:rsidP="005051B8" w:rsidRDefault="005051B8" w14:paraId="50D67208" w14:textId="77777777">
      <w:pPr>
        <w:pStyle w:val="Ttulo1"/>
        <w:numPr>
          <w:ilvl w:val="0"/>
          <w:numId w:val="13"/>
        </w:numPr>
        <w:spacing w:before="0" w:after="0"/>
        <w:ind w:left="426" w:right="-340" w:hanging="142"/>
        <w:jc w:val="both"/>
        <w:rPr>
          <w:bCs w:val="0"/>
          <w:color w:val="1C4063" w:themeColor="accent1" w:themeShade="80"/>
          <w:kern w:val="0"/>
          <w:sz w:val="24"/>
          <w:szCs w:val="24"/>
          <w:lang w:val="es-CR" w:eastAsia="es-CR"/>
        </w:rPr>
      </w:pPr>
      <w:bookmarkStart w:name="_Hlk175148887" w:id="3"/>
      <w:bookmarkEnd w:id="2"/>
      <w:r w:rsidRPr="00D60C13">
        <w:rPr>
          <w:bCs w:val="0"/>
          <w:color w:val="1C4063" w:themeColor="accent1" w:themeShade="80"/>
          <w:kern w:val="0"/>
          <w:sz w:val="24"/>
          <w:szCs w:val="24"/>
          <w:lang w:val="es-CR" w:eastAsia="es-CR"/>
        </w:rPr>
        <w:t>Anexos</w:t>
      </w:r>
    </w:p>
    <w:p w:rsidRPr="00D60C13" w:rsidR="005051B8" w:rsidP="005051B8" w:rsidRDefault="005051B8" w14:paraId="4DE187E7" w14:textId="77777777">
      <w:pPr>
        <w:rPr>
          <w:rFonts w:ascii="Arial" w:hAnsi="Arial" w:cs="Arial"/>
          <w:sz w:val="24"/>
          <w:lang w:val="es-CR" w:eastAsia="es-CR"/>
        </w:rPr>
      </w:pPr>
    </w:p>
    <w:tbl>
      <w:tblPr>
        <w:tblStyle w:val="Correspondencia1"/>
        <w:tblW w:w="8080" w:type="dxa"/>
        <w:tblInd w:w="567"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93"/>
        <w:gridCol w:w="5244"/>
        <w:gridCol w:w="1843"/>
      </w:tblGrid>
      <w:tr w:rsidRPr="00D60C13" w:rsidR="005051B8" w:rsidTr="00D815A2" w14:paraId="796DC121" w14:textId="77777777">
        <w:trPr>
          <w:cnfStyle w:val="100000000000" w:firstRow="1" w:lastRow="0" w:firstColumn="0" w:lastColumn="0" w:oddVBand="0" w:evenVBand="0" w:oddHBand="0" w:evenHBand="0" w:firstRowFirstColumn="0" w:firstRowLastColumn="0" w:lastRowFirstColumn="0" w:lastRowLastColumn="0"/>
          <w:trHeight w:val="379"/>
        </w:trPr>
        <w:tc>
          <w:tcPr>
            <w:tcW w:w="0" w:type="dxa"/>
            <w:shd w:val="clear" w:color="auto" w:fill="1C4063" w:themeFill="accent1" w:themeFillShade="80"/>
          </w:tcPr>
          <w:p w:rsidRPr="00D60C13" w:rsidR="005051B8" w:rsidP="00D815A2" w:rsidRDefault="005051B8" w14:paraId="60279171" w14:textId="77777777">
            <w:pPr>
              <w:jc w:val="center"/>
              <w:rPr>
                <w:rFonts w:ascii="Arial" w:hAnsi="Arial" w:cs="Arial"/>
                <w:sz w:val="24"/>
              </w:rPr>
            </w:pPr>
            <w:bookmarkStart w:name="_Hlk175149004" w:id="4"/>
            <w:r w:rsidRPr="00D60C13">
              <w:rPr>
                <w:rFonts w:ascii="Arial" w:hAnsi="Arial" w:cs="Arial"/>
                <w:sz w:val="24"/>
              </w:rPr>
              <w:t>No. Anexo</w:t>
            </w:r>
          </w:p>
        </w:tc>
        <w:tc>
          <w:tcPr>
            <w:tcW w:w="5244" w:type="dxa"/>
            <w:shd w:val="clear" w:color="auto" w:fill="1C4063" w:themeFill="accent1" w:themeFillShade="80"/>
            <w:vAlign w:val="center"/>
          </w:tcPr>
          <w:p w:rsidRPr="00D60C13" w:rsidR="005051B8" w:rsidP="00D815A2" w:rsidRDefault="005051B8" w14:paraId="690384CC" w14:textId="77777777">
            <w:pPr>
              <w:jc w:val="center"/>
              <w:rPr>
                <w:rFonts w:ascii="Arial" w:hAnsi="Arial" w:cs="Arial"/>
                <w:sz w:val="24"/>
              </w:rPr>
            </w:pPr>
            <w:r w:rsidRPr="00D60C13">
              <w:rPr>
                <w:rFonts w:ascii="Arial" w:hAnsi="Arial" w:cs="Arial"/>
                <w:sz w:val="24"/>
              </w:rPr>
              <w:t>Detalle</w:t>
            </w:r>
          </w:p>
        </w:tc>
        <w:tc>
          <w:tcPr>
            <w:tcW w:w="1843" w:type="dxa"/>
            <w:shd w:val="clear" w:color="auto" w:fill="1C4063" w:themeFill="accent1" w:themeFillShade="80"/>
            <w:vAlign w:val="center"/>
          </w:tcPr>
          <w:p w:rsidRPr="00D60C13" w:rsidR="005051B8" w:rsidP="00D815A2" w:rsidRDefault="005051B8" w14:paraId="470A83C4" w14:textId="77777777">
            <w:pPr>
              <w:jc w:val="center"/>
              <w:rPr>
                <w:rFonts w:ascii="Arial" w:hAnsi="Arial" w:cs="Arial"/>
                <w:sz w:val="24"/>
              </w:rPr>
            </w:pPr>
            <w:r w:rsidRPr="00D60C13">
              <w:rPr>
                <w:rFonts w:ascii="Arial" w:hAnsi="Arial" w:cs="Arial"/>
                <w:sz w:val="24"/>
              </w:rPr>
              <w:t>Adjunto</w:t>
            </w:r>
          </w:p>
        </w:tc>
      </w:tr>
      <w:tr w:rsidRPr="00D60C13" w:rsidR="005051B8" w:rsidTr="00D815A2" w14:paraId="5E8B4940" w14:textId="77777777">
        <w:trPr>
          <w:cnfStyle w:val="000000100000" w:firstRow="0" w:lastRow="0" w:firstColumn="0" w:lastColumn="0" w:oddVBand="0" w:evenVBand="0" w:oddHBand="1" w:evenHBand="0" w:firstRowFirstColumn="0" w:firstRowLastColumn="0" w:lastRowFirstColumn="0" w:lastRowLastColumn="0"/>
        </w:trPr>
        <w:tc>
          <w:tcPr>
            <w:tcW w:w="0" w:type="dxa"/>
            <w:tcBorders>
              <w:right w:val="single" w:color="auto" w:sz="4" w:space="0"/>
            </w:tcBorders>
            <w:shd w:val="clear" w:color="auto" w:fill="auto"/>
            <w:vAlign w:val="center"/>
          </w:tcPr>
          <w:p w:rsidRPr="00D60C13" w:rsidR="005051B8" w:rsidP="00D815A2" w:rsidRDefault="005051B8" w14:paraId="02970168" w14:textId="77777777">
            <w:pPr>
              <w:jc w:val="center"/>
              <w:rPr>
                <w:rFonts w:ascii="Arial" w:hAnsi="Arial" w:cs="Arial"/>
                <w:sz w:val="24"/>
              </w:rPr>
            </w:pPr>
            <w:bookmarkStart w:name="Anexo1" w:id="5"/>
            <w:bookmarkEnd w:id="5"/>
            <w:r w:rsidRPr="00D60C13">
              <w:rPr>
                <w:rFonts w:ascii="Arial" w:hAnsi="Arial" w:cs="Arial"/>
                <w:sz w:val="24"/>
              </w:rPr>
              <w:t>1</w:t>
            </w:r>
          </w:p>
        </w:tc>
        <w:tc>
          <w:tcPr>
            <w:tcW w:w="5244" w:type="dxa"/>
            <w:tcBorders>
              <w:right w:val="single" w:color="auto" w:sz="4" w:space="0"/>
            </w:tcBorders>
            <w:shd w:val="clear" w:color="auto" w:fill="auto"/>
            <w:vAlign w:val="center"/>
          </w:tcPr>
          <w:p w:rsidRPr="00D60C13" w:rsidR="005051B8" w:rsidP="00D815A2" w:rsidRDefault="005051B8" w14:paraId="761DB457" w14:textId="77777777">
            <w:pPr>
              <w:rPr>
                <w:rFonts w:ascii="Arial" w:hAnsi="Arial" w:cs="Arial"/>
                <w:sz w:val="24"/>
              </w:rPr>
            </w:pPr>
            <w:r w:rsidRPr="00D60C13">
              <w:rPr>
                <w:rFonts w:ascii="Arial" w:hAnsi="Arial" w:cs="Arial"/>
                <w:sz w:val="24"/>
              </w:rPr>
              <w:t>Adenda quinta en revisión por parte de la División Asesoría Jurídica del Banco Central</w:t>
            </w:r>
            <w:r>
              <w:rPr>
                <w:rFonts w:ascii="Arial" w:hAnsi="Arial" w:cs="Arial"/>
                <w:sz w:val="24"/>
              </w:rPr>
              <w:t>.</w:t>
            </w:r>
          </w:p>
          <w:p w:rsidRPr="00D60C13" w:rsidR="005051B8" w:rsidP="00D815A2" w:rsidRDefault="005051B8" w14:paraId="6C9C6B56" w14:textId="77777777">
            <w:pPr>
              <w:rPr>
                <w:rFonts w:ascii="Arial" w:hAnsi="Arial" w:cs="Arial"/>
                <w:sz w:val="24"/>
              </w:rPr>
            </w:pPr>
          </w:p>
        </w:tc>
        <w:tc>
          <w:tcPr>
            <w:tcW w:w="1843" w:type="dxa"/>
            <w:tcBorders>
              <w:left w:val="single" w:color="auto" w:sz="4" w:space="0"/>
            </w:tcBorders>
            <w:shd w:val="clear" w:color="auto" w:fill="auto"/>
          </w:tcPr>
          <w:p w:rsidRPr="00D60C13" w:rsidR="005051B8" w:rsidP="00D815A2" w:rsidRDefault="005051B8" w14:paraId="47CEAB37" w14:textId="77777777">
            <w:pPr>
              <w:jc w:val="center"/>
              <w:rPr>
                <w:rFonts w:ascii="Arial" w:hAnsi="Arial" w:cs="Arial"/>
                <w:sz w:val="24"/>
              </w:rPr>
            </w:pPr>
            <w:r w:rsidRPr="00D60C13">
              <w:rPr>
                <w:rFonts w:ascii="Arial" w:hAnsi="Arial" w:cs="Arial"/>
                <w:sz w:val="24"/>
              </w:rPr>
              <w:object w:dxaOrig="1508" w:dyaOrig="984" w14:anchorId="0152ABFD">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8pt;height:48.75pt" o:ole="" type="#_x0000_t75">
                  <v:imagedata o:title="" r:id="rId14"/>
                </v:shape>
                <o:OLEObject Type="Embed" ProgID="AcroExch.Document.DC" ShapeID="_x0000_i1025" DrawAspect="Icon" ObjectID="_1794813336" r:id="rId15"/>
              </w:object>
            </w:r>
          </w:p>
        </w:tc>
      </w:tr>
      <w:tr w:rsidRPr="00D60C13" w:rsidR="005051B8" w:rsidTr="00D815A2" w14:paraId="24D982EB" w14:textId="77777777">
        <w:trPr>
          <w:cnfStyle w:val="000000010000" w:firstRow="0" w:lastRow="0" w:firstColumn="0" w:lastColumn="0" w:oddVBand="0" w:evenVBand="0" w:oddHBand="0" w:evenHBand="1" w:firstRowFirstColumn="0" w:firstRowLastColumn="0" w:lastRowFirstColumn="0" w:lastRowLastColumn="0"/>
        </w:trPr>
        <w:tc>
          <w:tcPr>
            <w:tcW w:w="993" w:type="dxa"/>
            <w:tcBorders>
              <w:right w:val="single" w:color="auto" w:sz="4" w:space="0"/>
            </w:tcBorders>
            <w:shd w:val="clear" w:color="auto" w:fill="auto"/>
            <w:vAlign w:val="center"/>
          </w:tcPr>
          <w:p w:rsidRPr="00D60C13" w:rsidR="005051B8" w:rsidP="00D815A2" w:rsidRDefault="005051B8" w14:paraId="20860826" w14:textId="77777777">
            <w:pPr>
              <w:jc w:val="center"/>
              <w:rPr>
                <w:rFonts w:ascii="Arial" w:hAnsi="Arial" w:cs="Arial"/>
                <w:sz w:val="24"/>
              </w:rPr>
            </w:pPr>
            <w:bookmarkStart w:name="Anexo2" w:id="6"/>
            <w:bookmarkEnd w:id="6"/>
            <w:r w:rsidRPr="00D60C13">
              <w:rPr>
                <w:rFonts w:ascii="Arial" w:hAnsi="Arial" w:cs="Arial"/>
                <w:sz w:val="24"/>
              </w:rPr>
              <w:t>2</w:t>
            </w:r>
          </w:p>
        </w:tc>
        <w:tc>
          <w:tcPr>
            <w:tcW w:w="5244" w:type="dxa"/>
            <w:tcBorders>
              <w:right w:val="single" w:color="auto" w:sz="4" w:space="0"/>
            </w:tcBorders>
            <w:shd w:val="clear" w:color="auto" w:fill="auto"/>
            <w:vAlign w:val="center"/>
          </w:tcPr>
          <w:p w:rsidRPr="00D60C13" w:rsidR="005051B8" w:rsidP="00D815A2" w:rsidRDefault="005051B8" w14:paraId="50F362DC" w14:textId="77777777">
            <w:pPr>
              <w:rPr>
                <w:rFonts w:ascii="Arial" w:hAnsi="Arial" w:cs="Arial"/>
                <w:sz w:val="24"/>
              </w:rPr>
            </w:pPr>
            <w:r w:rsidRPr="00D60C13">
              <w:rPr>
                <w:rFonts w:ascii="Arial" w:hAnsi="Arial" w:cs="Arial"/>
                <w:sz w:val="24"/>
              </w:rPr>
              <w:t>Estados Financieros del Fideicomiso 03/99 BPDC/BCCR al 31 de octubre de 2024</w:t>
            </w:r>
            <w:r>
              <w:rPr>
                <w:rFonts w:ascii="Arial" w:hAnsi="Arial" w:cs="Arial"/>
                <w:sz w:val="24"/>
              </w:rPr>
              <w:t>.</w:t>
            </w:r>
          </w:p>
        </w:tc>
        <w:tc>
          <w:tcPr>
            <w:tcW w:w="1843" w:type="dxa"/>
            <w:tcBorders>
              <w:left w:val="single" w:color="auto" w:sz="4" w:space="0"/>
            </w:tcBorders>
            <w:shd w:val="clear" w:color="auto" w:fill="auto"/>
          </w:tcPr>
          <w:p w:rsidRPr="00D60C13" w:rsidR="005051B8" w:rsidP="00D815A2" w:rsidRDefault="005051B8" w14:paraId="24246F96" w14:textId="77777777">
            <w:pPr>
              <w:jc w:val="center"/>
              <w:rPr>
                <w:rFonts w:ascii="Arial" w:hAnsi="Arial" w:cs="Arial"/>
                <w:sz w:val="24"/>
              </w:rPr>
            </w:pPr>
            <w:r w:rsidRPr="00D60C13">
              <w:rPr>
                <w:rFonts w:ascii="Arial" w:hAnsi="Arial" w:cs="Arial"/>
                <w:sz w:val="24"/>
              </w:rPr>
              <w:object w:dxaOrig="1508" w:dyaOrig="984" w14:anchorId="5B9CA741">
                <v:shape id="_x0000_i1026" style="width:75.8pt;height:48.75pt" o:ole="" type="#_x0000_t75">
                  <v:imagedata o:title="" r:id="rId16"/>
                </v:shape>
                <o:OLEObject Type="Embed" ProgID="AcroExch.Document.DC" ShapeID="_x0000_i1026" DrawAspect="Icon" ObjectID="_1794813337" r:id="rId17"/>
              </w:object>
            </w:r>
          </w:p>
        </w:tc>
      </w:tr>
      <w:tr w:rsidRPr="00D60C13" w:rsidR="005051B8" w:rsidTr="00D815A2" w14:paraId="402040C3" w14:textId="77777777">
        <w:trPr>
          <w:cnfStyle w:val="000000100000" w:firstRow="0" w:lastRow="0" w:firstColumn="0" w:lastColumn="0" w:oddVBand="0" w:evenVBand="0" w:oddHBand="1" w:evenHBand="0" w:firstRowFirstColumn="0" w:firstRowLastColumn="0" w:lastRowFirstColumn="0" w:lastRowLastColumn="0"/>
        </w:trPr>
        <w:tc>
          <w:tcPr>
            <w:tcW w:w="0" w:type="dxa"/>
            <w:tcBorders>
              <w:right w:val="single" w:color="auto" w:sz="4" w:space="0"/>
            </w:tcBorders>
            <w:shd w:val="clear" w:color="auto" w:fill="auto"/>
            <w:vAlign w:val="center"/>
          </w:tcPr>
          <w:p w:rsidRPr="00D60C13" w:rsidR="005051B8" w:rsidP="00D815A2" w:rsidRDefault="005051B8" w14:paraId="47803867" w14:textId="77777777">
            <w:pPr>
              <w:jc w:val="center"/>
              <w:rPr>
                <w:rFonts w:ascii="Arial" w:hAnsi="Arial" w:cs="Arial"/>
                <w:sz w:val="24"/>
              </w:rPr>
            </w:pPr>
            <w:bookmarkStart w:name="Anexo3" w:id="7"/>
            <w:bookmarkEnd w:id="7"/>
            <w:r w:rsidRPr="00D60C13">
              <w:rPr>
                <w:rFonts w:ascii="Arial" w:hAnsi="Arial" w:cs="Arial"/>
                <w:sz w:val="24"/>
              </w:rPr>
              <w:t>3</w:t>
            </w:r>
          </w:p>
        </w:tc>
        <w:tc>
          <w:tcPr>
            <w:tcW w:w="5244" w:type="dxa"/>
            <w:tcBorders>
              <w:right w:val="single" w:color="auto" w:sz="4" w:space="0"/>
            </w:tcBorders>
            <w:shd w:val="clear" w:color="auto" w:fill="auto"/>
            <w:vAlign w:val="center"/>
          </w:tcPr>
          <w:p w:rsidRPr="00D60C13" w:rsidR="005051B8" w:rsidP="00D815A2" w:rsidRDefault="005051B8" w14:paraId="1D00A8C1" w14:textId="77777777">
            <w:pPr>
              <w:rPr>
                <w:rFonts w:ascii="Arial" w:hAnsi="Arial" w:cs="Arial"/>
                <w:sz w:val="24"/>
              </w:rPr>
            </w:pPr>
            <w:r w:rsidRPr="00D60C13">
              <w:rPr>
                <w:rFonts w:ascii="Arial" w:hAnsi="Arial" w:cs="Arial"/>
                <w:sz w:val="24"/>
              </w:rPr>
              <w:t>Recuperaciones netas y aportes del BCCR al Fideicomiso 03/99 B</w:t>
            </w:r>
            <w:r>
              <w:rPr>
                <w:rFonts w:ascii="Arial" w:hAnsi="Arial" w:cs="Arial"/>
                <w:sz w:val="24"/>
              </w:rPr>
              <w:t>CCR</w:t>
            </w:r>
            <w:r w:rsidRPr="00D60C13">
              <w:rPr>
                <w:rFonts w:ascii="Arial" w:hAnsi="Arial" w:cs="Arial"/>
                <w:sz w:val="24"/>
              </w:rPr>
              <w:t>/B</w:t>
            </w:r>
            <w:r>
              <w:rPr>
                <w:rFonts w:ascii="Arial" w:hAnsi="Arial" w:cs="Arial"/>
                <w:sz w:val="24"/>
              </w:rPr>
              <w:t>PDC.</w:t>
            </w:r>
          </w:p>
        </w:tc>
        <w:bookmarkStart w:name="_MON_1794142893" w:id="8"/>
        <w:bookmarkEnd w:id="8"/>
        <w:tc>
          <w:tcPr>
            <w:tcW w:w="1843" w:type="dxa"/>
            <w:tcBorders>
              <w:left w:val="single" w:color="auto" w:sz="4" w:space="0"/>
            </w:tcBorders>
            <w:shd w:val="clear" w:color="auto" w:fill="auto"/>
          </w:tcPr>
          <w:p w:rsidRPr="00D60C13" w:rsidR="005051B8" w:rsidP="00D815A2" w:rsidRDefault="005051B8" w14:paraId="3D56A5B7" w14:textId="77777777">
            <w:pPr>
              <w:jc w:val="center"/>
              <w:rPr>
                <w:rFonts w:ascii="Arial" w:hAnsi="Arial" w:cs="Arial"/>
                <w:sz w:val="24"/>
              </w:rPr>
            </w:pPr>
            <w:r w:rsidRPr="00D60C13">
              <w:rPr>
                <w:rFonts w:ascii="Arial" w:hAnsi="Arial" w:cs="Arial"/>
                <w:sz w:val="24"/>
              </w:rPr>
              <w:object w:dxaOrig="1508" w:dyaOrig="984" w14:anchorId="23C9581C">
                <v:shape id="_x0000_i1027" style="width:75.8pt;height:48.75pt" o:ole="" type="#_x0000_t75">
                  <v:imagedata o:title="" r:id="rId18"/>
                </v:shape>
                <o:OLEObject Type="Embed" ProgID="Word.Document.12" ShapeID="_x0000_i1027" DrawAspect="Icon" ObjectID="_1794813338" r:id="rId19">
                  <o:FieldCodes>\s</o:FieldCodes>
                </o:OLEObject>
              </w:object>
            </w:r>
          </w:p>
        </w:tc>
      </w:tr>
      <w:bookmarkEnd w:id="3"/>
      <w:bookmarkEnd w:id="4"/>
    </w:tbl>
    <w:p w:rsidRPr="00D60C13" w:rsidR="005051B8" w:rsidP="005051B8" w:rsidRDefault="005051B8" w14:paraId="3061462B" w14:textId="77777777">
      <w:pPr>
        <w:widowControl w:val="0"/>
        <w:rPr>
          <w:rFonts w:ascii="Arial" w:hAnsi="Arial" w:cs="Arial"/>
          <w:sz w:val="24"/>
        </w:rPr>
      </w:pPr>
    </w:p>
    <w:p w:rsidRPr="00D60C13" w:rsidR="005051B8" w:rsidP="005051B8" w:rsidRDefault="005051B8" w14:paraId="1ECDA47C" w14:textId="77777777">
      <w:pPr>
        <w:pStyle w:val="NormalWeb"/>
        <w:spacing w:before="0" w:beforeAutospacing="0" w:after="0" w:afterAutospacing="0"/>
        <w:jc w:val="both"/>
        <w:rPr>
          <w:rFonts w:ascii="Arial" w:hAnsi="Arial" w:cs="Arial"/>
        </w:rPr>
      </w:pPr>
      <w:r w:rsidRPr="00A67D77">
        <w:rPr>
          <w:rFonts w:ascii="Arial" w:hAnsi="Arial" w:cs="Arial"/>
        </w:rPr>
        <w:t xml:space="preserve">La Auditoría Interna realizó la conferencia final de este informe con la División Asesoría Jurídica y </w:t>
      </w:r>
      <w:r>
        <w:rPr>
          <w:rFonts w:ascii="Arial" w:hAnsi="Arial" w:cs="Arial"/>
        </w:rPr>
        <w:t xml:space="preserve">con </w:t>
      </w:r>
      <w:r w:rsidRPr="00A67D77">
        <w:rPr>
          <w:rFonts w:ascii="Arial" w:hAnsi="Arial" w:cs="Arial"/>
        </w:rPr>
        <w:t>la Gerencia, como parte de la comunicación preliminar de los resultados.</w:t>
      </w:r>
    </w:p>
    <w:p w:rsidRPr="00D60C13" w:rsidR="005051B8" w:rsidP="005051B8" w:rsidRDefault="005051B8" w14:paraId="522BD9C0" w14:textId="77777777">
      <w:pPr>
        <w:pStyle w:val="NormalWeb"/>
        <w:spacing w:before="0" w:beforeAutospacing="0" w:after="0" w:afterAutospacing="0"/>
        <w:jc w:val="both"/>
        <w:rPr>
          <w:rFonts w:ascii="Arial" w:hAnsi="Arial" w:cs="Arial"/>
        </w:rPr>
      </w:pPr>
    </w:p>
    <w:p w:rsidRPr="00D60C13" w:rsidR="005051B8" w:rsidP="005051B8" w:rsidRDefault="005051B8" w14:paraId="774D7722" w14:textId="77777777">
      <w:pPr>
        <w:rPr>
          <w:rFonts w:ascii="Arial" w:hAnsi="Arial" w:cs="Arial"/>
          <w:sz w:val="24"/>
          <w:lang w:val="pt-BR"/>
        </w:rPr>
      </w:pPr>
      <w:r w:rsidRPr="00D60C13">
        <w:rPr>
          <w:rFonts w:ascii="Arial" w:hAnsi="Arial" w:cs="Arial"/>
          <w:noProof/>
          <w:sz w:val="24"/>
          <w:lang w:val="es-CR" w:eastAsia="es-CR"/>
        </w:rPr>
        <w:drawing>
          <wp:anchor distT="0" distB="0" distL="114300" distR="114300" simplePos="0" relativeHeight="251659264" behindDoc="1" locked="0" layoutInCell="1" allowOverlap="1" wp14:editId="77D4D26F" wp14:anchorId="02079467">
            <wp:simplePos x="0" y="0"/>
            <wp:positionH relativeFrom="column">
              <wp:posOffset>-162560</wp:posOffset>
            </wp:positionH>
            <wp:positionV relativeFrom="paragraph">
              <wp:posOffset>172085</wp:posOffset>
            </wp:positionV>
            <wp:extent cx="2506980" cy="388620"/>
            <wp:effectExtent l="0" t="0" r="0" b="0"/>
            <wp:wrapNone/>
            <wp:docPr id="1447264745" name="Imagen 1447264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0"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r w:rsidRPr="00D60C13">
        <w:rPr>
          <w:rFonts w:ascii="Arial" w:hAnsi="Arial" w:cs="Arial"/>
          <w:sz w:val="24"/>
          <w:lang w:val="pt-BR"/>
        </w:rPr>
        <w:t>Atentamente,</w:t>
      </w:r>
    </w:p>
    <w:p w:rsidRPr="00D60C13" w:rsidR="005051B8" w:rsidP="005051B8" w:rsidRDefault="005051B8" w14:paraId="71E05221" w14:textId="77777777">
      <w:pPr>
        <w:ind w:left="360"/>
        <w:rPr>
          <w:rFonts w:ascii="Arial" w:hAnsi="Arial" w:cs="Arial"/>
          <w:sz w:val="24"/>
          <w:lang w:val="pt-BR"/>
        </w:rPr>
      </w:pPr>
    </w:p>
    <w:p w:rsidRPr="00D60C13" w:rsidR="005051B8" w:rsidP="005051B8" w:rsidRDefault="005051B8" w14:paraId="45BBA2B7" w14:textId="77777777">
      <w:pPr>
        <w:rPr>
          <w:rFonts w:ascii="Arial" w:hAnsi="Arial" w:cs="Arial"/>
          <w:sz w:val="24"/>
          <w:lang w:val="pt-BR"/>
        </w:rPr>
      </w:pPr>
    </w:p>
    <w:p w:rsidRPr="00D60C13" w:rsidR="005051B8" w:rsidP="005051B8" w:rsidRDefault="005051B8" w14:paraId="4A5E2185" w14:textId="77777777">
      <w:pPr>
        <w:rPr>
          <w:rFonts w:ascii="Arial" w:hAnsi="Arial" w:cs="Arial"/>
          <w:sz w:val="24"/>
          <w:lang w:val="pt-BR"/>
        </w:rPr>
      </w:pPr>
      <w:r w:rsidRPr="00D60C13">
        <w:rPr>
          <w:rFonts w:ascii="Arial" w:hAnsi="Arial" w:cs="Arial"/>
          <w:sz w:val="24"/>
          <w:lang w:val="pt-BR"/>
        </w:rPr>
        <w:t>Maribel Lizano Barahona</w:t>
      </w:r>
    </w:p>
    <w:p w:rsidR="005051B8" w:rsidP="005051B8" w:rsidRDefault="005051B8" w14:paraId="1838B965" w14:textId="77777777">
      <w:pPr>
        <w:rPr>
          <w:rFonts w:ascii="Arial" w:hAnsi="Arial" w:cs="Arial"/>
        </w:rPr>
      </w:pPr>
      <w:r w:rsidRPr="00D60C13">
        <w:rPr>
          <w:rFonts w:ascii="Arial" w:hAnsi="Arial" w:cs="Arial"/>
          <w:b/>
          <w:sz w:val="24"/>
          <w:lang w:val="pt-BR"/>
        </w:rPr>
        <w:t>Subauditora Interna</w:t>
      </w:r>
      <w:bookmarkStart w:name="_Hlk175152186" w:id="9"/>
    </w:p>
    <w:p w:rsidR="005051B8" w:rsidP="005051B8" w:rsidRDefault="005051B8" w14:paraId="532D1582" w14:textId="77777777">
      <w:pPr>
        <w:pStyle w:val="CC"/>
        <w:rPr>
          <w:rFonts w:ascii="Arial" w:hAnsi="Arial" w:cs="Arial"/>
        </w:rPr>
      </w:pPr>
    </w:p>
    <w:p w:rsidR="005051B8" w:rsidP="005051B8" w:rsidRDefault="005051B8" w14:paraId="2D9AB65B" w14:textId="77777777">
      <w:pPr>
        <w:pStyle w:val="CC"/>
        <w:rPr>
          <w:rFonts w:ascii="Arial" w:hAnsi="Arial" w:cs="Arial"/>
          <w:sz w:val="16"/>
          <w:szCs w:val="16"/>
        </w:rPr>
      </w:pPr>
    </w:p>
    <w:p w:rsidRPr="006F3EBD" w:rsidR="005051B8" w:rsidP="005051B8" w:rsidRDefault="005051B8" w14:paraId="3D2CD2BA" w14:textId="5D2EFBDB">
      <w:pPr>
        <w:pStyle w:val="CC"/>
        <w:rPr>
          <w:rFonts w:ascii="Arial" w:hAnsi="Arial" w:cs="Arial"/>
          <w:sz w:val="16"/>
          <w:szCs w:val="16"/>
        </w:rPr>
      </w:pPr>
      <w:r w:rsidRPr="006F3EBD">
        <w:rPr>
          <w:rFonts w:ascii="Arial" w:hAnsi="Arial" w:cs="Arial"/>
          <w:sz w:val="16"/>
          <w:szCs w:val="16"/>
        </w:rPr>
        <w:t>C</w:t>
      </w:r>
      <w:r>
        <w:rPr>
          <w:rFonts w:ascii="Arial" w:hAnsi="Arial" w:cs="Arial"/>
          <w:sz w:val="16"/>
          <w:szCs w:val="16"/>
        </w:rPr>
        <w:t>c.</w:t>
      </w:r>
      <w:r w:rsidRPr="006F3EBD">
        <w:rPr>
          <w:rFonts w:ascii="Arial" w:hAnsi="Arial" w:cs="Arial"/>
          <w:sz w:val="16"/>
          <w:szCs w:val="16"/>
        </w:rPr>
        <w:tab/>
        <w:t xml:space="preserve">División </w:t>
      </w:r>
      <w:bookmarkEnd w:id="9"/>
      <w:r w:rsidRPr="006F3EBD">
        <w:rPr>
          <w:rFonts w:ascii="Arial" w:hAnsi="Arial" w:cs="Arial"/>
          <w:sz w:val="16"/>
          <w:szCs w:val="16"/>
        </w:rPr>
        <w:t>Asesoría Jurídica</w:t>
      </w:r>
    </w:p>
    <w:p w:rsidR="005051B8" w:rsidP="005051B8" w:rsidRDefault="005051B8" w14:paraId="7B9CF0E6" w14:textId="77777777">
      <w:pPr>
        <w:pStyle w:val="CC"/>
        <w:rPr>
          <w:rFonts w:ascii="Arial" w:hAnsi="Arial" w:cs="Arial"/>
          <w:sz w:val="16"/>
          <w:szCs w:val="16"/>
        </w:rPr>
      </w:pPr>
      <w:r w:rsidRPr="006F3EBD">
        <w:rPr>
          <w:rFonts w:ascii="Arial" w:hAnsi="Arial" w:cs="Arial"/>
          <w:sz w:val="16"/>
          <w:szCs w:val="16"/>
        </w:rPr>
        <w:tab/>
        <w:t>Departamento Pagos y Cobros</w:t>
      </w:r>
    </w:p>
    <w:p w:rsidRPr="005051B8" w:rsidR="00A26E9E" w:rsidP="005051B8" w:rsidRDefault="005051B8" w14:paraId="7AF4F024" w14:textId="6E80D9B9">
      <w:pPr>
        <w:pStyle w:val="CC"/>
        <w:rPr>
          <w:rFonts w:ascii="Arial" w:hAnsi="Arial" w:cs="Arial"/>
          <w:sz w:val="16"/>
          <w:szCs w:val="16"/>
        </w:rPr>
      </w:pPr>
      <w:r>
        <w:rPr>
          <w:rFonts w:ascii="Arial" w:hAnsi="Arial" w:cs="Arial"/>
          <w:sz w:val="16"/>
          <w:szCs w:val="16"/>
        </w:rPr>
        <w:tab/>
        <w:t>Miembros Junta Directiva BCCR</w:t>
      </w:r>
    </w:p>
    <w:sectPr w:rsidRPr="005051B8" w:rsidR="00A26E9E" w:rsidSect="005051B8">
      <w:headerReference w:type="default" r:id="rId21"/>
      <w:footerReference w:type="even" r:id="rId22"/>
      <w:footerReference w:type="default" r:id="rId23"/>
      <w:headerReference w:type="first" r:id="rId24"/>
      <w:footerReference w:type="first" r:id="rId25"/>
      <w:type w:val="continuous"/>
      <w:pgSz w:w="12240" w:h="15840" w:code="1"/>
      <w:pgMar w:top="1843" w:right="1412" w:bottom="1701" w:left="1560"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3DE1C17" w14:textId="77777777" w:rsidR="005051B8" w:rsidRDefault="005051B8" w:rsidP="00D43D57">
      <w:r>
        <w:separator/>
      </w:r>
    </w:p>
  </w:endnote>
  <w:endnote w:type="continuationSeparator" w:id="0">
    <w:p w14:paraId="136EE6CE" w14:textId="77777777" w:rsidR="005051B8" w:rsidRDefault="005051B8"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5051B8" w:rsidRDefault="005051B8" w14:paraId="4A0B4336" w14:textId="6981A286">
    <w:pPr>
      <w:pStyle w:val="Piedepgina"/>
    </w:pPr>
    <w:r>
      <w:rPr>
        <w:noProof/>
      </w:rPr>
      <mc:AlternateContent>
        <mc:Choice Requires="wps">
          <w:drawing>
            <wp:anchor distT="0" distB="0" distL="0" distR="0" simplePos="0" relativeHeight="251698176" behindDoc="0" locked="0" layoutInCell="1" allowOverlap="1" wp14:editId="58E918C5" wp14:anchorId="2D44DEA0">
              <wp:simplePos x="635" y="635"/>
              <wp:positionH relativeFrom="page">
                <wp:align>center</wp:align>
              </wp:positionH>
              <wp:positionV relativeFrom="page">
                <wp:align>bottom</wp:align>
              </wp:positionV>
              <wp:extent cx="609600" cy="345440"/>
              <wp:effectExtent l="0" t="0" r="0" b="0"/>
              <wp:wrapNone/>
              <wp:docPr id="1328944765"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051B8" w:rsidR="005051B8" w:rsidP="005051B8" w:rsidRDefault="005051B8" w14:paraId="43BC7A04" w14:textId="30A1B436">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D44DEA0">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5051B8" w:rsidR="005051B8" w:rsidP="005051B8" w:rsidRDefault="005051B8" w14:paraId="43BC7A04" w14:textId="30A1B436">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307FE" w:rsidP="00FA54DF" w:rsidRDefault="005051B8" w14:paraId="198318F9" w14:textId="11A17F18">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11D8D023" wp14:anchorId="7B9576AF">
              <wp:simplePos x="635" y="635"/>
              <wp:positionH relativeFrom="page">
                <wp:align>center</wp:align>
              </wp:positionH>
              <wp:positionV relativeFrom="page">
                <wp:align>bottom</wp:align>
              </wp:positionV>
              <wp:extent cx="609600" cy="345440"/>
              <wp:effectExtent l="0" t="0" r="0" b="0"/>
              <wp:wrapNone/>
              <wp:docPr id="2131500982"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051B8" w:rsidR="005051B8" w:rsidP="005051B8" w:rsidRDefault="005051B8" w14:paraId="6636BA01" w14:textId="5C8AA17C">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B9576AF">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5051B8" w:rsidR="005051B8" w:rsidP="005051B8" w:rsidRDefault="005051B8" w14:paraId="6636BA01" w14:textId="5C8AA17C">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20C1B4034E6C4A889F33A3D9D88A1336"/>
        </w:placeholder>
        <w:text/>
      </w:sdtPr>
      <w:sdtEndPr/>
      <w:sdtContent>
        <w:r>
          <w:t>AI-0226-2024</w:t>
        </w:r>
      </w:sdtContent>
    </w:sdt>
  </w:p>
  <w:p w:rsidR="002307FE" w:rsidP="00FA54DF" w:rsidRDefault="002307FE" w14:paraId="5561B543"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2073BD02"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1FF467BF" wp14:anchorId="25C20988">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18F9B36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E638E6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C5B8B39" w14:textId="77777777">
                          <w:pPr>
                            <w:rPr>
                              <w:color w:val="003A68"/>
                              <w:sz w:val="14"/>
                              <w:szCs w:val="14"/>
                            </w:rPr>
                          </w:pPr>
                          <w:r w:rsidRPr="00FA54DF">
                            <w:rPr>
                              <w:color w:val="003A68"/>
                              <w:sz w:val="14"/>
                              <w:szCs w:val="14"/>
                            </w:rPr>
                            <w:t>Apdo. 10058-1000</w:t>
                          </w:r>
                        </w:p>
                        <w:p w:rsidR="00D2424F" w:rsidP="00FA54DF" w:rsidRDefault="00D2424F" w14:paraId="2EF8AFD9" w14:textId="77777777">
                          <w:pPr>
                            <w:rPr>
                              <w:color w:val="003A68"/>
                              <w:sz w:val="14"/>
                              <w:szCs w:val="14"/>
                            </w:rPr>
                          </w:pPr>
                          <w:r w:rsidRPr="00FA54DF">
                            <w:rPr>
                              <w:color w:val="003A68"/>
                              <w:sz w:val="14"/>
                              <w:szCs w:val="14"/>
                            </w:rPr>
                            <w:t>Av. 1 y Central, Calles 2 y 4</w:t>
                          </w:r>
                        </w:p>
                        <w:p w:rsidRPr="00FA54DF" w:rsidR="00D2424F" w:rsidP="00FA54DF" w:rsidRDefault="00D2424F" w14:paraId="157EDCC5"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25C20988">
              <v:textbox>
                <w:txbxContent>
                  <w:p w:rsidRPr="00FA54DF" w:rsidR="00D2424F" w:rsidP="00FA54DF" w:rsidRDefault="00D2424F" w14:paraId="18F9B36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E638E6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C5B8B39" w14:textId="77777777">
                    <w:pPr>
                      <w:rPr>
                        <w:color w:val="003A68"/>
                        <w:sz w:val="14"/>
                        <w:szCs w:val="14"/>
                      </w:rPr>
                    </w:pPr>
                    <w:r w:rsidRPr="00FA54DF">
                      <w:rPr>
                        <w:color w:val="003A68"/>
                        <w:sz w:val="14"/>
                        <w:szCs w:val="14"/>
                      </w:rPr>
                      <w:t>Apdo. 10058-1000</w:t>
                    </w:r>
                  </w:p>
                  <w:p w:rsidR="00D2424F" w:rsidP="00FA54DF" w:rsidRDefault="00D2424F" w14:paraId="2EF8AFD9" w14:textId="77777777">
                    <w:pPr>
                      <w:rPr>
                        <w:color w:val="003A68"/>
                        <w:sz w:val="14"/>
                        <w:szCs w:val="14"/>
                      </w:rPr>
                    </w:pPr>
                    <w:r w:rsidRPr="00FA54DF">
                      <w:rPr>
                        <w:color w:val="003A68"/>
                        <w:sz w:val="14"/>
                        <w:szCs w:val="14"/>
                      </w:rPr>
                      <w:t>Av. 1 y Central, Calles 2 y 4</w:t>
                    </w:r>
                  </w:p>
                  <w:p w:rsidRPr="00FA54DF" w:rsidR="00D2424F" w:rsidP="00FA54DF" w:rsidRDefault="00D2424F" w14:paraId="157EDCC5"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7D8B7F17" wp14:anchorId="7E3CCCD8">
          <wp:simplePos x="0" y="0"/>
          <wp:positionH relativeFrom="column">
            <wp:posOffset>4550781</wp:posOffset>
          </wp:positionH>
          <wp:positionV relativeFrom="paragraph">
            <wp:posOffset>-190500</wp:posOffset>
          </wp:positionV>
          <wp:extent cx="8890" cy="431165"/>
          <wp:effectExtent l="0" t="0" r="0" b="0"/>
          <wp:wrapNone/>
          <wp:docPr id="2003003759" name="Imagen 2003003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F64992" w:rsidP="00F64992" w:rsidRDefault="005051B8" w14:paraId="6EBF3297" w14:textId="7E7AFA6A">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789EED4B" wp14:anchorId="4EE5A32D">
              <wp:simplePos x="990600" y="9283700"/>
              <wp:positionH relativeFrom="page">
                <wp:align>center</wp:align>
              </wp:positionH>
              <wp:positionV relativeFrom="page">
                <wp:align>bottom</wp:align>
              </wp:positionV>
              <wp:extent cx="609600" cy="345440"/>
              <wp:effectExtent l="0" t="0" r="0" b="0"/>
              <wp:wrapNone/>
              <wp:docPr id="137856181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5051B8" w:rsidR="005051B8" w:rsidP="005051B8" w:rsidRDefault="005051B8" w14:paraId="3A5F0D99" w14:textId="6B998537">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EE5A32D">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5051B8" w:rsidR="005051B8" w:rsidP="005051B8" w:rsidRDefault="005051B8" w14:paraId="3A5F0D99" w14:textId="6B998537">
                    <w:pPr>
                      <w:rPr>
                        <w:rFonts w:ascii="Calibri" w:hAnsi="Calibri" w:eastAsia="Calibri" w:cs="Calibri"/>
                        <w:noProof/>
                        <w:color w:val="000000"/>
                        <w:sz w:val="20"/>
                        <w:szCs w:val="20"/>
                      </w:rPr>
                    </w:pPr>
                    <w:r w:rsidRPr="005051B8">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05FBB98B" wp14:anchorId="40E0AA8D">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6B82E16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70EEB6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269183F" w14:textId="77777777">
                          <w:pPr>
                            <w:rPr>
                              <w:color w:val="003A68"/>
                              <w:sz w:val="14"/>
                              <w:szCs w:val="14"/>
                            </w:rPr>
                          </w:pPr>
                          <w:r w:rsidRPr="00FA54DF">
                            <w:rPr>
                              <w:color w:val="003A68"/>
                              <w:sz w:val="14"/>
                              <w:szCs w:val="14"/>
                            </w:rPr>
                            <w:t>Apdo. 10058-1000</w:t>
                          </w:r>
                        </w:p>
                        <w:p w:rsidR="00B65442" w:rsidP="00B65442" w:rsidRDefault="00B65442" w14:paraId="04D3F637" w14:textId="77777777">
                          <w:pPr>
                            <w:rPr>
                              <w:color w:val="003A68"/>
                              <w:sz w:val="14"/>
                              <w:szCs w:val="14"/>
                            </w:rPr>
                          </w:pPr>
                          <w:r w:rsidRPr="00FA54DF">
                            <w:rPr>
                              <w:color w:val="003A68"/>
                              <w:sz w:val="14"/>
                              <w:szCs w:val="14"/>
                            </w:rPr>
                            <w:t>Av. 1 y Central, Calles 2 y 4</w:t>
                          </w:r>
                        </w:p>
                        <w:p w:rsidRPr="00FA54DF" w:rsidR="00D2424F" w:rsidRDefault="00D2424F" w14:paraId="529960D7"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40E0AA8D">
              <v:textbox>
                <w:txbxContent>
                  <w:p w:rsidRPr="00FA54DF" w:rsidR="00D2424F" w:rsidRDefault="00D2424F" w14:paraId="6B82E16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70EEB6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269183F" w14:textId="77777777">
                    <w:pPr>
                      <w:rPr>
                        <w:color w:val="003A68"/>
                        <w:sz w:val="14"/>
                        <w:szCs w:val="14"/>
                      </w:rPr>
                    </w:pPr>
                    <w:r w:rsidRPr="00FA54DF">
                      <w:rPr>
                        <w:color w:val="003A68"/>
                        <w:sz w:val="14"/>
                        <w:szCs w:val="14"/>
                      </w:rPr>
                      <w:t>Apdo. 10058-1000</w:t>
                    </w:r>
                  </w:p>
                  <w:p w:rsidR="00B65442" w:rsidP="00B65442" w:rsidRDefault="00B65442" w14:paraId="04D3F637" w14:textId="77777777">
                    <w:pPr>
                      <w:rPr>
                        <w:color w:val="003A68"/>
                        <w:sz w:val="14"/>
                        <w:szCs w:val="14"/>
                      </w:rPr>
                    </w:pPr>
                    <w:r w:rsidRPr="00FA54DF">
                      <w:rPr>
                        <w:color w:val="003A68"/>
                        <w:sz w:val="14"/>
                        <w:szCs w:val="14"/>
                      </w:rPr>
                      <w:t>Av. 1 y Central, Calles 2 y 4</w:t>
                    </w:r>
                  </w:p>
                  <w:p w:rsidRPr="00FA54DF" w:rsidR="00D2424F" w:rsidRDefault="00D2424F" w14:paraId="529960D7"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03135D94" wp14:anchorId="2509C691">
          <wp:simplePos x="0" y="0"/>
          <wp:positionH relativeFrom="column">
            <wp:posOffset>4553585</wp:posOffset>
          </wp:positionH>
          <wp:positionV relativeFrom="paragraph">
            <wp:posOffset>8687</wp:posOffset>
          </wp:positionV>
          <wp:extent cx="8890" cy="431165"/>
          <wp:effectExtent l="0" t="0" r="0" b="0"/>
          <wp:wrapNone/>
          <wp:docPr id="913493714" name="Imagen 913493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3804C4D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2A003ADB"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06AB440" w14:textId="77777777" w:rsidR="005051B8" w:rsidRDefault="005051B8" w:rsidP="00D43D57">
      <w:r>
        <w:separator/>
      </w:r>
    </w:p>
  </w:footnote>
  <w:footnote w:type="continuationSeparator" w:id="0">
    <w:p w14:paraId="36847748" w14:textId="77777777" w:rsidR="005051B8" w:rsidRDefault="005051B8" w:rsidP="00D43D57">
      <w:r>
        <w:continuationSeparator/>
      </w:r>
    </w:p>
  </w:footnote>
  <w:footnote w:id="1">
    <w:p w14:paraId="3A99F42C" w14:textId="77777777" w:rsidR="005051B8" w:rsidRPr="004061E7" w:rsidRDefault="005051B8" w:rsidP="005051B8">
      <w:pPr>
        <w:pStyle w:val="Textonotapie"/>
        <w:ind w:left="142" w:hanging="142"/>
        <w:rPr>
          <w:rFonts w:ascii="Arial" w:hAnsi="Arial" w:cs="Arial"/>
          <w:sz w:val="16"/>
          <w:szCs w:val="16"/>
        </w:rPr>
      </w:pPr>
      <w:r w:rsidRPr="004061E7">
        <w:rPr>
          <w:rStyle w:val="Refdenotaalpie"/>
          <w:rFonts w:ascii="Arial" w:hAnsi="Arial" w:cs="Arial"/>
          <w:sz w:val="16"/>
          <w:szCs w:val="16"/>
        </w:rPr>
        <w:footnoteRef/>
      </w:r>
      <w:r w:rsidRPr="004061E7">
        <w:rPr>
          <w:rFonts w:ascii="Arial" w:hAnsi="Arial" w:cs="Arial"/>
          <w:sz w:val="16"/>
          <w:szCs w:val="16"/>
        </w:rPr>
        <w:t xml:space="preserve"> </w:t>
      </w:r>
      <w:r w:rsidRPr="004061E7">
        <w:rPr>
          <w:rFonts w:ascii="Arial" w:hAnsi="Arial" w:cs="Arial"/>
          <w:sz w:val="16"/>
          <w:szCs w:val="16"/>
          <w:lang w:val="es-CR"/>
        </w:rPr>
        <w:t>Evalúa si las actividades, operaciones financieras e información, cumplen en todos los aspectos relevantes, con las regulaciones o mandatos que rigen a la entidad.</w:t>
      </w:r>
    </w:p>
  </w:footnote>
  <w:footnote w:id="2">
    <w:p w14:paraId="3F391287" w14:textId="77777777" w:rsidR="005051B8" w:rsidRPr="00B831E8" w:rsidRDefault="005051B8" w:rsidP="005051B8">
      <w:pPr>
        <w:pStyle w:val="Textonotapie"/>
        <w:rPr>
          <w:rFonts w:ascii="Arial" w:hAnsi="Arial" w:cs="Arial"/>
          <w:sz w:val="16"/>
          <w:szCs w:val="16"/>
        </w:rPr>
      </w:pPr>
      <w:r w:rsidRPr="00B831E8">
        <w:rPr>
          <w:rStyle w:val="Refdenotaalpie"/>
          <w:rFonts w:ascii="Arial" w:hAnsi="Arial" w:cs="Arial"/>
          <w:sz w:val="16"/>
          <w:szCs w:val="16"/>
        </w:rPr>
        <w:footnoteRef/>
      </w:r>
      <w:r w:rsidRPr="00B831E8">
        <w:rPr>
          <w:rFonts w:ascii="Arial" w:hAnsi="Arial" w:cs="Arial"/>
          <w:sz w:val="16"/>
          <w:szCs w:val="16"/>
        </w:rPr>
        <w:t xml:space="preserve"> Actas del Comité Especial de Fideicomiso </w:t>
      </w:r>
      <w:r>
        <w:rPr>
          <w:rFonts w:ascii="Arial" w:hAnsi="Arial" w:cs="Arial"/>
          <w:sz w:val="16"/>
          <w:szCs w:val="16"/>
        </w:rPr>
        <w:t>de las reuniones efectuadas entre noviembre 2023 y octubre 2024.</w:t>
      </w:r>
    </w:p>
  </w:footnote>
  <w:footnote w:id="3">
    <w:p w14:paraId="0B889705" w14:textId="77777777" w:rsidR="005051B8" w:rsidRPr="004E7A48" w:rsidRDefault="005051B8" w:rsidP="005051B8">
      <w:pPr>
        <w:pStyle w:val="Textonotapie"/>
        <w:rPr>
          <w:rFonts w:ascii="Arial" w:hAnsi="Arial" w:cs="Arial"/>
          <w:sz w:val="16"/>
          <w:szCs w:val="16"/>
        </w:rPr>
      </w:pPr>
      <w:r w:rsidRPr="004E7A48">
        <w:rPr>
          <w:rStyle w:val="Refdenotaalpie"/>
          <w:rFonts w:ascii="Arial" w:hAnsi="Arial" w:cs="Arial"/>
          <w:sz w:val="16"/>
          <w:szCs w:val="16"/>
        </w:rPr>
        <w:footnoteRef/>
      </w:r>
      <w:r w:rsidRPr="004E7A48">
        <w:rPr>
          <w:rFonts w:ascii="Arial" w:hAnsi="Arial" w:cs="Arial"/>
          <w:sz w:val="16"/>
          <w:szCs w:val="16"/>
        </w:rPr>
        <w:t xml:space="preserve"> Vigente desde el 27 de diciembre de 1994.</w:t>
      </w:r>
    </w:p>
  </w:footnote>
  <w:footnote w:id="4">
    <w:p w14:paraId="1216435B" w14:textId="77777777" w:rsidR="005051B8" w:rsidRPr="004E7A48" w:rsidRDefault="005051B8" w:rsidP="005051B8">
      <w:pPr>
        <w:pStyle w:val="Textonotapie"/>
        <w:ind w:left="142" w:hanging="142"/>
        <w:rPr>
          <w:rFonts w:ascii="Arial" w:hAnsi="Arial" w:cs="Arial"/>
          <w:sz w:val="16"/>
          <w:szCs w:val="16"/>
        </w:rPr>
      </w:pPr>
      <w:r w:rsidRPr="004E7A48">
        <w:rPr>
          <w:rStyle w:val="Refdenotaalpie"/>
          <w:rFonts w:ascii="Arial" w:hAnsi="Arial" w:cs="Arial"/>
          <w:sz w:val="16"/>
          <w:szCs w:val="16"/>
        </w:rPr>
        <w:footnoteRef/>
      </w:r>
      <w:r w:rsidRPr="004E7A48">
        <w:rPr>
          <w:rFonts w:ascii="Arial" w:hAnsi="Arial" w:cs="Arial"/>
          <w:sz w:val="16"/>
          <w:szCs w:val="16"/>
        </w:rPr>
        <w:t xml:space="preserve"> Oficio DO-60-2023 del 21 de abril de 2023 enviado por la Unidad de Fideicomiso del BPDC.  Los ajustes propuestos por el BPDC se dieron en la Cláusula Decimoprimera “De Los Honorarios, Comisiones y Otras Transferencias de Dinero al Fiduciario”.</w:t>
      </w:r>
    </w:p>
  </w:footnote>
  <w:footnote w:id="5">
    <w:p w14:paraId="7B22B7CC" w14:textId="77777777" w:rsidR="005051B8" w:rsidRPr="00086FA9" w:rsidRDefault="005051B8" w:rsidP="005051B8">
      <w:pPr>
        <w:ind w:left="142" w:hanging="142"/>
        <w:rPr>
          <w:rFonts w:ascii="Arial" w:eastAsia="Calibri" w:hAnsi="Arial" w:cs="Arial"/>
          <w:iCs/>
          <w:color w:val="000000"/>
          <w:sz w:val="16"/>
          <w:szCs w:val="16"/>
          <w:lang w:val="es-CR"/>
        </w:rPr>
      </w:pPr>
      <w:r w:rsidRPr="00086FA9">
        <w:rPr>
          <w:rStyle w:val="Refdenotaalpie"/>
          <w:rFonts w:ascii="Arial" w:hAnsi="Arial" w:cs="Arial"/>
          <w:sz w:val="16"/>
          <w:szCs w:val="16"/>
        </w:rPr>
        <w:footnoteRef/>
      </w:r>
      <w:r w:rsidRPr="00086FA9">
        <w:rPr>
          <w:rFonts w:ascii="Arial" w:hAnsi="Arial" w:cs="Arial"/>
          <w:sz w:val="16"/>
          <w:szCs w:val="16"/>
          <w:lang w:val="es-CR"/>
        </w:rPr>
        <w:t xml:space="preserve"> </w:t>
      </w:r>
      <w:r w:rsidRPr="00086FA9">
        <w:rPr>
          <w:rFonts w:ascii="Arial" w:eastAsia="Calibri" w:hAnsi="Arial" w:cs="Arial"/>
          <w:iCs/>
          <w:color w:val="000000"/>
          <w:sz w:val="16"/>
          <w:szCs w:val="16"/>
          <w:lang w:val="es-CR"/>
        </w:rPr>
        <w:t>La cláusula décima primera de la primera adenda del Contrato de Fideicomiso dispone que todos los gastos en que incurra el Fideicomiso serán cancelados con las recuperaciones de los créditos que conforman la cartera fideicom</w:t>
      </w:r>
      <w:r>
        <w:rPr>
          <w:rFonts w:ascii="Arial" w:eastAsia="Calibri" w:hAnsi="Arial" w:cs="Arial"/>
          <w:iCs/>
          <w:color w:val="000000"/>
          <w:sz w:val="16"/>
          <w:szCs w:val="16"/>
          <w:lang w:val="es-CR"/>
        </w:rPr>
        <w:t>i</w:t>
      </w:r>
      <w:r w:rsidRPr="00086FA9">
        <w:rPr>
          <w:rFonts w:ascii="Arial" w:eastAsia="Calibri" w:hAnsi="Arial" w:cs="Arial"/>
          <w:iCs/>
          <w:color w:val="000000"/>
          <w:sz w:val="16"/>
          <w:szCs w:val="16"/>
          <w:lang w:val="es-CR"/>
        </w:rPr>
        <w:t>tida y si éstas no fueran suficientes para cubrir esos costos, el Banco Central de Costa Rica, actuando como Fideicomitente o Fideicomisario, deberá cubrir dichos gastos mediante los respectivos aportes al Fideicomiso.</w:t>
      </w:r>
    </w:p>
  </w:footnote>
  <w:footnote w:id="6">
    <w:p w14:paraId="7DF200B8" w14:textId="77777777" w:rsidR="005051B8" w:rsidRPr="00526913" w:rsidRDefault="005051B8" w:rsidP="005051B8">
      <w:pPr>
        <w:pStyle w:val="Textonotapie"/>
        <w:ind w:left="142" w:hanging="142"/>
        <w:rPr>
          <w:rFonts w:ascii="Arial" w:hAnsi="Arial" w:cs="Arial"/>
          <w:i/>
          <w:iCs/>
          <w:sz w:val="16"/>
          <w:szCs w:val="16"/>
        </w:rPr>
      </w:pPr>
      <w:r w:rsidRPr="00526913">
        <w:rPr>
          <w:rStyle w:val="Refdenotaalpie"/>
          <w:rFonts w:ascii="Arial" w:hAnsi="Arial" w:cs="Arial"/>
          <w:sz w:val="16"/>
          <w:szCs w:val="16"/>
        </w:rPr>
        <w:footnoteRef/>
      </w:r>
      <w:r w:rsidRPr="00526913">
        <w:rPr>
          <w:rFonts w:ascii="Arial" w:hAnsi="Arial" w:cs="Arial"/>
          <w:sz w:val="16"/>
          <w:szCs w:val="16"/>
        </w:rPr>
        <w:t xml:space="preserve"> </w:t>
      </w:r>
      <w:r>
        <w:rPr>
          <w:rFonts w:ascii="Arial" w:hAnsi="Arial" w:cs="Arial"/>
          <w:sz w:val="16"/>
          <w:szCs w:val="16"/>
        </w:rPr>
        <w:t xml:space="preserve">Oficio </w:t>
      </w:r>
      <w:r w:rsidRPr="00086FA9">
        <w:rPr>
          <w:rFonts w:ascii="Arial" w:hAnsi="Arial" w:cs="Arial"/>
          <w:sz w:val="16"/>
          <w:szCs w:val="16"/>
        </w:rPr>
        <w:t>DAJ-0026-2020 DAP-DRL-0052-2020 del Comité Especial del Fideicomiso dirigido a la Gerencia del BCCR</w:t>
      </w:r>
      <w:r>
        <w:rPr>
          <w:rFonts w:ascii="Arial" w:hAnsi="Arial" w:cs="Arial"/>
          <w:sz w:val="16"/>
          <w:szCs w:val="16"/>
        </w:rPr>
        <w:t>.</w:t>
      </w:r>
    </w:p>
  </w:footnote>
  <w:footnote w:id="7">
    <w:p w14:paraId="48129D89" w14:textId="77777777" w:rsidR="005051B8" w:rsidRPr="00086FA9" w:rsidRDefault="005051B8" w:rsidP="005051B8">
      <w:pPr>
        <w:ind w:left="142" w:hanging="142"/>
        <w:rPr>
          <w:rFonts w:ascii="Arial" w:eastAsia="Calibri" w:hAnsi="Arial" w:cs="Arial"/>
          <w:iCs/>
          <w:color w:val="000000"/>
          <w:sz w:val="16"/>
          <w:szCs w:val="16"/>
          <w:lang w:val="es-CR"/>
        </w:rPr>
      </w:pPr>
      <w:bookmarkStart w:id="1" w:name="_Hlk119299930"/>
      <w:r w:rsidRPr="00086FA9">
        <w:rPr>
          <w:rStyle w:val="Refdenotaalpie"/>
          <w:rFonts w:ascii="Arial" w:hAnsi="Arial" w:cs="Arial"/>
          <w:sz w:val="16"/>
          <w:szCs w:val="16"/>
        </w:rPr>
        <w:footnoteRef/>
      </w:r>
      <w:r w:rsidRPr="00086FA9">
        <w:rPr>
          <w:rFonts w:ascii="Arial" w:hAnsi="Arial" w:cs="Arial"/>
          <w:sz w:val="16"/>
          <w:szCs w:val="16"/>
          <w:lang w:val="es-CR"/>
        </w:rPr>
        <w:t xml:space="preserve"> </w:t>
      </w:r>
      <w:r>
        <w:rPr>
          <w:rFonts w:ascii="Arial" w:hAnsi="Arial" w:cs="Arial"/>
          <w:sz w:val="16"/>
          <w:szCs w:val="16"/>
          <w:lang w:val="es-CR"/>
        </w:rPr>
        <w:t>Ídem nota 6</w:t>
      </w:r>
      <w:r w:rsidRPr="00086FA9">
        <w:rPr>
          <w:rFonts w:ascii="Arial" w:eastAsia="Calibri" w:hAnsi="Arial" w:cs="Arial"/>
          <w:iCs/>
          <w:color w:val="000000"/>
          <w:sz w:val="16"/>
          <w:szCs w:val="16"/>
          <w:lang w:val="es-CR"/>
        </w:rPr>
        <w:t>.</w:t>
      </w:r>
      <w:bookmarkEnd w:id="1"/>
    </w:p>
  </w:footnote>
  <w:footnote w:id="8">
    <w:p w14:paraId="0D327301" w14:textId="77777777" w:rsidR="005051B8" w:rsidRDefault="005051B8" w:rsidP="005051B8">
      <w:pPr>
        <w:pStyle w:val="Textonotapie"/>
        <w:ind w:left="142" w:hanging="142"/>
        <w:rPr>
          <w:rFonts w:ascii="Arial" w:hAnsi="Arial" w:cs="Arial"/>
          <w:sz w:val="16"/>
          <w:szCs w:val="16"/>
        </w:rPr>
      </w:pPr>
      <w:r w:rsidRPr="00D2602C">
        <w:rPr>
          <w:rStyle w:val="Refdenotaalpie"/>
          <w:rFonts w:ascii="Arial" w:hAnsi="Arial" w:cs="Arial"/>
          <w:sz w:val="16"/>
          <w:szCs w:val="16"/>
        </w:rPr>
        <w:footnoteRef/>
      </w:r>
      <w:r w:rsidRPr="00D2602C">
        <w:rPr>
          <w:rFonts w:ascii="Arial" w:hAnsi="Arial" w:cs="Arial"/>
          <w:sz w:val="16"/>
          <w:szCs w:val="16"/>
        </w:rPr>
        <w:t xml:space="preserve"> </w:t>
      </w:r>
      <w:r>
        <w:rPr>
          <w:rFonts w:ascii="Arial" w:hAnsi="Arial" w:cs="Arial"/>
          <w:sz w:val="16"/>
          <w:szCs w:val="16"/>
        </w:rPr>
        <w:t>Establecida</w:t>
      </w:r>
      <w:r w:rsidRPr="00D2602C">
        <w:rPr>
          <w:rFonts w:ascii="Arial" w:hAnsi="Arial" w:cs="Arial"/>
          <w:sz w:val="16"/>
          <w:szCs w:val="16"/>
        </w:rPr>
        <w:t xml:space="preserve"> en la Adenda Tercera del Contrato de Fideicomiso, Cláusula Segunda de los HONORARIOS DEL FIDEICOMISO punto 3</w:t>
      </w:r>
      <w:r>
        <w:rPr>
          <w:rFonts w:ascii="Arial" w:hAnsi="Arial" w:cs="Arial"/>
          <w:sz w:val="16"/>
          <w:szCs w:val="16"/>
        </w:rPr>
        <w:t>.</w:t>
      </w:r>
    </w:p>
    <w:p w14:paraId="6372A5DB" w14:textId="77777777" w:rsidR="005051B8" w:rsidRPr="00D2602C" w:rsidRDefault="005051B8" w:rsidP="005051B8">
      <w:pPr>
        <w:pStyle w:val="Textonotapie"/>
        <w:ind w:left="142" w:hanging="142"/>
        <w:rPr>
          <w:rFonts w:ascii="Arial" w:hAnsi="Arial" w:cs="Arial"/>
          <w:sz w:val="16"/>
          <w:szCs w:val="16"/>
        </w:rPr>
      </w:pPr>
    </w:p>
  </w:footnote>
  <w:footnote w:id="9">
    <w:p w14:paraId="4051C11D" w14:textId="77777777" w:rsidR="005051B8" w:rsidRPr="006F3EBD" w:rsidRDefault="005051B8" w:rsidP="005051B8">
      <w:pPr>
        <w:pStyle w:val="Textonotapie"/>
        <w:ind w:left="142" w:hanging="142"/>
      </w:pPr>
      <w:r w:rsidRPr="006F3EBD">
        <w:rPr>
          <w:rFonts w:ascii="Arial" w:hAnsi="Arial" w:cs="Arial"/>
          <w:sz w:val="16"/>
          <w:szCs w:val="16"/>
          <w:vertAlign w:val="superscript"/>
        </w:rPr>
        <w:footnoteRef/>
      </w:r>
      <w:r w:rsidRPr="006F3EBD">
        <w:rPr>
          <w:rFonts w:ascii="Arial" w:hAnsi="Arial" w:cs="Arial"/>
          <w:sz w:val="16"/>
          <w:szCs w:val="16"/>
          <w:vertAlign w:val="superscript"/>
        </w:rPr>
        <w:t xml:space="preserve"> </w:t>
      </w:r>
      <w:r>
        <w:rPr>
          <w:rFonts w:ascii="Arial" w:hAnsi="Arial" w:cs="Arial"/>
          <w:sz w:val="16"/>
          <w:szCs w:val="16"/>
        </w:rPr>
        <w:t>Incluye las recuperaciones logradas durante el 2024</w:t>
      </w:r>
      <w:r w:rsidRPr="006F3EBD">
        <w:rPr>
          <w:rFonts w:ascii="Arial" w:hAnsi="Arial" w:cs="Arial"/>
          <w:sz w:val="16"/>
          <w:szCs w:val="16"/>
        </w:rPr>
        <w:t>: en enero de 2024 por un monto de ₡18,3 millones por el proceso de cesión de derechos litigiosos Hacienda Villa Flora a favor de “Asociación Proyecto Social Sion Educación Para el Desarrollo”</w:t>
      </w:r>
      <w:r>
        <w:rPr>
          <w:rFonts w:ascii="Arial" w:hAnsi="Arial" w:cs="Arial"/>
          <w:sz w:val="16"/>
          <w:szCs w:val="16"/>
        </w:rPr>
        <w:t>,</w:t>
      </w:r>
      <w:r w:rsidRPr="006F3EBD">
        <w:rPr>
          <w:rFonts w:ascii="Arial" w:hAnsi="Arial" w:cs="Arial"/>
          <w:sz w:val="16"/>
          <w:szCs w:val="16"/>
        </w:rPr>
        <w:t xml:space="preserve"> y en noviembre de 2024 por un monto de ₡26,0 millones correspondiente a la operación 0844, deudor Inversiones Afesa S.A.</w:t>
      </w:r>
    </w:p>
  </w:footnote>
  <w:footnote w:id="10">
    <w:p w14:paraId="1B6A475C" w14:textId="77777777" w:rsidR="005051B8" w:rsidRPr="00DA1CE4" w:rsidRDefault="005051B8" w:rsidP="005051B8">
      <w:pPr>
        <w:pStyle w:val="Textonotapie"/>
        <w:ind w:left="142" w:hanging="142"/>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Numeral 2 de lo dispuesto en firme </w:t>
      </w:r>
      <w:r>
        <w:rPr>
          <w:rFonts w:ascii="Arial" w:hAnsi="Arial" w:cs="Arial"/>
          <w:sz w:val="16"/>
          <w:szCs w:val="16"/>
        </w:rPr>
        <w:t xml:space="preserve">por la Junta Directiva del BCCR </w:t>
      </w:r>
      <w:r w:rsidRPr="00DA1CE4">
        <w:rPr>
          <w:rFonts w:ascii="Arial" w:hAnsi="Arial" w:cs="Arial"/>
          <w:sz w:val="16"/>
          <w:szCs w:val="16"/>
        </w:rPr>
        <w:t>en la sesión 6017-2021, artículo 5, celebrada el 5 de agosto de 2021.</w:t>
      </w:r>
    </w:p>
  </w:footnote>
  <w:footnote w:id="11">
    <w:p w14:paraId="57405562" w14:textId="77777777" w:rsidR="005051B8" w:rsidRPr="00DA1CE4" w:rsidRDefault="005051B8" w:rsidP="005051B8">
      <w:pPr>
        <w:pStyle w:val="Textonotapie"/>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Oficio AI-0194-2022 del 30 de noviembre 2022.</w:t>
      </w:r>
    </w:p>
  </w:footnote>
  <w:footnote w:id="12">
    <w:p w14:paraId="5A187CF2" w14:textId="77777777" w:rsidR="005051B8" w:rsidRPr="00DA1CE4" w:rsidRDefault="005051B8" w:rsidP="005051B8">
      <w:pPr>
        <w:pStyle w:val="Textonotapie"/>
        <w:ind w:left="142" w:hanging="142"/>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El último informe presentado por la Administración a la Junta Directiva del BCCR</w:t>
      </w:r>
      <w:r>
        <w:rPr>
          <w:rFonts w:ascii="Arial" w:hAnsi="Arial" w:cs="Arial"/>
          <w:sz w:val="16"/>
          <w:szCs w:val="16"/>
        </w:rPr>
        <w:t>,</w:t>
      </w:r>
      <w:r w:rsidRPr="00DA1CE4">
        <w:rPr>
          <w:rFonts w:ascii="Arial" w:hAnsi="Arial" w:cs="Arial"/>
          <w:sz w:val="16"/>
          <w:szCs w:val="16"/>
        </w:rPr>
        <w:t xml:space="preserve"> fue en la sesión 6129</w:t>
      </w:r>
      <w:r>
        <w:rPr>
          <w:rFonts w:ascii="Arial" w:hAnsi="Arial" w:cs="Arial"/>
          <w:sz w:val="16"/>
          <w:szCs w:val="16"/>
        </w:rPr>
        <w:t>-2023</w:t>
      </w:r>
      <w:r w:rsidRPr="00DA1CE4">
        <w:rPr>
          <w:rFonts w:ascii="Arial" w:hAnsi="Arial" w:cs="Arial"/>
          <w:sz w:val="16"/>
          <w:szCs w:val="16"/>
        </w:rPr>
        <w:t xml:space="preserve"> del 13 de julio de 2023, mediante oficio </w:t>
      </w:r>
      <w:r w:rsidRPr="00DA1CE4">
        <w:rPr>
          <w:rFonts w:ascii="Arial" w:hAnsi="Arial" w:cs="Arial"/>
          <w:sz w:val="16"/>
          <w:szCs w:val="16"/>
          <w:lang w:val="es-CR"/>
        </w:rPr>
        <w:t>GER-0147-2023 del 22 de junio de 2023</w:t>
      </w:r>
      <w:r w:rsidRPr="00DA1CE4">
        <w:rPr>
          <w:rFonts w:ascii="Arial" w:hAnsi="Arial" w:cs="Arial"/>
          <w:sz w:val="16"/>
          <w:szCs w:val="16"/>
        </w:rPr>
        <w:t>.</w:t>
      </w:r>
      <w:r>
        <w:rPr>
          <w:rFonts w:ascii="Arial" w:hAnsi="Arial" w:cs="Arial"/>
          <w:sz w:val="16"/>
          <w:szCs w:val="16"/>
        </w:rPr>
        <w:t xml:space="preserve"> Lo anterior en atención a lo recomendado en oficio AI-0194-2022.</w:t>
      </w:r>
    </w:p>
  </w:footnote>
  <w:footnote w:id="13">
    <w:p w14:paraId="787E42C7" w14:textId="77777777" w:rsidR="005051B8" w:rsidRPr="00DA1CE4" w:rsidRDefault="005051B8" w:rsidP="005051B8">
      <w:pPr>
        <w:pStyle w:val="Textonotapie"/>
        <w:ind w:left="142" w:hanging="142"/>
        <w:rPr>
          <w:rFonts w:ascii="Arial" w:hAnsi="Arial" w:cs="Arial"/>
          <w:sz w:val="16"/>
          <w:szCs w:val="16"/>
          <w:lang w:val="es-CR"/>
        </w:rPr>
      </w:pPr>
      <w:r w:rsidRPr="00DA1CE4">
        <w:rPr>
          <w:rStyle w:val="Refdenotaalpie"/>
          <w:rFonts w:ascii="Arial" w:hAnsi="Arial" w:cs="Arial"/>
          <w:sz w:val="16"/>
          <w:szCs w:val="16"/>
        </w:rPr>
        <w:footnoteRef/>
      </w:r>
      <w:r w:rsidRPr="00DA1CE4">
        <w:rPr>
          <w:rFonts w:ascii="Arial" w:hAnsi="Arial" w:cs="Arial"/>
          <w:sz w:val="16"/>
          <w:szCs w:val="16"/>
        </w:rPr>
        <w:t xml:space="preserve"> </w:t>
      </w:r>
      <w:r w:rsidRPr="00DA1CE4">
        <w:rPr>
          <w:rFonts w:ascii="Arial" w:hAnsi="Arial" w:cs="Arial"/>
          <w:sz w:val="16"/>
          <w:szCs w:val="16"/>
          <w:lang w:val="es-CR"/>
        </w:rPr>
        <w:t>En atención al acuerdo adoptado por la Junta Directiva del Banco Central mediante numeral 5 del artículo 7</w:t>
      </w:r>
      <w:r>
        <w:rPr>
          <w:rFonts w:ascii="Arial" w:hAnsi="Arial" w:cs="Arial"/>
          <w:sz w:val="16"/>
          <w:szCs w:val="16"/>
          <w:lang w:val="es-CR"/>
        </w:rPr>
        <w:t>,</w:t>
      </w:r>
      <w:r w:rsidRPr="00DA1CE4">
        <w:rPr>
          <w:rFonts w:ascii="Arial" w:hAnsi="Arial" w:cs="Arial"/>
          <w:sz w:val="16"/>
          <w:szCs w:val="16"/>
          <w:lang w:val="es-CR"/>
        </w:rPr>
        <w:t xml:space="preserve"> de la sesión 5961-2020</w:t>
      </w:r>
      <w:r>
        <w:rPr>
          <w:rFonts w:ascii="Arial" w:hAnsi="Arial" w:cs="Arial"/>
          <w:sz w:val="16"/>
          <w:szCs w:val="16"/>
          <w:lang w:val="es-CR"/>
        </w:rPr>
        <w:t>,</w:t>
      </w:r>
      <w:r w:rsidRPr="00DA1CE4">
        <w:rPr>
          <w:rFonts w:ascii="Arial" w:hAnsi="Arial" w:cs="Arial"/>
          <w:sz w:val="16"/>
          <w:szCs w:val="16"/>
          <w:lang w:val="es-CR"/>
        </w:rPr>
        <w:t xml:space="preserve"> celebrada el 02 de octubre del 2020.</w:t>
      </w:r>
    </w:p>
    <w:p w14:paraId="1ED4B798" w14:textId="77777777" w:rsidR="005051B8" w:rsidRPr="00DA1CE4" w:rsidRDefault="005051B8" w:rsidP="005051B8">
      <w:pPr>
        <w:pStyle w:val="Textonotapie"/>
        <w:rPr>
          <w:rFonts w:ascii="Arial" w:hAnsi="Arial" w:cs="Arial"/>
          <w:sz w:val="16"/>
          <w:szCs w:val="16"/>
          <w:lang w:val="es-CR"/>
        </w:rPr>
      </w:pP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EC7A70" w14:paraId="56060A8B" w14:textId="77777777">
    <w:pPr>
      <w:pStyle w:val="Encabezado"/>
      <w:jc w:val="center"/>
    </w:pPr>
    <w:r>
      <w:rPr>
        <w:noProof/>
        <w:lang w:val="es-CR" w:eastAsia="es-CR"/>
      </w:rPr>
      <w:drawing>
        <wp:anchor distT="0" distB="0" distL="114300" distR="114300" simplePos="0" relativeHeight="251696128" behindDoc="1" locked="0" layoutInCell="1" allowOverlap="1" wp14:editId="18F544A9" wp14:anchorId="752B4B5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500048638" name="Imagen 500048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056C45E5" wp14:anchorId="1457BFF8">
          <wp:simplePos x="0" y="0"/>
          <wp:positionH relativeFrom="column">
            <wp:posOffset>4470400</wp:posOffset>
          </wp:positionH>
          <wp:positionV relativeFrom="paragraph">
            <wp:posOffset>298450</wp:posOffset>
          </wp:positionV>
          <wp:extent cx="941070" cy="424815"/>
          <wp:effectExtent l="0" t="0" r="0" b="0"/>
          <wp:wrapNone/>
          <wp:docPr id="123783784" name="Imagen 1237837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5F02FD" w14:paraId="505DBD39" w14:textId="77777777">
    <w:pPr>
      <w:pStyle w:val="Encabezado"/>
      <w:jc w:val="center"/>
    </w:pPr>
    <w:r>
      <w:rPr>
        <w:noProof/>
        <w:lang w:val="es-CR" w:eastAsia="es-CR"/>
      </w:rPr>
      <w:drawing>
        <wp:anchor distT="0" distB="0" distL="114300" distR="114300" simplePos="0" relativeHeight="251694080" behindDoc="1" locked="0" layoutInCell="1" allowOverlap="1" wp14:editId="2E7D014A" wp14:anchorId="6B9782AC">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45745555" name="Imagen 945745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05023610" wp14:anchorId="0CA730A7">
          <wp:simplePos x="0" y="0"/>
          <wp:positionH relativeFrom="column">
            <wp:posOffset>4602480</wp:posOffset>
          </wp:positionH>
          <wp:positionV relativeFrom="paragraph">
            <wp:posOffset>187960</wp:posOffset>
          </wp:positionV>
          <wp:extent cx="857250" cy="424815"/>
          <wp:effectExtent l="0" t="0" r="6350" b="0"/>
          <wp:wrapNone/>
          <wp:docPr id="1622314826" name="Imagen 1622314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86F0F4C"/>
    <w:multiLevelType w:val="hybridMultilevel"/>
    <w:tmpl w:val="04F44FF0"/>
    <w:lvl w:ilvl="0" w:tplc="0C0A0013">
      <w:start w:val="1"/>
      <w:numFmt w:val="upperRoman"/>
      <w:lvlText w:val="%1."/>
      <w:lvlJc w:val="right"/>
      <w:pPr>
        <w:ind w:left="360" w:hanging="360"/>
      </w:p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2" w15:restartNumberingAfterBreak="0">
    <w:nsid w:val="3E626465"/>
    <w:multiLevelType w:val="hybridMultilevel"/>
    <w:tmpl w:val="BB3EE4F6"/>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3"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411394613">
    <w:abstractNumId w:val="10"/>
  </w:num>
  <w:num w:numId="2" w16cid:durableId="1689477662">
    <w:abstractNumId w:val="13"/>
  </w:num>
  <w:num w:numId="3" w16cid:durableId="696320189">
    <w:abstractNumId w:val="9"/>
  </w:num>
  <w:num w:numId="4" w16cid:durableId="1601832324">
    <w:abstractNumId w:val="7"/>
  </w:num>
  <w:num w:numId="5" w16cid:durableId="421420174">
    <w:abstractNumId w:val="6"/>
  </w:num>
  <w:num w:numId="6" w16cid:durableId="1289706401">
    <w:abstractNumId w:val="5"/>
  </w:num>
  <w:num w:numId="7" w16cid:durableId="1576695980">
    <w:abstractNumId w:val="4"/>
  </w:num>
  <w:num w:numId="8" w16cid:durableId="835220920">
    <w:abstractNumId w:val="8"/>
  </w:num>
  <w:num w:numId="9" w16cid:durableId="1610507840">
    <w:abstractNumId w:val="3"/>
  </w:num>
  <w:num w:numId="10" w16cid:durableId="1201209992">
    <w:abstractNumId w:val="2"/>
  </w:num>
  <w:num w:numId="11" w16cid:durableId="2058895663">
    <w:abstractNumId w:val="1"/>
  </w:num>
  <w:num w:numId="12" w16cid:durableId="467288402">
    <w:abstractNumId w:val="0"/>
  </w:num>
  <w:num w:numId="13" w16cid:durableId="2145535272">
    <w:abstractNumId w:val="11"/>
  </w:num>
  <w:num w:numId="14" w16cid:durableId="1256206283">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51B8"/>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051B8"/>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52E3A"/>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1BBD"/>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D7129E"/>
  <w15:docId w15:val="{0EEBA40A-FFED-4117-A2EA-F717C1287FC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0"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paragraph" w:styleId="Ttulo1">
    <w:name w:val="heading 1"/>
    <w:basedOn w:val="Normal"/>
    <w:next w:val="Normal"/>
    <w:link w:val="Ttulo1Car"/>
    <w:qFormat/>
    <w:locked/>
    <w:rsid w:val="005051B8"/>
    <w:pPr>
      <w:keepNext/>
      <w:spacing w:before="240" w:after="60"/>
      <w:jc w:val="left"/>
      <w:outlineLvl w:val="0"/>
    </w:pPr>
    <w:rPr>
      <w:rFonts w:ascii="Arial" w:hAnsi="Arial" w:cs="Arial"/>
      <w:b/>
      <w:bCs/>
      <w:kern w:val="32"/>
      <w:sz w:val="32"/>
      <w:szCs w:val="32"/>
      <w:lang w:val="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customStyle="1" w:styleId="Ttulo1Car">
    <w:name w:val="Título 1 Car"/>
    <w:basedOn w:val="Fuentedeprrafopredeter"/>
    <w:link w:val="Ttulo1"/>
    <w:rsid w:val="005051B8"/>
    <w:rPr>
      <w:rFonts w:ascii="Arial" w:eastAsia="Times New Roman" w:hAnsi="Arial" w:cs="Arial"/>
      <w:b/>
      <w:bCs/>
      <w:kern w:val="32"/>
      <w:sz w:val="32"/>
      <w:szCs w:val="32"/>
      <w:lang w:val="en-US" w:eastAsia="en-US"/>
    </w:rPr>
  </w:style>
  <w:style w:type="paragraph" w:styleId="Textonotapie">
    <w:name w:val="footnote text"/>
    <w:aliases w:val=" Car Car,Car Car, Car Char,Car,Car Char, Car"/>
    <w:basedOn w:val="Normal"/>
    <w:link w:val="TextonotapieCar"/>
    <w:unhideWhenUsed/>
    <w:qFormat/>
    <w:locked/>
    <w:rsid w:val="005051B8"/>
    <w:rPr>
      <w:sz w:val="20"/>
      <w:szCs w:val="20"/>
    </w:rPr>
  </w:style>
  <w:style w:type="character" w:customStyle="1" w:styleId="TextonotapieCar">
    <w:name w:val="Texto nota pie Car"/>
    <w:aliases w:val=" Car Car Car,Car Car Car, Car Char Car,Car Car1,Car Char Car, Car Car1"/>
    <w:basedOn w:val="Fuentedeprrafopredeter"/>
    <w:link w:val="Textonotapie"/>
    <w:rsid w:val="005051B8"/>
    <w:rPr>
      <w:rFonts w:eastAsia="Times New Roman"/>
      <w:lang w:val="es-ES" w:eastAsia="en-US"/>
    </w:rPr>
  </w:style>
  <w:style w:type="character" w:styleId="Refdenotaalpie">
    <w:name w:val="footnote reference"/>
    <w:basedOn w:val="Fuentedeprrafopredeter"/>
    <w:uiPriority w:val="99"/>
    <w:unhideWhenUsed/>
    <w:locked/>
    <w:rsid w:val="005051B8"/>
    <w:rPr>
      <w:vertAlign w:val="superscript"/>
    </w:rPr>
  </w:style>
  <w:style w:type="paragraph" w:styleId="Prrafodelista">
    <w:name w:val="List Paragraph"/>
    <w:aliases w:val="Bullet 1,Use Case List Paragraph,3,Bullet List,Bullet Number,FooterText,List Paragraph1,Lista multicolor - Énfasis 11,Lista vistosa - Énfasis 11,Paragraphe de liste1,Párrafo de lista Car Car Car,TIT 2 IND,lp1,numbered,列出,Viñetas"/>
    <w:basedOn w:val="Normal"/>
    <w:link w:val="PrrafodelistaCar"/>
    <w:uiPriority w:val="34"/>
    <w:qFormat/>
    <w:locked/>
    <w:rsid w:val="005051B8"/>
    <w:pPr>
      <w:ind w:left="720"/>
      <w:contextualSpacing/>
    </w:pPr>
  </w:style>
  <w:style w:type="character" w:customStyle="1" w:styleId="PrrafodelistaCar">
    <w:name w:val="Párrafo de lista Car"/>
    <w:aliases w:val="Bullet 1 Car,Use Case List Paragraph Car,3 Car,Bullet List Car,Bullet Number Car,FooterText Car,List Paragraph1 Car,Lista multicolor - Énfasis 11 Car,Lista vistosa - Énfasis 11 Car,Paragraphe de liste1 Car,TIT 2 IND Car,lp1 Car"/>
    <w:link w:val="Prrafodelista"/>
    <w:uiPriority w:val="34"/>
    <w:qFormat/>
    <w:rsid w:val="005051B8"/>
    <w:rPr>
      <w:rFonts w:eastAsia="Times New Roman"/>
      <w:sz w:val="22"/>
      <w:szCs w:val="24"/>
      <w:lang w:val="es-ES" w:eastAsia="en-US"/>
    </w:rPr>
  </w:style>
  <w:style w:type="character" w:styleId="Hipervnculo">
    <w:name w:val="Hyperlink"/>
    <w:uiPriority w:val="99"/>
    <w:locked/>
    <w:rsid w:val="005051B8"/>
    <w:rPr>
      <w:color w:val="0000FF"/>
      <w:u w:val="single"/>
    </w:rPr>
  </w:style>
  <w:style w:type="paragraph" w:styleId="NormalWeb">
    <w:name w:val="Normal (Web)"/>
    <w:basedOn w:val="Normal"/>
    <w:uiPriority w:val="99"/>
    <w:locked/>
    <w:rsid w:val="005051B8"/>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oleObject" Target="embeddings/oleObject2.bin"/><Relationship Id="rId25" Type="http://schemas.openxmlformats.org/officeDocument/2006/relationships/footer" Target="footer3.xml"/><Relationship Id="rId20" Type="http://schemas.openxmlformats.org/officeDocument/2006/relationships/image" Target="media/image4.jpeg"/><Relationship Id="rId16" Type="http://schemas.openxmlformats.org/officeDocument/2006/relationships/image" Target="media/image2.emf"/><Relationship Id="rId1" Type="http://schemas.openxmlformats.org/officeDocument/2006/relationships/customXml" Target="../customXml/item1.xml"/><Relationship Id="rId24" Type="http://schemas.openxmlformats.org/officeDocument/2006/relationships/header" Target="header2.xml"/><Relationship Id="rId11" Type="http://schemas.openxmlformats.org/officeDocument/2006/relationships/webSettings" Target="webSettings.xml"/><Relationship Id="rId28" Type="http://schemas.openxmlformats.org/officeDocument/2006/relationships/theme" Target="theme/theme1.xml"/><Relationship Id="rId15" Type="http://schemas.openxmlformats.org/officeDocument/2006/relationships/oleObject" Target="embeddings/oleObject1.bin"/><Relationship Id="rId23"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package" Target="embeddings/Microsoft_Word_Document.docx"/><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footer" Target="footer1.xml"/><Relationship Id="rId27" Type="http://schemas.openxmlformats.org/officeDocument/2006/relationships/glossaryDocument" Target="glossary/document.xml"/></Relationships>
</file>

<file path=word/_rels/footer2.xml.rels><?xml version="1.0" encoding="UTF-8" standalone="yes"?>
<Relationships xmlns="http://schemas.openxmlformats.org/package/2006/relationships"><Relationship Id="rId1" Type="http://schemas.openxmlformats.org/officeDocument/2006/relationships/image" Target="media/image7.emf"/></Relationships>
</file>

<file path=word/_rels/footer3.xml.rels><?xml version="1.0" encoding="UTF-8" standalone="yes"?>
<Relationships xmlns="http://schemas.openxmlformats.org/package/2006/relationships"><Relationship Id="rId1" Type="http://schemas.openxmlformats.org/officeDocument/2006/relationships/image" Target="media/image7.emf"/></Relationships>
</file>

<file path=word/_rels/header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header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20C1B4034E6C4A889F33A3D9D88A1336"/>
        <w:category>
          <w:name w:val="General"/>
          <w:gallery w:val="placeholder"/>
        </w:category>
        <w:types>
          <w:type w:val="bbPlcHdr"/>
        </w:types>
        <w:behaviors>
          <w:behavior w:val="content"/>
        </w:behaviors>
        <w:guid w:val="{B9AFAEB2-1F7C-4E67-9207-4F5BFDB15561}"/>
      </w:docPartPr>
      <w:docPartBody>
        <w:p w:rsidR="007D44BD" w:rsidRDefault="007D44BD">
          <w:pPr>
            <w:pStyle w:val="20C1B4034E6C4A889F33A3D9D88A1336"/>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44BD"/>
    <w:rsid w:val="00652E3A"/>
    <w:rsid w:val="007D44BD"/>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20C1B4034E6C4A889F33A3D9D88A1336">
    <w:name w:val="20C1B4034E6C4A889F33A3D9D88A13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5MpGug2hMopbznD082b1Og/8MU79krkJjaeNkHXNLmM=</DigestValue>
    </Reference>
    <Reference Type="http://uri.etsi.org/01903#SignedProperties" URI="#idSignedProperties">
      <Transforms>
        <Transform Algorithm="http://www.w3.org/TR/2001/REC-xml-c14n-20010315"/>
      </Transforms>
      <DigestMethod Algorithm="http://www.w3.org/2001/04/xmlenc#sha256"/>
      <DigestValue>VUnxt1DQR2fPzd17tcaa266Xr3fUj9S8o3VXYeoG4yw=</DigestValue>
    </Reference>
  </SignedInfo>
  <SignatureValue>fRXdFznZWYTPfHTYn0Ncqxb/eSHLabwTODvtd8bQhkkOXq0qr4345Gjtrn6xTqUGrggCc5bcx80rZjxF951ZnTfkOBlWB8WFrt/eHb2YM2aezeDEOPirl5QrccVdn5Go2VVSnSX7wrlKAyoZiG4AJg+9iZUSaI5SRKLCNoF1fMci9mTVlYrrIfKYaCGf89S4Ixao0KOQAsn6sxAOigzBJhLgJgkbqQS7FrLVk6Ha5K4/ORkQHnyInuIsCZz7iHGZtIW5eioZ5cD3rAmSf3hfv8l8O/pecc4iFfOJKUftfLi1kfsrM9ORImtKqdySnSNXxnT3A3UTE9ftKw6DPGUc/g==</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UqP/P00FIX9lM5gjNkwMgZ7hhb6oUnqSthDl9d8kv0A=</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document.xml?ContentType=application/vnd.openxmlformats-officedocument.wordprocessingml.document.main+xml">
        <DigestMethod Algorithm="http://www.w3.org/2001/04/xmlenc#sha256"/>
        <DigestValue>2y4hFNHA8oEqKrKWkVqZJTeBjc19+d6kfbYx4LzgcW0=</DigestValue>
      </Reference>
      <Reference URI="/word/numbering.xml?ContentType=application/vnd.openxmlformats-officedocument.wordprocessingml.numbering+xml">
        <DigestMethod Algorithm="http://www.w3.org/2001/04/xmlenc#sha256"/>
        <DigestValue>lVdQZtYbm/Ak+j1nTLlrjEDewWAc1AWqk07+RH1SP3c=</DigestValue>
      </Reference>
      <Reference URI="/word/endnotes.xml?ContentType=application/vnd.openxmlformats-officedocument.wordprocessingml.endnotes+xml">
        <DigestMethod Algorithm="http://www.w3.org/2001/04/xmlenc#sha256"/>
        <DigestValue>UXD/bHxbWodLbXFcv0NCJ12gkDGCclXc3Wt/OSs02o0=</DigestValue>
      </Reference>
      <Reference URI="/word/media/image3.emf?ContentType=image/x-emf">
        <DigestMethod Algorithm="http://www.w3.org/2001/04/xmlenc#sha256"/>
        <DigestValue>VbGRb+gJDz3b/C0dqqY/Q6oXKdHx7clJtjqnp4j1scg=</DigestValue>
      </Reference>
      <Reference URI="/word/fontTable.xml?ContentType=application/vnd.openxmlformats-officedocument.wordprocessingml.fontTable+xml">
        <DigestMethod Algorithm="http://www.w3.org/2001/04/xmlenc#sha256"/>
        <DigestValue>FBa0VZqt4MmIewC6D2BgNtihwV6QjBFBDALTnnspmNM=</DigestValue>
      </Reference>
      <Reference URI="/word/header1.xml?ContentType=application/vnd.openxmlformats-officedocument.wordprocessingml.header+xml">
        <DigestMethod Algorithm="http://www.w3.org/2001/04/xmlenc#sha256"/>
        <DigestValue>p0XRPYGEcFpferDx+q2DUJGPY40UCZ7/KTRioYfCOVI=</DigestValue>
      </Reference>
      <Reference URI="/word/media/image6.emf?ContentType=image/x-emf">
        <DigestMethod Algorithm="http://www.w3.org/2001/04/xmlenc#sha256"/>
        <DigestValue>QOeQGPZxFnTGz/uGa1kYfccLx9fZC/Y6eQHGY7KhrmY=</DigestValue>
      </Reference>
      <Reference URI="/word/media/image5.png?ContentType=image/png">
        <DigestMethod Algorithm="http://www.w3.org/2001/04/xmlenc#sha256"/>
        <DigestValue>6s43y4tlSWcv/FtGvocO2tWWgvnh5l2dXYgn6P+u5Ws=</DigestValue>
      </Reference>
      <Reference URI="/word/footnotes.xml?ContentType=application/vnd.openxmlformats-officedocument.wordprocessingml.footnotes+xml">
        <DigestMethod Algorithm="http://www.w3.org/2001/04/xmlenc#sha256"/>
        <DigestValue>CMY1nmgjx3/X+WdlvuGb8bwzOggj9nNc67XwA2zihXE=</DigestValue>
      </Reference>
      <Reference URI="/word/embeddings/oleObject2.bin?ContentType=application/vnd.openxmlformats-officedocument.oleObject">
        <DigestMethod Algorithm="http://www.w3.org/2001/04/xmlenc#sha256"/>
        <DigestValue>y0ddQBvlMHwXR/siF7A/jM5Puck/AR555vndXqShWvE=</DigestValue>
      </Reference>
      <Reference URI="/word/footer3.xml?ContentType=application/vnd.openxmlformats-officedocument.wordprocessingml.footer+xml">
        <DigestMethod Algorithm="http://www.w3.org/2001/04/xmlenc#sha256"/>
        <DigestValue>Dw/e9VBoADg2DlzQXUHYPY5JOjJsCrL3VWlrKbz2XgE=</DigestValue>
      </Reference>
      <Reference URI="/word/media/image7.emf?ContentType=image/x-emf">
        <DigestMethod Algorithm="http://www.w3.org/2001/04/xmlenc#sha256"/>
        <DigestValue>EQeoPcoPPD0NqMiDPGouQJEQEnlO/w+Td37NCcMaesM=</DigestValue>
      </Reference>
      <Reference URI="/word/media/image2.emf?ContentType=image/x-emf">
        <DigestMethod Algorithm="http://www.w3.org/2001/04/xmlenc#sha256"/>
        <DigestValue>zkQdbLLnHBjmBfNAqaoglrznFikFuO+25n3qCU77i1c=</DigestValue>
      </Reference>
      <Reference URI="/word/media/image4.jpeg?ContentType=image/jpeg">
        <DigestMethod Algorithm="http://www.w3.org/2001/04/xmlenc#sha256"/>
        <DigestValue>i5L6dPa91f4vprUe/qDpQrrKZLI1MiYL71asHHkAjWs=</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header2.xml?ContentType=application/vnd.openxmlformats-officedocument.wordprocessingml.header+xml">
        <DigestMethod Algorithm="http://www.w3.org/2001/04/xmlenc#sha256"/>
        <DigestValue>vqaGcciSi1vfhGBuZl4gpO+2M1kyIzbs3wR20VMuyTw=</DigestValue>
      </Reference>
      <Reference URI="/word/embeddings/oleObject1.bin?ContentType=application/vnd.openxmlformats-officedocument.oleObject">
        <DigestMethod Algorithm="http://www.w3.org/2001/04/xmlenc#sha256"/>
        <DigestValue>LbwWLLu8/dzMgS2t9kbh+mteOc7SVPv8FibbkcVqScM=</DigestValue>
      </Reference>
      <Reference URI="/word/footer2.xml?ContentType=application/vnd.openxmlformats-officedocument.wordprocessingml.footer+xml">
        <DigestMethod Algorithm="http://www.w3.org/2001/04/xmlenc#sha256"/>
        <DigestValue>rNiZsdNMfyCmB2Q4NZOW+vqwtUyjrzXZf2N6MHzAbbk=</DigestValue>
      </Reference>
      <Reference URI="/word/theme/theme1.xml?ContentType=application/vnd.openxmlformats-officedocument.theme+xml">
        <DigestMethod Algorithm="http://www.w3.org/2001/04/xmlenc#sha256"/>
        <DigestValue>9TZ4mZI8zGI3VflhVf7jIYdeWBzUvylr4fmB98sbr7g=</DigestValue>
      </Reference>
      <Reference URI="/word/settings.xml?ContentType=application/vnd.openxmlformats-officedocument.wordprocessingml.settings+xml">
        <DigestMethod Algorithm="http://www.w3.org/2001/04/xmlenc#sha256"/>
        <DigestValue>XpwDn9mVE4VhXljzhb2pJLVU39VwIMT4ZJAl20B639w=</DigestValue>
      </Reference>
      <Reference URI="/word/embeddings/Microsoft_Word_Document.docx?ContentType=application/vnd.openxmlformats-officedocument.wordprocessingml.document">
        <DigestMethod Algorithm="http://www.w3.org/2001/04/xmlenc#sha256"/>
        <DigestValue>rF4/BpXZ9TUhWzlYftAPqJ2JUCl2SPbhIVFQP8ZJQvk=</DigestValue>
      </Reference>
      <Reference URI="/word/styles.xml?ContentType=application/vnd.openxmlformats-officedocument.wordprocessingml.styles+xml">
        <DigestMethod Algorithm="http://www.w3.org/2001/04/xmlenc#sha256"/>
        <DigestValue>hlgwrrRraAp9cntdF81+z9TNtKvoR2NrwIX+Y+QbrSo=</DigestValue>
      </Reference>
      <Reference URI="/word/media/image1.emf?ContentType=image/x-emf">
        <DigestMethod Algorithm="http://www.w3.org/2001/04/xmlenc#sha256"/>
        <DigestValue>C4DBa+liv4SA2bbcww1CcQjdY76YE+/jtg1YZx+hQb8=</DigestValue>
      </Reference>
      <Reference URI="/word/footer1.xml?ContentType=application/vnd.openxmlformats-officedocument.wordprocessingml.footer+xml">
        <DigestMethod Algorithm="http://www.w3.org/2001/04/xmlenc#sha256"/>
        <DigestValue>B/EF0w1ZqIwkbqyE+DA0XuewdRE7x1Ncyfg3V3qhZWU=</DigestValue>
      </Reference>
      <Reference URI="/word/glossary/document.xml?ContentType=application/vnd.openxmlformats-officedocument.wordprocessingml.document.glossary+xml">
        <DigestMethod Algorithm="http://www.w3.org/2001/04/xmlenc#sha256"/>
        <DigestValue>pzb57sS7VP/SXRcCwqjMr21mGrg1zstREIWUnLg8wQk=</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jcqu6qetM2eQHU8+Z8p8L7246s38d4DajarlZqQzhKE=</DigestValue>
      </Reference>
      <Reference URI="/word/glossary/styles.xml?ContentType=application/vnd.openxmlformats-officedocument.wordprocessingml.styles+xml">
        <DigestMethod Algorithm="http://www.w3.org/2001/04/xmlenc#sha256"/>
        <DigestValue>ZJrKUfr57ZZHMIbs20n5fiV+t07Pq+oPNQoW0XSMyxQ=</DigestValue>
      </Reference>
      <Reference URI="/word/glossary/fontTable.xml?ContentType=application/vnd.openxmlformats-officedocument.wordprocessingml.fontTable+xml">
        <DigestMethod Algorithm="http://www.w3.org/2001/04/xmlenc#sha256"/>
        <DigestValue>k7ir+xufD7R5Qmo1eDjN2X6X3Hbnft+SQDwL+bpfNeI=</DigestValue>
      </Reference>
    </Manifest>
    <SignatureProperties>
      <SignatureProperty Id="idSignatureTime" Target="#idPackageSignature">
        <mdssi:SignatureTime xmlns:mdssi="http://schemas.openxmlformats.org/package/2006/digital-signature">
          <mdssi:Format>YYYY-MM-DDThh:mm:ssTZD</mdssi:Format>
          <mdssi:Value>2024-12-04T16:45:30Z</mdssi:Value>
        </mdssi:SignatureTime>
      </SignatureProperty>
    </SignatureProperties>
  </Object>
  <Object>
    <xd:QualifyingProperties xmlns:xd="http://uri.etsi.org/01903/v1.3.2#" Target="#idPackageSignature">
      <xd:SignedProperties Id="idSignedProperties">
        <xd:SignedSignatureProperties>
          <xd:SigningTime>2024-12-04T16:45:30Z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jFFZ04wi6bAPbo8wD68Pqvp9H3777WvxxM24Pl+etwACBB8y65UYDzIwMjQxMjA0MTY0NTQ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jA0MTY0NTQ2WjAvBgkqhkiG9w0BCQQxIgQgr398WL24fdLAbpicrOD03m6EQG92JL1qSLowNy6b+kswNwYLKoZIhvcNAQkQAi8xKDAmMCQwIgQgrKszXYj6Q2nTJpWV/NZakemXG2IrBO983WoSsYOW808wDQYJKoZIhvcNAQEBBQAEggEATs+MIAs3y9769Zz8wt2r/ZGRsoRNmfk5SrGNv4dZQo0evga/qOq8aanYZc6bQCCnGLOV/nf49QHycKaJok+YqrgJTGxV5czXDMLmryXfRBNvgPI/LWm29Lc4SdcuSUo99GUONgSZ2vzUpOTUhSgV3WaSBJJBW3hvQqIfzGWle8rswe4KKsLlhrWD7lxDpcAfZ8YGNdwcy4p4GCL/s0jHTiUVt+Q/+KyZhgKZfuXRYSAFLZ8VEvY2RNMILuVphQ51ZxNUDI8fRA6bFxaAC2smMOt3gUK4JT5IXxgc5ITQhciGYe60MgV3JrhJg3Ru3popgC+Jq3JVmV1xuYJN4n+Zr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xMTE1MTY0NDEzWhcNMjUwMTE2MDUwNDEzWqBfMF0wHwYDVR0jBBgwFoAUsLvgCC5LE2jw0IBEA2ekP/8lY/YwEAYJKwYBBAGCNxUBBAMCAQAwCgYDVR0UBAMCATowHAYJKwYBBAGCNxUEBA8XDTI1MDExNTE2NTQxM1owDQYJKoZIhvcNAQENBQADggIBADkX30fO5Mf8YrdTs4j5M5PW79cKlUQRrGbZ3STR5/bPVcSYuILQDHhUfCQdzmufkRYLIdHfeaR3UZCjJMhrsNr01JXi+9ziCcZT59YgVzgVYdteEeU83Ss5Aah+TIwWxC7nWYy8wAutqraBCpjzaU1rcgBq4PenD4tv8dBNg9JghVlhs8RIjhdOdneoypElaG/sXZ2I1bSqjb+U69CPKlDnZUO6W1hcoNMgS9cOcsOMRJdaRBzmbT7/696TaWN7Q44ZSIoSACeD3BPDKUYh5VZopPnSthJQ71T1O6HEd3TkGYD6TcGTSHv4KaGsjtrfng2EM4JS2qUhIUeOd2HqsLEsnHKGIF/NCHRjj3xvlMc1kRh33fccsFgtggzzx9r3tZD9oDxDJLnRtwOQDa/x31j+dzvcrL0GEWPTDf+DkNSsYziN846Xsny0QrinAG3Dqe2UkDACTuXzBhs3aK4rmTK5eoVXSKW+5kyCxEDLT6dsWXgmsN8WboHsJ7jmDLMGWassyV65tPXBtZG+lb+i58Qtwy9aQJS9qtdrSAyVnO1i5VcFf3kYz9XEEp0nNcMDhL3cyimotcunlnaarFu+b0UivakAfwWmAZjEaYYDuS4mIbi0X7H5hjuJ2F9KM3NpAdM+OGz+iHtDoAb7ln5mX/5GmIiPwlZRiowrT+4PQ6ze</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1alsXrdtflLbP1ElJsId8Q9xlVOjUhI9MUgjpZIv0j0=</DigestValue>
                </xd:DigestAlgAndValue>
                <xd:CRLIdentifier>
                  <xd:Issuer>SERIALNUMBER=CPJ-2-100-098311,C=CR,O=MICITT,OU=DCFD,CN=CA POLITICA PERSONA FISICA - COSTA RICA v2</xd:Issuer>
                  <xd:IssueTime>2024-11-15T16:23:24Z</xd:IssueTime>
                  <xd:Number>59</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kCSB8Y9J9Qzyi/+u5jX8uHkc8Ac=</xd:ByKey>
                  </xd:ResponderID>
                  <xd:ProducedAt>2024-12-04T16:45:46Z</xd:ProducedAt>
                </xd:OCSPIdentifier>
                <xd:DigestAlgAndValue>
                  <DigestMethod Algorithm="http://www.w3.org/2001/04/xmlenc#sha256"/>
                  <DigestValue>m9P2EZDaH70QupGAbqyuLzSf4A5jlIlwvHEV80Rp3kM=</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ExMTUxNjIzMjRaFw0yNTAxMTYwNDQzMjRaoF8wXTAfBgNVHSMEGDAWgBRonWk2y4Rue+qTYRn/WDAd1f9cyzAQBgkrBgEEAYI3FQEEAwIBADAKBgNVHRQEAwIBOzAcBgkrBgEEAYI3FQQEDxcNMjUwMTE1MTYzMzI0WjANBgkqhkiG9w0BAQ0FAAOCAgEAnYlzzEp6IZ3onyRwcF0GE1+HnMqtrVOH9hGjDes8bTB8MKP4sXRhGdtpAXy7A8C8Ztao103x4Bb975grEm3/DvrCyI7ZC/jUR8kASV1ZZlblggOVzg+klZvKWvGkPhi+eJfO8g5au7tNcZvzeHWHi5AWH4rMk8dzBKdurso0kom0axRF0a2Lu1+pSpHdT/i2vr/Qh6AYrIAMl+MCW7C5uiuNBMIK29On0YfLH0N2gkdleyY2suxmUDyrUennTHrbP5BEbIevfx1dwdQlToKysn0+LlyV5EpShDgJxG5PNyWakmWRjxB9iCXUDHfddiINq79BYroY7qEQs+1NGw4f4PlIotfdCRYpMd2WofYfdbGSEVLrv61UCXfqIFUIAazJlo4M6cbD5EJO75bODCIB1AIgYIhtjwuFpb+JQiuziIEh9FCxCGVKZDBOVQGHJldapgzLbvitjnMud1rxMTfW1CYG9G7rSLcjZIybWSs/DVbmDeUUTaa0gy6CT/B5gBkWn/o4d7iZLZvwdkxo2ItzXIYzvwn1n2KUnV9YzLgpVXt/O6SUWrb/ZNsSsaCaxp8b01QkR6Jn5RTEjF6JPjesbxSOYFiPNpVr6tGL1umCB6tGOwU4kYAhrTKHP4hb4Tuk8TyV6kY70mzSM2RGiBZM8eU4lRwMnb98ZMePltopA0M=</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SQJIHxj0n1DPKL/67mNfy4eRzwBxgPMjAyNDEyMDQxNjQ1NDZaMIGZMIGWMEwwCQYFKw4DAhoFAAQUzgxHzN03kqP+e9oD7BphnZQwSGIEFAlI/5tUAjbdMKRvs+Ivif5fd8qZAhMUABG51YcT84UN5yfLAAIAEbnVgAAYDzIwMjQxMjA0MTYxMTIxWqARGA8yMDI0MTIwNjA0MzEyMVqhIDAeMBwGCSsGAQQBgjcVBAQPFw0yNDEyMDUxNjIxMjFaMA0GCSqGSIb3DQEBCwUAA4IBAQCJrwXn14bSBodC5a6pSJ14SsdKHsaHmlwH1NOXmkgrY83VqvIl1vBJyfYWKOd+xe86RWH53KAiscHbZ4AxsOXCuOfRsx5x/w/Ow6NKKaUSX+E4zSnkLZUULSdCHqo+Cu7YULKNUmW+vpLgeFYL/YJ7JulqZ4F8kNCRHgXHCbc+1OihAuCrEsZJk87H8Rg7AFrmjLGxZLItBiPD4RzR8fq1jrlJ6A0Eb8Rl5CSS9Bx8jy0o8t85Ujor+c/GictAKHSKo/AL9mnP5WxhfhbRScUftUkCvA9CS3Z7kwkCQ6sNcU7783gXBtbBFYO3xZkCNSRh7cFaHvNt2kdPYWoqM0o/oIIEjTCCBIkwggSFMIIDbaADAgECAhMUABbMmQ3VPbbreWUjAAIAFsyZMA0GCSqGSIb3DQEBCwUAMIGZMRkwFwYDVQQFExBDUEotNC0wMDAtMDA0MDE3MQswCQYDVQQGEwJDUjEkMCIGA1UEChMbQkFOQ08gQ0VOVFJBTCBERSBDT1NUQSBSSUNBMSIwIAYDVQQLExlESVZJU0lPTiBTSVNURU1BUyBERSBQQUdPMSUwIwYDVQQDExxDQSBTSU5QRSAtIFBFUlNPTkEgRklTSUNBIHYyMB4XDTI0MTEzMDIwNTMzNVoXDTI0MTIxNDIwNTMzNVowGjEYMBYGA1UEAxMPUE9SVkVOSVIuZmRpLmNyMIIBIjANBgkqhkiG9w0BAQEFAAOCAQ8AMIIBCgKCAQEApGyGw1qmIUsaEbjZjCrbeoMsaw3QQE829Pf69vKP3PaHzi6szsPVRoP4yzpDu7qjh4S9lYpCXb+59vFqyk0B5nM5Jl57XRCsoXcTXP6J5NVMpj8xDyHUh70Pts99W5uAdFMNY7AAyzfY7DYNrB1SuX9AcAu+n6Pw5n/4Ndco1gNj5m3prIm9JWSWvEijFW4Z8ZS/CcbMY/4GiuOhpWUBeq+JblYP56nO4nPB9mBHO0lHIcUB3BTOIYzT4U3tjyfjK7tGofRYfkGWj5ATOvNKZmURBLVRCTuei9dtprTLogei1R/9F9vR/UZRSp75P9InJbboVnTYOGfU4V4NK8NZ4wIDAQABo4IBQjCCAT4wPQYJKwYBBAGCNxUHBDAwLgYmKwYBBAGCNxUIhcTqW4LR4zWVkRuC+ZcYhqXLa4F/g/b8d4G48TMCAWQCAQcwEwYDVR0lBAwwCgYIKwYBBQUHAwkwDgYDVR0PAQH/BAQDAgeAMBsGCSsGAQQBgjcVCgQOMAwwCgYIKwYBBQUHAwkwDwYJKwYBBQUHMAEFBAIFADAfBgNVHSMEGDAWgBQJSP+bVAI23TCkb7PiL4n+X3fKmTAdBgNVHQ4EFgQUkCSB8Y9J9Qzyi/+u5jX8uHkc8AcwGgYDVR0RBBMwEYIPUE9SVkVOSVIuZmRpLmNyME4GCSsGAQQBgjcZAgRBMD+gPQYKKwYBBAGCNxkCAaAvBC1TLTEtNS0yMS0zMjM5NTUwODc4LTc1Mzc5OTczOS0xNzU2NjAxNTAzLTExMDcwDQYJKoZIhvcNAQELBQADggEBAAUfNvxNnyl/UgvdKH1xBFPF5Y+IfkqnaCtEQHSv3H5da+8q1U9KpDdJKfzefjp2y5zN1E7JTZ2fF5Y7M58RkRitvgzLBToOvB/9q3ZVrp4TrfphRdkPQpX+NBn2+Bb+HzlwRnOKAEyXveZLOQJ2uFSKXY7ygnMqHeYdrDL9+z29HTZ/sZ1g1Rj1WY7HGYUVZ2L9wh9HKztVXBu0HhfLx+XeLLtQhceFnGhyQR7knO5tXVb63n6dOIaHEcK2fhhLHenvTEclq2nJmQbqPGuWnbT59ybCrx30fqjlKOBuc+tN1rE4lSYyWLSJywRVOI3bQZqhPplw6Ztq8puAUECosgk=</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BKBkBGIwYAIBAQYIYIE8AQEBAQUwMTANBglghkgBZQMEAgEFAAQgT64wFuNLgmkCQoDagFAFIM9W
wuH0vlzDayxdPbgiDSUCBB8y65cYDzIwMjQxMjA0MTY0NTQ2WjAEgAIB9AEB/6CCB8Iwgge+MIIF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CSqGSIb3DQEJAzENBgsqhkiG9w0BCRABBDAcBgkqhkiG9w0BCQUxDxcNMjQxMjA0MTY0NTQ2WjAv
BgkqhkiG9w0BCQQxIgQgENKPSShON5m1bUjx0lSdSqI/qLKtKzNcJhCstDwqk+EwNwYLKoZIhvcN
AQkQAi8xKDAmMCQwIgQgrKszXYj6Q2nTJpWV/NZakemXG2IrBO983WoSsYOW808wDQYJKoZIhvcN
AQEBBQAEggEAuCPcnI+PmReazG/TFvaPRVdMOdeBuDgRXRS2MN2uWY8sEHdztseqts8LmqruR1CO
7uafK82Vxwkyc/Q229tfqNRJLDNKwuZMJL9vKX3GYfHZOqYl8D74svl+1FpV6sGB8wbFAtAek37L
UgVM03gdYCOFVReFlpO8d/7+3K2otpsTe35NzGK69Z2WuPwnQwHPA9/WG1VV+x56AuPUCrgBM1au
0qO98N9R9K/XaGm4NwTw7x+ns20uFIljsAB1XPxVs5AryqW7KS9TNpPDDWktldbRQoz46JjRLvvI
9TsX7bM76EvnQUOo1rlge7EDubLb+iutvPJIfK5u7N+S+Xd8wg==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p:properties>
</file>

<file path=customXml/item5.xml><?xml version="1.0" encoding="utf-8"?>
<?mso-contentType ?>
<FormTemplates xmlns="http://schemas.microsoft.com/sharepoint/v3/contenttype/forms"/>
</file>

<file path=customXml/item6.xml><?xml version="1.0" encoding="utf-8"?>
<?mso-contentType ?>
<SharedContentType xmlns="Microsoft.SharePoint.Taxonomy.ContentTypeSync" SourceId="031b4bb2-0db7-40b3-a341-fc1511e9642d" ContentTypeId="0x010100E97154E09FCE6A4E8EAEBD5C54DD1AE401"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BCC3AB96-7E7F-4079-9BF9-18821D9D8EAF}">
  <ds:schemaRefs>
    <ds:schemaRef ds:uri="office.server.policy"/>
  </ds:schemaRefs>
</ds:datastoreItem>
</file>

<file path=customXml/itemProps3.xml><?xml version="1.0" encoding="utf-8"?>
<ds:datastoreItem xmlns:ds="http://schemas.openxmlformats.org/officeDocument/2006/customXml" ds:itemID="{CB4091DC-E3B1-4CCD-B5E0-5EA4220D4B60}"/>
</file>

<file path=customXml/itemProps4.xml><?xml version="1.0" encoding="utf-8"?>
<ds:datastoreItem xmlns:ds="http://schemas.openxmlformats.org/officeDocument/2006/customXml" ds:itemID="{283BF82E-1A70-4392-8CF2-7DEAFF1953AE}">
  <ds:schemaRefs>
    <ds:schemaRef ds:uri="http://www.w3.org/XML/1998/namespace"/>
    <ds:schemaRef ds:uri="http://purl.org/dc/dcmitype/"/>
    <ds:schemaRef ds:uri="62db5286-48a0-4e17-a672-7c89f7b8ca75"/>
    <ds:schemaRef ds:uri="http://schemas.microsoft.com/office/infopath/2007/PartnerControls"/>
    <ds:schemaRef ds:uri="http://schemas.microsoft.com/sharepoint/v3"/>
    <ds:schemaRef ds:uri="http://schemas.microsoft.com/office/2006/documentManagement/types"/>
    <ds:schemaRef ds:uri="http://schemas.microsoft.com/office/2006/metadata/properties"/>
    <ds:schemaRef ds:uri="http://purl.org/dc/terms/"/>
    <ds:schemaRef ds:uri="http://schemas.openxmlformats.org/package/2006/metadata/core-properties"/>
    <ds:schemaRef ds:uri="b875e23b-67d9-4b2e-bdec-edacbf90b326"/>
    <ds:schemaRef ds:uri="http://purl.org/dc/elements/1.1/"/>
  </ds:schemaRefs>
</ds:datastoreItem>
</file>

<file path=customXml/itemProps5.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6.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7.xml><?xml version="1.0" encoding="utf-8"?>
<ds:datastoreItem xmlns:ds="http://schemas.openxmlformats.org/officeDocument/2006/customXml" ds:itemID="{6A031D24-3FD0-4FF8-9D5A-9C623EDEAF46}"/>
</file>

<file path=docProps/app.xml><?xml version="1.0" encoding="utf-8"?>
<Properties xmlns="http://schemas.openxmlformats.org/officeDocument/2006/extended-properties" xmlns:vt="http://schemas.openxmlformats.org/officeDocument/2006/docPropsVTypes">
  <Template>plantilla-DAI</Template>
  <TotalTime>3</TotalTime>
  <Pages>4</Pages>
  <Words>1205</Words>
  <Characters>6630</Characters>
  <Application>Microsoft Office Word</Application>
  <DocSecurity>0</DocSecurity>
  <Lines>55</Lines>
  <Paragraphs>15</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7820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AI-0226-2024​</dc:title>
  <dc:subject/>
  <dc:creator>BERROCAL MEZA MELISSA</dc:creator>
  <cp:keywords/>
  <dc:description/>
  <cp:lastModifiedBy>BERROCAL MEZA MELISSA</cp:lastModifiedBy>
  <cp:revision>1</cp:revision>
  <cp:lastPrinted>2011-05-05T20:16:00Z</cp:lastPrinted>
  <dcterms:created xsi:type="dcterms:W3CDTF">2024-12-04T16:26:00Z</dcterms:created>
  <dcterms:modified xsi:type="dcterms:W3CDTF">2024-12-04T16:29:00Z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10" name="Unidad de Destino">
    <vt:lpwstr>93;#GER - Gerencia|7f4773cf-2cb9-48b6-88d2-9e4750a72616;#83;#DAJ - División Asesoría Jurídica|fafcdfd8-f9ab-4542-bd9d-b87d83f7f095;#97;#SGE - Secretaría General|52854c2c-830e-43fd-9aff-672e95fc5bb6;#1103;#Departamento Pagos y Cobros (PYC)|97e8fa7f-9407-4399-86ae-aa12ef89b9d8</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522b2f12,4f36167d,7f0c1fb6</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2024-12-04T16:29:38Z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9968cd71-9745-40f6-ba0a-8fee62f6230d</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9673832d-94bf-4c19-8792-832784cbd250,10;b06cfa97-83cd-4c8b-8abb-c4fadbe40145,13;cf7072bc-9575-4d0b-b529-251f6b43b02b,14;cf7072bc-9575-4d0b-b529-251f6b43b02b,14;</vt:lpwstr>
  </property>
  <property fmtid="{D5CDD505-2E9C-101B-9397-08002B2CF9AE}" pid="31" name="Order">
    <vt:r8>179100</vt:r8>
  </property>
</Properties>
</file>