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Default Extension="sigs" ContentType="application/vnd.openxmlformats-package.digital-signature-origin"/>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xmlsignatures/sig1.xml" ContentType="application/vnd.openxmlformats-package.digital-signature-xmlsignature+xml"/>
</Types>
</file>

<file path=_rels/.rels>&#65279;<?xml version="1.0" encoding="utf-8"?><Relationships xmlns="http://schemas.openxmlformats.org/package/2006/relationships"><Relationship Type="http://schemas.openxmlformats.org/officeDocument/2006/relationships/extended-properties" Target="docProps/app.xml" Id="rId3" /><Relationship Type="http://schemas.openxmlformats.org/package/2006/relationships/metadata/core-properties" Target="docProps/core.xml" Id="rId2" /><Relationship Type="http://schemas.openxmlformats.org/officeDocument/2006/relationships/officeDocument" Target="word/document.xml" Id="rId1" /><Relationship Type="http://schemas.openxmlformats.org/officeDocument/2006/relationships/custom-properties" Target="docProps/custom.xml" Id="rId4" /><Relationship Type="http://schemas.openxmlformats.org/package/2006/relationships/digital-signature/origin" Target="/_xmlsignatures/origin.sigs" Id="rId5" /></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53937918" w14:textId="5CA6A41A" w:rsidR="003554C5" w:rsidRPr="00486D97" w:rsidRDefault="00486D97" w:rsidP="00486D97">
      <w:pPr>
        <w:rPr>
          <w:rFonts w:ascii="Arial" w:hAnsi="Arial" w:cs="Arial"/>
          <w:szCs w:val="22"/>
          <w:lang w:val="es-CR"/>
        </w:rPr>
      </w:pPr>
      <w:r w:rsidRPr="00486D97">
        <w:rPr>
          <w:rFonts w:ascii="Arial" w:hAnsi="Arial" w:cs="Arial"/>
          <w:szCs w:val="22"/>
          <w:lang w:val="es-CR"/>
        </w:rPr>
        <w:t>20 de noviembre del 2024</w:t>
      </w:r>
    </w:p>
    <w:sdt>
      <w:sdtPr>
        <w:alias w:val="Consecutivo"/>
        <w:tag w:val="Consecutivo"/>
        <w:id w:val="867724263"/>
        <w:placeholder>
          <w:docPart w:val="E7216AD0B87C4B04BF29A9465C3EE77B"/>
        </w:placeholder>
        <w:text/>
      </w:sdtPr>
      <w:sdtEndPr/>
      <w:sdtContent>
        <w:p w14:paraId="5B997EB6" w14:textId="77777777" w:rsidR="003554C5" w:rsidRDefault="00BF4EBD" w:rsidP="0085692C">
          <w:r>
            <w:t>AI-0218-2024</w:t>
          </w:r>
        </w:p>
      </w:sdtContent>
    </w:sdt>
    <w:p w14:paraId="2A9EE2A9" w14:textId="77777777" w:rsidR="00BF4EBD" w:rsidRPr="00F835F3" w:rsidRDefault="00BF4EBD" w:rsidP="0085692C"/>
    <w:p w14:paraId="26BBD379" w14:textId="77777777" w:rsidR="00486D97" w:rsidRPr="00486D97" w:rsidRDefault="00486D97" w:rsidP="00486D97">
      <w:pPr>
        <w:rPr>
          <w:rFonts w:ascii="Arial" w:hAnsi="Arial" w:cs="Arial"/>
          <w:szCs w:val="22"/>
          <w:lang w:val="es-CR"/>
        </w:rPr>
      </w:pPr>
      <w:r w:rsidRPr="00486D97">
        <w:rPr>
          <w:rFonts w:ascii="Arial" w:hAnsi="Arial" w:cs="Arial"/>
          <w:szCs w:val="22"/>
          <w:lang w:val="es-CR"/>
        </w:rPr>
        <w:t>Señora</w:t>
      </w:r>
    </w:p>
    <w:p w14:paraId="0EAC9769" w14:textId="77777777" w:rsidR="00486D97" w:rsidRPr="00486D97" w:rsidRDefault="00486D97" w:rsidP="00486D97">
      <w:pPr>
        <w:rPr>
          <w:rFonts w:ascii="Arial" w:hAnsi="Arial" w:cs="Arial"/>
          <w:szCs w:val="22"/>
          <w:lang w:val="es-CR"/>
        </w:rPr>
      </w:pPr>
      <w:r w:rsidRPr="00486D97">
        <w:rPr>
          <w:rFonts w:ascii="Arial" w:hAnsi="Arial" w:cs="Arial"/>
          <w:szCs w:val="22"/>
          <w:lang w:val="es-CR"/>
        </w:rPr>
        <w:t>Hazel Valverde R., Gerente</w:t>
      </w:r>
    </w:p>
    <w:p w14:paraId="0E395171" w14:textId="77777777" w:rsidR="00486D97" w:rsidRDefault="00486D97" w:rsidP="00486D97">
      <w:pPr>
        <w:rPr>
          <w:rFonts w:ascii="Arial" w:hAnsi="Arial" w:cs="Arial"/>
          <w:b/>
          <w:color w:val="1C4063" w:themeColor="accent1" w:themeShade="80"/>
          <w:szCs w:val="22"/>
          <w:lang w:val="es-CR"/>
        </w:rPr>
      </w:pPr>
      <w:r w:rsidRPr="00486D97">
        <w:rPr>
          <w:rFonts w:ascii="Arial" w:hAnsi="Arial" w:cs="Arial"/>
          <w:b/>
          <w:color w:val="1C4063" w:themeColor="accent1" w:themeShade="80"/>
          <w:szCs w:val="22"/>
          <w:lang w:val="es-CR"/>
        </w:rPr>
        <w:t>BANCO CENTRAL DE COSTA RICA</w:t>
      </w:r>
    </w:p>
    <w:p w14:paraId="7C13AF9F" w14:textId="77777777" w:rsidR="00486D97" w:rsidRPr="00486D97" w:rsidRDefault="00486D97" w:rsidP="00486D97">
      <w:pPr>
        <w:rPr>
          <w:rFonts w:ascii="Arial" w:hAnsi="Arial" w:cs="Arial"/>
          <w:b/>
          <w:color w:val="1C4063" w:themeColor="accent1" w:themeShade="80"/>
          <w:szCs w:val="22"/>
          <w:lang w:val="es-CR"/>
        </w:rPr>
      </w:pPr>
    </w:p>
    <w:p w14:paraId="47F61BAA" w14:textId="77777777" w:rsidR="00486D97" w:rsidRPr="00486D97" w:rsidRDefault="00486D97" w:rsidP="00486D97">
      <w:pPr>
        <w:rPr>
          <w:rFonts w:ascii="Arial" w:eastAsia="Arial" w:hAnsi="Arial" w:cs="Arial"/>
          <w:szCs w:val="22"/>
          <w:lang w:val="es-CR"/>
        </w:rPr>
      </w:pPr>
    </w:p>
    <w:p w14:paraId="47902AC4" w14:textId="77777777" w:rsidR="00486D97" w:rsidRPr="00486D97" w:rsidRDefault="00486D97" w:rsidP="00486D97">
      <w:pPr>
        <w:rPr>
          <w:rFonts w:ascii="Arial" w:hAnsi="Arial" w:cs="Arial"/>
          <w:b/>
          <w:szCs w:val="22"/>
          <w:lang w:val="es-CR"/>
        </w:rPr>
      </w:pPr>
      <w:r w:rsidRPr="00486D97">
        <w:rPr>
          <w:rFonts w:ascii="Arial" w:hAnsi="Arial" w:cs="Arial"/>
          <w:b/>
          <w:szCs w:val="22"/>
          <w:lang w:val="es-CR"/>
        </w:rPr>
        <w:t>Ref. Informe de servicio de advertencia – revelación del pago por prohibición en las acciones de personal</w:t>
      </w:r>
    </w:p>
    <w:p w14:paraId="00C56B29" w14:textId="77777777" w:rsidR="00486D97" w:rsidRDefault="00486D97" w:rsidP="00486D97">
      <w:pPr>
        <w:rPr>
          <w:rFonts w:ascii="Arial" w:eastAsia="Arial" w:hAnsi="Arial" w:cs="Arial"/>
          <w:szCs w:val="22"/>
          <w:lang w:val="es-CR"/>
        </w:rPr>
      </w:pPr>
    </w:p>
    <w:p w14:paraId="71A61968" w14:textId="77777777" w:rsidR="00486D97" w:rsidRPr="00486D97" w:rsidRDefault="00486D97" w:rsidP="00486D97">
      <w:pPr>
        <w:rPr>
          <w:rFonts w:ascii="Arial" w:eastAsia="Arial" w:hAnsi="Arial" w:cs="Arial"/>
          <w:szCs w:val="22"/>
          <w:lang w:val="es-CR"/>
        </w:rPr>
      </w:pPr>
    </w:p>
    <w:p w14:paraId="30ACC216" w14:textId="77777777" w:rsidR="00486D97" w:rsidRPr="00486D97" w:rsidRDefault="00486D97" w:rsidP="00486D97">
      <w:pPr>
        <w:rPr>
          <w:rFonts w:ascii="Arial" w:hAnsi="Arial" w:cs="Arial"/>
          <w:szCs w:val="22"/>
          <w:lang w:val="es-CR"/>
        </w:rPr>
      </w:pPr>
      <w:r w:rsidRPr="00486D97">
        <w:rPr>
          <w:rFonts w:ascii="Arial" w:hAnsi="Arial" w:cs="Arial"/>
          <w:szCs w:val="22"/>
          <w:lang w:val="es-CR"/>
        </w:rPr>
        <w:t xml:space="preserve">Estimada señora: </w:t>
      </w:r>
    </w:p>
    <w:p w14:paraId="6E9E96B0" w14:textId="77777777" w:rsidR="00486D97" w:rsidRPr="00486D97" w:rsidRDefault="00486D97" w:rsidP="00486D97">
      <w:pPr>
        <w:rPr>
          <w:rFonts w:ascii="Arial" w:hAnsi="Arial" w:cs="Arial"/>
          <w:szCs w:val="22"/>
          <w:lang w:val="es-CR"/>
        </w:rPr>
      </w:pPr>
    </w:p>
    <w:p w14:paraId="5507DB54" w14:textId="77777777" w:rsidR="00486D97" w:rsidRPr="00486D97" w:rsidRDefault="00486D97" w:rsidP="00486D97">
      <w:pPr>
        <w:rPr>
          <w:rFonts w:ascii="Arial" w:hAnsi="Arial" w:cs="Arial"/>
          <w:szCs w:val="22"/>
          <w:lang w:val="es-CR"/>
        </w:rPr>
      </w:pPr>
      <w:r w:rsidRPr="00486D97">
        <w:rPr>
          <w:rFonts w:ascii="Arial" w:hAnsi="Arial" w:cs="Arial"/>
          <w:szCs w:val="22"/>
          <w:lang w:val="es-CR"/>
        </w:rPr>
        <w:t>La Auditoría Interna emitió la siguiente recomendación en el informe de la auditoría sobre pago del componente salarial de prohibición, el cual fue comunicado mediante oficio AI-0025-2023 del 27-01-2023 (</w:t>
      </w:r>
      <w:hyperlink w:anchor="anexo1" w:history="1">
        <w:r w:rsidRPr="00486D97">
          <w:rPr>
            <w:rStyle w:val="Hipervnculo"/>
            <w:rFonts w:ascii="Arial" w:hAnsi="Arial" w:cs="Arial"/>
            <w:szCs w:val="22"/>
            <w:lang w:val="es-CR"/>
          </w:rPr>
          <w:t>anexo 1</w:t>
        </w:r>
      </w:hyperlink>
      <w:r w:rsidRPr="00486D97">
        <w:rPr>
          <w:rFonts w:ascii="Arial" w:hAnsi="Arial" w:cs="Arial"/>
          <w:szCs w:val="22"/>
          <w:lang w:val="es-CR"/>
        </w:rPr>
        <w:t xml:space="preserve">): </w:t>
      </w:r>
    </w:p>
    <w:p w14:paraId="297611A4" w14:textId="77777777" w:rsidR="00486D97" w:rsidRPr="00486D97" w:rsidRDefault="00486D97" w:rsidP="00486D97">
      <w:pPr>
        <w:rPr>
          <w:rFonts w:ascii="Arial" w:hAnsi="Arial" w:cs="Arial"/>
          <w:szCs w:val="22"/>
          <w:lang w:val="es-CR"/>
        </w:rPr>
      </w:pPr>
    </w:p>
    <w:p w14:paraId="318F782D" w14:textId="506385DE" w:rsidR="00486D97" w:rsidRPr="00486D97" w:rsidRDefault="00486D97" w:rsidP="00486D97">
      <w:pPr>
        <w:ind w:left="720"/>
        <w:rPr>
          <w:rFonts w:ascii="Arial" w:hAnsi="Arial" w:cs="Arial"/>
          <w:szCs w:val="22"/>
        </w:rPr>
      </w:pPr>
      <w:r w:rsidRPr="00486D97">
        <w:rPr>
          <w:rFonts w:ascii="Arial" w:hAnsi="Arial" w:cs="Arial"/>
          <w:i/>
          <w:iCs/>
          <w:szCs w:val="22"/>
        </w:rPr>
        <w:t xml:space="preserve">Llevar a cabo las actividades correspondientes para garantizar que las acciones de personal de los funcionarios sujetos a regímenes de prohibición que no indican actualmente esta </w:t>
      </w:r>
      <w:r w:rsidR="005A10FF" w:rsidRPr="00486D97">
        <w:rPr>
          <w:rFonts w:ascii="Arial" w:hAnsi="Arial" w:cs="Arial"/>
          <w:i/>
          <w:iCs/>
          <w:szCs w:val="22"/>
        </w:rPr>
        <w:t>condición</w:t>
      </w:r>
      <w:r w:rsidRPr="00486D97">
        <w:rPr>
          <w:rFonts w:ascii="Arial" w:hAnsi="Arial" w:cs="Arial"/>
          <w:i/>
          <w:iCs/>
          <w:szCs w:val="22"/>
        </w:rPr>
        <w:t xml:space="preserve"> revelen el porcentaje y monto del pago de la indemnización económica autorizada por el nivel competente. Fecha de atención: Julio-2023. (</w:t>
      </w:r>
      <w:r w:rsidRPr="00486D97">
        <w:rPr>
          <w:rFonts w:ascii="Arial" w:hAnsi="Arial" w:cs="Arial"/>
          <w:szCs w:val="22"/>
        </w:rPr>
        <w:t>Recomendación 202263002)</w:t>
      </w:r>
    </w:p>
    <w:p w14:paraId="680227A5" w14:textId="77777777" w:rsidR="00486D97" w:rsidRPr="00486D97" w:rsidRDefault="00486D97" w:rsidP="00486D97">
      <w:pPr>
        <w:rPr>
          <w:rFonts w:ascii="Arial" w:hAnsi="Arial" w:cs="Arial"/>
          <w:szCs w:val="22"/>
          <w:lang w:val="es-CR"/>
        </w:rPr>
      </w:pPr>
    </w:p>
    <w:p w14:paraId="35B7C1DA" w14:textId="77777777" w:rsidR="00486D97" w:rsidRPr="00486D97" w:rsidRDefault="00486D97" w:rsidP="00486D97">
      <w:pPr>
        <w:rPr>
          <w:rFonts w:ascii="Arial" w:hAnsi="Arial" w:cs="Arial"/>
          <w:szCs w:val="22"/>
          <w:lang w:val="es-CR"/>
        </w:rPr>
      </w:pPr>
      <w:r w:rsidRPr="00486D97">
        <w:rPr>
          <w:rFonts w:ascii="Arial" w:hAnsi="Arial" w:cs="Arial"/>
          <w:szCs w:val="22"/>
          <w:lang w:val="es-CR"/>
        </w:rPr>
        <w:t xml:space="preserve">En el resumen del hallazgo que originó la recomendación indicamos lo siguiente: </w:t>
      </w:r>
    </w:p>
    <w:p w14:paraId="6594AB06" w14:textId="77777777" w:rsidR="00486D97" w:rsidRPr="00486D97" w:rsidRDefault="00486D97" w:rsidP="00486D97">
      <w:pPr>
        <w:rPr>
          <w:rFonts w:ascii="Arial" w:hAnsi="Arial" w:cs="Arial"/>
          <w:szCs w:val="22"/>
          <w:lang w:val="es-CR"/>
        </w:rPr>
      </w:pPr>
    </w:p>
    <w:p w14:paraId="1371F56D" w14:textId="77777777" w:rsidR="00486D97" w:rsidRPr="00486D97" w:rsidRDefault="00486D97" w:rsidP="00486D97">
      <w:pPr>
        <w:ind w:left="720"/>
        <w:rPr>
          <w:rFonts w:ascii="Arial" w:hAnsi="Arial" w:cs="Arial"/>
          <w:szCs w:val="22"/>
          <w:lang w:val="es-CR"/>
        </w:rPr>
      </w:pPr>
      <w:r w:rsidRPr="00486D97">
        <w:rPr>
          <w:rFonts w:ascii="Arial" w:hAnsi="Arial" w:cs="Arial"/>
          <w:i/>
          <w:iCs/>
          <w:szCs w:val="22"/>
          <w:lang w:val="es-CR"/>
        </w:rPr>
        <w:t>Las acciones de personal de ocho funcionarios de la escala gerencial nombrados después del 4 de setiembre del 2020, únicamente identifican el salario global total mensual, por lo que omiten la indicación del porcentaje y monto del componente de prohibición. Esto se debe a que las disposiciones de la Junta Directiva correspondientes a los nuevos salarios máximos de contratación no incluyeron en forma expresa la aprobación del tratamiento metodológico de la prohibición para efectos del cálculo de salarios de la escala gerencial, por cuanto se requería contar con un criterio jurídico sobre la derivación del componente de prohibición para estos salarios. Aunque el criterio legal fue emitido en febrero del 2021, a la fecha no se han presentado a la Junta Directiva las propuestas pertinentes para actualizar la metodología de cálculo de salarios. Esta situación limitó la verificación del pago de prohibición en estos casos por parte de la Auditoría y puede exponer al Banco Central a reclamos de los funcionarios nombrados en puestos sujetos a prohibición después del 4 de setiembre del 2020, por cuanto su acción de personal no revela el pago de la indemnización económica correspondiente</w:t>
      </w:r>
      <w:r w:rsidRPr="00486D97">
        <w:rPr>
          <w:rFonts w:ascii="Arial" w:hAnsi="Arial" w:cs="Arial"/>
          <w:szCs w:val="22"/>
          <w:lang w:val="es-CR"/>
        </w:rPr>
        <w:t xml:space="preserve"> (Ver resumen y comentario 1.d en el anexo 2 del informe AI-0025-2023).</w:t>
      </w:r>
    </w:p>
    <w:p w14:paraId="15E10DD3" w14:textId="77777777" w:rsidR="00486D97" w:rsidRPr="00486D97" w:rsidRDefault="00486D97" w:rsidP="00486D97">
      <w:pPr>
        <w:rPr>
          <w:rFonts w:ascii="Arial" w:hAnsi="Arial" w:cs="Arial"/>
          <w:szCs w:val="22"/>
          <w:lang w:val="es-CR"/>
        </w:rPr>
      </w:pPr>
    </w:p>
    <w:p w14:paraId="75DC061B" w14:textId="77777777" w:rsidR="00486D97" w:rsidRPr="00486D97" w:rsidRDefault="00486D97" w:rsidP="00486D97">
      <w:pPr>
        <w:rPr>
          <w:rFonts w:ascii="Arial" w:hAnsi="Arial" w:cs="Arial"/>
          <w:szCs w:val="22"/>
          <w:lang w:val="es-CR"/>
        </w:rPr>
      </w:pPr>
      <w:r w:rsidRPr="00486D97">
        <w:rPr>
          <w:rFonts w:ascii="Arial" w:hAnsi="Arial" w:cs="Arial"/>
          <w:szCs w:val="22"/>
          <w:lang w:val="es-CR"/>
        </w:rPr>
        <w:lastRenderedPageBreak/>
        <w:t xml:space="preserve">La Administración estimó un plazo de seis meses para atender la recomendación, el cual venció el 28-07-2023; a la fecha han transcurrido 21 meses desde la emisión de la recomendación. </w:t>
      </w:r>
    </w:p>
    <w:p w14:paraId="14E32B54" w14:textId="77777777" w:rsidR="00486D97" w:rsidRPr="00486D97" w:rsidRDefault="00486D97" w:rsidP="00486D97">
      <w:pPr>
        <w:rPr>
          <w:rFonts w:ascii="Arial" w:hAnsi="Arial" w:cs="Arial"/>
          <w:szCs w:val="22"/>
          <w:lang w:val="es-CR"/>
        </w:rPr>
      </w:pPr>
    </w:p>
    <w:p w14:paraId="6A01F02F" w14:textId="77777777" w:rsidR="00486D97" w:rsidRPr="00486D97" w:rsidRDefault="00486D97" w:rsidP="00486D97">
      <w:pPr>
        <w:rPr>
          <w:rFonts w:ascii="Arial" w:hAnsi="Arial" w:cs="Arial"/>
          <w:szCs w:val="22"/>
          <w:lang w:val="es-CR"/>
        </w:rPr>
      </w:pPr>
      <w:r w:rsidRPr="00486D97">
        <w:rPr>
          <w:rFonts w:ascii="Arial" w:hAnsi="Arial" w:cs="Arial"/>
          <w:szCs w:val="22"/>
          <w:lang w:val="es-CR"/>
        </w:rPr>
        <w:t>El seguimiento de esta recomendación nos permitió conocer que la Administración está esperando el resultado de una solicitud de reconsideración del criterio emitido en el 2021 por la Asesoría Jurídica, para continuar luego con otras acciones requeridas. La solicitud de reconsideración fue planteada hace un año por la División Servicios Compartidos en el oficio DSC-0087-2023 del 02-10-2023 (</w:t>
      </w:r>
      <w:hyperlink w:anchor="anexo2" w:history="1">
        <w:r w:rsidRPr="00486D97">
          <w:rPr>
            <w:rStyle w:val="Hipervnculo"/>
            <w:rFonts w:ascii="Arial" w:hAnsi="Arial" w:cs="Arial"/>
            <w:szCs w:val="22"/>
            <w:lang w:val="es-CR"/>
          </w:rPr>
          <w:t>anexo 2</w:t>
        </w:r>
      </w:hyperlink>
      <w:r w:rsidRPr="00486D97">
        <w:rPr>
          <w:rFonts w:ascii="Arial" w:hAnsi="Arial" w:cs="Arial"/>
          <w:szCs w:val="22"/>
          <w:lang w:val="es-CR"/>
        </w:rPr>
        <w:t xml:space="preserve">), dirigido a la División Transformación y Estrategia, con copia a la División Asesoría Jurídica y la Gerencia. La valoración jurídica de la solicitud de reconsideración no ha sido emitida por atención de otras prioridades en la Asesoría Jurídica. </w:t>
      </w:r>
    </w:p>
    <w:p w14:paraId="67681D87" w14:textId="77777777" w:rsidR="00486D97" w:rsidRPr="00486D97" w:rsidRDefault="00486D97" w:rsidP="00486D97">
      <w:pPr>
        <w:rPr>
          <w:rFonts w:ascii="Arial" w:hAnsi="Arial" w:cs="Arial"/>
          <w:szCs w:val="22"/>
          <w:lang w:val="es-CR"/>
        </w:rPr>
      </w:pPr>
    </w:p>
    <w:p w14:paraId="2041B7CF" w14:textId="77777777" w:rsidR="00486D97" w:rsidRPr="00486D97" w:rsidRDefault="00486D97" w:rsidP="00486D97">
      <w:pPr>
        <w:tabs>
          <w:tab w:val="left" w:pos="5505"/>
        </w:tabs>
        <w:rPr>
          <w:rFonts w:ascii="Arial" w:hAnsi="Arial" w:cs="Arial"/>
          <w:sz w:val="20"/>
          <w:szCs w:val="20"/>
          <w:lang w:val="es-CR"/>
        </w:rPr>
      </w:pPr>
      <w:r w:rsidRPr="00486D97">
        <w:rPr>
          <w:rFonts w:ascii="Arial" w:hAnsi="Arial" w:cs="Arial"/>
          <w:szCs w:val="22"/>
          <w:lang w:val="es-CR"/>
        </w:rPr>
        <w:t xml:space="preserve">La </w:t>
      </w:r>
      <w:bookmarkStart w:id="0" w:name="_Hlk121162022"/>
      <w:r w:rsidRPr="00486D97">
        <w:rPr>
          <w:rFonts w:ascii="Arial" w:hAnsi="Arial" w:cs="Arial"/>
          <w:szCs w:val="22"/>
          <w:lang w:val="es-CR"/>
        </w:rPr>
        <w:t>Ley de Salarios de la Administración Pública No. 2166</w:t>
      </w:r>
      <w:bookmarkEnd w:id="0"/>
      <w:r w:rsidRPr="00486D97">
        <w:rPr>
          <w:rFonts w:ascii="Arial" w:hAnsi="Arial" w:cs="Arial"/>
          <w:szCs w:val="22"/>
          <w:lang w:val="es-CR"/>
        </w:rPr>
        <w:t>, define la prohibición como una restricción impuesta legalmente a quienes ocupen determinados cargos públicos, con la finalidad de asegurar una dedicación absoluta de tales servidores a las labores y las responsabilidades públicas que les han sido encomendadas; por lo que todo funcionario público que reciba el pago por prohibición tendrá imposibilidad de desempeñar su profesión o profesiones en cualquier otro puesto, en el sector público o privado, estén o no relacionadas con su cargo, sean retribuidas mediante sueldo, salario, dietas, honorarios o cualquier otra forma, en dinero o en especie, o incluso ad honorem; por la limitación al ejercicio liberal de su profesión, los funcionarios bajo régimen de prohibición reciben una compensación económica</w:t>
      </w:r>
      <w:r w:rsidRPr="00486D97">
        <w:rPr>
          <w:rStyle w:val="Refdenotaalpie"/>
          <w:rFonts w:ascii="Arial" w:hAnsi="Arial" w:cs="Arial"/>
          <w:sz w:val="20"/>
          <w:szCs w:val="20"/>
          <w:lang w:val="es-CR"/>
        </w:rPr>
        <w:footnoteReference w:id="1"/>
      </w:r>
      <w:r w:rsidRPr="00486D97">
        <w:rPr>
          <w:rFonts w:ascii="Arial" w:hAnsi="Arial" w:cs="Arial"/>
          <w:sz w:val="20"/>
          <w:szCs w:val="20"/>
          <w:lang w:val="es-CR"/>
        </w:rPr>
        <w:t xml:space="preserve">. </w:t>
      </w:r>
    </w:p>
    <w:p w14:paraId="14354C08" w14:textId="77777777" w:rsidR="00486D97" w:rsidRPr="00486D97" w:rsidRDefault="00486D97" w:rsidP="00486D97">
      <w:pPr>
        <w:tabs>
          <w:tab w:val="left" w:pos="5505"/>
        </w:tabs>
        <w:rPr>
          <w:rFonts w:ascii="Arial" w:hAnsi="Arial" w:cs="Arial"/>
          <w:sz w:val="20"/>
          <w:szCs w:val="20"/>
          <w:lang w:val="es-CR"/>
        </w:rPr>
      </w:pPr>
    </w:p>
    <w:p w14:paraId="5BB27B7D" w14:textId="77777777" w:rsidR="00486D97" w:rsidRPr="00486D97" w:rsidRDefault="00486D97" w:rsidP="00486D97">
      <w:pPr>
        <w:tabs>
          <w:tab w:val="left" w:pos="5505"/>
        </w:tabs>
        <w:rPr>
          <w:rFonts w:ascii="Arial" w:hAnsi="Arial" w:cs="Arial"/>
          <w:szCs w:val="22"/>
          <w:lang w:val="es-CR"/>
        </w:rPr>
      </w:pPr>
      <w:r w:rsidRPr="00486D97">
        <w:rPr>
          <w:rFonts w:ascii="Arial" w:hAnsi="Arial" w:cs="Arial"/>
          <w:szCs w:val="22"/>
          <w:lang w:val="es-CR"/>
        </w:rPr>
        <w:t xml:space="preserve">El pago de esa compensación económica origina un componente salarial de prohibición, calculado como un porcentaje sobre el salario base de los puestos cubiertos por los regímenes de prohibición aplicables al Banco Central, los cuales fueron establecidos por la Ley de Compensación por Pago de Prohibición No. 5867, la </w:t>
      </w:r>
      <w:bookmarkStart w:id="1" w:name="_Hlk121825536"/>
      <w:r w:rsidRPr="00486D97">
        <w:rPr>
          <w:rFonts w:ascii="Arial" w:hAnsi="Arial" w:cs="Arial"/>
          <w:szCs w:val="22"/>
          <w:lang w:val="es-CR"/>
        </w:rPr>
        <w:t>Ley General de Control Interno No. 8292 y la Ley Contra la corrupción y el Enriquecimiento Ilícito de la Función Pública No. 8422</w:t>
      </w:r>
      <w:bookmarkEnd w:id="1"/>
      <w:r w:rsidRPr="00486D97">
        <w:rPr>
          <w:rFonts w:ascii="Arial" w:hAnsi="Arial" w:cs="Arial"/>
          <w:szCs w:val="22"/>
          <w:lang w:val="es-CR"/>
        </w:rPr>
        <w:t xml:space="preserve">, resultando aplicables también las modificaciones de la Ley de Salarios de la Administración Pública No. 2166, </w:t>
      </w:r>
      <w:bookmarkStart w:id="2" w:name="_Hlk122440338"/>
      <w:r w:rsidRPr="00486D97">
        <w:rPr>
          <w:rFonts w:ascii="Arial" w:hAnsi="Arial" w:cs="Arial"/>
          <w:szCs w:val="22"/>
          <w:lang w:val="es-CR"/>
        </w:rPr>
        <w:t>aprobadas mediante la Ley Fortalecimiento de las Finanzas Públicas No. 9635.</w:t>
      </w:r>
      <w:bookmarkEnd w:id="2"/>
      <w:r w:rsidRPr="00486D97">
        <w:rPr>
          <w:rFonts w:ascii="Arial" w:hAnsi="Arial" w:cs="Arial"/>
          <w:szCs w:val="22"/>
          <w:lang w:val="es-CR"/>
        </w:rPr>
        <w:t xml:space="preserve"> </w:t>
      </w:r>
    </w:p>
    <w:p w14:paraId="6938472B" w14:textId="77777777" w:rsidR="00486D97" w:rsidRPr="00486D97" w:rsidRDefault="00486D97" w:rsidP="00486D97">
      <w:pPr>
        <w:tabs>
          <w:tab w:val="left" w:pos="5505"/>
        </w:tabs>
        <w:rPr>
          <w:rFonts w:ascii="Arial" w:hAnsi="Arial" w:cs="Arial"/>
          <w:szCs w:val="22"/>
          <w:lang w:val="es-CR"/>
        </w:rPr>
      </w:pPr>
    </w:p>
    <w:p w14:paraId="2F0F37E1" w14:textId="77777777" w:rsidR="00486D97" w:rsidRPr="00486D97" w:rsidRDefault="00486D97" w:rsidP="00486D97">
      <w:pPr>
        <w:rPr>
          <w:rFonts w:ascii="Arial" w:eastAsia="Calibri" w:hAnsi="Arial" w:cs="Arial"/>
          <w:szCs w:val="22"/>
          <w:lang w:val="es-CR"/>
        </w:rPr>
      </w:pPr>
      <w:r w:rsidRPr="00486D97">
        <w:rPr>
          <w:rFonts w:ascii="Arial" w:eastAsia="Calibri" w:hAnsi="Arial" w:cs="Arial"/>
          <w:szCs w:val="22"/>
          <w:lang w:val="es-CR"/>
        </w:rPr>
        <w:t xml:space="preserve">Las acciones de personal de los funcionarios de la escala gerencial nombrados después del 4 de setiembre del 2020 no están revelando el porcentaje y monto del componente de prohibición, debido a que </w:t>
      </w:r>
      <w:bookmarkStart w:id="3" w:name="_Hlk181194586"/>
      <w:r w:rsidRPr="00486D97">
        <w:rPr>
          <w:rFonts w:ascii="Arial" w:eastAsia="Calibri" w:hAnsi="Arial" w:cs="Arial"/>
          <w:szCs w:val="22"/>
          <w:lang w:val="es-CR"/>
        </w:rPr>
        <w:t>las disposiciones de la Junta Directiva correspondientes a los salarios máximos de contratación</w:t>
      </w:r>
      <w:r w:rsidRPr="00486D97">
        <w:rPr>
          <w:rFonts w:ascii="Arial" w:eastAsia="Arial" w:hAnsi="Arial" w:cs="Arial"/>
          <w:szCs w:val="22"/>
          <w:vertAlign w:val="superscript"/>
          <w:lang w:val="es-CR"/>
        </w:rPr>
        <w:footnoteReference w:id="2"/>
      </w:r>
      <w:r w:rsidRPr="00486D97">
        <w:rPr>
          <w:rFonts w:ascii="Arial" w:eastAsia="Calibri" w:hAnsi="Arial" w:cs="Arial"/>
          <w:szCs w:val="22"/>
          <w:lang w:val="es-CR"/>
        </w:rPr>
        <w:t xml:space="preserve"> no incluyeron en forma expresa la aprobación del tratamiento metodológico de la prohibición para efectos del cálculo de salarios de la escala gerencial (</w:t>
      </w:r>
      <w:hyperlink w:anchor="anexo3" w:history="1">
        <w:r w:rsidRPr="00486D97">
          <w:rPr>
            <w:rStyle w:val="Hipervnculo"/>
            <w:rFonts w:ascii="Arial" w:eastAsia="Calibri" w:hAnsi="Arial" w:cs="Arial"/>
            <w:szCs w:val="22"/>
            <w:lang w:val="es-CR"/>
          </w:rPr>
          <w:t>anexo 3</w:t>
        </w:r>
      </w:hyperlink>
      <w:r w:rsidRPr="00486D97">
        <w:rPr>
          <w:rFonts w:ascii="Arial" w:eastAsia="Calibri" w:hAnsi="Arial" w:cs="Arial"/>
          <w:szCs w:val="22"/>
          <w:lang w:val="es-CR"/>
        </w:rPr>
        <w:t xml:space="preserve">). </w:t>
      </w:r>
    </w:p>
    <w:bookmarkEnd w:id="3"/>
    <w:p w14:paraId="75DF84DB" w14:textId="77777777" w:rsidR="00486D97" w:rsidRDefault="00486D97" w:rsidP="00486D97">
      <w:pPr>
        <w:tabs>
          <w:tab w:val="left" w:pos="5505"/>
        </w:tabs>
        <w:rPr>
          <w:rFonts w:ascii="Arial" w:hAnsi="Arial" w:cs="Arial"/>
          <w:szCs w:val="22"/>
          <w:lang w:val="es-CR"/>
        </w:rPr>
      </w:pPr>
    </w:p>
    <w:p w14:paraId="32BA1817" w14:textId="77777777" w:rsidR="00486D97" w:rsidRDefault="00486D97" w:rsidP="00486D97">
      <w:pPr>
        <w:tabs>
          <w:tab w:val="left" w:pos="5505"/>
        </w:tabs>
        <w:rPr>
          <w:rFonts w:ascii="Arial" w:hAnsi="Arial" w:cs="Arial"/>
          <w:szCs w:val="22"/>
          <w:lang w:val="es-CR"/>
        </w:rPr>
      </w:pPr>
    </w:p>
    <w:p w14:paraId="78680300" w14:textId="77777777" w:rsidR="00486D97" w:rsidRDefault="00486D97" w:rsidP="00486D97">
      <w:pPr>
        <w:tabs>
          <w:tab w:val="left" w:pos="5505"/>
        </w:tabs>
        <w:rPr>
          <w:rFonts w:ascii="Arial" w:hAnsi="Arial" w:cs="Arial"/>
          <w:szCs w:val="22"/>
          <w:lang w:val="es-CR"/>
        </w:rPr>
      </w:pPr>
    </w:p>
    <w:p w14:paraId="6CF9DFB5" w14:textId="77777777" w:rsidR="00486D97" w:rsidRPr="00486D97" w:rsidRDefault="00486D97" w:rsidP="00486D97">
      <w:pPr>
        <w:tabs>
          <w:tab w:val="left" w:pos="5505"/>
        </w:tabs>
        <w:rPr>
          <w:rFonts w:ascii="Arial" w:hAnsi="Arial" w:cs="Arial"/>
          <w:szCs w:val="22"/>
          <w:lang w:val="es-CR"/>
        </w:rPr>
      </w:pPr>
    </w:p>
    <w:p w14:paraId="1AF8C8C3" w14:textId="77777777" w:rsidR="00486D97" w:rsidRPr="00486D97" w:rsidRDefault="00486D97" w:rsidP="00486D97">
      <w:pPr>
        <w:widowControl w:val="0"/>
        <w:autoSpaceDE w:val="0"/>
        <w:autoSpaceDN w:val="0"/>
        <w:rPr>
          <w:rFonts w:ascii="Arial" w:eastAsiaTheme="minorHAnsi" w:hAnsi="Arial" w:cs="Arial"/>
          <w:szCs w:val="22"/>
          <w:lang w:val="es-CR" w:eastAsia="es-CR"/>
        </w:rPr>
      </w:pPr>
      <w:r w:rsidRPr="00486D97">
        <w:rPr>
          <w:rFonts w:ascii="Arial" w:eastAsia="Calibri" w:hAnsi="Arial" w:cs="Arial"/>
          <w:color w:val="000000"/>
          <w:szCs w:val="22"/>
          <w:lang w:eastAsia="es-CR"/>
        </w:rPr>
        <w:lastRenderedPageBreak/>
        <w:t>La acción de personal es un instrumento administrativo utilizado por el Banco Central para documentar el pago completo de las obligaciones salariales, incluidos sus montos y componentes. Según criterio emitido por la División Asesoría Jurídica “la acción de personal debería contener, como mínimo, el salario del puesto formalmente fijado por la Junta Directiva (…), con la indicación expresa que, se le estará reconociendo la prohibición en un porcentaje del (…)”</w:t>
      </w:r>
      <w:r w:rsidRPr="00486D97">
        <w:rPr>
          <w:rStyle w:val="Refdenotaalpie"/>
          <w:rFonts w:ascii="Arial" w:eastAsia="Calibri" w:hAnsi="Arial" w:cs="Arial"/>
          <w:color w:val="000000"/>
          <w:szCs w:val="22"/>
          <w:lang w:eastAsia="es-CR"/>
        </w:rPr>
        <w:footnoteReference w:id="3"/>
      </w:r>
      <w:r w:rsidRPr="00486D97">
        <w:rPr>
          <w:rFonts w:ascii="Arial" w:eastAsia="Calibri" w:hAnsi="Arial" w:cs="Arial"/>
          <w:color w:val="000000"/>
          <w:szCs w:val="22"/>
          <w:lang w:eastAsia="es-CR"/>
        </w:rPr>
        <w:t xml:space="preserve">, lo cual es relevante porque </w:t>
      </w:r>
      <w:r w:rsidRPr="00486D97">
        <w:rPr>
          <w:rFonts w:ascii="Arial" w:eastAsiaTheme="minorHAnsi" w:hAnsi="Arial" w:cs="Arial"/>
          <w:szCs w:val="22"/>
          <w:lang w:val="es-CR" w:eastAsia="es-CR"/>
        </w:rPr>
        <w:t xml:space="preserve">el artículo 478 del Código de Trabajo establece que </w:t>
      </w:r>
      <w:r w:rsidRPr="00486D97">
        <w:rPr>
          <w:rFonts w:ascii="Arial" w:hAnsi="Arial" w:cs="Arial"/>
          <w:szCs w:val="22"/>
          <w:lang w:val="es-CR" w:eastAsia="es-CR"/>
        </w:rPr>
        <w:t>le corresponderá al empleador probar su dicho cuando no exista acuerdo sobre “el pago completo de las obligaciones salariales, incluidos sus montos y componentes, cuando así se requiera; las participaciones en utilidades, ventas o cobros; incentivos y demás pluses, convencional o legalmente establecidos”.</w:t>
      </w:r>
    </w:p>
    <w:p w14:paraId="553A966A" w14:textId="77777777" w:rsidR="00486D97" w:rsidRPr="00486D97" w:rsidRDefault="00486D97" w:rsidP="00486D97">
      <w:pPr>
        <w:tabs>
          <w:tab w:val="left" w:pos="5505"/>
        </w:tabs>
        <w:rPr>
          <w:rFonts w:ascii="Arial" w:eastAsia="Calibri" w:hAnsi="Arial" w:cs="Arial"/>
          <w:color w:val="000000"/>
          <w:szCs w:val="22"/>
          <w:lang w:val="es-CR" w:eastAsia="es-CR"/>
        </w:rPr>
      </w:pPr>
    </w:p>
    <w:p w14:paraId="43A9357A" w14:textId="77777777" w:rsidR="00486D97" w:rsidRPr="00486D97" w:rsidRDefault="00486D97" w:rsidP="00486D97">
      <w:pPr>
        <w:widowControl w:val="0"/>
        <w:autoSpaceDE w:val="0"/>
        <w:autoSpaceDN w:val="0"/>
        <w:rPr>
          <w:rFonts w:ascii="Arial" w:eastAsia="Calibri" w:hAnsi="Arial" w:cs="Arial"/>
          <w:color w:val="000000"/>
          <w:szCs w:val="22"/>
          <w:lang w:eastAsia="es-CR"/>
        </w:rPr>
      </w:pPr>
      <w:r w:rsidRPr="00486D97">
        <w:rPr>
          <w:rFonts w:ascii="Arial" w:eastAsia="Calibri" w:hAnsi="Arial" w:cs="Arial"/>
          <w:color w:val="000000"/>
          <w:szCs w:val="22"/>
          <w:lang w:eastAsia="es-CR"/>
        </w:rPr>
        <w:t>En relación con lo anterior y con base en las competencias</w:t>
      </w:r>
      <w:r w:rsidRPr="00486D97">
        <w:rPr>
          <w:rStyle w:val="Refdenotaalpie"/>
          <w:rFonts w:ascii="Arial" w:eastAsia="Calibri" w:hAnsi="Arial" w:cs="Arial"/>
          <w:color w:val="000000"/>
          <w:szCs w:val="22"/>
          <w:lang w:eastAsia="es-CR"/>
        </w:rPr>
        <w:footnoteReference w:id="4"/>
      </w:r>
      <w:r w:rsidRPr="00486D97">
        <w:rPr>
          <w:rFonts w:ascii="Arial" w:eastAsia="Calibri" w:hAnsi="Arial" w:cs="Arial"/>
          <w:color w:val="000000"/>
          <w:szCs w:val="22"/>
          <w:lang w:eastAsia="es-CR"/>
        </w:rPr>
        <w:t xml:space="preserve"> de las auditorías internas del Sector Público, para realizar advertencias u observaciones que permitan prevenir a la administración activa sobre posibles consecuencias de orden legal, administrativo y/o técnico, que la entidad podría tener por la adopción de determinadas conductas o decisiones propias que se aprueban y ejecutan en el desarrollo operativo de la entidad; esta Auditoría Interna emite el presente servicio preventivo: </w:t>
      </w:r>
    </w:p>
    <w:p w14:paraId="4D756269" w14:textId="77777777" w:rsidR="00486D97" w:rsidRPr="00486D97" w:rsidRDefault="00486D97" w:rsidP="00486D97">
      <w:pPr>
        <w:widowControl w:val="0"/>
        <w:autoSpaceDE w:val="0"/>
        <w:autoSpaceDN w:val="0"/>
        <w:rPr>
          <w:rFonts w:ascii="Arial" w:eastAsia="Calibri" w:hAnsi="Arial" w:cs="Arial"/>
          <w:color w:val="000000"/>
          <w:szCs w:val="22"/>
          <w:lang w:eastAsia="es-CR"/>
        </w:rPr>
      </w:pPr>
    </w:p>
    <w:p w14:paraId="2B4D2EDC" w14:textId="77777777" w:rsidR="00486D97" w:rsidRPr="00486D97" w:rsidRDefault="00486D97" w:rsidP="00486D97">
      <w:pPr>
        <w:pStyle w:val="Prrafodelista"/>
        <w:numPr>
          <w:ilvl w:val="0"/>
          <w:numId w:val="13"/>
        </w:numPr>
        <w:ind w:right="50"/>
        <w:rPr>
          <w:rFonts w:ascii="Arial" w:eastAsia="Calibri" w:hAnsi="Arial" w:cs="Arial"/>
          <w:szCs w:val="22"/>
          <w:lang w:eastAsia="es-CR"/>
        </w:rPr>
      </w:pPr>
      <w:r w:rsidRPr="00486D97">
        <w:rPr>
          <w:rFonts w:ascii="Arial" w:eastAsia="Calibri" w:hAnsi="Arial" w:cs="Arial"/>
          <w:szCs w:val="22"/>
          <w:lang w:eastAsia="es-CR"/>
        </w:rPr>
        <w:t xml:space="preserve">Se previene a la Administración sobre el riesgo legal al que está expuesto el Banco Central por eventuales reclamos de los funcionarios nombrados en puestos sujetos a prohibición después del 4 de setiembre del 2020, por cuanto las disposiciones correspondientes a los salarios máximos de contratación no incluyeron en forma expresa la aprobación del tratamiento metodológico de la prohibición para efectos del cálculo de salarios de la escala gerencial, lo cual origina que las acciones de personal no estén revelando el pago de la indemnización económica correspondiente. La exposición a este riesgo inherente se mantiene desde el 2020 a la fecha, con posibles incrementos de casos por nuevos nombramientos de personal sujetos a los salarios máximos de contratación indicados.    </w:t>
      </w:r>
    </w:p>
    <w:p w14:paraId="4B0B8A29" w14:textId="77777777" w:rsidR="00486D97" w:rsidRPr="00486D97" w:rsidRDefault="00486D97" w:rsidP="00486D97">
      <w:pPr>
        <w:pStyle w:val="Prrafodelista"/>
        <w:ind w:right="50"/>
        <w:rPr>
          <w:rFonts w:ascii="Arial" w:eastAsia="Calibri" w:hAnsi="Arial" w:cs="Arial"/>
          <w:szCs w:val="22"/>
          <w:lang w:eastAsia="es-CR"/>
        </w:rPr>
      </w:pPr>
    </w:p>
    <w:p w14:paraId="14C01160" w14:textId="77777777" w:rsidR="00486D97" w:rsidRPr="00486D97" w:rsidRDefault="00486D97" w:rsidP="00486D97">
      <w:pPr>
        <w:pStyle w:val="Prrafodelista"/>
        <w:numPr>
          <w:ilvl w:val="0"/>
          <w:numId w:val="13"/>
        </w:numPr>
        <w:ind w:right="50"/>
        <w:rPr>
          <w:rFonts w:ascii="Arial" w:eastAsia="Calibri" w:hAnsi="Arial" w:cs="Arial"/>
          <w:szCs w:val="22"/>
          <w:lang w:eastAsia="es-CR"/>
        </w:rPr>
      </w:pPr>
      <w:r w:rsidRPr="00486D97">
        <w:rPr>
          <w:rFonts w:ascii="Arial" w:eastAsia="Calibri" w:hAnsi="Arial" w:cs="Arial"/>
          <w:szCs w:val="22"/>
          <w:lang w:eastAsia="es-CR"/>
        </w:rPr>
        <w:t xml:space="preserve">Asimismo, se previene sobre el cumplimiento de las condiciones legales que sustentan el pago </w:t>
      </w:r>
      <w:r w:rsidRPr="00486D97">
        <w:rPr>
          <w:rFonts w:ascii="Arial" w:hAnsi="Arial" w:cs="Arial"/>
          <w:szCs w:val="22"/>
          <w:lang w:val="es-CR"/>
        </w:rPr>
        <w:t>de la compensación económica por prohibición, la cual</w:t>
      </w:r>
      <w:r w:rsidRPr="00486D97">
        <w:rPr>
          <w:rFonts w:ascii="Arial" w:eastAsia="Calibri" w:hAnsi="Arial" w:cs="Arial"/>
          <w:szCs w:val="22"/>
          <w:lang w:eastAsia="es-CR"/>
        </w:rPr>
        <w:t xml:space="preserve"> únicamente puede ser realizada a los </w:t>
      </w:r>
      <w:r w:rsidRPr="00486D97">
        <w:rPr>
          <w:rFonts w:ascii="Arial" w:hAnsi="Arial" w:cs="Arial"/>
          <w:szCs w:val="22"/>
          <w:lang w:val="es-CR"/>
        </w:rPr>
        <w:t>puestos cubiertos por los regímenes de prohibición aplicables a la institución. Al respecto, en los considerandos de la aprobación de los salarios máximos de contratación categoría en el (artículo 5 de la sesión 5956-2020 del 4 de setiembre del 2020</w:t>
      </w:r>
      <w:r w:rsidRPr="00486D97">
        <w:rPr>
          <w:rFonts w:ascii="Arial" w:eastAsia="Calibri" w:hAnsi="Arial" w:cs="Arial"/>
          <w:szCs w:val="22"/>
          <w:lang w:val="es-CR"/>
        </w:rPr>
        <w:t xml:space="preserve"> </w:t>
      </w:r>
      <w:hyperlink w:anchor="anexo3" w:history="1">
        <w:r w:rsidRPr="00486D97">
          <w:rPr>
            <w:rStyle w:val="Hipervnculo"/>
            <w:rFonts w:ascii="Arial" w:eastAsia="Calibri" w:hAnsi="Arial" w:cs="Arial"/>
            <w:szCs w:val="22"/>
            <w:lang w:val="es-CR"/>
          </w:rPr>
          <w:t>anexo 3</w:t>
        </w:r>
      </w:hyperlink>
      <w:r w:rsidRPr="00486D97">
        <w:rPr>
          <w:rFonts w:ascii="Arial" w:eastAsia="Calibri" w:hAnsi="Arial" w:cs="Arial"/>
          <w:szCs w:val="22"/>
          <w:lang w:val="es-CR"/>
        </w:rPr>
        <w:t xml:space="preserve">), se indicó: “La División Administrativa mediante DAD-0055-2020, de fecha 4 de setiembre del 2020  propone un </w:t>
      </w:r>
      <w:r w:rsidRPr="00486D97">
        <w:rPr>
          <w:rFonts w:ascii="Arial" w:eastAsia="Calibri" w:hAnsi="Arial" w:cs="Arial"/>
          <w:b/>
          <w:bCs/>
          <w:szCs w:val="22"/>
          <w:lang w:val="es-CR"/>
        </w:rPr>
        <w:t>replanteo de los salarios de contratación</w:t>
      </w:r>
      <w:r w:rsidRPr="00486D97">
        <w:rPr>
          <w:rFonts w:ascii="Arial" w:eastAsia="Calibri" w:hAnsi="Arial" w:cs="Arial"/>
          <w:szCs w:val="22"/>
          <w:lang w:val="es-CR"/>
        </w:rPr>
        <w:t xml:space="preserve"> para evitar la distorsión actual que se presenta en todos los puestos que mantienen un salario ligado al máximo de la Ley 9635; </w:t>
      </w:r>
      <w:r w:rsidRPr="00486D97">
        <w:rPr>
          <w:rFonts w:ascii="Arial" w:eastAsia="Calibri" w:hAnsi="Arial" w:cs="Arial"/>
          <w:b/>
          <w:bCs/>
          <w:szCs w:val="22"/>
          <w:lang w:val="es-CR"/>
        </w:rPr>
        <w:t xml:space="preserve">para tal fin, señala que se deben considerar tres aspectos: debe impedir transgresiones al máximo de Ley (¢5.740.000); debe </w:t>
      </w:r>
      <w:r w:rsidRPr="00486D97">
        <w:rPr>
          <w:rFonts w:ascii="Arial" w:eastAsia="Calibri" w:hAnsi="Arial" w:cs="Arial"/>
          <w:b/>
          <w:bCs/>
          <w:szCs w:val="22"/>
          <w:lang w:val="es-CR"/>
        </w:rPr>
        <w:lastRenderedPageBreak/>
        <w:t>evitar problemas de equidad interna y debe reconocer al personal que tiene prohibición la diferencia salarial con respecto al personal que no cuenta con dicho plus</w:t>
      </w:r>
      <w:r w:rsidRPr="00486D97">
        <w:rPr>
          <w:rFonts w:ascii="Arial" w:eastAsia="Calibri" w:hAnsi="Arial" w:cs="Arial"/>
          <w:szCs w:val="22"/>
          <w:lang w:val="es-CR"/>
        </w:rPr>
        <w:t xml:space="preserve">”. (La negrita no consta en el original). </w:t>
      </w:r>
    </w:p>
    <w:p w14:paraId="2767587B" w14:textId="77777777" w:rsidR="00486D97" w:rsidRPr="00486D97" w:rsidRDefault="00486D97" w:rsidP="00486D97">
      <w:pPr>
        <w:pStyle w:val="Prrafodelista"/>
        <w:rPr>
          <w:rFonts w:ascii="Arial" w:hAnsi="Arial" w:cs="Arial"/>
          <w:szCs w:val="22"/>
          <w:lang w:val="es-CR"/>
        </w:rPr>
      </w:pPr>
    </w:p>
    <w:p w14:paraId="42BA40E6" w14:textId="77777777" w:rsidR="00486D97" w:rsidRPr="00486D97" w:rsidRDefault="00486D97" w:rsidP="00486D97">
      <w:pPr>
        <w:ind w:right="50"/>
        <w:rPr>
          <w:rFonts w:ascii="Arial" w:hAnsi="Arial" w:cs="Arial"/>
          <w:szCs w:val="22"/>
          <w:lang w:val="es-CR"/>
        </w:rPr>
      </w:pPr>
      <w:r w:rsidRPr="00486D97">
        <w:rPr>
          <w:rFonts w:ascii="Arial" w:eastAsia="Calibri" w:hAnsi="Arial" w:cs="Arial"/>
          <w:szCs w:val="22"/>
          <w:lang w:eastAsia="es-CR"/>
        </w:rPr>
        <w:t>Para efectuar el seguimiento de resultados de este servicio de advertencia</w:t>
      </w:r>
      <w:r w:rsidRPr="00486D97">
        <w:rPr>
          <w:rStyle w:val="Refdenotaalpie"/>
          <w:rFonts w:ascii="Arial" w:eastAsia="Calibri" w:hAnsi="Arial" w:cs="Arial"/>
          <w:szCs w:val="22"/>
          <w:lang w:eastAsia="es-CR"/>
        </w:rPr>
        <w:footnoteReference w:id="5"/>
      </w:r>
      <w:r w:rsidRPr="00486D97">
        <w:rPr>
          <w:rFonts w:ascii="Arial" w:eastAsia="Calibri" w:hAnsi="Arial" w:cs="Arial"/>
          <w:szCs w:val="22"/>
          <w:lang w:eastAsia="es-CR"/>
        </w:rPr>
        <w:t xml:space="preserve">, </w:t>
      </w:r>
      <w:r w:rsidRPr="00486D97">
        <w:rPr>
          <w:rFonts w:ascii="Arial" w:eastAsia="Calibri" w:hAnsi="Arial" w:cs="Arial"/>
          <w:color w:val="000000"/>
          <w:szCs w:val="22"/>
          <w:lang w:eastAsia="es-CR"/>
        </w:rPr>
        <w:t xml:space="preserve">se </w:t>
      </w:r>
      <w:r w:rsidRPr="00486D97">
        <w:rPr>
          <w:rFonts w:ascii="Arial" w:eastAsia="Calibri" w:hAnsi="Arial" w:cs="Arial"/>
          <w:szCs w:val="22"/>
          <w:lang w:eastAsia="es-CR"/>
        </w:rPr>
        <w:t xml:space="preserve">solicita a la Gerencia informar a la </w:t>
      </w:r>
      <w:r w:rsidRPr="00486D97">
        <w:rPr>
          <w:rFonts w:ascii="Arial" w:hAnsi="Arial" w:cs="Arial"/>
          <w:szCs w:val="22"/>
          <w:lang w:val="es-CR"/>
        </w:rPr>
        <w:t xml:space="preserve">Auditoría Interna por este medio en un plazo de 5 días hábiles, las acciones prioritarias que se llevarán a cabo para atender el riesgo indicado, incluyendo los plazos y responsables dichas acciones. </w:t>
      </w:r>
    </w:p>
    <w:p w14:paraId="7E5885B4" w14:textId="77777777" w:rsidR="00486D97" w:rsidRPr="00486D97" w:rsidRDefault="00486D97" w:rsidP="00486D97">
      <w:pPr>
        <w:ind w:right="50"/>
        <w:rPr>
          <w:rFonts w:ascii="Arial" w:eastAsia="Calibri" w:hAnsi="Arial" w:cs="Arial"/>
          <w:color w:val="000000"/>
          <w:szCs w:val="22"/>
          <w:lang w:eastAsia="es-CR"/>
        </w:rPr>
      </w:pPr>
    </w:p>
    <w:tbl>
      <w:tblPr>
        <w:tblStyle w:val="Correspondencia11"/>
        <w:tblW w:w="0" w:type="auto"/>
        <w:jc w:val="center"/>
        <w:tblLook w:val="04A0" w:firstRow="1" w:lastRow="0" w:firstColumn="1" w:lastColumn="0" w:noHBand="0" w:noVBand="1"/>
      </w:tblPr>
      <w:tblGrid>
        <w:gridCol w:w="1286"/>
        <w:gridCol w:w="5496"/>
        <w:gridCol w:w="1829"/>
      </w:tblGrid>
      <w:tr w:rsidR="00486D97" w:rsidRPr="00486D97" w14:paraId="12CC3B60" w14:textId="77777777" w:rsidTr="00D86046">
        <w:trPr>
          <w:cnfStyle w:val="100000000000" w:firstRow="1" w:lastRow="0" w:firstColumn="0" w:lastColumn="0" w:oddVBand="0" w:evenVBand="0" w:oddHBand="0" w:evenHBand="0" w:firstRowFirstColumn="0" w:firstRowLastColumn="0" w:lastRowFirstColumn="0" w:lastRowLastColumn="0"/>
          <w:trHeight w:val="435"/>
          <w:tblHeader/>
          <w:jc w:val="center"/>
        </w:trPr>
        <w:tc>
          <w:tcPr>
            <w:tcW w:w="1306" w:type="dxa"/>
            <w:shd w:val="clear" w:color="auto" w:fill="1C4063" w:themeFill="accent1" w:themeFillShade="80"/>
            <w:vAlign w:val="center"/>
          </w:tcPr>
          <w:p w14:paraId="250E358A" w14:textId="77777777" w:rsidR="00486D97" w:rsidRPr="00486D97" w:rsidRDefault="00486D97" w:rsidP="00D86046">
            <w:pPr>
              <w:spacing w:before="0" w:after="0"/>
              <w:jc w:val="center"/>
              <w:rPr>
                <w:rFonts w:ascii="Arial" w:hAnsi="Arial" w:cs="Arial"/>
                <w:szCs w:val="20"/>
                <w:lang w:val="es-CR"/>
              </w:rPr>
            </w:pPr>
            <w:r w:rsidRPr="00486D97">
              <w:rPr>
                <w:rFonts w:ascii="Arial" w:hAnsi="Arial" w:cs="Arial"/>
                <w:szCs w:val="20"/>
                <w:lang w:val="es-CR"/>
              </w:rPr>
              <w:t>No. Anexo</w:t>
            </w:r>
          </w:p>
        </w:tc>
        <w:tc>
          <w:tcPr>
            <w:tcW w:w="5698" w:type="dxa"/>
            <w:shd w:val="clear" w:color="auto" w:fill="1C4063" w:themeFill="accent1" w:themeFillShade="80"/>
            <w:vAlign w:val="center"/>
          </w:tcPr>
          <w:p w14:paraId="2D28BF62" w14:textId="77777777" w:rsidR="00486D97" w:rsidRPr="00486D97" w:rsidRDefault="00486D97" w:rsidP="00D86046">
            <w:pPr>
              <w:spacing w:before="0" w:after="0"/>
              <w:jc w:val="center"/>
              <w:rPr>
                <w:rFonts w:ascii="Arial" w:hAnsi="Arial" w:cs="Arial"/>
                <w:szCs w:val="20"/>
                <w:lang w:val="es-CR"/>
              </w:rPr>
            </w:pPr>
            <w:r w:rsidRPr="00486D97">
              <w:rPr>
                <w:rFonts w:ascii="Arial" w:hAnsi="Arial" w:cs="Arial"/>
                <w:szCs w:val="20"/>
                <w:lang w:val="es-CR"/>
              </w:rPr>
              <w:t>Descripción</w:t>
            </w:r>
          </w:p>
        </w:tc>
        <w:tc>
          <w:tcPr>
            <w:tcW w:w="1834" w:type="dxa"/>
            <w:shd w:val="clear" w:color="auto" w:fill="1C4063" w:themeFill="accent1" w:themeFillShade="80"/>
            <w:vAlign w:val="center"/>
          </w:tcPr>
          <w:p w14:paraId="0F42DAB0" w14:textId="77777777" w:rsidR="00486D97" w:rsidRPr="00486D97" w:rsidRDefault="00486D97" w:rsidP="00D86046">
            <w:pPr>
              <w:spacing w:before="0" w:after="0"/>
              <w:jc w:val="center"/>
              <w:rPr>
                <w:rFonts w:ascii="Arial" w:hAnsi="Arial" w:cs="Arial"/>
                <w:szCs w:val="20"/>
                <w:lang w:val="es-CR"/>
              </w:rPr>
            </w:pPr>
            <w:r w:rsidRPr="00486D97">
              <w:rPr>
                <w:rFonts w:ascii="Arial" w:hAnsi="Arial" w:cs="Arial"/>
                <w:szCs w:val="20"/>
                <w:lang w:val="es-CR"/>
              </w:rPr>
              <w:t>Archivo</w:t>
            </w:r>
          </w:p>
        </w:tc>
      </w:tr>
      <w:tr w:rsidR="00486D97" w:rsidRPr="00486D97" w14:paraId="0315E4CC" w14:textId="77777777" w:rsidTr="00D86046">
        <w:trPr>
          <w:cnfStyle w:val="000000100000" w:firstRow="0" w:lastRow="0" w:firstColumn="0" w:lastColumn="0" w:oddVBand="0" w:evenVBand="0" w:oddHBand="1" w:evenHBand="0" w:firstRowFirstColumn="0" w:firstRowLastColumn="0" w:lastRowFirstColumn="0" w:lastRowLastColumn="0"/>
          <w:jc w:val="center"/>
        </w:trPr>
        <w:tc>
          <w:tcPr>
            <w:tcW w:w="1306" w:type="dxa"/>
            <w:vAlign w:val="center"/>
          </w:tcPr>
          <w:p w14:paraId="400E9682" w14:textId="77777777" w:rsidR="00486D97" w:rsidRPr="00486D97" w:rsidRDefault="00486D97" w:rsidP="00D86046">
            <w:pPr>
              <w:spacing w:before="0" w:after="0"/>
              <w:jc w:val="center"/>
              <w:rPr>
                <w:rFonts w:ascii="Arial" w:hAnsi="Arial" w:cs="Arial"/>
                <w:sz w:val="20"/>
                <w:szCs w:val="20"/>
                <w:lang w:val="es-CR"/>
              </w:rPr>
            </w:pPr>
            <w:bookmarkStart w:id="4" w:name="anexo1"/>
            <w:r w:rsidRPr="00486D97">
              <w:rPr>
                <w:rFonts w:ascii="Arial" w:hAnsi="Arial" w:cs="Arial"/>
                <w:sz w:val="20"/>
                <w:szCs w:val="20"/>
                <w:lang w:val="es-CR"/>
              </w:rPr>
              <w:t>1</w:t>
            </w:r>
            <w:bookmarkEnd w:id="4"/>
          </w:p>
        </w:tc>
        <w:tc>
          <w:tcPr>
            <w:tcW w:w="5698" w:type="dxa"/>
            <w:vAlign w:val="center"/>
          </w:tcPr>
          <w:p w14:paraId="0AB0E1C1" w14:textId="77777777" w:rsidR="00486D97" w:rsidRPr="00486D97" w:rsidRDefault="00486D97" w:rsidP="00D86046">
            <w:pPr>
              <w:spacing w:before="0" w:after="0"/>
              <w:ind w:right="50"/>
              <w:rPr>
                <w:rFonts w:ascii="Arial" w:hAnsi="Arial" w:cs="Arial"/>
                <w:sz w:val="20"/>
                <w:szCs w:val="20"/>
                <w:lang w:val="es-CR"/>
              </w:rPr>
            </w:pPr>
            <w:r w:rsidRPr="00486D97">
              <w:rPr>
                <w:rFonts w:ascii="Arial" w:eastAsia="Calibri" w:hAnsi="Arial" w:cs="Arial"/>
                <w:color w:val="000000"/>
                <w:szCs w:val="22"/>
                <w:lang w:eastAsia="es-CR"/>
              </w:rPr>
              <w:t>Informe de auditoría sobre pago del componente salarial de prohibición (AI-0025-2023 del 27-01-2023)</w:t>
            </w:r>
          </w:p>
        </w:tc>
        <w:bookmarkStart w:id="5" w:name="_MON_1793112902"/>
        <w:bookmarkEnd w:id="5"/>
        <w:tc>
          <w:tcPr>
            <w:tcW w:w="1834" w:type="dxa"/>
          </w:tcPr>
          <w:p w14:paraId="3ED16B80" w14:textId="77777777" w:rsidR="00486D97" w:rsidRPr="00486D97" w:rsidRDefault="00486D97" w:rsidP="00D86046">
            <w:pPr>
              <w:spacing w:before="0" w:after="0"/>
              <w:jc w:val="center"/>
              <w:rPr>
                <w:rFonts w:ascii="Arial" w:hAnsi="Arial" w:cs="Arial"/>
                <w:sz w:val="20"/>
                <w:szCs w:val="20"/>
                <w:lang w:val="es-CR"/>
              </w:rPr>
            </w:pPr>
            <w:r w:rsidRPr="00486D97">
              <w:rPr>
                <w:sz w:val="20"/>
                <w:szCs w:val="22"/>
              </w:rPr>
              <w:object w:dxaOrig="1508" w:dyaOrig="983" w14:anchorId="788BC6B5">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75.4pt;height:49.15pt" o:ole="">
                  <v:imagedata r:id="rId14" o:title=""/>
                </v:shape>
                <o:OLEObject Type="Embed" ProgID="Word.Document.12" ShapeID="_x0000_i1025" DrawAspect="Icon" ObjectID="_1793562018" r:id="rId15">
                  <o:FieldCodes>\s</o:FieldCodes>
                </o:OLEObject>
              </w:object>
            </w:r>
          </w:p>
        </w:tc>
      </w:tr>
      <w:tr w:rsidR="00486D97" w:rsidRPr="00486D97" w14:paraId="55C00B7A" w14:textId="77777777" w:rsidTr="00D86046">
        <w:trPr>
          <w:cnfStyle w:val="000000010000" w:firstRow="0" w:lastRow="0" w:firstColumn="0" w:lastColumn="0" w:oddVBand="0" w:evenVBand="0" w:oddHBand="0" w:evenHBand="1" w:firstRowFirstColumn="0" w:firstRowLastColumn="0" w:lastRowFirstColumn="0" w:lastRowLastColumn="0"/>
          <w:jc w:val="center"/>
        </w:trPr>
        <w:tc>
          <w:tcPr>
            <w:tcW w:w="1306" w:type="dxa"/>
            <w:vAlign w:val="center"/>
          </w:tcPr>
          <w:p w14:paraId="79F70AAC" w14:textId="77777777" w:rsidR="00486D97" w:rsidRPr="00486D97" w:rsidRDefault="00486D97" w:rsidP="00D86046">
            <w:pPr>
              <w:jc w:val="center"/>
              <w:rPr>
                <w:rFonts w:ascii="Arial" w:hAnsi="Arial" w:cs="Arial"/>
                <w:sz w:val="20"/>
                <w:szCs w:val="20"/>
                <w:lang w:val="es-CR"/>
              </w:rPr>
            </w:pPr>
            <w:bookmarkStart w:id="6" w:name="anexo2"/>
            <w:r w:rsidRPr="00486D97">
              <w:rPr>
                <w:rFonts w:ascii="Arial" w:hAnsi="Arial" w:cs="Arial"/>
                <w:sz w:val="20"/>
                <w:szCs w:val="20"/>
                <w:lang w:val="es-CR"/>
              </w:rPr>
              <w:t>2</w:t>
            </w:r>
            <w:bookmarkEnd w:id="6"/>
          </w:p>
        </w:tc>
        <w:tc>
          <w:tcPr>
            <w:tcW w:w="5698" w:type="dxa"/>
            <w:vAlign w:val="center"/>
          </w:tcPr>
          <w:p w14:paraId="15615AE8" w14:textId="77777777" w:rsidR="00486D97" w:rsidRPr="00486D97" w:rsidRDefault="00486D97" w:rsidP="00D86046">
            <w:pPr>
              <w:spacing w:after="120"/>
              <w:rPr>
                <w:rFonts w:ascii="Arial" w:hAnsi="Arial" w:cs="Arial"/>
                <w:sz w:val="20"/>
                <w:szCs w:val="20"/>
                <w:lang w:val="es-CR"/>
              </w:rPr>
            </w:pPr>
            <w:r w:rsidRPr="00486D97">
              <w:rPr>
                <w:rFonts w:ascii="Arial" w:eastAsia="Calibri" w:hAnsi="Arial" w:cs="Arial"/>
                <w:color w:val="000000"/>
                <w:szCs w:val="22"/>
                <w:lang w:eastAsia="es-CR"/>
              </w:rPr>
              <w:t>Oficio de la División Servicios Compartidos sobre el tema de la prohibición en los salarios de contratación (DSC-0087-2023 del 02-10-2023)</w:t>
            </w:r>
          </w:p>
        </w:tc>
        <w:bookmarkStart w:id="7" w:name="_MON_1793112892"/>
        <w:bookmarkEnd w:id="7"/>
        <w:tc>
          <w:tcPr>
            <w:tcW w:w="1834" w:type="dxa"/>
          </w:tcPr>
          <w:p w14:paraId="52E92868" w14:textId="77777777" w:rsidR="00486D97" w:rsidRPr="00486D97" w:rsidRDefault="00486D97" w:rsidP="00D86046">
            <w:pPr>
              <w:jc w:val="center"/>
              <w:rPr>
                <w:sz w:val="20"/>
                <w:szCs w:val="22"/>
              </w:rPr>
            </w:pPr>
            <w:r w:rsidRPr="00486D97">
              <w:rPr>
                <w:sz w:val="20"/>
                <w:szCs w:val="22"/>
              </w:rPr>
              <w:object w:dxaOrig="1508" w:dyaOrig="983" w14:anchorId="2552F7C8">
                <v:shape id="_x0000_i1026" type="#_x0000_t75" style="width:75.4pt;height:49.15pt" o:ole="">
                  <v:imagedata r:id="rId16" o:title=""/>
                </v:shape>
                <o:OLEObject Type="Embed" ProgID="Word.Document.12" ShapeID="_x0000_i1026" DrawAspect="Icon" ObjectID="_1793562019" r:id="rId17">
                  <o:FieldCodes>\s</o:FieldCodes>
                </o:OLEObject>
              </w:object>
            </w:r>
          </w:p>
        </w:tc>
      </w:tr>
      <w:tr w:rsidR="00486D97" w:rsidRPr="00486D97" w14:paraId="668D614A" w14:textId="77777777" w:rsidTr="00D86046">
        <w:trPr>
          <w:cnfStyle w:val="000000100000" w:firstRow="0" w:lastRow="0" w:firstColumn="0" w:lastColumn="0" w:oddVBand="0" w:evenVBand="0" w:oddHBand="1" w:evenHBand="0" w:firstRowFirstColumn="0" w:firstRowLastColumn="0" w:lastRowFirstColumn="0" w:lastRowLastColumn="0"/>
          <w:jc w:val="center"/>
        </w:trPr>
        <w:tc>
          <w:tcPr>
            <w:tcW w:w="1306" w:type="dxa"/>
            <w:vAlign w:val="center"/>
          </w:tcPr>
          <w:p w14:paraId="43851E2A" w14:textId="77777777" w:rsidR="00486D97" w:rsidRPr="00486D97" w:rsidRDefault="00486D97" w:rsidP="00D86046">
            <w:pPr>
              <w:jc w:val="center"/>
              <w:rPr>
                <w:rFonts w:ascii="Arial" w:hAnsi="Arial" w:cs="Arial"/>
                <w:sz w:val="20"/>
                <w:szCs w:val="20"/>
                <w:lang w:val="es-CR"/>
              </w:rPr>
            </w:pPr>
            <w:bookmarkStart w:id="8" w:name="anexo3"/>
            <w:r w:rsidRPr="00486D97">
              <w:rPr>
                <w:rFonts w:ascii="Arial" w:hAnsi="Arial" w:cs="Arial"/>
                <w:sz w:val="20"/>
                <w:szCs w:val="20"/>
                <w:lang w:val="es-CR"/>
              </w:rPr>
              <w:t>3</w:t>
            </w:r>
            <w:bookmarkEnd w:id="8"/>
          </w:p>
        </w:tc>
        <w:tc>
          <w:tcPr>
            <w:tcW w:w="5698" w:type="dxa"/>
            <w:vAlign w:val="center"/>
          </w:tcPr>
          <w:p w14:paraId="64E2F8BD" w14:textId="77777777" w:rsidR="00486D97" w:rsidRPr="00486D97" w:rsidRDefault="00486D97" w:rsidP="00D86046">
            <w:pPr>
              <w:spacing w:after="120"/>
              <w:rPr>
                <w:rFonts w:ascii="Arial" w:eastAsia="Calibri" w:hAnsi="Arial" w:cs="Arial"/>
                <w:color w:val="000000"/>
                <w:szCs w:val="22"/>
                <w:lang w:eastAsia="es-CR"/>
              </w:rPr>
            </w:pPr>
            <w:r w:rsidRPr="00486D97">
              <w:rPr>
                <w:rFonts w:ascii="Arial" w:eastAsia="Calibri" w:hAnsi="Arial" w:cs="Arial"/>
                <w:color w:val="000000"/>
                <w:szCs w:val="22"/>
                <w:lang w:eastAsia="es-CR"/>
              </w:rPr>
              <w:t>Comunicado de acuerdos de la Junta Directiva sobre la revisión salarios de contratación (Sesión 5956-2020, artículo 5, del 04-09-2020)</w:t>
            </w:r>
          </w:p>
        </w:tc>
        <w:bookmarkStart w:id="9" w:name="_MON_1793461855"/>
        <w:bookmarkEnd w:id="9"/>
        <w:tc>
          <w:tcPr>
            <w:tcW w:w="1834" w:type="dxa"/>
          </w:tcPr>
          <w:p w14:paraId="726D4F70" w14:textId="77777777" w:rsidR="00486D97" w:rsidRPr="00486D97" w:rsidRDefault="00486D97" w:rsidP="00D86046">
            <w:pPr>
              <w:jc w:val="center"/>
              <w:rPr>
                <w:sz w:val="20"/>
                <w:szCs w:val="22"/>
              </w:rPr>
            </w:pPr>
            <w:r w:rsidRPr="00486D97">
              <w:rPr>
                <w:sz w:val="20"/>
                <w:szCs w:val="22"/>
              </w:rPr>
              <w:object w:dxaOrig="1508" w:dyaOrig="983" w14:anchorId="7AF86807">
                <v:shape id="_x0000_i1027" type="#_x0000_t75" style="width:75.4pt;height:49.15pt" o:ole="">
                  <v:imagedata r:id="rId18" o:title=""/>
                </v:shape>
                <o:OLEObject Type="Embed" ProgID="Word.Document.12" ShapeID="_x0000_i1027" DrawAspect="Icon" ObjectID="_1793562020" r:id="rId19">
                  <o:FieldCodes>\s</o:FieldCodes>
                </o:OLEObject>
              </w:object>
            </w:r>
          </w:p>
        </w:tc>
      </w:tr>
    </w:tbl>
    <w:p w14:paraId="58DA3969" w14:textId="77777777" w:rsidR="00486D97" w:rsidRPr="00486D97" w:rsidRDefault="00486D97" w:rsidP="00486D97">
      <w:pPr>
        <w:ind w:right="50"/>
        <w:rPr>
          <w:rFonts w:ascii="Arial" w:eastAsia="Calibri" w:hAnsi="Arial" w:cs="Arial"/>
          <w:color w:val="000000"/>
          <w:sz w:val="20"/>
          <w:szCs w:val="20"/>
          <w:lang w:eastAsia="es-CR"/>
        </w:rPr>
      </w:pPr>
    </w:p>
    <w:p w14:paraId="46D94FB4" w14:textId="77777777" w:rsidR="00486D97" w:rsidRPr="00486D97" w:rsidRDefault="00486D97" w:rsidP="00486D97">
      <w:pPr>
        <w:ind w:right="50"/>
        <w:rPr>
          <w:rFonts w:ascii="Arial" w:eastAsia="Calibri" w:hAnsi="Arial" w:cs="Arial"/>
          <w:color w:val="000000"/>
          <w:szCs w:val="22"/>
          <w:lang w:eastAsia="es-CR"/>
        </w:rPr>
      </w:pPr>
      <w:r w:rsidRPr="00486D97">
        <w:rPr>
          <w:rFonts w:ascii="Arial" w:eastAsia="Calibri" w:hAnsi="Arial" w:cs="Arial"/>
          <w:color w:val="000000"/>
          <w:szCs w:val="22"/>
          <w:lang w:eastAsia="es-CR"/>
        </w:rPr>
        <w:t>Atentamente,</w:t>
      </w:r>
    </w:p>
    <w:p w14:paraId="19D38F13" w14:textId="77777777" w:rsidR="00486D97" w:rsidRPr="00486D97" w:rsidRDefault="00486D97" w:rsidP="00486D97">
      <w:pPr>
        <w:ind w:right="50"/>
        <w:rPr>
          <w:rFonts w:ascii="Arial" w:eastAsia="Calibri" w:hAnsi="Arial" w:cs="Arial"/>
          <w:color w:val="000000"/>
          <w:szCs w:val="22"/>
          <w:lang w:eastAsia="es-CR"/>
        </w:rPr>
      </w:pPr>
      <w:r w:rsidRPr="00486D97">
        <w:rPr>
          <w:rFonts w:ascii="Arial" w:eastAsia="Calibri" w:hAnsi="Arial" w:cs="Arial"/>
          <w:noProof/>
          <w:color w:val="000000"/>
          <w:szCs w:val="22"/>
          <w:lang w:val="es-CR" w:eastAsia="es-CR"/>
        </w:rPr>
        <w:drawing>
          <wp:anchor distT="0" distB="0" distL="114300" distR="114300" simplePos="0" relativeHeight="251659264" behindDoc="1" locked="0" layoutInCell="1" allowOverlap="1" wp14:anchorId="2FA8E3AD" wp14:editId="7D332794">
            <wp:simplePos x="0" y="0"/>
            <wp:positionH relativeFrom="column">
              <wp:posOffset>0</wp:posOffset>
            </wp:positionH>
            <wp:positionV relativeFrom="paragraph">
              <wp:posOffset>-3810</wp:posOffset>
            </wp:positionV>
            <wp:extent cx="2506980" cy="388620"/>
            <wp:effectExtent l="0" t="0" r="7620" b="0"/>
            <wp:wrapNone/>
            <wp:docPr id="8" name="Imagen 8" descr="Texto&#10;&#10;Descripción generada automáticamente con confianza me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n 8" descr="Texto&#10;&#10;Descripción generada automáticamente con confianza media"/>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2506980" cy="38862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42487D8" w14:textId="77777777" w:rsidR="00486D97" w:rsidRPr="00486D97" w:rsidRDefault="00486D97" w:rsidP="00486D97">
      <w:pPr>
        <w:ind w:right="50"/>
        <w:rPr>
          <w:rFonts w:ascii="Arial" w:eastAsia="Calibri" w:hAnsi="Arial" w:cs="Arial"/>
          <w:color w:val="000000"/>
          <w:szCs w:val="22"/>
          <w:lang w:eastAsia="es-CR"/>
        </w:rPr>
      </w:pPr>
    </w:p>
    <w:p w14:paraId="687C4F4B" w14:textId="77777777" w:rsidR="00486D97" w:rsidRPr="00486D97" w:rsidRDefault="00486D97" w:rsidP="00486D97">
      <w:pPr>
        <w:ind w:right="50"/>
        <w:rPr>
          <w:rFonts w:ascii="Arial" w:eastAsia="Calibri" w:hAnsi="Arial" w:cs="Arial"/>
          <w:color w:val="000000"/>
          <w:szCs w:val="22"/>
          <w:lang w:eastAsia="es-CR"/>
        </w:rPr>
      </w:pPr>
      <w:r w:rsidRPr="00486D97">
        <w:rPr>
          <w:rFonts w:ascii="Arial" w:eastAsia="Calibri" w:hAnsi="Arial" w:cs="Arial"/>
          <w:color w:val="000000"/>
          <w:szCs w:val="22"/>
          <w:lang w:eastAsia="es-CR"/>
        </w:rPr>
        <w:t>Maribel Lizano Barahona</w:t>
      </w:r>
    </w:p>
    <w:p w14:paraId="03FAEAAF" w14:textId="77777777" w:rsidR="00486D97" w:rsidRPr="00486D97" w:rsidRDefault="00486D97" w:rsidP="00486D97">
      <w:pPr>
        <w:ind w:right="50"/>
        <w:rPr>
          <w:rFonts w:ascii="Arial" w:eastAsia="Calibri" w:hAnsi="Arial" w:cs="Arial"/>
          <w:b/>
          <w:color w:val="000000"/>
          <w:szCs w:val="22"/>
          <w:lang w:eastAsia="es-CR"/>
        </w:rPr>
      </w:pPr>
      <w:proofErr w:type="spellStart"/>
      <w:r w:rsidRPr="00486D97">
        <w:rPr>
          <w:rFonts w:ascii="Arial" w:eastAsia="Calibri" w:hAnsi="Arial" w:cs="Arial"/>
          <w:b/>
          <w:color w:val="000000"/>
          <w:szCs w:val="22"/>
          <w:lang w:eastAsia="es-CR"/>
        </w:rPr>
        <w:t>Subauditora</w:t>
      </w:r>
      <w:proofErr w:type="spellEnd"/>
      <w:r w:rsidRPr="00486D97">
        <w:rPr>
          <w:rFonts w:ascii="Arial" w:eastAsia="Calibri" w:hAnsi="Arial" w:cs="Arial"/>
          <w:b/>
          <w:color w:val="000000"/>
          <w:szCs w:val="22"/>
          <w:lang w:eastAsia="es-CR"/>
        </w:rPr>
        <w:t xml:space="preserve"> Interna</w:t>
      </w:r>
    </w:p>
    <w:p w14:paraId="4C09E768" w14:textId="77777777" w:rsidR="00486D97" w:rsidRPr="00486D97" w:rsidRDefault="00486D97" w:rsidP="00486D97">
      <w:pPr>
        <w:ind w:right="50"/>
        <w:rPr>
          <w:rFonts w:ascii="Arial" w:eastAsia="Calibri" w:hAnsi="Arial" w:cs="Arial"/>
          <w:b/>
          <w:color w:val="000000"/>
          <w:sz w:val="20"/>
          <w:szCs w:val="20"/>
          <w:lang w:eastAsia="es-CR"/>
        </w:rPr>
      </w:pPr>
    </w:p>
    <w:p w14:paraId="32FF6496" w14:textId="14485711" w:rsidR="00486D97" w:rsidRPr="0091554E" w:rsidRDefault="00486D97" w:rsidP="00486D97">
      <w:pPr>
        <w:rPr>
          <w:rFonts w:ascii="Arial" w:hAnsi="Arial" w:cs="Arial"/>
          <w:sz w:val="16"/>
          <w:szCs w:val="16"/>
          <w:lang w:val="es-CR"/>
        </w:rPr>
      </w:pPr>
      <w:proofErr w:type="spellStart"/>
      <w:r w:rsidRPr="0091554E">
        <w:rPr>
          <w:rFonts w:ascii="Arial" w:hAnsi="Arial" w:cs="Arial"/>
          <w:sz w:val="16"/>
          <w:szCs w:val="16"/>
          <w:lang w:val="es-CR"/>
        </w:rPr>
        <w:t>C</w:t>
      </w:r>
      <w:r>
        <w:rPr>
          <w:rFonts w:ascii="Arial" w:hAnsi="Arial" w:cs="Arial"/>
          <w:sz w:val="16"/>
          <w:szCs w:val="16"/>
          <w:lang w:val="es-CR"/>
        </w:rPr>
        <w:t>c.</w:t>
      </w:r>
      <w:proofErr w:type="spellEnd"/>
      <w:r w:rsidRPr="0091554E">
        <w:rPr>
          <w:rFonts w:ascii="Arial" w:hAnsi="Arial" w:cs="Arial"/>
          <w:sz w:val="16"/>
          <w:szCs w:val="16"/>
          <w:lang w:val="es-CR"/>
        </w:rPr>
        <w:tab/>
        <w:t xml:space="preserve">División </w:t>
      </w:r>
      <w:r>
        <w:rPr>
          <w:rFonts w:ascii="Arial" w:hAnsi="Arial" w:cs="Arial"/>
          <w:sz w:val="16"/>
          <w:szCs w:val="16"/>
          <w:lang w:val="es-CR"/>
        </w:rPr>
        <w:t>Servicios Compartidos</w:t>
      </w:r>
    </w:p>
    <w:p w14:paraId="0AC2A63D" w14:textId="77777777" w:rsidR="00486D97" w:rsidRDefault="00486D97" w:rsidP="00486D97">
      <w:pPr>
        <w:ind w:right="50" w:firstLine="720"/>
        <w:rPr>
          <w:rFonts w:ascii="Arial" w:hAnsi="Arial" w:cs="Arial"/>
          <w:sz w:val="16"/>
          <w:szCs w:val="16"/>
          <w:lang w:val="es-CR"/>
        </w:rPr>
      </w:pPr>
      <w:r w:rsidRPr="0091554E">
        <w:rPr>
          <w:rFonts w:ascii="Arial" w:hAnsi="Arial" w:cs="Arial"/>
          <w:sz w:val="16"/>
          <w:szCs w:val="16"/>
          <w:lang w:val="es-CR"/>
        </w:rPr>
        <w:t>División Transformación y Estrategia</w:t>
      </w:r>
    </w:p>
    <w:p w14:paraId="68701A2B" w14:textId="77777777" w:rsidR="00486D97" w:rsidRPr="00F835F3" w:rsidRDefault="00486D97" w:rsidP="00486D97">
      <w:pPr>
        <w:ind w:right="50" w:firstLine="720"/>
      </w:pPr>
      <w:r>
        <w:rPr>
          <w:rFonts w:ascii="Arial" w:hAnsi="Arial" w:cs="Arial"/>
          <w:sz w:val="16"/>
          <w:szCs w:val="16"/>
          <w:lang w:val="es-CR"/>
        </w:rPr>
        <w:t xml:space="preserve">Departamento Gestión de Riesgos y Cumplimiento </w:t>
      </w:r>
    </w:p>
    <w:p w14:paraId="3DECF224" w14:textId="77777777" w:rsidR="00A26E9E" w:rsidRPr="002307FE" w:rsidRDefault="00A26E9E" w:rsidP="002307FE"/>
    <w:sectPr w:rsidR="00A26E9E" w:rsidRPr="002307FE" w:rsidSect="00060C03">
      <w:headerReference w:type="even" r:id="rId21"/>
      <w:headerReference w:type="default" r:id="rId22"/>
      <w:footerReference w:type="even" r:id="rId23"/>
      <w:footerReference w:type="default" r:id="rId24"/>
      <w:headerReference w:type="first" r:id="rId25"/>
      <w:footerReference w:type="first" r:id="rId26"/>
      <w:type w:val="continuous"/>
      <w:pgSz w:w="12240" w:h="15840" w:code="1"/>
      <w:pgMar w:top="2449" w:right="1412" w:bottom="1701" w:left="2217" w:header="720" w:footer="720"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0F9F1490" w14:textId="77777777" w:rsidR="00486D97" w:rsidRDefault="00486D97" w:rsidP="00D43D57">
      <w:r>
        <w:separator/>
      </w:r>
    </w:p>
  </w:endnote>
  <w:endnote w:type="continuationSeparator" w:id="0">
    <w:p w14:paraId="312C5B07" w14:textId="77777777" w:rsidR="00486D97" w:rsidRDefault="00486D97" w:rsidP="00D43D5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2E9F27E8" w14:textId="667152C5" w:rsidR="00EC7A70" w:rsidRDefault="00486D97">
    <w:pPr>
      <w:pStyle w:val="Piedepgina"/>
    </w:pPr>
    <w:r>
      <w:rPr>
        <w:noProof/>
      </w:rPr>
      <mc:AlternateContent>
        <mc:Choice Requires="wps">
          <w:drawing>
            <wp:anchor distT="0" distB="0" distL="0" distR="0" simplePos="0" relativeHeight="251698176" behindDoc="0" locked="0" layoutInCell="1" allowOverlap="1" wp14:anchorId="248136BF" wp14:editId="2EDE15E6">
              <wp:simplePos x="635" y="635"/>
              <wp:positionH relativeFrom="page">
                <wp:align>center</wp:align>
              </wp:positionH>
              <wp:positionV relativeFrom="page">
                <wp:align>bottom</wp:align>
              </wp:positionV>
              <wp:extent cx="609600" cy="345440"/>
              <wp:effectExtent l="0" t="0" r="0" b="0"/>
              <wp:wrapNone/>
              <wp:docPr id="496050881" name="Cuadro de texto 2"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40D40EB9" w14:textId="2245B470" w:rsidR="00486D97" w:rsidRPr="00486D97" w:rsidRDefault="00486D97" w:rsidP="00486D97">
                          <w:pPr>
                            <w:rPr>
                              <w:rFonts w:ascii="Calibri" w:eastAsia="Calibri" w:hAnsi="Calibri" w:cs="Calibri"/>
                              <w:noProof/>
                              <w:color w:val="000000"/>
                              <w:sz w:val="20"/>
                              <w:szCs w:val="20"/>
                            </w:rPr>
                          </w:pPr>
                          <w:r w:rsidRPr="00486D97">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48136BF" id="_x0000_t202" coordsize="21600,21600" o:spt="202" path="m,l,21600r21600,l21600,xe">
              <v:stroke joinstyle="miter"/>
              <v:path gradientshapeok="t" o:connecttype="rect"/>
            </v:shapetype>
            <v:shape id="Cuadro de texto 2" o:spid="_x0000_s1026" type="#_x0000_t202" alt="Uso Interno" style="position:absolute;left:0;text-align:left;margin-left:0;margin-top:0;width:48pt;height:27.2pt;z-index:251698176;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YctMCgIAABUEAAAOAAAAZHJzL2Uyb0RvYy54bWysU01v2zAMvQ/YfxB0X+x0abAacYqsRYYB&#10;QVsgHXpWZDk2IIkCpcTOfv0oxW66bqdhF5kmKX6897S47Y1mR4W+BVvy6STnTFkJVWv3Jf/xvP70&#10;hTMfhK2EBqtKflKe3y4/flh0rlBX0ICuFDIqYn3RuZI3Ibgiy7xslBF+Ak5ZCtaARgT6xX1Woeio&#10;utHZVZ7Psw6wcghSeU/e+3OQL1P9ulYyPNa1V4HpktNsIZ2Yzl08s+VCFHsUrmnlMIb4hymMaC01&#10;fS11L4JgB2z/KGVaieChDhMJJoO6bqVKO9A20/zdNttGOJV2IXC8e4XJ/7+y8uG4dU/IQv8VeiIw&#10;AtI5X3hyxn36Gk380qSM4gTh6RU21QcmyTnPb+Y5RSSFPs+uZ7MEa3a57NCHbwoMi0bJkVhJYInj&#10;xgdqSKljSuxlYd1qnZjR9jcHJUZPdpkwWqHf9cPYO6hOtA3CmWjv5Lqlnhvhw5NAYpbGJLWGRzpq&#10;DV3JYbA4awB//s0f8wlwinLWkVJKbknKnOnvloiIohoNHI1dMqY3+XXExR7MHZD+pvQUnEwmeTHo&#10;0awRzAvpeBUbUUhYSe1KvhvNu3CWLL0DqVarlET6cSJs7NbJWDriFEF87l8EugHpQBQ9wCgjUbwD&#10;/Jwbb3q3OgSCPbERMT0DOUBN2kskDe8kivvtf8q6vOblLwAAAP//AwBQSwMEFAAGAAgAAAAhACnj&#10;p/vZAAAAAwEAAA8AAABkcnMvZG93bnJldi54bWxMj8FOwzAMhu9IvENkJG4sZRsTlKYTmsRpCGkb&#10;F25Z4rWFxqkad+veHsNlXCz9+q3Pn4vlGFp1xD41kQzcTzJQSC76hioDH7vXu0dQiS1520ZCA2dM&#10;sCyvrwqb+3iiDR63XCmBUMqtgZq5y7VOrsZg0yR2SNIdYh8sS+wr7Xt7Enho9TTLFjrYhuRCbTtc&#10;1ei+t0Mw8LDht+GddrPPcXr+WncrNzusnTG3N+PLMyjGkS/L8Ksv6lCK0z4O5JNqDcgj/Dele1pI&#10;2gt3PgddFvq/e/kDAAD//wMAUEsBAi0AFAAGAAgAAAAhALaDOJL+AAAA4QEAABMAAAAAAAAAAAAA&#10;AAAAAAAAAFtDb250ZW50X1R5cGVzXS54bWxQSwECLQAUAAYACAAAACEAOP0h/9YAAACUAQAACwAA&#10;AAAAAAAAAAAAAAAvAQAAX3JlbHMvLnJlbHNQSwECLQAUAAYACAAAACEAnWHLTAoCAAAVBAAADgAA&#10;AAAAAAAAAAAAAAAuAgAAZHJzL2Uyb0RvYy54bWxQSwECLQAUAAYACAAAACEAKeOn+9kAAAADAQAA&#10;DwAAAAAAAAAAAAAAAABkBAAAZHJzL2Rvd25yZXYueG1sUEsFBgAAAAAEAAQA8wAAAGoFAAAAAA==&#10;" filled="f" stroked="f">
              <v:textbox style="mso-fit-shape-to-text:t" inset="0,0,0,15pt">
                <w:txbxContent>
                  <w:p w14:paraId="40D40EB9" w14:textId="2245B470" w:rsidR="00486D97" w:rsidRPr="00486D97" w:rsidRDefault="00486D97" w:rsidP="00486D97">
                    <w:pPr>
                      <w:rPr>
                        <w:rFonts w:ascii="Calibri" w:eastAsia="Calibri" w:hAnsi="Calibri" w:cs="Calibri"/>
                        <w:noProof/>
                        <w:color w:val="000000"/>
                        <w:sz w:val="20"/>
                        <w:szCs w:val="20"/>
                      </w:rPr>
                    </w:pPr>
                    <w:r w:rsidRPr="00486D97">
                      <w:rPr>
                        <w:rFonts w:ascii="Calibri" w:eastAsia="Calibri" w:hAnsi="Calibri" w:cs="Calibri"/>
                        <w:noProof/>
                        <w:color w:val="000000"/>
                        <w:sz w:val="20"/>
                        <w:szCs w:val="20"/>
                      </w:rPr>
                      <w:t>Uso Interno</w:t>
                    </w:r>
                  </w:p>
                </w:txbxContent>
              </v:textbox>
              <w10:wrap anchorx="page" anchory="page"/>
            </v:shape>
          </w:pict>
        </mc:Fallback>
      </mc:AlternateConten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E5675AB" w14:textId="6A916822" w:rsidR="002307FE" w:rsidRDefault="00486D97" w:rsidP="00FA54DF">
    <w:pPr>
      <w:pStyle w:val="Piedepgina"/>
      <w:tabs>
        <w:tab w:val="center" w:pos="4305"/>
        <w:tab w:val="left" w:pos="6290"/>
      </w:tabs>
      <w:jc w:val="left"/>
      <w:rPr>
        <w:color w:val="004990"/>
        <w:sz w:val="16"/>
        <w:szCs w:val="16"/>
      </w:rPr>
    </w:pPr>
    <w:r>
      <w:rPr>
        <w:noProof/>
        <w:color w:val="004990"/>
        <w:sz w:val="16"/>
        <w:szCs w:val="16"/>
      </w:rPr>
      <mc:AlternateContent>
        <mc:Choice Requires="wps">
          <w:drawing>
            <wp:anchor distT="0" distB="0" distL="0" distR="0" simplePos="0" relativeHeight="251699200" behindDoc="0" locked="0" layoutInCell="1" allowOverlap="1" wp14:anchorId="6754D47D" wp14:editId="2CB529C5">
              <wp:simplePos x="635" y="635"/>
              <wp:positionH relativeFrom="page">
                <wp:align>center</wp:align>
              </wp:positionH>
              <wp:positionV relativeFrom="page">
                <wp:align>bottom</wp:align>
              </wp:positionV>
              <wp:extent cx="609600" cy="345440"/>
              <wp:effectExtent l="0" t="0" r="0" b="0"/>
              <wp:wrapNone/>
              <wp:docPr id="443211989" name="Cuadro de texto 3"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54501DBA" w14:textId="20915239" w:rsidR="00486D97" w:rsidRPr="00486D97" w:rsidRDefault="00486D97" w:rsidP="00486D97">
                          <w:pPr>
                            <w:rPr>
                              <w:rFonts w:ascii="Calibri" w:eastAsia="Calibri" w:hAnsi="Calibri" w:cs="Calibri"/>
                              <w:noProof/>
                              <w:color w:val="000000"/>
                              <w:sz w:val="20"/>
                              <w:szCs w:val="20"/>
                            </w:rPr>
                          </w:pPr>
                          <w:r w:rsidRPr="00486D97">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6754D47D" id="_x0000_t202" coordsize="21600,21600" o:spt="202" path="m,l,21600r21600,l21600,xe">
              <v:stroke joinstyle="miter"/>
              <v:path gradientshapeok="t" o:connecttype="rect"/>
            </v:shapetype>
            <v:shape id="Cuadro de texto 3" o:spid="_x0000_s1027" type="#_x0000_t202" alt="Uso Interno" style="position:absolute;margin-left:0;margin-top:0;width:48pt;height:27.2pt;z-index:251699200;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b+piDAIAABwEAAAOAAAAZHJzL2Uyb0RvYy54bWysU01v2zAMvQ/YfxB0X+x0abAacYqsRYYB&#10;QVsgHXpWZCk2YIkCpcTOfv0oJU66tqdhF5kmKX689zS77U3L9gp9A7bk41HOmbISqsZuS/7refnl&#10;G2c+CFuJFqwq+UF5fjv//GnWuUJdQQ1tpZBREeuLzpW8DsEVWeZlrYzwI3DKUlADGhHoF7dZhaKj&#10;6qbNrvJ8mnWAlUOQynvy3h+DfJ7qa61keNTaq8DaktNsIZ2Yzk08s/lMFFsUrm7kaQzxD1MY0Vhq&#10;ei51L4JgO2zelTKNRPCgw0iCyUDrRqq0A20zzt9ss66FU2kXAse7M0z+/5WVD/u1e0IW+u/QE4ER&#10;kM75wpMz7tNrNPFLkzKKE4SHM2yqD0ySc5rfTHOKSAp9nVxPJgnW7HLZoQ8/FBgWjZIjsZLAEvuV&#10;D9SQUoeU2MvCsmnbxExr/3JQYvRklwmjFfpNz5rq1fQbqA60FMKRb+/ksqHWK+HDk0AimKYl0YZH&#10;OnQLXcnhZHFWA/7+yB/zCXeKctaRYEpuSdGctT8t8RG1NRg4GJtkjG/y6wiP3Zk7IBmO6UU4mUzy&#10;YmgHUyOYF5LzIjaikLCS2pV8M5h34ahceg5SLRYpiWTkRFjZtZOxdIQrYvncvwh0J8ADMfUAg5pE&#10;8Qb3Y2686d1iFwj9REqE9gjkCXGSYOLq9Fyixl//p6zLo57/AQAA//8DAFBLAwQUAAYACAAAACEA&#10;KeOn+9kAAAADAQAADwAAAGRycy9kb3ducmV2LnhtbEyPwU7DMAyG70i8Q2QkbixlGxOUphOaxGkI&#10;aRsXblnitYXGqRp3694ew2VcLP36rc+fi+UYWnXEPjWRDNxPMlBILvqGKgMfu9e7R1CJLXnbRkID&#10;Z0ywLK+vCpv7eKINHrdcKYFQyq2BmrnLtU6uxmDTJHZI0h1iHyxL7Cvte3sSeGj1NMsWOtiG5EJt&#10;O1zV6L63QzDwsOG34Z12s89xev5adys3O6ydMbc348szKMaRL8vwqy/qUIrTPg7kk2oNyCP8N6V7&#10;WkjaC3c+B10W+r97+QMAAP//AwBQSwECLQAUAAYACAAAACEAtoM4kv4AAADhAQAAEwAAAAAAAAAA&#10;AAAAAAAAAAAAW0NvbnRlbnRfVHlwZXNdLnhtbFBLAQItABQABgAIAAAAIQA4/SH/1gAAAJQBAAAL&#10;AAAAAAAAAAAAAAAAAC8BAABfcmVscy8ucmVsc1BLAQItABQABgAIAAAAIQDjb+piDAIAABwEAAAO&#10;AAAAAAAAAAAAAAAAAC4CAABkcnMvZTJvRG9jLnhtbFBLAQItABQABgAIAAAAIQAp46f72QAAAAMB&#10;AAAPAAAAAAAAAAAAAAAAAGYEAABkcnMvZG93bnJldi54bWxQSwUGAAAAAAQABADzAAAAbAUAAAAA&#10;" filled="f" stroked="f">
              <v:textbox style="mso-fit-shape-to-text:t" inset="0,0,0,15pt">
                <w:txbxContent>
                  <w:p w14:paraId="54501DBA" w14:textId="20915239" w:rsidR="00486D97" w:rsidRPr="00486D97" w:rsidRDefault="00486D97" w:rsidP="00486D97">
                    <w:pPr>
                      <w:rPr>
                        <w:rFonts w:ascii="Calibri" w:eastAsia="Calibri" w:hAnsi="Calibri" w:cs="Calibri"/>
                        <w:noProof/>
                        <w:color w:val="000000"/>
                        <w:sz w:val="20"/>
                        <w:szCs w:val="20"/>
                      </w:rPr>
                    </w:pPr>
                    <w:r w:rsidRPr="00486D97">
                      <w:rPr>
                        <w:rFonts w:ascii="Calibri" w:eastAsia="Calibri" w:hAnsi="Calibri" w:cs="Calibri"/>
                        <w:noProof/>
                        <w:color w:val="000000"/>
                        <w:sz w:val="20"/>
                        <w:szCs w:val="20"/>
                      </w:rPr>
                      <w:t>Uso Interno</w:t>
                    </w:r>
                  </w:p>
                </w:txbxContent>
              </v:textbox>
              <w10:wrap anchorx="page" anchory="page"/>
            </v:shape>
          </w:pict>
        </mc:Fallback>
      </mc:AlternateContent>
    </w:r>
    <w:sdt>
      <w:sdtPr>
        <w:rPr>
          <w:color w:val="004990"/>
          <w:sz w:val="16"/>
          <w:szCs w:val="16"/>
        </w:rPr>
        <w:alias w:val="Consecutivo"/>
        <w:tag w:val="Consecutivo"/>
        <w:id w:val="-1370214818"/>
        <w:placeholder>
          <w:docPart w:val="E7216AD0B87C4B04BF29A9465C3EE77B"/>
        </w:placeholder>
        <w:text/>
      </w:sdtPr>
      <w:sdtEndPr/>
      <w:sdtContent>
        <w:r>
          <w:t>AI-0218-2024</w:t>
        </w:r>
      </w:sdtContent>
    </w:sdt>
  </w:p>
  <w:p w14:paraId="15ED08F9" w14:textId="77777777" w:rsidR="002307FE" w:rsidRDefault="002307FE" w:rsidP="00FA54DF">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1683737976"/>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417E08DB" w14:textId="77777777" w:rsidR="00D2424F" w:rsidRDefault="00E220C4" w:rsidP="00FA54DF">
    <w:pPr>
      <w:pStyle w:val="Piedepgina"/>
      <w:tabs>
        <w:tab w:val="center" w:pos="4305"/>
        <w:tab w:val="left" w:pos="6290"/>
      </w:tabs>
      <w:jc w:val="left"/>
    </w:pPr>
    <w:r w:rsidRPr="00E220C4">
      <w:rPr>
        <w:color w:val="004990"/>
        <w:sz w:val="16"/>
        <w:szCs w:val="16"/>
      </w:rPr>
      <w:fldChar w:fldCharType="begin"/>
    </w:r>
    <w:r w:rsidRPr="00E220C4">
      <w:rPr>
        <w:color w:val="004990"/>
        <w:sz w:val="16"/>
        <w:szCs w:val="16"/>
      </w:rPr>
      <w:instrText>PAGE   \* MERGEFORMAT</w:instrText>
    </w:r>
    <w:r w:rsidRPr="00E220C4">
      <w:rPr>
        <w:color w:val="004990"/>
        <w:sz w:val="16"/>
        <w:szCs w:val="16"/>
      </w:rPr>
      <w:fldChar w:fldCharType="separate"/>
    </w:r>
    <w:r w:rsidR="00975042">
      <w:rPr>
        <w:noProof/>
        <w:color w:val="004990"/>
        <w:sz w:val="16"/>
        <w:szCs w:val="16"/>
      </w:rPr>
      <w:t>2</w:t>
    </w:r>
    <w:r w:rsidRPr="00E220C4">
      <w:rPr>
        <w:color w:val="004990"/>
        <w:sz w:val="16"/>
        <w:szCs w:val="16"/>
      </w:rPr>
      <w:fldChar w:fldCharType="end"/>
    </w:r>
    <w:r w:rsidR="001A43C4">
      <w:rPr>
        <w:noProof/>
        <w:lang w:val="es-CR" w:eastAsia="es-CR"/>
      </w:rPr>
      <mc:AlternateContent>
        <mc:Choice Requires="wps">
          <w:drawing>
            <wp:anchor distT="0" distB="0" distL="114300" distR="114300" simplePos="0" relativeHeight="251671552" behindDoc="0" locked="0" layoutInCell="1" allowOverlap="1" wp14:anchorId="3FEE2D39" wp14:editId="2F49BB00">
              <wp:simplePos x="0" y="0"/>
              <wp:positionH relativeFrom="column">
                <wp:posOffset>4578350</wp:posOffset>
              </wp:positionH>
              <wp:positionV relativeFrom="paragraph">
                <wp:posOffset>-250190</wp:posOffset>
              </wp:positionV>
              <wp:extent cx="1722755" cy="565785"/>
              <wp:effectExtent l="0" t="0" r="4445" b="0"/>
              <wp:wrapNone/>
              <wp:docPr id="7" name="Text Box 4"/>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722755" cy="56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70469B42"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5FBF3580"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45745986" w14:textId="77777777" w:rsidR="00D2424F" w:rsidRDefault="00D2424F" w:rsidP="00FA54DF">
                          <w:pPr>
                            <w:rPr>
                              <w:color w:val="003A68"/>
                              <w:sz w:val="14"/>
                              <w:szCs w:val="14"/>
                            </w:rPr>
                          </w:pPr>
                          <w:r w:rsidRPr="00FA54DF">
                            <w:rPr>
                              <w:color w:val="003A68"/>
                              <w:sz w:val="14"/>
                              <w:szCs w:val="14"/>
                            </w:rPr>
                            <w:t>Apdo. 10058-1000</w:t>
                          </w:r>
                        </w:p>
                        <w:p w14:paraId="1B9B4458" w14:textId="77777777" w:rsidR="00D2424F" w:rsidRDefault="00D2424F" w:rsidP="00FA54DF">
                          <w:pPr>
                            <w:rPr>
                              <w:color w:val="003A68"/>
                              <w:sz w:val="14"/>
                              <w:szCs w:val="14"/>
                            </w:rPr>
                          </w:pPr>
                          <w:r w:rsidRPr="00FA54DF">
                            <w:rPr>
                              <w:color w:val="003A68"/>
                              <w:sz w:val="14"/>
                              <w:szCs w:val="14"/>
                            </w:rPr>
                            <w:t>Av. 1 y Central, Calles 2 y 4</w:t>
                          </w:r>
                        </w:p>
                        <w:p w14:paraId="2E99B591" w14:textId="77777777" w:rsidR="00D2424F" w:rsidRPr="00FA54DF" w:rsidRDefault="00D2424F" w:rsidP="00FA54D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FEE2D39" id="Text Box 4" o:spid="_x0000_s1028" type="#_x0000_t202" style="position:absolute;margin-left:360.5pt;margin-top:-19.7pt;width:135.65pt;height:44.5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qvO+W5AEAAKgDAAAOAAAAZHJzL2Uyb0RvYy54bWysU8tu2zAQvBfoPxC817IFK04Fy0GaIEWB&#10;9AGk/QCKIiWiEpdd0pbcr++Schy3vRW9ECSXmp2ZHW1vpqFnB4XegK34arHkTFkJjbFtxb99fXhz&#10;zZkPwjaiB6sqflSe3+xev9qOrlQ5dNA3ChmBWF+OruJdCK7MMi87NQi/AKcsFTXgIAIdsc0aFCOh&#10;D32WL5dX2QjYOASpvKfb+7nIdwlfayXDZ629CqyvOHELacW01nHNdltRtihcZ+SJhvgHFoMwlpqe&#10;oe5FEGyP5i+owUgEDzosJAwZaG2kShpIzWr5h5qnTjiVtJA53p1t8v8PVn46PLkvyML0DiYaYBLh&#10;3SPI755ZuOuEbdUtIoydEg01XkXLstH58vRptNqXPoLU40doaMhiHyABTRqH6ArpZIROAzieTVdT&#10;YDK23OT5pig4k1QrrorNdZFaiPL5a4c+vFcwsLipONJQE7o4PPoQ2Yjy+UlsZuHB9H0abG9/u6CH&#10;8Saxj4Rn6mGqJ2aaiuexbxRTQ3MkOQhzXCjetOkAf3I2UlQq7n/sBSrO+g+WLHm7Wq9jttJhXWxy&#10;OuBlpb6sCCsJquKBs3l7F+Y87h2atqNO8xAs3JKN2iSFL6xO9CkOSfgpujFvl+f06uUH2/0CAAD/&#10;/wMAUEsDBBQABgAIAAAAIQCyq2uz3wAAAAoBAAAPAAAAZHJzL2Rvd25yZXYueG1sTI/NTsMwEITv&#10;SLyDtUjcWrtpoDhkUyEQVxDlR+LmxtskIl5HsduEt8ec4Dia0cw35XZ2vTjRGDrPCKulAkFce9tx&#10;g/D2+ri4ARGiYWt6z4TwTQG21flZaQrrJ36h0y42IpVwKAxCG+NQSBnqlpwJSz8QJ+/gR2dikmMj&#10;7WimVO56mSl1LZ3pOC20ZqD7luqv3dEhvD8dPj9y9dw8uKth8rOS7LREvLyY725BRJrjXxh+8RM6&#10;VIlp749sg+gRNtkqfYkIi7XOQaSE1tkaxB4h1xuQVSn/X6h+AAAA//8DAFBLAQItABQABgAIAAAA&#10;IQC2gziS/gAAAOEBAAATAAAAAAAAAAAAAAAAAAAAAABbQ29udGVudF9UeXBlc10ueG1sUEsBAi0A&#10;FAAGAAgAAAAhADj9If/WAAAAlAEAAAsAAAAAAAAAAAAAAAAALwEAAF9yZWxzLy5yZWxzUEsBAi0A&#10;FAAGAAgAAAAhAOq875bkAQAAqAMAAA4AAAAAAAAAAAAAAAAALgIAAGRycy9lMm9Eb2MueG1sUEsB&#10;Ai0AFAAGAAgAAAAhALKra7PfAAAACgEAAA8AAAAAAAAAAAAAAAAAPgQAAGRycy9kb3ducmV2Lnht&#10;bFBLBQYAAAAABAAEAPMAAABKBQAAAAA=&#10;" filled="f" stroked="f">
              <v:textbox>
                <w:txbxContent>
                  <w:p w14:paraId="70469B42" w14:textId="77777777" w:rsidR="00D2424F" w:rsidRPr="00FA54DF" w:rsidRDefault="00D2424F" w:rsidP="00FA54D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5FBF3580" w14:textId="77777777" w:rsidR="00D2424F" w:rsidRPr="00FA54DF" w:rsidRDefault="00D2424F" w:rsidP="00FA54D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45745986" w14:textId="77777777" w:rsidR="00D2424F" w:rsidRDefault="00D2424F" w:rsidP="00FA54DF">
                    <w:pPr>
                      <w:rPr>
                        <w:color w:val="003A68"/>
                        <w:sz w:val="14"/>
                        <w:szCs w:val="14"/>
                      </w:rPr>
                    </w:pPr>
                    <w:r w:rsidRPr="00FA54DF">
                      <w:rPr>
                        <w:color w:val="003A68"/>
                        <w:sz w:val="14"/>
                        <w:szCs w:val="14"/>
                      </w:rPr>
                      <w:t>Apdo. 10058-1000</w:t>
                    </w:r>
                  </w:p>
                  <w:p w14:paraId="1B9B4458" w14:textId="77777777" w:rsidR="00D2424F" w:rsidRDefault="00D2424F" w:rsidP="00FA54DF">
                    <w:pPr>
                      <w:rPr>
                        <w:color w:val="003A68"/>
                        <w:sz w:val="14"/>
                        <w:szCs w:val="14"/>
                      </w:rPr>
                    </w:pPr>
                    <w:r w:rsidRPr="00FA54DF">
                      <w:rPr>
                        <w:color w:val="003A68"/>
                        <w:sz w:val="14"/>
                        <w:szCs w:val="14"/>
                      </w:rPr>
                      <w:t>Av. 1 y Central, Calles 2 y 4</w:t>
                    </w:r>
                  </w:p>
                  <w:p w14:paraId="2E99B591" w14:textId="77777777" w:rsidR="00D2424F" w:rsidRPr="00FA54DF" w:rsidRDefault="00D2424F" w:rsidP="00FA54DF">
                    <w:pPr>
                      <w:rPr>
                        <w:color w:val="003A68"/>
                        <w:sz w:val="14"/>
                        <w:szCs w:val="14"/>
                      </w:rPr>
                    </w:pPr>
                  </w:p>
                </w:txbxContent>
              </v:textbox>
            </v:shape>
          </w:pict>
        </mc:Fallback>
      </mc:AlternateContent>
    </w:r>
    <w:r w:rsidR="003D3D4E">
      <w:rPr>
        <w:noProof/>
        <w:lang w:val="es-CR" w:eastAsia="es-CR"/>
      </w:rPr>
      <w:drawing>
        <wp:anchor distT="0" distB="0" distL="114300" distR="114300" simplePos="0" relativeHeight="251676672" behindDoc="1" locked="0" layoutInCell="1" allowOverlap="1" wp14:anchorId="3A97B9EE" wp14:editId="69C4AB83">
          <wp:simplePos x="0" y="0"/>
          <wp:positionH relativeFrom="column">
            <wp:posOffset>4550781</wp:posOffset>
          </wp:positionH>
          <wp:positionV relativeFrom="paragraph">
            <wp:posOffset>-190500</wp:posOffset>
          </wp:positionV>
          <wp:extent cx="8890" cy="431165"/>
          <wp:effectExtent l="0" t="0" r="0" b="0"/>
          <wp:wrapNone/>
          <wp:docPr id="4" name="Imagen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r w:rsidR="00D2424F">
      <w:tab/>
    </w:r>
    <w:r w:rsidR="00D2424F">
      <w:tab/>
    </w:r>
    <w:r w:rsidR="00D2424F">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1DF3D241" w14:textId="3475EBA6" w:rsidR="00F64992" w:rsidRDefault="00486D97" w:rsidP="00F64992">
    <w:pPr>
      <w:jc w:val="left"/>
      <w:rPr>
        <w:color w:val="003A68"/>
        <w:sz w:val="14"/>
        <w:szCs w:val="14"/>
      </w:rPr>
    </w:pPr>
    <w:r>
      <w:rPr>
        <w:noProof/>
        <w:lang w:val="es-CR" w:eastAsia="es-CR"/>
      </w:rPr>
      <mc:AlternateContent>
        <mc:Choice Requires="wps">
          <w:drawing>
            <wp:anchor distT="0" distB="0" distL="0" distR="0" simplePos="0" relativeHeight="251697152" behindDoc="0" locked="0" layoutInCell="1" allowOverlap="1" wp14:anchorId="2ADDFCD3" wp14:editId="3649A80A">
              <wp:simplePos x="1409700" y="9283700"/>
              <wp:positionH relativeFrom="page">
                <wp:align>center</wp:align>
              </wp:positionH>
              <wp:positionV relativeFrom="page">
                <wp:align>bottom</wp:align>
              </wp:positionV>
              <wp:extent cx="609600" cy="345440"/>
              <wp:effectExtent l="0" t="0" r="0" b="0"/>
              <wp:wrapNone/>
              <wp:docPr id="887562087" name="Cuadro de texto 1" descr="Uso Interno">
                <a:extLst xmlns:a="http://schemas.openxmlformats.org/drawingml/2006/main">
                  <a:ext uri="{5AE41FA2-C0FF-4470-9BD4-5FADCA87CBE2}">
                    <aclsh:classification xmlns:aclsh="http://schemas.microsoft.com/office/drawing/2020/classificationShape" classificationOutcomeType="ftr"/>
                  </a:ext>
                </a:extLst>
              </wp:docPr>
              <wp:cNvGraphicFramePr/>
              <a:graphic xmlns:a="http://schemas.openxmlformats.org/drawingml/2006/main">
                <a:graphicData uri="http://schemas.microsoft.com/office/word/2010/wordprocessingShape">
                  <wps:wsp>
                    <wps:cNvSpPr txBox="1"/>
                    <wps:spPr>
                      <a:xfrm>
                        <a:off x="0" y="0"/>
                        <a:ext cx="609600" cy="345440"/>
                      </a:xfrm>
                      <a:prstGeom prst="rect">
                        <a:avLst/>
                      </a:prstGeom>
                      <a:noFill/>
                      <a:ln>
                        <a:noFill/>
                      </a:ln>
                    </wps:spPr>
                    <wps:txbx>
                      <w:txbxContent>
                        <w:p w14:paraId="46F934AD" w14:textId="6166B76C" w:rsidR="00486D97" w:rsidRPr="00486D97" w:rsidRDefault="00486D97" w:rsidP="00486D97">
                          <w:pPr>
                            <w:rPr>
                              <w:rFonts w:ascii="Calibri" w:eastAsia="Calibri" w:hAnsi="Calibri" w:cs="Calibri"/>
                              <w:noProof/>
                              <w:color w:val="000000"/>
                              <w:sz w:val="20"/>
                              <w:szCs w:val="20"/>
                            </w:rPr>
                          </w:pPr>
                          <w:r w:rsidRPr="00486D97">
                            <w:rPr>
                              <w:rFonts w:ascii="Calibri" w:eastAsia="Calibri" w:hAnsi="Calibri" w:cs="Calibri"/>
                              <w:noProof/>
                              <w:color w:val="000000"/>
                              <w:sz w:val="20"/>
                              <w:szCs w:val="20"/>
                            </w:rPr>
                            <w:t>Uso Interno</w:t>
                          </w:r>
                        </w:p>
                      </w:txbxContent>
                    </wps:txbx>
                    <wps:bodyPr rot="0" spcFirstLastPara="0" vertOverflow="overflow" horzOverflow="overflow" vert="horz" wrap="none" lIns="0" tIns="0" rIns="0" bIns="190500" numCol="1" spcCol="0" rtlCol="0" fromWordArt="0" anchor="b" anchorCtr="0" forceAA="0" compatLnSpc="1">
                      <a:prstTxWarp prst="textNoShape">
                        <a:avLst/>
                      </a:prstTxWarp>
                      <a:spAutoFit/>
                    </wps:bodyPr>
                  </wps:wsp>
                </a:graphicData>
              </a:graphic>
            </wp:anchor>
          </w:drawing>
        </mc:Choice>
        <mc:Fallback>
          <w:pict>
            <v:shapetype w14:anchorId="2ADDFCD3" id="_x0000_t202" coordsize="21600,21600" o:spt="202" path="m,l,21600r21600,l21600,xe">
              <v:stroke joinstyle="miter"/>
              <v:path gradientshapeok="t" o:connecttype="rect"/>
            </v:shapetype>
            <v:shape id="Cuadro de texto 1" o:spid="_x0000_s1029" type="#_x0000_t202" alt="Uso Interno" style="position:absolute;margin-left:0;margin-top:0;width:48pt;height:27.2pt;z-index:251697152;visibility:visible;mso-wrap-style:none;mso-wrap-distance-left:0;mso-wrap-distance-top:0;mso-wrap-distance-right:0;mso-wrap-distance-bottom:0;mso-position-horizontal:center;mso-position-horizontal-relative:page;mso-position-vertical:bottom;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EY8ZDQIAABwEAAAOAAAAZHJzL2Uyb0RvYy54bWysU01v2zAMvQ/YfxB0X+x0abAacYqsRYYB&#10;QVsgHXpWZCk2IIsCpcTOfv0oJU66tqdhF5kmKX689zS77VvD9gp9A7bk41HOmbISqsZuS/7refnl&#10;G2c+CFsJA1aV/KA8v51//jTrXKGuoAZTKWRUxPqicyWvQ3BFlnlZq1b4EThlKagBWxHoF7dZhaKj&#10;6q3JrvJ8mnWAlUOQynvy3h+DfJ7qa61keNTaq8BMyWm2kE5M5yae2Xwmii0KVzfyNIb4hyla0Vhq&#10;ei51L4JgO2zelWobieBBh5GENgOtG6nSDrTNOH+zzboWTqVdCBzvzjD5/1dWPuzX7glZ6L9DTwRG&#10;QDrnC0/OuE+vsY1fmpRRnCA8nGFTfWCSnNP8ZppTRFLo6+R6MkmwZpfLDn34oaBl0Sg5EisJLLFf&#10;+UANKXVIib0sLBtjEjPG/uWgxOjJLhNGK/SbnjUVNR+m30B1oKUQjnx7J5cNtV4JH54EEsE0LYk2&#10;PNKhDXQlh5PFWQ34+yN/zCfcKcpZR4IpuSVFc2Z+WuIjamswcDA2yRjf5NcRHrtr74BkOKYX4WQy&#10;yYvBDKZGaF9IzovYiELCSmpX8s1g3oWjcuk5SLVYpCSSkRNhZddOxtIRrojlc/8i0J0AD8TUAwxq&#10;EsUb3I+58aZ3i10g9BMpEdojkCfESYKJq9NziRp//Z+yLo96/gcAAP//AwBQSwMEFAAGAAgAAAAh&#10;ACnjp/vZAAAAAwEAAA8AAABkcnMvZG93bnJldi54bWxMj8FOwzAMhu9IvENkJG4sZRsTlKYTmsRp&#10;CGkbF25Z4rWFxqkad+veHsNlXCz9+q3Pn4vlGFp1xD41kQzcTzJQSC76hioDH7vXu0dQiS1520ZC&#10;A2dMsCyvrwqb+3iiDR63XCmBUMqtgZq5y7VOrsZg0yR2SNIdYh8sS+wr7Xt7Enho9TTLFjrYhuRC&#10;bTtc1ei+t0Mw8LDht+GddrPPcXr+WncrNzusnTG3N+PLMyjGkS/L8Ksv6lCK0z4O5JNqDcgj/Del&#10;e1pI2gt3PgddFvq/e/kDAAD//wMAUEsBAi0AFAAGAAgAAAAhALaDOJL+AAAA4QEAABMAAAAAAAAA&#10;AAAAAAAAAAAAAFtDb250ZW50X1R5cGVzXS54bWxQSwECLQAUAAYACAAAACEAOP0h/9YAAACUAQAA&#10;CwAAAAAAAAAAAAAAAAAvAQAAX3JlbHMvLnJlbHNQSwECLQAUAAYACAAAACEAORGPGQ0CAAAcBAAA&#10;DgAAAAAAAAAAAAAAAAAuAgAAZHJzL2Uyb0RvYy54bWxQSwECLQAUAAYACAAAACEAKeOn+9kAAAAD&#10;AQAADwAAAAAAAAAAAAAAAABnBAAAZHJzL2Rvd25yZXYueG1sUEsFBgAAAAAEAAQA8wAAAG0FAAAA&#10;AA==&#10;" filled="f" stroked="f">
              <v:textbox style="mso-fit-shape-to-text:t" inset="0,0,0,15pt">
                <w:txbxContent>
                  <w:p w14:paraId="46F934AD" w14:textId="6166B76C" w:rsidR="00486D97" w:rsidRPr="00486D97" w:rsidRDefault="00486D97" w:rsidP="00486D97">
                    <w:pPr>
                      <w:rPr>
                        <w:rFonts w:ascii="Calibri" w:eastAsia="Calibri" w:hAnsi="Calibri" w:cs="Calibri"/>
                        <w:noProof/>
                        <w:color w:val="000000"/>
                        <w:sz w:val="20"/>
                        <w:szCs w:val="20"/>
                      </w:rPr>
                    </w:pPr>
                    <w:r w:rsidRPr="00486D97">
                      <w:rPr>
                        <w:rFonts w:ascii="Calibri" w:eastAsia="Calibri" w:hAnsi="Calibri" w:cs="Calibri"/>
                        <w:noProof/>
                        <w:color w:val="000000"/>
                        <w:sz w:val="20"/>
                        <w:szCs w:val="20"/>
                      </w:rPr>
                      <w:t>Uso Interno</w:t>
                    </w:r>
                  </w:p>
                </w:txbxContent>
              </v:textbox>
              <w10:wrap anchorx="page" anchory="page"/>
            </v:shape>
          </w:pict>
        </mc:Fallback>
      </mc:AlternateContent>
    </w:r>
    <w:r w:rsidR="00B65442">
      <w:rPr>
        <w:noProof/>
        <w:lang w:val="es-CR" w:eastAsia="es-CR"/>
      </w:rPr>
      <mc:AlternateContent>
        <mc:Choice Requires="wps">
          <w:drawing>
            <wp:anchor distT="0" distB="0" distL="114300" distR="114300" simplePos="0" relativeHeight="251670528" behindDoc="0" locked="0" layoutInCell="1" allowOverlap="1" wp14:anchorId="3665F681" wp14:editId="00AE9459">
              <wp:simplePos x="0" y="0"/>
              <wp:positionH relativeFrom="column">
                <wp:posOffset>4478655</wp:posOffset>
              </wp:positionH>
              <wp:positionV relativeFrom="paragraph">
                <wp:posOffset>-65405</wp:posOffset>
              </wp:positionV>
              <wp:extent cx="1233805" cy="523875"/>
              <wp:effectExtent l="0" t="0" r="0" b="9525"/>
              <wp:wrapNone/>
              <wp:docPr id="6"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123380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33DBE76E"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164A3257"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377A031B" w14:textId="77777777" w:rsidR="00D2424F" w:rsidRDefault="00D2424F">
                          <w:pPr>
                            <w:rPr>
                              <w:color w:val="003A68"/>
                              <w:sz w:val="14"/>
                              <w:szCs w:val="14"/>
                            </w:rPr>
                          </w:pPr>
                          <w:r w:rsidRPr="00FA54DF">
                            <w:rPr>
                              <w:color w:val="003A68"/>
                              <w:sz w:val="14"/>
                              <w:szCs w:val="14"/>
                            </w:rPr>
                            <w:t>Apdo. 10058-1000</w:t>
                          </w:r>
                        </w:p>
                        <w:p w14:paraId="5ED5F1EE" w14:textId="77777777" w:rsidR="00B65442" w:rsidRDefault="00B65442" w:rsidP="00B65442">
                          <w:pPr>
                            <w:rPr>
                              <w:color w:val="003A68"/>
                              <w:sz w:val="14"/>
                              <w:szCs w:val="14"/>
                            </w:rPr>
                          </w:pPr>
                          <w:r w:rsidRPr="00FA54DF">
                            <w:rPr>
                              <w:color w:val="003A68"/>
                              <w:sz w:val="14"/>
                              <w:szCs w:val="14"/>
                            </w:rPr>
                            <w:t>Av. 1 y Central, Calles 2 y 4</w:t>
                          </w:r>
                        </w:p>
                        <w:p w14:paraId="50AF3078" w14:textId="77777777" w:rsidR="00D2424F" w:rsidRPr="00FA54DF" w:rsidRDefault="00D2424F">
                          <w:pPr>
                            <w:rPr>
                              <w:color w:val="003A68"/>
                              <w:sz w:val="14"/>
                              <w:szCs w:val="14"/>
                            </w:rP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shape w14:anchorId="3665F681" id="Text Box 3" o:spid="_x0000_s1030" type="#_x0000_t202" style="position:absolute;margin-left:352.65pt;margin-top:-5.15pt;width:97.15pt;height:41.25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wU9d5AEAAKgDAAAOAAAAZHJzL2Uyb0RvYy54bWysU9GO0zAQfEfiHyy/06Rpy5Wo6em40yGk&#10;40A6+ADHsRuLxGvWbpPy9aydXq/AG+LFsr3O7MzsZHM99h07KPQGbMXns5wzZSU0xu4q/u3r/Zs1&#10;Zz4I24gOrKr4UXl+vX39ajO4UhXQQtcoZARifTm4irchuDLLvGxVL/wMnLJU1IC9CHTEXdagGAi9&#10;77Iiz99mA2DjEKTynm7vpiLfJnytlQyftfYqsK7ixC2kFdNaxzXbbkS5Q+FaI080xD+w6IWx1PQM&#10;dSeCYHs0f0H1RiJ40GEmoc9AayNV0kBq5vkfap5a4VTSQuZ4d7bJ/z9Y+Xh4cl+QhfE9jDTAJMK7&#10;B5DfPbNw2wq7UzeIMLRKNNR4Hi3LBufL06fRal/6CFIPn6ChIYt9gAQ0auyjK6STEToN4Hg2XY2B&#10;ydiyWCzW+YozSbVVsVhfrVILUT5/7dCHDwp6FjcVRxpqQheHBx8iG1E+P4nNLNybrkuD7exvF/Qw&#10;3iT2kfBEPYz1yExT8WXsG8XU0BxJDsIUF4o3bVrAn5wNFJWK+x97gYqz7qMlS97Nl8uYrXRYrq4K&#10;OuBlpb6sCCsJquKBs2l7G6Y87h2aXUudpiFYuCEbtUkKX1id6FMckvBTdGPeLs/p1csPtv0FAAD/&#10;/wMAUEsDBBQABgAIAAAAIQCPJ7nx3gAAAAoBAAAPAAAAZHJzL2Rvd25yZXYueG1sTI9NT8MwDIbv&#10;SPsPkZF225J17KOl6YRAXEEMhsQta7y2WuNUTbaWf485wc3W++j143w3ulZcsQ+NJw2LuQKBVHrb&#10;UKXh4/15tgURoiFrWk+o4RsD7IrJTW4y6wd6w+s+VoJLKGRGQx1jl0kZyhqdCXPfIXF28r0zkde+&#10;krY3A5e7ViZKraUzDfGF2nT4WGN53l+chsPL6evzTr1WT27VDX5UklwqtZ7ejg/3ICKO8Q+GX31W&#10;h4Kdjv5CNohWw0atloxqmC0UD0xs03QN4shRkoAscvn/heIHAAD//wMAUEsBAi0AFAAGAAgAAAAh&#10;ALaDOJL+AAAA4QEAABMAAAAAAAAAAAAAAAAAAAAAAFtDb250ZW50X1R5cGVzXS54bWxQSwECLQAU&#10;AAYACAAAACEAOP0h/9YAAACUAQAACwAAAAAAAAAAAAAAAAAvAQAAX3JlbHMvLnJlbHNQSwECLQAU&#10;AAYACAAAACEAvsFPXeQBAACoAwAADgAAAAAAAAAAAAAAAAAuAgAAZHJzL2Uyb0RvYy54bWxQSwEC&#10;LQAUAAYACAAAACEAjye58d4AAAAKAQAADwAAAAAAAAAAAAAAAAA+BAAAZHJzL2Rvd25yZXYueG1s&#10;UEsFBgAAAAAEAAQA8wAAAEkFAAAAAA==&#10;" filled="f" stroked="f">
              <v:textbox>
                <w:txbxContent>
                  <w:p w14:paraId="33DBE76E" w14:textId="77777777" w:rsidR="00D2424F" w:rsidRPr="00FA54DF" w:rsidRDefault="00D2424F">
                    <w:pPr>
                      <w:rPr>
                        <w:color w:val="003A68"/>
                        <w:sz w:val="14"/>
                        <w:szCs w:val="14"/>
                      </w:rPr>
                    </w:pPr>
                    <w:r w:rsidRPr="00FA54DF">
                      <w:rPr>
                        <w:color w:val="003A68"/>
                        <w:sz w:val="14"/>
                        <w:szCs w:val="14"/>
                      </w:rPr>
                      <w:t>T. (506) 2243-3</w:t>
                    </w:r>
                    <w:r w:rsidR="009F6EB0">
                      <w:rPr>
                        <w:color w:val="003A68"/>
                        <w:sz w:val="14"/>
                        <w:szCs w:val="14"/>
                      </w:rPr>
                      <w:t>912</w:t>
                    </w:r>
                    <w:r w:rsidRPr="00FA54DF">
                      <w:rPr>
                        <w:color w:val="003A68"/>
                        <w:sz w:val="14"/>
                        <w:szCs w:val="14"/>
                      </w:rPr>
                      <w:t xml:space="preserve">   </w:t>
                    </w:r>
                  </w:p>
                  <w:p w14:paraId="164A3257" w14:textId="77777777" w:rsidR="00D2424F" w:rsidRPr="00FA54DF" w:rsidRDefault="00D2424F">
                    <w:pPr>
                      <w:rPr>
                        <w:color w:val="003A68"/>
                        <w:sz w:val="14"/>
                        <w:szCs w:val="14"/>
                      </w:rPr>
                    </w:pPr>
                    <w:r w:rsidRPr="00FA54DF">
                      <w:rPr>
                        <w:color w:val="003A68"/>
                        <w:sz w:val="14"/>
                        <w:szCs w:val="14"/>
                      </w:rPr>
                      <w:t>F. (506) 2243-45</w:t>
                    </w:r>
                    <w:r w:rsidR="009F6EB0">
                      <w:rPr>
                        <w:color w:val="003A68"/>
                        <w:sz w:val="14"/>
                        <w:szCs w:val="14"/>
                      </w:rPr>
                      <w:t>69</w:t>
                    </w:r>
                    <w:r w:rsidRPr="00FA54DF">
                      <w:rPr>
                        <w:color w:val="003A68"/>
                        <w:sz w:val="14"/>
                        <w:szCs w:val="14"/>
                      </w:rPr>
                      <w:t xml:space="preserve">   </w:t>
                    </w:r>
                  </w:p>
                  <w:p w14:paraId="377A031B" w14:textId="77777777" w:rsidR="00D2424F" w:rsidRDefault="00D2424F">
                    <w:pPr>
                      <w:rPr>
                        <w:color w:val="003A68"/>
                        <w:sz w:val="14"/>
                        <w:szCs w:val="14"/>
                      </w:rPr>
                    </w:pPr>
                    <w:r w:rsidRPr="00FA54DF">
                      <w:rPr>
                        <w:color w:val="003A68"/>
                        <w:sz w:val="14"/>
                        <w:szCs w:val="14"/>
                      </w:rPr>
                      <w:t>Apdo. 10058-1000</w:t>
                    </w:r>
                  </w:p>
                  <w:p w14:paraId="5ED5F1EE" w14:textId="77777777" w:rsidR="00B65442" w:rsidRDefault="00B65442" w:rsidP="00B65442">
                    <w:pPr>
                      <w:rPr>
                        <w:color w:val="003A68"/>
                        <w:sz w:val="14"/>
                        <w:szCs w:val="14"/>
                      </w:rPr>
                    </w:pPr>
                    <w:r w:rsidRPr="00FA54DF">
                      <w:rPr>
                        <w:color w:val="003A68"/>
                        <w:sz w:val="14"/>
                        <w:szCs w:val="14"/>
                      </w:rPr>
                      <w:t>Av. 1 y Central, Calles 2 y 4</w:t>
                    </w:r>
                  </w:p>
                  <w:p w14:paraId="50AF3078" w14:textId="77777777" w:rsidR="00D2424F" w:rsidRPr="00FA54DF" w:rsidRDefault="00D2424F">
                    <w:pPr>
                      <w:rPr>
                        <w:color w:val="003A68"/>
                        <w:sz w:val="14"/>
                        <w:szCs w:val="14"/>
                      </w:rPr>
                    </w:pPr>
                  </w:p>
                </w:txbxContent>
              </v:textbox>
            </v:shape>
          </w:pict>
        </mc:Fallback>
      </mc:AlternateContent>
    </w:r>
    <w:r w:rsidR="00F64992">
      <w:rPr>
        <w:noProof/>
        <w:lang w:val="es-CR" w:eastAsia="es-CR"/>
      </w:rPr>
      <w:drawing>
        <wp:anchor distT="0" distB="0" distL="114300" distR="114300" simplePos="0" relativeHeight="251669504" behindDoc="1" locked="0" layoutInCell="1" allowOverlap="1" wp14:anchorId="447DD9DF" wp14:editId="2B1C1B0D">
          <wp:simplePos x="0" y="0"/>
          <wp:positionH relativeFrom="column">
            <wp:posOffset>4553585</wp:posOffset>
          </wp:positionH>
          <wp:positionV relativeFrom="paragraph">
            <wp:posOffset>8687</wp:posOffset>
          </wp:positionV>
          <wp:extent cx="8890" cy="431165"/>
          <wp:effectExtent l="0" t="0" r="0" b="0"/>
          <wp:wrapNone/>
          <wp:docPr id="3" name="Imagen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8890" cy="43116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2DD5C727" w14:textId="77777777" w:rsidR="00DC5D53" w:rsidRDefault="00DC5D53" w:rsidP="0025085A">
    <w:pPr>
      <w:pStyle w:val="Piedepgina"/>
      <w:tabs>
        <w:tab w:val="center" w:pos="4305"/>
        <w:tab w:val="left" w:pos="6290"/>
      </w:tabs>
      <w:jc w:val="left"/>
      <w:rPr>
        <w:color w:val="004990"/>
        <w:sz w:val="16"/>
        <w:szCs w:val="16"/>
      </w:rPr>
    </w:pPr>
    <w:r>
      <w:rPr>
        <w:color w:val="004990"/>
        <w:sz w:val="16"/>
        <w:szCs w:val="16"/>
      </w:rPr>
      <w:t>Seguridad:</w:t>
    </w:r>
    <w:sdt>
      <w:sdtPr>
        <w:rPr>
          <w:color w:val="004990"/>
          <w:sz w:val="16"/>
          <w:szCs w:val="16"/>
        </w:rPr>
        <w:alias w:val="Confidencialidad"/>
        <w:tag w:val="n32f5b5d94d147d6ae4b36230db37881"/>
        <w:id w:val="768274532"/>
        <w:lock w:val="contentLocked"/>
        <w:dataBinding w:prefixMappings="xmlns:ns0='http://schemas.microsoft.com/office/2006/metadata/properties' xmlns:ns1='http://www.w3.org/2001/XMLSchema-instance' xmlns:ns2='b875e23b-67d9-4b2e-bdec-edacbf90b326' xmlns:ns3='http://schemas.microsoft.com/office/infopath/2007/PartnerControls' xmlns:ns4='http://schemas.microsoft.com/sharepoint/v3' " w:xpath="/ns0:properties[1]/documentManagement[1]/ns2:n32f5b5d94d147d6ae4b36230db37881[1]/ns3:Terms[1]" w:storeItemID="{283BF82E-1A70-4392-8CF2-7DEAFF1953AE}"/>
        <w:text w:multiLine="1"/>
      </w:sdtPr>
      <w:sdtEndPr/>
      <w:sdtContent>
        <w:r w:rsidR="005F02FD">
          <w:rPr>
            <w:color w:val="004990"/>
            <w:sz w:val="16"/>
            <w:szCs w:val="16"/>
          </w:rPr>
          <w:t>Uso Interno</w:t>
        </w:r>
      </w:sdtContent>
    </w:sdt>
  </w:p>
  <w:p w14:paraId="7D45FE34" w14:textId="77777777" w:rsidR="00F64992" w:rsidRDefault="00F64992" w:rsidP="00DC5D53">
    <w:pPr>
      <w:jc w:val="left"/>
      <w:rPr>
        <w:color w:val="003A68"/>
        <w:sz w:val="14"/>
        <w:szCs w:val="14"/>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7E1C17A7" w14:textId="77777777" w:rsidR="00486D97" w:rsidRDefault="00486D97" w:rsidP="00D43D57">
      <w:r>
        <w:separator/>
      </w:r>
    </w:p>
  </w:footnote>
  <w:footnote w:type="continuationSeparator" w:id="0">
    <w:p w14:paraId="042299D6" w14:textId="77777777" w:rsidR="00486D97" w:rsidRDefault="00486D97" w:rsidP="00D43D57">
      <w:r>
        <w:continuationSeparator/>
      </w:r>
    </w:p>
  </w:footnote>
  <w:footnote w:id="1">
    <w:p w14:paraId="2E8260C3" w14:textId="77777777" w:rsidR="00486D97" w:rsidRPr="00F34ADB" w:rsidRDefault="00486D97" w:rsidP="00486D97">
      <w:pPr>
        <w:pStyle w:val="Textonotapie"/>
        <w:ind w:left="113" w:hanging="113"/>
        <w:rPr>
          <w:rFonts w:ascii="Arial" w:hAnsi="Arial" w:cs="Arial"/>
          <w:sz w:val="16"/>
          <w:szCs w:val="16"/>
          <w:lang w:val="es-CR"/>
        </w:rPr>
      </w:pPr>
      <w:r w:rsidRPr="00FA2E6D">
        <w:rPr>
          <w:rStyle w:val="Refdenotaalpie"/>
          <w:rFonts w:ascii="Arial" w:hAnsi="Arial" w:cs="Arial"/>
          <w:sz w:val="16"/>
          <w:szCs w:val="16"/>
        </w:rPr>
        <w:footnoteRef/>
      </w:r>
      <w:r w:rsidRPr="00FA2E6D">
        <w:rPr>
          <w:rFonts w:ascii="Arial" w:hAnsi="Arial" w:cs="Arial"/>
          <w:sz w:val="16"/>
          <w:szCs w:val="16"/>
        </w:rPr>
        <w:t xml:space="preserve"> </w:t>
      </w:r>
      <w:r w:rsidRPr="00FA2E6D">
        <w:rPr>
          <w:rFonts w:ascii="Arial" w:hAnsi="Arial" w:cs="Arial"/>
          <w:sz w:val="16"/>
          <w:szCs w:val="16"/>
          <w:lang w:val="es-CR"/>
        </w:rPr>
        <w:t>Artículo 27, Definiciones. Inciso 5. Prohibición. (Adicionado por el artículo 3 del título III de la Ley de Fortalecimiento de las Finanzas Públicas, No. 9635 del 3 de diciembre de 2018).</w:t>
      </w:r>
    </w:p>
  </w:footnote>
  <w:footnote w:id="2">
    <w:p w14:paraId="5AC6E664" w14:textId="77777777" w:rsidR="00486D97" w:rsidRPr="00EA1A7C" w:rsidRDefault="00486D97" w:rsidP="00486D97">
      <w:pPr>
        <w:pStyle w:val="Textonotapie"/>
        <w:rPr>
          <w:rFonts w:ascii="Arial" w:hAnsi="Arial" w:cs="Arial"/>
          <w:sz w:val="16"/>
          <w:szCs w:val="16"/>
        </w:rPr>
      </w:pPr>
      <w:r w:rsidRPr="00EA1A7C">
        <w:rPr>
          <w:rStyle w:val="Refdenotaalpie"/>
          <w:rFonts w:ascii="Arial" w:hAnsi="Arial" w:cs="Arial"/>
          <w:sz w:val="16"/>
          <w:szCs w:val="16"/>
        </w:rPr>
        <w:footnoteRef/>
      </w:r>
      <w:r w:rsidRPr="00EA1A7C">
        <w:rPr>
          <w:rFonts w:ascii="Arial" w:hAnsi="Arial" w:cs="Arial"/>
          <w:sz w:val="16"/>
          <w:szCs w:val="16"/>
        </w:rPr>
        <w:t xml:space="preserve"> </w:t>
      </w:r>
      <w:r w:rsidRPr="00EA1A7C">
        <w:rPr>
          <w:rFonts w:ascii="Arial" w:eastAsia="Arial" w:hAnsi="Arial" w:cs="Arial"/>
          <w:sz w:val="16"/>
          <w:szCs w:val="16"/>
        </w:rPr>
        <w:t>Artículo 5 de la sesión 5956-2020 del 4 de setiembre del 2020.</w:t>
      </w:r>
    </w:p>
  </w:footnote>
  <w:footnote w:id="3">
    <w:p w14:paraId="1B816418" w14:textId="77777777" w:rsidR="00486D97" w:rsidRPr="000F1E04" w:rsidRDefault="00486D97" w:rsidP="00486D97">
      <w:pPr>
        <w:pStyle w:val="Textonotapie"/>
        <w:rPr>
          <w:rFonts w:ascii="Arial" w:hAnsi="Arial" w:cs="Arial"/>
          <w:sz w:val="16"/>
          <w:szCs w:val="16"/>
          <w:lang w:val="es-CR"/>
        </w:rPr>
      </w:pPr>
      <w:r>
        <w:rPr>
          <w:rStyle w:val="Refdenotaalpie"/>
        </w:rPr>
        <w:footnoteRef/>
      </w:r>
      <w:r>
        <w:t xml:space="preserve"> </w:t>
      </w:r>
      <w:r w:rsidRPr="000F1E04">
        <w:rPr>
          <w:rFonts w:ascii="Arial" w:hAnsi="Arial" w:cs="Arial"/>
          <w:sz w:val="16"/>
          <w:szCs w:val="16"/>
          <w:lang w:val="es-CR"/>
        </w:rPr>
        <w:t>Oficio DAJ-CJ-0013-2021 del 26 de febrero del 2021.</w:t>
      </w:r>
    </w:p>
  </w:footnote>
  <w:footnote w:id="4">
    <w:p w14:paraId="4DE9B76C" w14:textId="77777777" w:rsidR="00486D97" w:rsidRPr="003262A5" w:rsidRDefault="00486D97" w:rsidP="00486D97">
      <w:pPr>
        <w:pStyle w:val="Textonotapie"/>
        <w:ind w:left="113" w:hanging="113"/>
      </w:pPr>
      <w:r>
        <w:rPr>
          <w:rStyle w:val="Refdenotaalpie"/>
        </w:rPr>
        <w:footnoteRef/>
      </w:r>
      <w:r>
        <w:t xml:space="preserve"> </w:t>
      </w:r>
      <w:r w:rsidRPr="001C5E20">
        <w:rPr>
          <w:rFonts w:ascii="Arial" w:eastAsia="Calibri" w:hAnsi="Arial" w:cs="Arial"/>
          <w:color w:val="000000"/>
          <w:sz w:val="16"/>
          <w:szCs w:val="16"/>
          <w:lang w:eastAsia="es-CR"/>
        </w:rPr>
        <w:t>El inciso d) del artículo 22 de la Ley 8292, Ley General de Control Interno</w:t>
      </w:r>
      <w:r>
        <w:rPr>
          <w:rFonts w:ascii="Arial" w:eastAsia="Calibri" w:hAnsi="Arial" w:cs="Arial"/>
          <w:color w:val="000000"/>
          <w:sz w:val="16"/>
          <w:szCs w:val="16"/>
          <w:lang w:eastAsia="es-CR"/>
        </w:rPr>
        <w:t xml:space="preserve">. </w:t>
      </w:r>
      <w:r w:rsidRPr="001C5E20">
        <w:rPr>
          <w:rFonts w:ascii="Arial" w:eastAsia="Calibri" w:hAnsi="Arial" w:cs="Arial"/>
          <w:color w:val="000000"/>
          <w:sz w:val="16"/>
          <w:szCs w:val="16"/>
          <w:lang w:eastAsia="es-CR"/>
        </w:rPr>
        <w:t xml:space="preserve">Este tipo de servicio le permite a la Auditoría prevenir sobre asuntos de su </w:t>
      </w:r>
      <w:r w:rsidRPr="00313419">
        <w:rPr>
          <w:rFonts w:ascii="Arial" w:hAnsi="Arial" w:cs="Arial"/>
          <w:sz w:val="16"/>
          <w:szCs w:val="16"/>
          <w:lang w:val="es-CR"/>
        </w:rPr>
        <w:t>competencia</w:t>
      </w:r>
      <w:r w:rsidRPr="001C5E20">
        <w:rPr>
          <w:rFonts w:ascii="Arial" w:eastAsia="Calibri" w:hAnsi="Arial" w:cs="Arial"/>
          <w:color w:val="000000"/>
          <w:sz w:val="16"/>
          <w:szCs w:val="16"/>
          <w:lang w:eastAsia="es-CR"/>
        </w:rPr>
        <w:t>, sin que se menoscabe o comprometa la independencia y objetividad en el desarrollo posterior de las potestades que le han sido asignadas por disposición legal.</w:t>
      </w:r>
    </w:p>
  </w:footnote>
  <w:footnote w:id="5">
    <w:p w14:paraId="1A2E87BF" w14:textId="77777777" w:rsidR="00486D97" w:rsidRPr="00F81095" w:rsidRDefault="00486D97" w:rsidP="00486D97">
      <w:pPr>
        <w:pStyle w:val="Textonotapie"/>
        <w:rPr>
          <w:rFonts w:ascii="Arial" w:hAnsi="Arial" w:cs="Arial"/>
          <w:i/>
          <w:iCs/>
          <w:sz w:val="16"/>
          <w:szCs w:val="16"/>
          <w:lang w:val="es-CR"/>
        </w:rPr>
      </w:pPr>
      <w:r>
        <w:rPr>
          <w:rStyle w:val="Refdenotaalpie"/>
        </w:rPr>
        <w:footnoteRef/>
      </w:r>
      <w:r>
        <w:t xml:space="preserve"> </w:t>
      </w:r>
      <w:r w:rsidRPr="00404122">
        <w:rPr>
          <w:rFonts w:ascii="Arial" w:hAnsi="Arial" w:cs="Arial"/>
          <w:sz w:val="16"/>
          <w:szCs w:val="16"/>
        </w:rPr>
        <w:t xml:space="preserve">Reglamento de Organización y Funcionamiento de la Auditoría Interna del Banco Central del Costa Rica. </w:t>
      </w:r>
      <w:r w:rsidRPr="00F81095">
        <w:rPr>
          <w:rFonts w:ascii="Arial" w:hAnsi="Arial" w:cs="Arial"/>
          <w:i/>
          <w:iCs/>
          <w:sz w:val="16"/>
          <w:szCs w:val="16"/>
        </w:rPr>
        <w:t xml:space="preserve">Artículo 42 Seguimiento de resultados de servicios de advertencia. La Auditoría Interna verificará lo actuado por la Administración respecto de las advertencias que le haya formulado, sin perjuicio de que, como resultado del seguimiento, emita informes de control interno, de responsabilidades (Relaciones de Hechos) y otros pertinentes. </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CA540ED" w14:textId="77777777" w:rsidR="00EC7A70" w:rsidRDefault="00EC7A70">
    <w:pPr>
      <w:pStyle w:val="Encabezado"/>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04625676" w14:textId="77777777" w:rsidR="00D2424F" w:rsidRDefault="00EC7A70" w:rsidP="00984A65">
    <w:pPr>
      <w:pStyle w:val="Encabezado"/>
      <w:jc w:val="center"/>
    </w:pPr>
    <w:r>
      <w:rPr>
        <w:noProof/>
        <w:lang w:val="es-CR" w:eastAsia="es-CR"/>
      </w:rPr>
      <w:drawing>
        <wp:anchor distT="0" distB="0" distL="114300" distR="114300" simplePos="0" relativeHeight="251696128" behindDoc="1" locked="0" layoutInCell="1" allowOverlap="1" wp14:anchorId="4BA57FA0" wp14:editId="271E0085">
          <wp:simplePos x="0" y="0"/>
          <wp:positionH relativeFrom="column">
            <wp:posOffset>-114300</wp:posOffset>
          </wp:positionH>
          <wp:positionV relativeFrom="paragraph">
            <wp:posOffset>228600</wp:posOffset>
          </wp:positionV>
          <wp:extent cx="1511935" cy="645795"/>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10" name="Imagen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1935" cy="645795"/>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92032" behindDoc="1" locked="0" layoutInCell="1" allowOverlap="1" wp14:anchorId="4506B2F3" wp14:editId="2D0BFCCE">
          <wp:simplePos x="0" y="0"/>
          <wp:positionH relativeFrom="column">
            <wp:posOffset>4470400</wp:posOffset>
          </wp:positionH>
          <wp:positionV relativeFrom="paragraph">
            <wp:posOffset>298450</wp:posOffset>
          </wp:positionV>
          <wp:extent cx="941070" cy="424815"/>
          <wp:effectExtent l="0" t="0" r="0" b="0"/>
          <wp:wrapNone/>
          <wp:docPr id="2" name="Imagen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2768"/>
                  <a:stretch/>
                </pic:blipFill>
                <pic:spPr bwMode="auto">
                  <a:xfrm>
                    <a:off x="0" y="0"/>
                    <a:ext cx="94107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p w14:paraId="315EE853" w14:textId="77777777" w:rsidR="00D2424F" w:rsidRDefault="005F02FD" w:rsidP="00984A65">
    <w:pPr>
      <w:pStyle w:val="Encabezado"/>
      <w:jc w:val="center"/>
    </w:pPr>
    <w:r>
      <w:rPr>
        <w:noProof/>
        <w:lang w:val="es-CR" w:eastAsia="es-CR"/>
      </w:rPr>
      <w:drawing>
        <wp:anchor distT="0" distB="0" distL="114300" distR="114300" simplePos="0" relativeHeight="251694080" behindDoc="1" locked="0" layoutInCell="1" allowOverlap="1" wp14:anchorId="38F4A871" wp14:editId="1CEEC774">
          <wp:simplePos x="0" y="0"/>
          <wp:positionH relativeFrom="column">
            <wp:posOffset>-160020</wp:posOffset>
          </wp:positionH>
          <wp:positionV relativeFrom="paragraph">
            <wp:posOffset>66040</wp:posOffset>
          </wp:positionV>
          <wp:extent cx="1512000" cy="646179"/>
          <wp:effectExtent l="0" t="0" r="0" b="0"/>
          <wp:wrapTight wrapText="bothSides">
            <wp:wrapPolygon edited="0">
              <wp:start x="1633" y="3186"/>
              <wp:lineTo x="1361" y="16566"/>
              <wp:lineTo x="7348" y="18478"/>
              <wp:lineTo x="20139" y="18478"/>
              <wp:lineTo x="20139" y="10195"/>
              <wp:lineTo x="19051" y="7646"/>
              <wp:lineTo x="14424" y="3186"/>
              <wp:lineTo x="1633" y="3186"/>
            </wp:wrapPolygon>
          </wp:wrapTight>
          <wp:docPr id="9" name="Imagen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Logo-70aniversario-BCCR-Color.png"/>
                  <pic:cNvPicPr/>
                </pic:nvPicPr>
                <pic:blipFill>
                  <a:blip r:embed="rId1">
                    <a:extLst>
                      <a:ext uri="{28A0092B-C50C-407E-A947-70E740481C1C}">
                        <a14:useLocalDpi xmlns:a14="http://schemas.microsoft.com/office/drawing/2010/main" val="0"/>
                      </a:ext>
                    </a:extLst>
                  </a:blip>
                  <a:stretch>
                    <a:fillRect/>
                  </a:stretch>
                </pic:blipFill>
                <pic:spPr>
                  <a:xfrm>
                    <a:off x="0" y="0"/>
                    <a:ext cx="1512000" cy="646179"/>
                  </a:xfrm>
                  <a:prstGeom prst="rect">
                    <a:avLst/>
                  </a:prstGeom>
                </pic:spPr>
              </pic:pic>
            </a:graphicData>
          </a:graphic>
          <wp14:sizeRelH relativeFrom="page">
            <wp14:pctWidth>0</wp14:pctWidth>
          </wp14:sizeRelH>
          <wp14:sizeRelV relativeFrom="page">
            <wp14:pctHeight>0</wp14:pctHeight>
          </wp14:sizeRelV>
        </wp:anchor>
      </w:drawing>
    </w:r>
    <w:r w:rsidR="005975CD">
      <w:rPr>
        <w:noProof/>
        <w:lang w:val="es-CR" w:eastAsia="es-CR"/>
      </w:rPr>
      <w:drawing>
        <wp:anchor distT="0" distB="0" distL="114300" distR="114300" simplePos="0" relativeHeight="251689984" behindDoc="1" locked="0" layoutInCell="1" allowOverlap="1" wp14:anchorId="0F665CCC" wp14:editId="6502C5AA">
          <wp:simplePos x="0" y="0"/>
          <wp:positionH relativeFrom="column">
            <wp:posOffset>4602480</wp:posOffset>
          </wp:positionH>
          <wp:positionV relativeFrom="paragraph">
            <wp:posOffset>187960</wp:posOffset>
          </wp:positionV>
          <wp:extent cx="857250" cy="424815"/>
          <wp:effectExtent l="0" t="0" r="6350" b="0"/>
          <wp:wrapNone/>
          <wp:docPr id="1" name="Imagen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rotWithShape="1">
                  <a:blip r:embed="rId2">
                    <a:extLst>
                      <a:ext uri="{28A0092B-C50C-407E-A947-70E740481C1C}">
                        <a14:useLocalDpi xmlns:a14="http://schemas.microsoft.com/office/drawing/2010/main" val="0"/>
                      </a:ext>
                    </a:extLst>
                  </a:blip>
                  <a:srcRect l="84302"/>
                  <a:stretch/>
                </pic:blipFill>
                <pic:spPr bwMode="auto">
                  <a:xfrm>
                    <a:off x="0" y="0"/>
                    <a:ext cx="857250" cy="42481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42C61ED8"/>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D05A9512"/>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81482F7A"/>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C9A8B558"/>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1916CF06"/>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3A481DA"/>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7012D65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E73C77D4"/>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BD982B1A"/>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461C2AA2"/>
    <w:lvl w:ilvl="0">
      <w:start w:val="1"/>
      <w:numFmt w:val="bullet"/>
      <w:lvlText w:val=""/>
      <w:lvlJc w:val="left"/>
      <w:pPr>
        <w:tabs>
          <w:tab w:val="num" w:pos="360"/>
        </w:tabs>
        <w:ind w:left="360" w:hanging="360"/>
      </w:pPr>
      <w:rPr>
        <w:rFonts w:ascii="Symbol" w:hAnsi="Symbol" w:hint="default"/>
      </w:rPr>
    </w:lvl>
  </w:abstractNum>
  <w:abstractNum w:abstractNumId="10" w15:restartNumberingAfterBreak="0">
    <w:nsid w:val="16C66D12"/>
    <w:multiLevelType w:val="hybridMultilevel"/>
    <w:tmpl w:val="58B23A5A"/>
    <w:lvl w:ilvl="0" w:tplc="EF205014">
      <w:start w:val="1"/>
      <w:numFmt w:val="decimal"/>
      <w:pStyle w:val="numeracion"/>
      <w:lvlText w:val="%1."/>
      <w:lvlJc w:val="left"/>
      <w:pPr>
        <w:ind w:left="1526" w:hanging="360"/>
      </w:pPr>
      <w:rPr>
        <w:rFonts w:ascii="Calibri" w:hAnsi="Calibri" w:hint="default"/>
      </w:rPr>
    </w:lvl>
    <w:lvl w:ilvl="1" w:tplc="0C0A0019" w:tentative="1">
      <w:start w:val="1"/>
      <w:numFmt w:val="lowerLetter"/>
      <w:lvlText w:val="%2."/>
      <w:lvlJc w:val="left"/>
      <w:pPr>
        <w:ind w:left="2246" w:hanging="360"/>
      </w:pPr>
    </w:lvl>
    <w:lvl w:ilvl="2" w:tplc="0C0A001B" w:tentative="1">
      <w:start w:val="1"/>
      <w:numFmt w:val="lowerRoman"/>
      <w:lvlText w:val="%3."/>
      <w:lvlJc w:val="right"/>
      <w:pPr>
        <w:ind w:left="2966" w:hanging="180"/>
      </w:pPr>
    </w:lvl>
    <w:lvl w:ilvl="3" w:tplc="0C0A000F" w:tentative="1">
      <w:start w:val="1"/>
      <w:numFmt w:val="decimal"/>
      <w:lvlText w:val="%4."/>
      <w:lvlJc w:val="left"/>
      <w:pPr>
        <w:ind w:left="3686" w:hanging="360"/>
      </w:pPr>
    </w:lvl>
    <w:lvl w:ilvl="4" w:tplc="0C0A0019" w:tentative="1">
      <w:start w:val="1"/>
      <w:numFmt w:val="lowerLetter"/>
      <w:lvlText w:val="%5."/>
      <w:lvlJc w:val="left"/>
      <w:pPr>
        <w:ind w:left="4406" w:hanging="360"/>
      </w:pPr>
    </w:lvl>
    <w:lvl w:ilvl="5" w:tplc="0C0A001B" w:tentative="1">
      <w:start w:val="1"/>
      <w:numFmt w:val="lowerRoman"/>
      <w:lvlText w:val="%6."/>
      <w:lvlJc w:val="right"/>
      <w:pPr>
        <w:ind w:left="5126" w:hanging="180"/>
      </w:pPr>
    </w:lvl>
    <w:lvl w:ilvl="6" w:tplc="0C0A000F" w:tentative="1">
      <w:start w:val="1"/>
      <w:numFmt w:val="decimal"/>
      <w:lvlText w:val="%7."/>
      <w:lvlJc w:val="left"/>
      <w:pPr>
        <w:ind w:left="5846" w:hanging="360"/>
      </w:pPr>
    </w:lvl>
    <w:lvl w:ilvl="7" w:tplc="0C0A0019" w:tentative="1">
      <w:start w:val="1"/>
      <w:numFmt w:val="lowerLetter"/>
      <w:lvlText w:val="%8."/>
      <w:lvlJc w:val="left"/>
      <w:pPr>
        <w:ind w:left="6566" w:hanging="360"/>
      </w:pPr>
    </w:lvl>
    <w:lvl w:ilvl="8" w:tplc="0C0A001B" w:tentative="1">
      <w:start w:val="1"/>
      <w:numFmt w:val="lowerRoman"/>
      <w:lvlText w:val="%9."/>
      <w:lvlJc w:val="right"/>
      <w:pPr>
        <w:ind w:left="7286" w:hanging="180"/>
      </w:pPr>
    </w:lvl>
  </w:abstractNum>
  <w:abstractNum w:abstractNumId="11" w15:restartNumberingAfterBreak="0">
    <w:nsid w:val="527939E7"/>
    <w:multiLevelType w:val="hybridMultilevel"/>
    <w:tmpl w:val="6FD836C4"/>
    <w:lvl w:ilvl="0" w:tplc="525ADCAC">
      <w:start w:val="1"/>
      <w:numFmt w:val="bullet"/>
      <w:pStyle w:val="vinetas"/>
      <w:lvlText w:val=""/>
      <w:lvlJc w:val="left"/>
      <w:pPr>
        <w:ind w:left="1526" w:hanging="360"/>
      </w:pPr>
      <w:rPr>
        <w:rFonts w:ascii="Wingdings 3" w:hAnsi="Wingdings 3" w:hint="default"/>
        <w:color w:val="auto"/>
        <w:sz w:val="28"/>
      </w:rPr>
    </w:lvl>
    <w:lvl w:ilvl="1" w:tplc="0C0A0003" w:tentative="1">
      <w:start w:val="1"/>
      <w:numFmt w:val="bullet"/>
      <w:lvlText w:val="o"/>
      <w:lvlJc w:val="left"/>
      <w:pPr>
        <w:ind w:left="2606" w:hanging="360"/>
      </w:pPr>
      <w:rPr>
        <w:rFonts w:ascii="Courier New" w:hAnsi="Courier New" w:cs="Courier New" w:hint="default"/>
      </w:rPr>
    </w:lvl>
    <w:lvl w:ilvl="2" w:tplc="0C0A0005" w:tentative="1">
      <w:start w:val="1"/>
      <w:numFmt w:val="bullet"/>
      <w:lvlText w:val=""/>
      <w:lvlJc w:val="left"/>
      <w:pPr>
        <w:ind w:left="3326" w:hanging="360"/>
      </w:pPr>
      <w:rPr>
        <w:rFonts w:ascii="Wingdings" w:hAnsi="Wingdings" w:hint="default"/>
      </w:rPr>
    </w:lvl>
    <w:lvl w:ilvl="3" w:tplc="0C0A0001" w:tentative="1">
      <w:start w:val="1"/>
      <w:numFmt w:val="bullet"/>
      <w:lvlText w:val=""/>
      <w:lvlJc w:val="left"/>
      <w:pPr>
        <w:ind w:left="4046" w:hanging="360"/>
      </w:pPr>
      <w:rPr>
        <w:rFonts w:ascii="Symbol" w:hAnsi="Symbol" w:hint="default"/>
      </w:rPr>
    </w:lvl>
    <w:lvl w:ilvl="4" w:tplc="0C0A0003" w:tentative="1">
      <w:start w:val="1"/>
      <w:numFmt w:val="bullet"/>
      <w:lvlText w:val="o"/>
      <w:lvlJc w:val="left"/>
      <w:pPr>
        <w:ind w:left="4766" w:hanging="360"/>
      </w:pPr>
      <w:rPr>
        <w:rFonts w:ascii="Courier New" w:hAnsi="Courier New" w:cs="Courier New" w:hint="default"/>
      </w:rPr>
    </w:lvl>
    <w:lvl w:ilvl="5" w:tplc="0C0A0005" w:tentative="1">
      <w:start w:val="1"/>
      <w:numFmt w:val="bullet"/>
      <w:lvlText w:val=""/>
      <w:lvlJc w:val="left"/>
      <w:pPr>
        <w:ind w:left="5486" w:hanging="360"/>
      </w:pPr>
      <w:rPr>
        <w:rFonts w:ascii="Wingdings" w:hAnsi="Wingdings" w:hint="default"/>
      </w:rPr>
    </w:lvl>
    <w:lvl w:ilvl="6" w:tplc="0C0A0001" w:tentative="1">
      <w:start w:val="1"/>
      <w:numFmt w:val="bullet"/>
      <w:lvlText w:val=""/>
      <w:lvlJc w:val="left"/>
      <w:pPr>
        <w:ind w:left="6206" w:hanging="360"/>
      </w:pPr>
      <w:rPr>
        <w:rFonts w:ascii="Symbol" w:hAnsi="Symbol" w:hint="default"/>
      </w:rPr>
    </w:lvl>
    <w:lvl w:ilvl="7" w:tplc="0C0A0003" w:tentative="1">
      <w:start w:val="1"/>
      <w:numFmt w:val="bullet"/>
      <w:lvlText w:val="o"/>
      <w:lvlJc w:val="left"/>
      <w:pPr>
        <w:ind w:left="6926" w:hanging="360"/>
      </w:pPr>
      <w:rPr>
        <w:rFonts w:ascii="Courier New" w:hAnsi="Courier New" w:cs="Courier New" w:hint="default"/>
      </w:rPr>
    </w:lvl>
    <w:lvl w:ilvl="8" w:tplc="0C0A0005" w:tentative="1">
      <w:start w:val="1"/>
      <w:numFmt w:val="bullet"/>
      <w:lvlText w:val=""/>
      <w:lvlJc w:val="left"/>
      <w:pPr>
        <w:ind w:left="7646" w:hanging="360"/>
      </w:pPr>
      <w:rPr>
        <w:rFonts w:ascii="Wingdings" w:hAnsi="Wingdings" w:hint="default"/>
      </w:rPr>
    </w:lvl>
  </w:abstractNum>
  <w:abstractNum w:abstractNumId="12" w15:restartNumberingAfterBreak="0">
    <w:nsid w:val="668F4654"/>
    <w:multiLevelType w:val="hybridMultilevel"/>
    <w:tmpl w:val="A8FC4A54"/>
    <w:lvl w:ilvl="0" w:tplc="140A0001">
      <w:start w:val="1"/>
      <w:numFmt w:val="bullet"/>
      <w:lvlText w:val=""/>
      <w:lvlJc w:val="left"/>
      <w:pPr>
        <w:ind w:left="720" w:hanging="360"/>
      </w:pPr>
      <w:rPr>
        <w:rFonts w:ascii="Symbol" w:hAnsi="Symbol" w:hint="default"/>
      </w:rPr>
    </w:lvl>
    <w:lvl w:ilvl="1" w:tplc="140A0003" w:tentative="1">
      <w:start w:val="1"/>
      <w:numFmt w:val="bullet"/>
      <w:lvlText w:val="o"/>
      <w:lvlJc w:val="left"/>
      <w:pPr>
        <w:ind w:left="1440" w:hanging="360"/>
      </w:pPr>
      <w:rPr>
        <w:rFonts w:ascii="Courier New" w:hAnsi="Courier New" w:cs="Courier New" w:hint="default"/>
      </w:rPr>
    </w:lvl>
    <w:lvl w:ilvl="2" w:tplc="140A0005" w:tentative="1">
      <w:start w:val="1"/>
      <w:numFmt w:val="bullet"/>
      <w:lvlText w:val=""/>
      <w:lvlJc w:val="left"/>
      <w:pPr>
        <w:ind w:left="2160" w:hanging="360"/>
      </w:pPr>
      <w:rPr>
        <w:rFonts w:ascii="Wingdings" w:hAnsi="Wingdings" w:hint="default"/>
      </w:rPr>
    </w:lvl>
    <w:lvl w:ilvl="3" w:tplc="140A0001" w:tentative="1">
      <w:start w:val="1"/>
      <w:numFmt w:val="bullet"/>
      <w:lvlText w:val=""/>
      <w:lvlJc w:val="left"/>
      <w:pPr>
        <w:ind w:left="2880" w:hanging="360"/>
      </w:pPr>
      <w:rPr>
        <w:rFonts w:ascii="Symbol" w:hAnsi="Symbol" w:hint="default"/>
      </w:rPr>
    </w:lvl>
    <w:lvl w:ilvl="4" w:tplc="140A0003" w:tentative="1">
      <w:start w:val="1"/>
      <w:numFmt w:val="bullet"/>
      <w:lvlText w:val="o"/>
      <w:lvlJc w:val="left"/>
      <w:pPr>
        <w:ind w:left="3600" w:hanging="360"/>
      </w:pPr>
      <w:rPr>
        <w:rFonts w:ascii="Courier New" w:hAnsi="Courier New" w:cs="Courier New" w:hint="default"/>
      </w:rPr>
    </w:lvl>
    <w:lvl w:ilvl="5" w:tplc="140A0005" w:tentative="1">
      <w:start w:val="1"/>
      <w:numFmt w:val="bullet"/>
      <w:lvlText w:val=""/>
      <w:lvlJc w:val="left"/>
      <w:pPr>
        <w:ind w:left="4320" w:hanging="360"/>
      </w:pPr>
      <w:rPr>
        <w:rFonts w:ascii="Wingdings" w:hAnsi="Wingdings" w:hint="default"/>
      </w:rPr>
    </w:lvl>
    <w:lvl w:ilvl="6" w:tplc="140A0001" w:tentative="1">
      <w:start w:val="1"/>
      <w:numFmt w:val="bullet"/>
      <w:lvlText w:val=""/>
      <w:lvlJc w:val="left"/>
      <w:pPr>
        <w:ind w:left="5040" w:hanging="360"/>
      </w:pPr>
      <w:rPr>
        <w:rFonts w:ascii="Symbol" w:hAnsi="Symbol" w:hint="default"/>
      </w:rPr>
    </w:lvl>
    <w:lvl w:ilvl="7" w:tplc="140A0003" w:tentative="1">
      <w:start w:val="1"/>
      <w:numFmt w:val="bullet"/>
      <w:lvlText w:val="o"/>
      <w:lvlJc w:val="left"/>
      <w:pPr>
        <w:ind w:left="5760" w:hanging="360"/>
      </w:pPr>
      <w:rPr>
        <w:rFonts w:ascii="Courier New" w:hAnsi="Courier New" w:cs="Courier New" w:hint="default"/>
      </w:rPr>
    </w:lvl>
    <w:lvl w:ilvl="8" w:tplc="140A0005" w:tentative="1">
      <w:start w:val="1"/>
      <w:numFmt w:val="bullet"/>
      <w:lvlText w:val=""/>
      <w:lvlJc w:val="left"/>
      <w:pPr>
        <w:ind w:left="6480" w:hanging="360"/>
      </w:pPr>
      <w:rPr>
        <w:rFonts w:ascii="Wingdings" w:hAnsi="Wingdings" w:hint="default"/>
      </w:rPr>
    </w:lvl>
  </w:abstractNum>
  <w:num w:numId="1" w16cid:durableId="176388190">
    <w:abstractNumId w:val="10"/>
  </w:num>
  <w:num w:numId="2" w16cid:durableId="1159151228">
    <w:abstractNumId w:val="11"/>
  </w:num>
  <w:num w:numId="3" w16cid:durableId="1751736770">
    <w:abstractNumId w:val="9"/>
  </w:num>
  <w:num w:numId="4" w16cid:durableId="1307853562">
    <w:abstractNumId w:val="7"/>
  </w:num>
  <w:num w:numId="5" w16cid:durableId="1217089317">
    <w:abstractNumId w:val="6"/>
  </w:num>
  <w:num w:numId="6" w16cid:durableId="1893544290">
    <w:abstractNumId w:val="5"/>
  </w:num>
  <w:num w:numId="7" w16cid:durableId="1912501201">
    <w:abstractNumId w:val="4"/>
  </w:num>
  <w:num w:numId="8" w16cid:durableId="1056511040">
    <w:abstractNumId w:val="8"/>
  </w:num>
  <w:num w:numId="9" w16cid:durableId="153567750">
    <w:abstractNumId w:val="3"/>
  </w:num>
  <w:num w:numId="10" w16cid:durableId="800466335">
    <w:abstractNumId w:val="2"/>
  </w:num>
  <w:num w:numId="11" w16cid:durableId="1507133630">
    <w:abstractNumId w:val="1"/>
  </w:num>
  <w:num w:numId="12" w16cid:durableId="204877214">
    <w:abstractNumId w:val="0"/>
  </w:num>
  <w:num w:numId="13" w16cid:durableId="474376331">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00"/>
  <w:proofState w:spelling="clean"/>
  <w:attachedTemplate r:id="rId1"/>
  <w:stylePaneFormatFilter w:val="1228" w:allStyles="0" w:customStyles="0" w:latentStyles="0" w:stylesInUse="1" w:headingStyles="1" w:numberingStyles="0" w:tableStyles="0" w:directFormattingOnRuns="0" w:directFormattingOnParagraphs="1" w:directFormattingOnNumbering="0" w:directFormattingOnTables="0" w:clearFormatting="1" w:top3HeadingStyles="0" w:visibleStyles="0" w:alternateStyleNames="0"/>
  <w:documentProtection w:formatting="1" w:enforcement="0"/>
  <w:styleLockTheme/>
  <w:styleLockQFSet/>
  <w:defaultTabStop w:val="720"/>
  <w:hyphenationZone w:val="425"/>
  <w:characterSpacingControl w:val="doNotCompress"/>
  <w:hdrShapeDefaults>
    <o:shapedefaults v:ext="edit" spidmax="205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86D97"/>
    <w:rsid w:val="000064A4"/>
    <w:rsid w:val="000235B5"/>
    <w:rsid w:val="00026C85"/>
    <w:rsid w:val="000439A6"/>
    <w:rsid w:val="00060C03"/>
    <w:rsid w:val="000646DD"/>
    <w:rsid w:val="00081865"/>
    <w:rsid w:val="00082968"/>
    <w:rsid w:val="000A4501"/>
    <w:rsid w:val="000E0AC6"/>
    <w:rsid w:val="001322B4"/>
    <w:rsid w:val="0016220C"/>
    <w:rsid w:val="001653C6"/>
    <w:rsid w:val="001946F4"/>
    <w:rsid w:val="001A43C4"/>
    <w:rsid w:val="001A6574"/>
    <w:rsid w:val="001C5806"/>
    <w:rsid w:val="002307FE"/>
    <w:rsid w:val="00230C67"/>
    <w:rsid w:val="00243EC6"/>
    <w:rsid w:val="002645B7"/>
    <w:rsid w:val="00282E32"/>
    <w:rsid w:val="002C56A4"/>
    <w:rsid w:val="002D2D2E"/>
    <w:rsid w:val="002E3589"/>
    <w:rsid w:val="002E3F05"/>
    <w:rsid w:val="002E56D1"/>
    <w:rsid w:val="002E571B"/>
    <w:rsid w:val="002F08D5"/>
    <w:rsid w:val="003060E2"/>
    <w:rsid w:val="00310570"/>
    <w:rsid w:val="00317BBB"/>
    <w:rsid w:val="00322A87"/>
    <w:rsid w:val="003312B8"/>
    <w:rsid w:val="00344217"/>
    <w:rsid w:val="00344E6D"/>
    <w:rsid w:val="00353BB8"/>
    <w:rsid w:val="003554C5"/>
    <w:rsid w:val="00365794"/>
    <w:rsid w:val="00373B22"/>
    <w:rsid w:val="00382173"/>
    <w:rsid w:val="003C4C71"/>
    <w:rsid w:val="003D3D4E"/>
    <w:rsid w:val="003E4EDB"/>
    <w:rsid w:val="00410551"/>
    <w:rsid w:val="00447A41"/>
    <w:rsid w:val="00451CDE"/>
    <w:rsid w:val="00461145"/>
    <w:rsid w:val="004822E6"/>
    <w:rsid w:val="00486D97"/>
    <w:rsid w:val="00492FE3"/>
    <w:rsid w:val="004D7F44"/>
    <w:rsid w:val="004F655C"/>
    <w:rsid w:val="004F74E7"/>
    <w:rsid w:val="005105C4"/>
    <w:rsid w:val="00550D78"/>
    <w:rsid w:val="00557369"/>
    <w:rsid w:val="005706D1"/>
    <w:rsid w:val="005751FC"/>
    <w:rsid w:val="00577A95"/>
    <w:rsid w:val="005928D3"/>
    <w:rsid w:val="0059392E"/>
    <w:rsid w:val="005975CD"/>
    <w:rsid w:val="005A10FF"/>
    <w:rsid w:val="005C173B"/>
    <w:rsid w:val="005E07F2"/>
    <w:rsid w:val="005F02FD"/>
    <w:rsid w:val="006033C4"/>
    <w:rsid w:val="00603B3F"/>
    <w:rsid w:val="00604A3D"/>
    <w:rsid w:val="0060703F"/>
    <w:rsid w:val="00612353"/>
    <w:rsid w:val="00614D68"/>
    <w:rsid w:val="00620B23"/>
    <w:rsid w:val="0062633F"/>
    <w:rsid w:val="00635AC4"/>
    <w:rsid w:val="00640202"/>
    <w:rsid w:val="00657474"/>
    <w:rsid w:val="00662901"/>
    <w:rsid w:val="00692661"/>
    <w:rsid w:val="006E3610"/>
    <w:rsid w:val="006E6F58"/>
    <w:rsid w:val="00707095"/>
    <w:rsid w:val="00714DC4"/>
    <w:rsid w:val="0074397B"/>
    <w:rsid w:val="007455FF"/>
    <w:rsid w:val="00755896"/>
    <w:rsid w:val="0079518D"/>
    <w:rsid w:val="007D1328"/>
    <w:rsid w:val="007F1723"/>
    <w:rsid w:val="007F327D"/>
    <w:rsid w:val="007F3A44"/>
    <w:rsid w:val="0080663E"/>
    <w:rsid w:val="008202A0"/>
    <w:rsid w:val="008310AB"/>
    <w:rsid w:val="00832753"/>
    <w:rsid w:val="00842773"/>
    <w:rsid w:val="0085692C"/>
    <w:rsid w:val="00864362"/>
    <w:rsid w:val="00887400"/>
    <w:rsid w:val="00892708"/>
    <w:rsid w:val="00893B0D"/>
    <w:rsid w:val="00895097"/>
    <w:rsid w:val="008A1B60"/>
    <w:rsid w:val="008B3838"/>
    <w:rsid w:val="008B582A"/>
    <w:rsid w:val="008C0BF0"/>
    <w:rsid w:val="008D0528"/>
    <w:rsid w:val="008E5850"/>
    <w:rsid w:val="008F33F5"/>
    <w:rsid w:val="00904CBE"/>
    <w:rsid w:val="0093548F"/>
    <w:rsid w:val="00936085"/>
    <w:rsid w:val="009475B6"/>
    <w:rsid w:val="00962265"/>
    <w:rsid w:val="0097235C"/>
    <w:rsid w:val="00975042"/>
    <w:rsid w:val="00977CEE"/>
    <w:rsid w:val="00982147"/>
    <w:rsid w:val="00983CB1"/>
    <w:rsid w:val="00984A65"/>
    <w:rsid w:val="009908DE"/>
    <w:rsid w:val="009B5E5E"/>
    <w:rsid w:val="009C47FE"/>
    <w:rsid w:val="009F54CB"/>
    <w:rsid w:val="009F6EB0"/>
    <w:rsid w:val="00A26E9E"/>
    <w:rsid w:val="00A34523"/>
    <w:rsid w:val="00A53486"/>
    <w:rsid w:val="00A80922"/>
    <w:rsid w:val="00A84CDB"/>
    <w:rsid w:val="00A906DD"/>
    <w:rsid w:val="00AC5138"/>
    <w:rsid w:val="00AD0649"/>
    <w:rsid w:val="00AE3929"/>
    <w:rsid w:val="00AF45B7"/>
    <w:rsid w:val="00B079EC"/>
    <w:rsid w:val="00B1318C"/>
    <w:rsid w:val="00B2005E"/>
    <w:rsid w:val="00B464F6"/>
    <w:rsid w:val="00B65442"/>
    <w:rsid w:val="00B77CF0"/>
    <w:rsid w:val="00B80284"/>
    <w:rsid w:val="00B84E87"/>
    <w:rsid w:val="00B94DE2"/>
    <w:rsid w:val="00B9592F"/>
    <w:rsid w:val="00BA112E"/>
    <w:rsid w:val="00BA711C"/>
    <w:rsid w:val="00BB0F2F"/>
    <w:rsid w:val="00BB470C"/>
    <w:rsid w:val="00BC03D6"/>
    <w:rsid w:val="00BE6A0B"/>
    <w:rsid w:val="00BE7B10"/>
    <w:rsid w:val="00BF4EBD"/>
    <w:rsid w:val="00BF7FA3"/>
    <w:rsid w:val="00C039CE"/>
    <w:rsid w:val="00C1795E"/>
    <w:rsid w:val="00C22C6C"/>
    <w:rsid w:val="00C414C9"/>
    <w:rsid w:val="00C42047"/>
    <w:rsid w:val="00C5093E"/>
    <w:rsid w:val="00C60480"/>
    <w:rsid w:val="00C64425"/>
    <w:rsid w:val="00C80673"/>
    <w:rsid w:val="00C809BA"/>
    <w:rsid w:val="00C9305E"/>
    <w:rsid w:val="00D03728"/>
    <w:rsid w:val="00D06E99"/>
    <w:rsid w:val="00D102F8"/>
    <w:rsid w:val="00D10AD8"/>
    <w:rsid w:val="00D13CED"/>
    <w:rsid w:val="00D2424F"/>
    <w:rsid w:val="00D31949"/>
    <w:rsid w:val="00D32808"/>
    <w:rsid w:val="00D43D57"/>
    <w:rsid w:val="00D54C08"/>
    <w:rsid w:val="00D55CA3"/>
    <w:rsid w:val="00DB3E70"/>
    <w:rsid w:val="00DB54F0"/>
    <w:rsid w:val="00DC2193"/>
    <w:rsid w:val="00DC3B8E"/>
    <w:rsid w:val="00DC5D53"/>
    <w:rsid w:val="00DE08C6"/>
    <w:rsid w:val="00E11252"/>
    <w:rsid w:val="00E220C4"/>
    <w:rsid w:val="00E5185D"/>
    <w:rsid w:val="00E75AC8"/>
    <w:rsid w:val="00E81553"/>
    <w:rsid w:val="00EB71D8"/>
    <w:rsid w:val="00EC7A70"/>
    <w:rsid w:val="00EE00D4"/>
    <w:rsid w:val="00EE3A47"/>
    <w:rsid w:val="00EF0C8B"/>
    <w:rsid w:val="00F1102D"/>
    <w:rsid w:val="00F1297C"/>
    <w:rsid w:val="00F64992"/>
    <w:rsid w:val="00F654F5"/>
    <w:rsid w:val="00F70AB7"/>
    <w:rsid w:val="00F8680D"/>
    <w:rsid w:val="00FA1E58"/>
    <w:rsid w:val="00FA54DF"/>
    <w:rsid w:val="00FB79EB"/>
    <w:rsid w:val="00FE41AC"/>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shapeDefaults>
    <o:shapedefaults v:ext="edit" spidmax="2053"/>
    <o:shapelayout v:ext="edit">
      <o:idmap v:ext="edit" data="2"/>
    </o:shapelayout>
  </w:shapeDefaults>
  <w:decimalSymbol w:val=","/>
  <w:listSeparator w:val=";"/>
  <w14:docId w14:val="03ECA844"/>
  <w15:docId w15:val="{86B8BD04-CA81-44C5-8C6D-9BEC483A07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Franklin Gothic Book" w:eastAsia="Calibri" w:hAnsi="Franklin Gothic Book" w:cs="Times New Roman"/>
        <w:lang w:val="es-CR" w:eastAsia="es-CR" w:bidi="ar-SA"/>
      </w:rPr>
    </w:rPrDefault>
    <w:pPrDefault/>
  </w:docDefaults>
  <w:latentStyles w:defLockedState="1" w:defUIPriority="99" w:defSemiHidden="0" w:defUnhideWhenUsed="0" w:defQFormat="0" w:count="376">
    <w:lsdException w:name="Normal" w:locked="0" w:uiPriority="1" w:qFormat="1"/>
    <w:lsdException w:name="heading 1" w:uiPriority="9"/>
    <w:lsdException w:name="heading 2" w:semiHidden="1" w:uiPriority="9" w:unhideWhenUsed="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qFormat="1"/>
    <w:lsdException w:name="annotation text" w:semiHidden="1" w:unhideWhenUsed="1"/>
    <w:lsdException w:name="header" w:locked="0" w:semiHidden="1" w:unhideWhenUsed="1"/>
    <w:lsdException w:name="footer" w:locked="0"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locked="0"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locked="0" w:semiHidden="1" w:unhideWhenUsed="1"/>
    <w:lsdException w:name="HTML Bottom of Form" w:locked="0"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locked="0" w:semiHidden="1" w:unhideWhenUsed="1"/>
    <w:lsdException w:name="annotation subject" w:semiHidden="1" w:unhideWhenUsed="1"/>
    <w:lsdException w:name="No List" w:locked="0"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locked="0" w:uiPriority="5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locked="0"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locked="0" w:uiPriority="60"/>
    <w:lsdException w:name="Light List Accent 6" w:locked="0" w:uiPriority="61"/>
    <w:lsdException w:name="Light Grid Accent 6" w:locked="0" w:uiPriority="62"/>
    <w:lsdException w:name="Medium Shading 1 Accent 6" w:locked="0"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Plain Table 1" w:locked="0" w:uiPriority="41"/>
    <w:lsdException w:name="Plain Table 2" w:locked="0" w:uiPriority="42"/>
    <w:lsdException w:name="Plain Table 3" w:locked="0" w:uiPriority="43"/>
    <w:lsdException w:name="Plain Table 4" w:locked="0" w:uiPriority="44"/>
    <w:lsdException w:name="Plain Table 5" w:locked="0" w:uiPriority="45"/>
    <w:lsdException w:name="Grid Table Light" w:locked="0" w:uiPriority="40"/>
    <w:lsdException w:name="Grid Table 1 Light" w:locked="0" w:uiPriority="46"/>
    <w:lsdException w:name="Grid Table 2" w:locked="0" w:uiPriority="47"/>
    <w:lsdException w:name="Grid Table 3" w:locked="0" w:uiPriority="48"/>
    <w:lsdException w:name="Grid Table 4" w:locked="0" w:uiPriority="49"/>
    <w:lsdException w:name="Grid Table 5 Dark" w:locked="0" w:uiPriority="50"/>
    <w:lsdException w:name="Grid Table 6 Colorful" w:locked="0" w:uiPriority="51"/>
    <w:lsdException w:name="Grid Table 7 Colorful" w:locked="0" w:uiPriority="52"/>
    <w:lsdException w:name="Grid Table 1 Light Accent 1" w:locked="0" w:uiPriority="46"/>
    <w:lsdException w:name="Grid Table 2 Accent 1" w:locked="0" w:uiPriority="47"/>
    <w:lsdException w:name="Grid Table 3 Accent 1" w:locked="0" w:uiPriority="48"/>
    <w:lsdException w:name="Grid Table 4 Accent 1" w:locked="0" w:uiPriority="49"/>
    <w:lsdException w:name="Grid Table 5 Dark Accent 1" w:locked="0" w:uiPriority="50"/>
    <w:lsdException w:name="Grid Table 6 Colorful Accent 1" w:locked="0" w:uiPriority="51"/>
    <w:lsdException w:name="Grid Table 7 Colorful Accent 1" w:locked="0" w:uiPriority="52"/>
    <w:lsdException w:name="Grid Table 1 Light Accent 2" w:locked="0" w:uiPriority="46"/>
    <w:lsdException w:name="Grid Table 2 Accent 2" w:locked="0" w:uiPriority="47"/>
    <w:lsdException w:name="Grid Table 3 Accent 2" w:locked="0" w:uiPriority="48"/>
    <w:lsdException w:name="Grid Table 4 Accent 2" w:locked="0" w:uiPriority="49"/>
    <w:lsdException w:name="Grid Table 5 Dark Accent 2" w:locked="0" w:uiPriority="50"/>
    <w:lsdException w:name="Grid Table 6 Colorful Accent 2" w:locked="0" w:uiPriority="51"/>
    <w:lsdException w:name="Grid Table 7 Colorful Accent 2" w:locked="0" w:uiPriority="52"/>
    <w:lsdException w:name="Grid Table 1 Light Accent 3" w:locked="0" w:uiPriority="46"/>
    <w:lsdException w:name="Grid Table 2 Accent 3" w:locked="0" w:uiPriority="47"/>
    <w:lsdException w:name="Grid Table 3 Accent 3" w:locked="0" w:uiPriority="48"/>
    <w:lsdException w:name="Grid Table 4 Accent 3" w:locked="0" w:uiPriority="49"/>
    <w:lsdException w:name="Grid Table 5 Dark Accent 3" w:locked="0" w:uiPriority="50"/>
    <w:lsdException w:name="Grid Table 6 Colorful Accent 3" w:locked="0" w:uiPriority="51"/>
    <w:lsdException w:name="Grid Table 7 Colorful Accent 3" w:locked="0" w:uiPriority="52"/>
    <w:lsdException w:name="Grid Table 1 Light Accent 4" w:locked="0" w:uiPriority="46"/>
    <w:lsdException w:name="Grid Table 2 Accent 4" w:locked="0" w:uiPriority="47"/>
    <w:lsdException w:name="Grid Table 3 Accent 4" w:locked="0" w:uiPriority="48"/>
    <w:lsdException w:name="Grid Table 4 Accent 4" w:locked="0" w:uiPriority="49"/>
    <w:lsdException w:name="Grid Table 5 Dark Accent 4" w:locked="0" w:uiPriority="50"/>
    <w:lsdException w:name="Grid Table 6 Colorful Accent 4" w:locked="0" w:uiPriority="51"/>
    <w:lsdException w:name="Grid Table 7 Colorful Accent 4" w:locked="0" w:uiPriority="52"/>
    <w:lsdException w:name="Grid Table 1 Light Accent 5" w:locked="0" w:uiPriority="46"/>
    <w:lsdException w:name="Grid Table 2 Accent 5" w:locked="0" w:uiPriority="47"/>
    <w:lsdException w:name="Grid Table 3 Accent 5" w:locked="0" w:uiPriority="48"/>
    <w:lsdException w:name="Grid Table 4 Accent 5" w:locked="0" w:uiPriority="49"/>
    <w:lsdException w:name="Grid Table 5 Dark Accent 5" w:locked="0" w:uiPriority="50"/>
    <w:lsdException w:name="Grid Table 6 Colorful Accent 5" w:locked="0" w:uiPriority="51"/>
    <w:lsdException w:name="Grid Table 7 Colorful Accent 5" w:locked="0" w:uiPriority="52"/>
    <w:lsdException w:name="Grid Table 1 Light Accent 6" w:locked="0" w:uiPriority="46"/>
    <w:lsdException w:name="Grid Table 2 Accent 6" w:locked="0" w:uiPriority="47"/>
    <w:lsdException w:name="Grid Table 3 Accent 6" w:locked="0" w:uiPriority="48"/>
    <w:lsdException w:name="Grid Table 4 Accent 6" w:locked="0" w:uiPriority="49"/>
    <w:lsdException w:name="Grid Table 5 Dark Accent 6" w:locked="0" w:uiPriority="50"/>
    <w:lsdException w:name="Grid Table 6 Colorful Accent 6" w:locked="0" w:uiPriority="51"/>
    <w:lsdException w:name="Grid Table 7 Colorful Accent 6" w:locked="0" w:uiPriority="52"/>
    <w:lsdException w:name="List Table 1 Light" w:locked="0" w:uiPriority="46"/>
    <w:lsdException w:name="List Table 2" w:locked="0" w:uiPriority="47"/>
    <w:lsdException w:name="List Table 3" w:locked="0" w:uiPriority="48"/>
    <w:lsdException w:name="List Table 4" w:locked="0" w:uiPriority="49"/>
    <w:lsdException w:name="List Table 5 Dark" w:locked="0" w:uiPriority="50"/>
    <w:lsdException w:name="List Table 6 Colorful" w:locked="0" w:uiPriority="51"/>
    <w:lsdException w:name="List Table 7 Colorful" w:locked="0" w:uiPriority="52"/>
    <w:lsdException w:name="List Table 1 Light Accent 1" w:locked="0" w:uiPriority="46"/>
    <w:lsdException w:name="List Table 2 Accent 1" w:locked="0" w:uiPriority="47"/>
    <w:lsdException w:name="List Table 3 Accent 1" w:locked="0" w:uiPriority="48"/>
    <w:lsdException w:name="List Table 4 Accent 1" w:locked="0" w:uiPriority="49"/>
    <w:lsdException w:name="List Table 5 Dark Accent 1" w:locked="0" w:uiPriority="50"/>
    <w:lsdException w:name="List Table 6 Colorful Accent 1" w:locked="0" w:uiPriority="51"/>
    <w:lsdException w:name="List Table 7 Colorful Accent 1" w:locked="0" w:uiPriority="52"/>
    <w:lsdException w:name="List Table 1 Light Accent 2" w:locked="0" w:uiPriority="46"/>
    <w:lsdException w:name="List Table 2 Accent 2" w:locked="0" w:uiPriority="47"/>
    <w:lsdException w:name="List Table 3 Accent 2" w:locked="0" w:uiPriority="48"/>
    <w:lsdException w:name="List Table 4 Accent 2" w:locked="0" w:uiPriority="49"/>
    <w:lsdException w:name="List Table 5 Dark Accent 2" w:locked="0" w:uiPriority="50"/>
    <w:lsdException w:name="List Table 6 Colorful Accent 2" w:locked="0" w:uiPriority="51"/>
    <w:lsdException w:name="List Table 7 Colorful Accent 2" w:locked="0" w:uiPriority="52"/>
    <w:lsdException w:name="List Table 1 Light Accent 3" w:locked="0" w:uiPriority="46"/>
    <w:lsdException w:name="List Table 2 Accent 3" w:locked="0" w:uiPriority="47"/>
    <w:lsdException w:name="List Table 3 Accent 3" w:locked="0" w:uiPriority="48"/>
    <w:lsdException w:name="List Table 4 Accent 3" w:locked="0" w:uiPriority="49"/>
    <w:lsdException w:name="List Table 5 Dark Accent 3" w:locked="0" w:uiPriority="50"/>
    <w:lsdException w:name="List Table 6 Colorful Accent 3" w:locked="0" w:uiPriority="51"/>
    <w:lsdException w:name="List Table 7 Colorful Accent 3" w:locked="0" w:uiPriority="52"/>
    <w:lsdException w:name="List Table 1 Light Accent 4" w:locked="0" w:uiPriority="46"/>
    <w:lsdException w:name="List Table 2 Accent 4" w:locked="0" w:uiPriority="47"/>
    <w:lsdException w:name="List Table 3 Accent 4" w:locked="0" w:uiPriority="48"/>
    <w:lsdException w:name="List Table 4 Accent 4" w:locked="0" w:uiPriority="49"/>
    <w:lsdException w:name="List Table 5 Dark Accent 4" w:locked="0" w:uiPriority="50"/>
    <w:lsdException w:name="List Table 6 Colorful Accent 4" w:locked="0" w:uiPriority="51"/>
    <w:lsdException w:name="List Table 7 Colorful Accent 4" w:locked="0" w:uiPriority="52"/>
    <w:lsdException w:name="List Table 1 Light Accent 5" w:locked="0" w:uiPriority="46"/>
    <w:lsdException w:name="List Table 2 Accent 5" w:locked="0" w:uiPriority="47"/>
    <w:lsdException w:name="List Table 3 Accent 5" w:locked="0" w:uiPriority="48"/>
    <w:lsdException w:name="List Table 4 Accent 5" w:locked="0" w:uiPriority="49"/>
    <w:lsdException w:name="List Table 5 Dark Accent 5" w:locked="0" w:uiPriority="50"/>
    <w:lsdException w:name="List Table 6 Colorful Accent 5" w:locked="0" w:uiPriority="51"/>
    <w:lsdException w:name="List Table 7 Colorful Accent 5" w:locked="0" w:uiPriority="52"/>
    <w:lsdException w:name="List Table 1 Light Accent 6" w:locked="0" w:uiPriority="46"/>
    <w:lsdException w:name="List Table 2 Accent 6" w:locked="0" w:uiPriority="47"/>
    <w:lsdException w:name="List Table 3 Accent 6" w:locked="0" w:uiPriority="48"/>
    <w:lsdException w:name="List Table 4 Accent 6" w:locked="0" w:uiPriority="49"/>
    <w:lsdException w:name="List Table 5 Dark Accent 6" w:locked="0" w:uiPriority="50"/>
    <w:lsdException w:name="List Table 6 Colorful Accent 6" w:locked="0" w:uiPriority="51"/>
    <w:lsdException w:name="List Table 7 Colorful Accent 6" w:locked="0" w:uiPriority="52"/>
    <w:lsdException w:name="Mention" w:locked="0" w:semiHidden="1" w:unhideWhenUsed="1"/>
    <w:lsdException w:name="Smart Hyperlink" w:locked="0" w:semiHidden="1" w:unhideWhenUsed="1"/>
    <w:lsdException w:name="Hashtag" w:locked="0" w:semiHidden="1" w:unhideWhenUsed="1"/>
    <w:lsdException w:name="Unresolved Mention" w:locked="0" w:semiHidden="1" w:unhideWhenUsed="1"/>
    <w:lsdException w:name="Smart Link" w:locked="0" w:semiHidden="1" w:unhideWhenUsed="1"/>
  </w:latentStyles>
  <w:style w:type="paragraph" w:default="1" w:styleId="Normal">
    <w:name w:val="Normal"/>
    <w:uiPriority w:val="1"/>
    <w:semiHidden/>
    <w:rsid w:val="00692661"/>
    <w:pPr>
      <w:jc w:val="both"/>
    </w:pPr>
    <w:rPr>
      <w:rFonts w:eastAsia="Times New Roman"/>
      <w:sz w:val="22"/>
      <w:szCs w:val="24"/>
      <w:lang w:val="es-ES" w:eastAsia="en-US"/>
    </w:rPr>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paragraph" w:customStyle="1" w:styleId="texto">
    <w:name w:val="texto"/>
    <w:basedOn w:val="Normal"/>
    <w:locked/>
    <w:rsid w:val="00BA711C"/>
    <w:pPr>
      <w:spacing w:before="100" w:beforeAutospacing="1" w:after="100" w:afterAutospacing="1"/>
    </w:pPr>
    <w:rPr>
      <w:rFonts w:ascii="Arial" w:hAnsi="Arial"/>
      <w:color w:val="000000"/>
      <w:szCs w:val="18"/>
    </w:rPr>
  </w:style>
  <w:style w:type="paragraph" w:customStyle="1" w:styleId="Texto0">
    <w:name w:val="Texto"/>
    <w:basedOn w:val="Normal"/>
    <w:link w:val="TextoChar"/>
    <w:qFormat/>
    <w:rsid w:val="00026C85"/>
    <w:pPr>
      <w:spacing w:before="120" w:after="120"/>
    </w:pPr>
  </w:style>
  <w:style w:type="paragraph" w:customStyle="1" w:styleId="Negrita">
    <w:name w:val="Negrita"/>
    <w:basedOn w:val="Texto0"/>
    <w:link w:val="NegritaChar1"/>
    <w:uiPriority w:val="1"/>
    <w:qFormat/>
    <w:rsid w:val="00243EC6"/>
    <w:pPr>
      <w:spacing w:before="0" w:after="0"/>
    </w:pPr>
    <w:rPr>
      <w:rFonts w:ascii="Franklin Gothic Medium" w:hAnsi="Franklin Gothic Medium"/>
    </w:rPr>
  </w:style>
  <w:style w:type="paragraph" w:customStyle="1" w:styleId="italica">
    <w:name w:val="italica"/>
    <w:basedOn w:val="Normal"/>
    <w:link w:val="italicaChar"/>
    <w:autoRedefine/>
    <w:qFormat/>
    <w:rsid w:val="003554C5"/>
    <w:pPr>
      <w:outlineLvl w:val="0"/>
    </w:pPr>
    <w:rPr>
      <w:i/>
      <w:color w:val="000000"/>
    </w:rPr>
  </w:style>
  <w:style w:type="paragraph" w:customStyle="1" w:styleId="numeracion">
    <w:name w:val="numeracion"/>
    <w:basedOn w:val="Texto0"/>
    <w:uiPriority w:val="1"/>
    <w:qFormat/>
    <w:rsid w:val="003554C5"/>
    <w:pPr>
      <w:numPr>
        <w:numId w:val="1"/>
      </w:numPr>
      <w:ind w:left="432" w:firstLine="0"/>
    </w:pPr>
  </w:style>
  <w:style w:type="paragraph" w:customStyle="1" w:styleId="vinetas">
    <w:name w:val="vinetas"/>
    <w:basedOn w:val="numeracion"/>
    <w:uiPriority w:val="1"/>
    <w:qFormat/>
    <w:rsid w:val="003554C5"/>
    <w:pPr>
      <w:numPr>
        <w:numId w:val="2"/>
      </w:numPr>
      <w:ind w:left="792"/>
    </w:pPr>
  </w:style>
  <w:style w:type="paragraph" w:customStyle="1" w:styleId="CC">
    <w:name w:val="CC"/>
    <w:basedOn w:val="Texto0"/>
    <w:link w:val="CCChar"/>
    <w:qFormat/>
    <w:rsid w:val="00AE3929"/>
    <w:pPr>
      <w:spacing w:before="0" w:after="0"/>
    </w:pPr>
    <w:rPr>
      <w:sz w:val="18"/>
      <w:szCs w:val="18"/>
    </w:rPr>
  </w:style>
  <w:style w:type="paragraph" w:styleId="Encabezado">
    <w:name w:val="header"/>
    <w:basedOn w:val="Normal"/>
    <w:link w:val="EncabezadoCar"/>
    <w:uiPriority w:val="99"/>
    <w:unhideWhenUsed/>
    <w:rsid w:val="00D43D57"/>
    <w:pPr>
      <w:tabs>
        <w:tab w:val="center" w:pos="4680"/>
        <w:tab w:val="right" w:pos="9360"/>
      </w:tabs>
    </w:pPr>
  </w:style>
  <w:style w:type="character" w:customStyle="1" w:styleId="TextoChar">
    <w:name w:val="Texto Char"/>
    <w:basedOn w:val="Fuentedeprrafopredeter"/>
    <w:link w:val="Texto0"/>
    <w:rsid w:val="00026C85"/>
    <w:rPr>
      <w:rFonts w:eastAsia="Times New Roman"/>
      <w:sz w:val="22"/>
      <w:szCs w:val="24"/>
      <w:lang w:val="es-ES"/>
    </w:rPr>
  </w:style>
  <w:style w:type="character" w:customStyle="1" w:styleId="CCChar">
    <w:name w:val="CC Char"/>
    <w:basedOn w:val="TextoChar"/>
    <w:link w:val="CC"/>
    <w:rsid w:val="00AE3929"/>
    <w:rPr>
      <w:rFonts w:eastAsia="Times New Roman"/>
      <w:sz w:val="18"/>
      <w:szCs w:val="18"/>
      <w:lang w:val="es-ES"/>
    </w:rPr>
  </w:style>
  <w:style w:type="character" w:customStyle="1" w:styleId="EncabezadoCar">
    <w:name w:val="Encabezado Car"/>
    <w:basedOn w:val="Fuentedeprrafopredeter"/>
    <w:link w:val="Encabezado"/>
    <w:uiPriority w:val="99"/>
    <w:rsid w:val="00D43D57"/>
    <w:rPr>
      <w:rFonts w:eastAsia="Times New Roman"/>
      <w:szCs w:val="24"/>
      <w:lang w:val="es-ES"/>
    </w:rPr>
  </w:style>
  <w:style w:type="paragraph" w:styleId="Piedepgina">
    <w:name w:val="footer"/>
    <w:basedOn w:val="Normal"/>
    <w:link w:val="PiedepginaCar"/>
    <w:uiPriority w:val="99"/>
    <w:unhideWhenUsed/>
    <w:rsid w:val="00D43D57"/>
    <w:pPr>
      <w:tabs>
        <w:tab w:val="center" w:pos="4680"/>
        <w:tab w:val="right" w:pos="9360"/>
      </w:tabs>
    </w:pPr>
  </w:style>
  <w:style w:type="character" w:customStyle="1" w:styleId="PiedepginaCar">
    <w:name w:val="Pie de página Car"/>
    <w:basedOn w:val="Fuentedeprrafopredeter"/>
    <w:link w:val="Piedepgina"/>
    <w:uiPriority w:val="99"/>
    <w:rsid w:val="00D43D57"/>
    <w:rPr>
      <w:rFonts w:eastAsia="Times New Roman"/>
      <w:szCs w:val="24"/>
      <w:lang w:val="es-ES"/>
    </w:rPr>
  </w:style>
  <w:style w:type="paragraph" w:customStyle="1" w:styleId="Piepagina">
    <w:name w:val="Pie pagina"/>
    <w:basedOn w:val="CC"/>
    <w:link w:val="PiepaginaChar"/>
    <w:uiPriority w:val="1"/>
    <w:qFormat/>
    <w:rsid w:val="005C173B"/>
    <w:rPr>
      <w:color w:val="004990"/>
      <w:sz w:val="16"/>
      <w:szCs w:val="16"/>
    </w:rPr>
  </w:style>
  <w:style w:type="character" w:customStyle="1" w:styleId="PiepaginaChar">
    <w:name w:val="Pie pagina Char"/>
    <w:basedOn w:val="CCChar"/>
    <w:link w:val="Piepagina"/>
    <w:uiPriority w:val="1"/>
    <w:rsid w:val="005C173B"/>
    <w:rPr>
      <w:rFonts w:eastAsia="Times New Roman"/>
      <w:color w:val="004990"/>
      <w:sz w:val="16"/>
      <w:szCs w:val="16"/>
      <w:lang w:val="es-ES" w:eastAsia="en-US"/>
    </w:rPr>
  </w:style>
  <w:style w:type="paragraph" w:customStyle="1" w:styleId="encabezado0">
    <w:name w:val="encabezado"/>
    <w:basedOn w:val="Texto0"/>
    <w:uiPriority w:val="1"/>
    <w:qFormat/>
    <w:rsid w:val="00F1297C"/>
    <w:pPr>
      <w:spacing w:before="0" w:after="0"/>
    </w:pPr>
  </w:style>
  <w:style w:type="table" w:styleId="Tablaconcuadrcula">
    <w:name w:val="Table Grid"/>
    <w:basedOn w:val="Tablanormal"/>
    <w:uiPriority w:val="59"/>
    <w:locked/>
    <w:rsid w:val="00D32808"/>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customStyle="1" w:styleId="TextoTabla">
    <w:name w:val="Texto Tabla"/>
    <w:basedOn w:val="Texto0"/>
    <w:link w:val="TextoTablaChar"/>
    <w:uiPriority w:val="1"/>
    <w:qFormat/>
    <w:rsid w:val="00C64425"/>
    <w:pPr>
      <w:spacing w:before="20" w:after="20"/>
    </w:pPr>
    <w:rPr>
      <w:sz w:val="20"/>
    </w:rPr>
  </w:style>
  <w:style w:type="table" w:customStyle="1" w:styleId="LightShading-Accent11">
    <w:name w:val="Light Shading - Accent 11"/>
    <w:basedOn w:val="Tablanormal"/>
    <w:uiPriority w:val="60"/>
    <w:locked/>
    <w:rsid w:val="00F8680D"/>
    <w:rPr>
      <w:color w:val="2A6094" w:themeColor="accent1" w:themeShade="BF"/>
    </w:rPr>
    <w:tblPr>
      <w:tblStyleRowBandSize w:val="1"/>
      <w:tblStyleColBandSize w:val="1"/>
      <w:tblBorders>
        <w:top w:val="single" w:sz="8" w:space="0" w:color="3882C6" w:themeColor="accent1"/>
        <w:bottom w:val="single" w:sz="8" w:space="0" w:color="3882C6" w:themeColor="accent1"/>
      </w:tblBorders>
    </w:tblPr>
    <w:tblStylePr w:type="fir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lastRow">
      <w:pPr>
        <w:spacing w:before="0" w:after="0" w:line="240" w:lineRule="auto"/>
      </w:pPr>
      <w:rPr>
        <w:b/>
        <w:bCs/>
      </w:rPr>
      <w:tblPr/>
      <w:tcPr>
        <w:tcBorders>
          <w:top w:val="single" w:sz="8" w:space="0" w:color="3882C6" w:themeColor="accent1"/>
          <w:left w:val="nil"/>
          <w:bottom w:val="single" w:sz="8" w:space="0" w:color="3882C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DDFF1" w:themeFill="accent1" w:themeFillTint="3F"/>
      </w:tcPr>
    </w:tblStylePr>
    <w:tblStylePr w:type="band1Horz">
      <w:tblPr/>
      <w:tcPr>
        <w:tcBorders>
          <w:left w:val="nil"/>
          <w:right w:val="nil"/>
          <w:insideH w:val="nil"/>
          <w:insideV w:val="nil"/>
        </w:tcBorders>
        <w:shd w:val="clear" w:color="auto" w:fill="CDDFF1" w:themeFill="accent1" w:themeFillTint="3F"/>
      </w:tcPr>
    </w:tblStylePr>
  </w:style>
  <w:style w:type="table" w:styleId="Sombreadoclaro-nfasis6">
    <w:name w:val="Light Shading Accent 6"/>
    <w:basedOn w:val="Tablanormal"/>
    <w:uiPriority w:val="60"/>
    <w:locked/>
    <w:rsid w:val="00F8680D"/>
    <w:rPr>
      <w:color w:val="5282BE" w:themeColor="accent6" w:themeShade="BF"/>
    </w:rPr>
    <w:tblPr>
      <w:tblStyleRowBandSize w:val="1"/>
      <w:tblStyleColBandSize w:val="1"/>
      <w:tblBorders>
        <w:top w:val="single" w:sz="8" w:space="0" w:color="95B3D7" w:themeColor="accent6"/>
        <w:bottom w:val="single" w:sz="8" w:space="0" w:color="95B3D7" w:themeColor="accent6"/>
      </w:tblBorders>
    </w:tblPr>
    <w:tblStylePr w:type="fir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lastRow">
      <w:pPr>
        <w:spacing w:before="0" w:after="0" w:line="240" w:lineRule="auto"/>
      </w:pPr>
      <w:rPr>
        <w:b/>
        <w:bCs/>
      </w:rPr>
      <w:tblPr/>
      <w:tcPr>
        <w:tcBorders>
          <w:top w:val="single" w:sz="8" w:space="0" w:color="95B3D7" w:themeColor="accent6"/>
          <w:left w:val="nil"/>
          <w:bottom w:val="single" w:sz="8" w:space="0" w:color="95B3D7"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4ECF5" w:themeFill="accent6" w:themeFillTint="3F"/>
      </w:tcPr>
    </w:tblStylePr>
    <w:tblStylePr w:type="band1Horz">
      <w:tblPr/>
      <w:tcPr>
        <w:tcBorders>
          <w:left w:val="nil"/>
          <w:right w:val="nil"/>
          <w:insideH w:val="nil"/>
          <w:insideV w:val="nil"/>
        </w:tcBorders>
        <w:shd w:val="clear" w:color="auto" w:fill="E4ECF5" w:themeFill="accent6" w:themeFillTint="3F"/>
      </w:tcPr>
    </w:tblStylePr>
  </w:style>
  <w:style w:type="table" w:styleId="Sombreadomedio1-nfasis6">
    <w:name w:val="Medium Shading 1 Accent 6"/>
    <w:basedOn w:val="Tablanormal"/>
    <w:uiPriority w:val="63"/>
    <w:locked/>
    <w:rsid w:val="00F8680D"/>
    <w:tblPr>
      <w:tblStyleRowBandSize w:val="1"/>
      <w:tblStyleColBandSize w:val="1"/>
      <w:tbl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single" w:sz="8" w:space="0" w:color="AFC5E1" w:themeColor="accent6" w:themeTint="BF"/>
      </w:tblBorders>
    </w:tblPr>
    <w:tblStylePr w:type="firstRow">
      <w:pPr>
        <w:spacing w:before="0" w:after="0" w:line="240" w:lineRule="auto"/>
      </w:pPr>
      <w:rPr>
        <w:b/>
        <w:bCs/>
        <w:color w:val="000000" w:themeColor="background1"/>
      </w:rPr>
      <w:tblPr/>
      <w:tcPr>
        <w:tcBorders>
          <w:top w:val="single" w:sz="8"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shd w:val="clear" w:color="auto" w:fill="95B3D7" w:themeFill="accent6"/>
      </w:tcPr>
    </w:tblStylePr>
    <w:tblStylePr w:type="lastRow">
      <w:pPr>
        <w:spacing w:before="0" w:after="0" w:line="240" w:lineRule="auto"/>
      </w:pPr>
      <w:rPr>
        <w:b/>
        <w:bCs/>
      </w:rPr>
      <w:tblPr/>
      <w:tcPr>
        <w:tcBorders>
          <w:top w:val="double" w:sz="6" w:space="0" w:color="AFC5E1" w:themeColor="accent6" w:themeTint="BF"/>
          <w:left w:val="single" w:sz="8" w:space="0" w:color="AFC5E1" w:themeColor="accent6" w:themeTint="BF"/>
          <w:bottom w:val="single" w:sz="8" w:space="0" w:color="AFC5E1" w:themeColor="accent6" w:themeTint="BF"/>
          <w:right w:val="single" w:sz="8" w:space="0" w:color="AFC5E1" w:themeColor="accent6" w:themeTint="BF"/>
          <w:insideH w:val="nil"/>
          <w:insideV w:val="nil"/>
        </w:tcBorders>
      </w:tcPr>
    </w:tblStylePr>
    <w:tblStylePr w:type="firstCol">
      <w:rPr>
        <w:b/>
        <w:bCs/>
      </w:rPr>
    </w:tblStylePr>
    <w:tblStylePr w:type="lastCol">
      <w:rPr>
        <w:b/>
        <w:bCs/>
      </w:rPr>
    </w:tblStylePr>
    <w:tblStylePr w:type="band1Vert">
      <w:tblPr/>
      <w:tcPr>
        <w:shd w:val="clear" w:color="auto" w:fill="E4ECF5" w:themeFill="accent6" w:themeFillTint="3F"/>
      </w:tcPr>
    </w:tblStylePr>
    <w:tblStylePr w:type="band1Horz">
      <w:tblPr/>
      <w:tcPr>
        <w:tcBorders>
          <w:insideH w:val="nil"/>
          <w:insideV w:val="nil"/>
        </w:tcBorders>
        <w:shd w:val="clear" w:color="auto" w:fill="E4ECF5" w:themeFill="accent6" w:themeFillTint="3F"/>
      </w:tcPr>
    </w:tblStylePr>
    <w:tblStylePr w:type="band2Horz">
      <w:tblPr/>
      <w:tcPr>
        <w:tcBorders>
          <w:insideH w:val="nil"/>
          <w:insideV w:val="nil"/>
        </w:tcBorders>
      </w:tcPr>
    </w:tblStylePr>
  </w:style>
  <w:style w:type="table" w:styleId="Listaclara-nfasis6">
    <w:name w:val="Light List Accent 6"/>
    <w:basedOn w:val="Tablanormal"/>
    <w:uiPriority w:val="61"/>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tblBorders>
    </w:tblPr>
    <w:tblStylePr w:type="firstRow">
      <w:pPr>
        <w:spacing w:before="0" w:after="0" w:line="240" w:lineRule="auto"/>
      </w:pPr>
      <w:rPr>
        <w:b/>
        <w:bCs/>
        <w:color w:val="000000" w:themeColor="background1"/>
      </w:rPr>
      <w:tblPr/>
      <w:tcPr>
        <w:shd w:val="clear" w:color="auto" w:fill="95B3D7" w:themeFill="accent6"/>
      </w:tcPr>
    </w:tblStylePr>
    <w:tblStylePr w:type="lastRow">
      <w:pPr>
        <w:spacing w:before="0" w:after="0" w:line="240" w:lineRule="auto"/>
      </w:pPr>
      <w:rPr>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tcBorders>
      </w:tcPr>
    </w:tblStylePr>
    <w:tblStylePr w:type="firstCol">
      <w:rPr>
        <w:b/>
        <w:bCs/>
      </w:rPr>
    </w:tblStylePr>
    <w:tblStylePr w:type="lastCol">
      <w:rPr>
        <w:b/>
        <w:bCs/>
      </w:r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style>
  <w:style w:type="table" w:styleId="Cuadrculaclara-nfasis6">
    <w:name w:val="Light Grid Accent 6"/>
    <w:basedOn w:val="Tablanormal"/>
    <w:uiPriority w:val="62"/>
    <w:locked/>
    <w:rsid w:val="00F8680D"/>
    <w:tblPr>
      <w:tblStyleRowBandSize w:val="1"/>
      <w:tblStyleColBandSize w:val="1"/>
      <w:tblBorders>
        <w:top w:val="single" w:sz="8" w:space="0" w:color="95B3D7" w:themeColor="accent6"/>
        <w:left w:val="single" w:sz="8" w:space="0" w:color="95B3D7" w:themeColor="accent6"/>
        <w:bottom w:val="single" w:sz="8" w:space="0" w:color="95B3D7" w:themeColor="accent6"/>
        <w:right w:val="single" w:sz="8" w:space="0" w:color="95B3D7" w:themeColor="accent6"/>
        <w:insideH w:val="single" w:sz="8" w:space="0" w:color="95B3D7" w:themeColor="accent6"/>
        <w:insideV w:val="single" w:sz="8" w:space="0" w:color="95B3D7"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18" w:space="0" w:color="95B3D7" w:themeColor="accent6"/>
          <w:right w:val="single" w:sz="8" w:space="0" w:color="95B3D7" w:themeColor="accent6"/>
          <w:insideH w:val="nil"/>
          <w:insideV w:val="single" w:sz="8" w:space="0" w:color="95B3D7"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5B3D7" w:themeColor="accent6"/>
          <w:left w:val="single" w:sz="8" w:space="0" w:color="95B3D7" w:themeColor="accent6"/>
          <w:bottom w:val="single" w:sz="8" w:space="0" w:color="95B3D7" w:themeColor="accent6"/>
          <w:right w:val="single" w:sz="8" w:space="0" w:color="95B3D7" w:themeColor="accent6"/>
          <w:insideH w:val="nil"/>
          <w:insideV w:val="single" w:sz="8" w:space="0" w:color="95B3D7"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tcPr>
    </w:tblStylePr>
    <w:tblStylePr w:type="band1Vert">
      <w:tblPr/>
      <w:tcPr>
        <w:tcBorders>
          <w:top w:val="single" w:sz="8" w:space="0" w:color="95B3D7" w:themeColor="accent6"/>
          <w:left w:val="single" w:sz="8" w:space="0" w:color="95B3D7" w:themeColor="accent6"/>
          <w:bottom w:val="single" w:sz="8" w:space="0" w:color="95B3D7" w:themeColor="accent6"/>
          <w:right w:val="single" w:sz="8" w:space="0" w:color="95B3D7" w:themeColor="accent6"/>
        </w:tcBorders>
        <w:shd w:val="clear" w:color="auto" w:fill="E4ECF5" w:themeFill="accent6" w:themeFillTint="3F"/>
      </w:tcPr>
    </w:tblStylePr>
    <w:tblStylePr w:type="band1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shd w:val="clear" w:color="auto" w:fill="E4ECF5" w:themeFill="accent6" w:themeFillTint="3F"/>
      </w:tcPr>
    </w:tblStylePr>
    <w:tblStylePr w:type="band2Horz">
      <w:tblPr/>
      <w:tcPr>
        <w:tcBorders>
          <w:top w:val="single" w:sz="8" w:space="0" w:color="95B3D7" w:themeColor="accent6"/>
          <w:left w:val="single" w:sz="8" w:space="0" w:color="95B3D7" w:themeColor="accent6"/>
          <w:bottom w:val="single" w:sz="8" w:space="0" w:color="95B3D7" w:themeColor="accent6"/>
          <w:right w:val="single" w:sz="8" w:space="0" w:color="95B3D7" w:themeColor="accent6"/>
          <w:insideV w:val="single" w:sz="8" w:space="0" w:color="95B3D7" w:themeColor="accent6"/>
        </w:tcBorders>
      </w:tcPr>
    </w:tblStylePr>
  </w:style>
  <w:style w:type="table" w:customStyle="1" w:styleId="Correspondencia1">
    <w:name w:val="Correspondencia1"/>
    <w:basedOn w:val="Tablanormal"/>
    <w:uiPriority w:val="99"/>
    <w:qFormat/>
    <w:locked/>
    <w:rsid w:val="0085692C"/>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paragraph" w:styleId="Textodeglobo">
    <w:name w:val="Balloon Text"/>
    <w:basedOn w:val="Normal"/>
    <w:link w:val="TextodegloboCar"/>
    <w:uiPriority w:val="99"/>
    <w:semiHidden/>
    <w:unhideWhenUsed/>
    <w:locked/>
    <w:rsid w:val="00060C03"/>
    <w:rPr>
      <w:rFonts w:ascii="Tahoma" w:hAnsi="Tahoma" w:cs="Tahoma"/>
      <w:sz w:val="16"/>
      <w:szCs w:val="16"/>
    </w:rPr>
  </w:style>
  <w:style w:type="character" w:customStyle="1" w:styleId="TextodegloboCar">
    <w:name w:val="Texto de globo Car"/>
    <w:basedOn w:val="Fuentedeprrafopredeter"/>
    <w:link w:val="Textodeglobo"/>
    <w:uiPriority w:val="99"/>
    <w:semiHidden/>
    <w:rsid w:val="00060C03"/>
    <w:rPr>
      <w:rFonts w:ascii="Tahoma" w:eastAsia="Times New Roman" w:hAnsi="Tahoma" w:cs="Tahoma"/>
      <w:sz w:val="16"/>
      <w:szCs w:val="16"/>
      <w:lang w:val="es-ES" w:eastAsia="en-US"/>
    </w:rPr>
  </w:style>
  <w:style w:type="character" w:customStyle="1" w:styleId="NegritaChar1">
    <w:name w:val="Negrita Char1"/>
    <w:basedOn w:val="Fuentedeprrafopredeter"/>
    <w:link w:val="Negrita"/>
    <w:uiPriority w:val="1"/>
    <w:rsid w:val="00243EC6"/>
    <w:rPr>
      <w:rFonts w:ascii="Franklin Gothic Medium" w:eastAsia="Times New Roman" w:hAnsi="Franklin Gothic Medium"/>
      <w:sz w:val="22"/>
      <w:szCs w:val="24"/>
      <w:lang w:val="es-ES" w:eastAsia="en-US"/>
    </w:rPr>
  </w:style>
  <w:style w:type="paragraph" w:customStyle="1" w:styleId="CentradoResaltado">
    <w:name w:val="Centrado Resaltado"/>
    <w:basedOn w:val="Normal"/>
    <w:link w:val="CentradoResaltadoChar"/>
    <w:uiPriority w:val="1"/>
    <w:qFormat/>
    <w:rsid w:val="00243EC6"/>
    <w:pPr>
      <w:spacing w:before="240" w:after="240"/>
      <w:jc w:val="center"/>
    </w:pPr>
    <w:rPr>
      <w:rFonts w:ascii="Franklin Gothic Medium" w:hAnsi="Franklin Gothic Medium"/>
    </w:rPr>
  </w:style>
  <w:style w:type="character" w:customStyle="1" w:styleId="CentradoResaltadoChar">
    <w:name w:val="Centrado Resaltado Char"/>
    <w:basedOn w:val="Fuentedeprrafopredeter"/>
    <w:link w:val="CentradoResaltado"/>
    <w:uiPriority w:val="1"/>
    <w:rsid w:val="00243EC6"/>
    <w:rPr>
      <w:rFonts w:ascii="Franklin Gothic Medium" w:eastAsia="Times New Roman" w:hAnsi="Franklin Gothic Medium"/>
      <w:sz w:val="22"/>
      <w:szCs w:val="24"/>
      <w:lang w:val="es-ES" w:eastAsia="en-US"/>
    </w:rPr>
  </w:style>
  <w:style w:type="character" w:customStyle="1" w:styleId="TextoTablaChar">
    <w:name w:val="Texto Tabla Char"/>
    <w:basedOn w:val="TextoChar"/>
    <w:link w:val="TextoTabla"/>
    <w:uiPriority w:val="1"/>
    <w:rsid w:val="00C9305E"/>
    <w:rPr>
      <w:rFonts w:eastAsia="Times New Roman"/>
      <w:sz w:val="22"/>
      <w:szCs w:val="24"/>
      <w:lang w:val="es-ES" w:eastAsia="en-US"/>
    </w:rPr>
  </w:style>
  <w:style w:type="character" w:customStyle="1" w:styleId="italicaChar">
    <w:name w:val="italica Char"/>
    <w:basedOn w:val="Fuentedeprrafopredeter"/>
    <w:link w:val="italica"/>
    <w:rsid w:val="00C9305E"/>
    <w:rPr>
      <w:rFonts w:eastAsia="Times New Roman"/>
      <w:i/>
      <w:color w:val="000000"/>
      <w:sz w:val="22"/>
      <w:szCs w:val="24"/>
      <w:lang w:val="es-ES" w:eastAsia="en-US"/>
    </w:rPr>
  </w:style>
  <w:style w:type="paragraph" w:customStyle="1" w:styleId="EncabezadoTabla">
    <w:name w:val="EncabezadoTabla"/>
    <w:basedOn w:val="Negrita"/>
    <w:rsid w:val="00243EC6"/>
    <w:pPr>
      <w:jc w:val="center"/>
    </w:pPr>
    <w:rPr>
      <w:bCs/>
      <w:color w:val="000000" w:themeColor="background1"/>
      <w:szCs w:val="20"/>
    </w:rPr>
  </w:style>
  <w:style w:type="character" w:styleId="Textodelmarcadordeposicin">
    <w:name w:val="Placeholder Text"/>
    <w:basedOn w:val="Fuentedeprrafopredeter"/>
    <w:uiPriority w:val="99"/>
    <w:semiHidden/>
    <w:locked/>
    <w:rsid w:val="00BF4EBD"/>
    <w:rPr>
      <w:color w:val="808080"/>
    </w:rPr>
  </w:style>
  <w:style w:type="paragraph" w:styleId="Textonotapie">
    <w:name w:val="footnote text"/>
    <w:aliases w:val=" Car Car,Car Car, Car Char,Car,Car Char, Car,Car1,fn,texto de nota al pie,Texto nota pie Car Car Car Car Car Car Car Car,Texto nota pie Car Car Car,Footnote Text Char Char Char Char Char Char,Texto nota pie Car Car Car Car Car"/>
    <w:basedOn w:val="Normal"/>
    <w:link w:val="TextonotapieCar"/>
    <w:uiPriority w:val="99"/>
    <w:unhideWhenUsed/>
    <w:qFormat/>
    <w:locked/>
    <w:rsid w:val="00486D97"/>
    <w:rPr>
      <w:sz w:val="20"/>
      <w:szCs w:val="20"/>
    </w:rPr>
  </w:style>
  <w:style w:type="character" w:customStyle="1" w:styleId="TextonotapieCar">
    <w:name w:val="Texto nota pie Car"/>
    <w:aliases w:val=" Car Car Car,Car Car Car, Car Char Car,Car Car1,Car Char Car, Car Car1,Car1 Car,fn Car,texto de nota al pie Car,Texto nota pie Car Car Car Car Car Car Car Car Car,Texto nota pie Car Car Car Car,Texto nota pie Car Car Car Car Car Car"/>
    <w:basedOn w:val="Fuentedeprrafopredeter"/>
    <w:link w:val="Textonotapie"/>
    <w:uiPriority w:val="99"/>
    <w:rsid w:val="00486D97"/>
    <w:rPr>
      <w:rFonts w:eastAsia="Times New Roman"/>
      <w:lang w:val="es-ES" w:eastAsia="en-US"/>
    </w:rPr>
  </w:style>
  <w:style w:type="character" w:styleId="Refdenotaalpie">
    <w:name w:val="footnote reference"/>
    <w:aliases w:val="FC,ftref,referencia nota al pie,Ref,de nota al pie,16 Point,Superscript 6 Point,BVI fnr,Footnote Reference Number,Footnote Reference_LVL6,Footnote Reference_LVL61,Footnote Reference_LVL62,Footnote Reference_LVL63,fr,Char Char1,titulo"/>
    <w:basedOn w:val="Fuentedeprrafopredeter"/>
    <w:uiPriority w:val="99"/>
    <w:unhideWhenUsed/>
    <w:qFormat/>
    <w:locked/>
    <w:rsid w:val="00486D97"/>
    <w:rPr>
      <w:vertAlign w:val="superscript"/>
    </w:rPr>
  </w:style>
  <w:style w:type="table" w:customStyle="1" w:styleId="Correspondencia11">
    <w:name w:val="Correspondencia11"/>
    <w:basedOn w:val="Tablanormal"/>
    <w:uiPriority w:val="99"/>
    <w:qFormat/>
    <w:locked/>
    <w:rsid w:val="00486D97"/>
    <w:pPr>
      <w:spacing w:before="20" w:after="20"/>
    </w:pPr>
    <w:tblPr>
      <w:tblStyleRowBandSize w:val="1"/>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tblStylePr w:type="firstRow">
      <w:rPr>
        <w:rFonts w:ascii="Franklin Gothic Book" w:hAnsi="Franklin Gothic Book"/>
        <w:b/>
        <w:sz w:val="20"/>
      </w:rPr>
      <w:tblPr/>
      <w:tcPr>
        <w:tcBorders>
          <w:top w:val="nil"/>
          <w:left w:val="nil"/>
          <w:bottom w:val="single" w:sz="4" w:space="0" w:color="E9EFF7" w:themeColor="accent6" w:themeTint="33"/>
          <w:right w:val="nil"/>
          <w:insideH w:val="nil"/>
          <w:insideV w:val="nil"/>
          <w:tl2br w:val="nil"/>
          <w:tr2bl w:val="nil"/>
        </w:tcBorders>
        <w:shd w:val="clear" w:color="auto" w:fill="95B3D7" w:themeFill="accent6"/>
      </w:tcPr>
    </w:tblStylePr>
    <w:tblStylePr w:type="lastRow">
      <w:rPr>
        <w:rFonts w:ascii="Franklin Gothic Book" w:hAnsi="Franklin Gothic Book"/>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tblStylePr w:type="band1Horz">
      <w:rPr>
        <w:rFonts w:ascii="Franklin Gothic Book" w:hAnsi="Franklin Gothic Book"/>
        <w:color w:val="auto"/>
        <w:sz w:val="20"/>
      </w:rPr>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tcPr>
    </w:tblStylePr>
    <w:tblStylePr w:type="band2Horz">
      <w:tblPr/>
      <w:tcPr>
        <w:tcBorders>
          <w:top w:val="single" w:sz="4" w:space="0" w:color="E9EFF7" w:themeColor="accent6" w:themeTint="33"/>
          <w:left w:val="single" w:sz="4" w:space="0" w:color="E9EFF7" w:themeColor="accent6" w:themeTint="33"/>
          <w:bottom w:val="single" w:sz="4" w:space="0" w:color="E9EFF7" w:themeColor="accent6" w:themeTint="33"/>
          <w:right w:val="single" w:sz="4" w:space="0" w:color="E9EFF7" w:themeColor="accent6" w:themeTint="33"/>
          <w:insideH w:val="single" w:sz="4" w:space="0" w:color="E9EFF7" w:themeColor="accent6" w:themeTint="33"/>
          <w:insideV w:val="single" w:sz="4" w:space="0" w:color="E9EFF7" w:themeColor="accent6" w:themeTint="33"/>
          <w:tl2br w:val="nil"/>
          <w:tr2bl w:val="nil"/>
        </w:tcBorders>
        <w:shd w:val="clear" w:color="auto" w:fill="D4E0EF" w:themeFill="accent6" w:themeFillTint="66"/>
      </w:tcPr>
    </w:tblStylePr>
  </w:style>
  <w:style w:type="character" w:styleId="Hipervnculo">
    <w:name w:val="Hyperlink"/>
    <w:basedOn w:val="Fuentedeprrafopredeter"/>
    <w:uiPriority w:val="99"/>
    <w:unhideWhenUsed/>
    <w:locked/>
    <w:rsid w:val="00486D97"/>
    <w:rPr>
      <w:color w:val="4F81BD" w:themeColor="hyperlink"/>
      <w:u w:val="single"/>
    </w:rPr>
  </w:style>
  <w:style w:type="paragraph" w:styleId="Prrafodelista">
    <w:name w:val="List Paragraph"/>
    <w:basedOn w:val="Normal"/>
    <w:uiPriority w:val="34"/>
    <w:locked/>
    <w:rsid w:val="00486D97"/>
    <w:pPr>
      <w:ind w:left="720"/>
      <w:contextualSpacing/>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30554499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image" Target="media/image3.emf"/><Relationship Id="rId26" Type="http://schemas.openxmlformats.org/officeDocument/2006/relationships/footer" Target="footer3.xml"/><Relationship Id="rId3" Type="http://schemas.openxmlformats.org/officeDocument/2006/relationships/customXml" Target="../customXml/item3.xml"/><Relationship Id="rId21" Type="http://schemas.openxmlformats.org/officeDocument/2006/relationships/header" Target="header1.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package" Target="embeddings/Microsoft_Word_Document1.docx"/><Relationship Id="rId25" Type="http://schemas.openxmlformats.org/officeDocument/2006/relationships/header" Target="header3.xml"/><Relationship Id="rId2" Type="http://schemas.openxmlformats.org/officeDocument/2006/relationships/customXml" Target="../customXml/item2.xml"/><Relationship Id="rId16" Type="http://schemas.openxmlformats.org/officeDocument/2006/relationships/image" Target="media/image2.emf"/><Relationship Id="rId20" Type="http://schemas.openxmlformats.org/officeDocument/2006/relationships/image" Target="media/image4.jpeg"/><Relationship Id="rId29" Type="http://schemas.openxmlformats.org/officeDocument/2006/relationships/theme" Target="theme/theme1.xml"/><Relationship Id="rId24" Type="http://schemas.openxmlformats.org/officeDocument/2006/relationships/footer" Target="footer2.xml"/><Relationship Id="rId6" Type="http://schemas.openxmlformats.org/officeDocument/2006/relationships/customXml" Target="../customXml/item6.xml"/><Relationship Id="rId11" Type="http://schemas.openxmlformats.org/officeDocument/2006/relationships/webSettings" Target="webSettings.xml"/><Relationship Id="rId28" Type="http://schemas.openxmlformats.org/officeDocument/2006/relationships/glossaryDocument" Target="glossary/document.xml"/><Relationship Id="rId15" Type="http://schemas.openxmlformats.org/officeDocument/2006/relationships/package" Target="embeddings/Microsoft_Word_Document.docx"/><Relationship Id="rId23" Type="http://schemas.openxmlformats.org/officeDocument/2006/relationships/footer" Target="footer1.xml"/><Relationship Id="rId10" Type="http://schemas.openxmlformats.org/officeDocument/2006/relationships/settings" Target="settings.xml"/><Relationship Id="rId19" Type="http://schemas.openxmlformats.org/officeDocument/2006/relationships/package" Target="embeddings/Microsoft_Word_Document2.docx"/><Relationship Id="rId27" Type="http://schemas.openxmlformats.org/officeDocument/2006/relationships/fontTable" Target="fontTable.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2.xml"/></Relationships>
</file>

<file path=word/_rels/footer2.xml.rels><?xml version="1.0" encoding="UTF-8" standalone="yes"?>
<Relationships xmlns="http://schemas.openxmlformats.org/package/2006/relationships"><Relationship Id="rId1" Type="http://schemas.openxmlformats.org/officeDocument/2006/relationships/image" Target="media/image7.emf"/></Relationships>
</file>

<file path=word/_rels/footer3.xml.rels><?xml version="1.0" encoding="UTF-8" standalone="yes"?>
<Relationships xmlns="http://schemas.openxmlformats.org/package/2006/relationships"><Relationship Id="rId1" Type="http://schemas.openxmlformats.org/officeDocument/2006/relationships/image" Target="media/image7.emf"/></Relationships>
</file>

<file path=word/_rels/header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image" Target="media/image5.png"/></Relationships>
</file>

<file path=word/_rels/header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image" Target="media/image5.png"/></Relationships>
</file>

<file path=word/_rels/settings.xml.rels><?xml version="1.0" encoding="UTF-8" standalone="yes"?>
<Relationships xmlns="http://schemas.openxmlformats.org/package/2006/relationships"><Relationship Id="rId1" Type="http://schemas.openxmlformats.org/officeDocument/2006/relationships/attachedTemplate" Target="https://intrabccr.bccr.fi.cr/sites/gec2020/PlantillasCorrespondenciaInterna/plantilla-DAI.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E7216AD0B87C4B04BF29A9465C3EE77B"/>
        <w:category>
          <w:name w:val="General"/>
          <w:gallery w:val="placeholder"/>
        </w:category>
        <w:types>
          <w:type w:val="bbPlcHdr"/>
        </w:types>
        <w:behaviors>
          <w:behavior w:val="content"/>
        </w:behaviors>
        <w:guid w:val="{E6BAA107-EBDC-4212-B855-77B9B6131607}"/>
      </w:docPartPr>
      <w:docPartBody>
        <w:p w:rsidR="00486DC6" w:rsidRDefault="00486DC6">
          <w:pPr>
            <w:pStyle w:val="E7216AD0B87C4B04BF29A9465C3EE77B"/>
          </w:pPr>
          <w:r w:rsidRPr="001634BB">
            <w:rPr>
              <w:rStyle w:val="Textodelmarcadordeposicin"/>
            </w:rPr>
            <w:t>Haga clic aquí para escribir texto.</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Wingdings 3">
    <w:panose1 w:val="050401020108070707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Book">
    <w:panose1 w:val="020B05030201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08"/>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86DC6"/>
    <w:rsid w:val="00486DC6"/>
    <w:rsid w:val="008B582A"/>
    <w:rsid w:val="00A80922"/>
  </w:rsids>
  <m:mathPr>
    <m:mathFont m:val="Cambria Math"/>
    <m:brkBin m:val="before"/>
    <m:brkBinSub m:val="--"/>
    <m:smallFrac m:val="0"/>
    <m:dispDef/>
    <m:lMargin m:val="0"/>
    <m:rMargin m:val="0"/>
    <m:defJc m:val="centerGroup"/>
    <m:wrapIndent m:val="1440"/>
    <m:intLim m:val="subSup"/>
    <m:naryLim m:val="undOvr"/>
  </m:mathPr>
  <w:themeFontLang w:val="es-CR"/>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4"/>
        <w:szCs w:val="24"/>
        <w:lang w:val="es-CR" w:eastAsia="es-CR"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Fuentedeprrafopredeter">
    <w:name w:val="Default Paragraph Font"/>
    <w:uiPriority w:val="1"/>
    <w:semiHidden/>
    <w:unhideWhenUsed/>
  </w:style>
  <w:style w:type="table" w:default="1" w:styleId="Tablanormal">
    <w:name w:val="Normal Table"/>
    <w:uiPriority w:val="99"/>
    <w:semiHidden/>
    <w:unhideWhenUsed/>
    <w:tblPr>
      <w:tblInd w:w="0" w:type="dxa"/>
      <w:tblCellMar>
        <w:top w:w="0" w:type="dxa"/>
        <w:left w:w="108" w:type="dxa"/>
        <w:bottom w:w="0" w:type="dxa"/>
        <w:right w:w="108" w:type="dxa"/>
      </w:tblCellMar>
    </w:tblPr>
  </w:style>
  <w:style w:type="numbering" w:default="1" w:styleId="Sinlista">
    <w:name w:val="No List"/>
    <w:uiPriority w:val="99"/>
    <w:semiHidden/>
    <w:unhideWhenUsed/>
  </w:style>
  <w:style w:type="character" w:styleId="Textodelmarcadordeposicin">
    <w:name w:val="Placeholder Text"/>
    <w:basedOn w:val="Fuentedeprrafopredeter"/>
    <w:uiPriority w:val="99"/>
    <w:semiHidden/>
    <w:rPr>
      <w:color w:val="808080"/>
    </w:rPr>
  </w:style>
  <w:style w:type="paragraph" w:customStyle="1" w:styleId="E7216AD0B87C4B04BF29A9465C3EE77B">
    <w:name w:val="E7216AD0B87C4B04BF29A9465C3EE77B"/>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Tema de Office">
  <a:themeElements>
    <a:clrScheme name="BCCR">
      <a:dk1>
        <a:srgbClr val="000000"/>
      </a:dk1>
      <a:lt1>
        <a:srgbClr val="000000"/>
      </a:lt1>
      <a:dk2>
        <a:srgbClr val="000000"/>
      </a:dk2>
      <a:lt2>
        <a:srgbClr val="EEECE1"/>
      </a:lt2>
      <a:accent1>
        <a:srgbClr val="3882C6"/>
      </a:accent1>
      <a:accent2>
        <a:srgbClr val="FFE18B"/>
      </a:accent2>
      <a:accent3>
        <a:srgbClr val="A9CD69"/>
      </a:accent3>
      <a:accent4>
        <a:srgbClr val="FEAA5E"/>
      </a:accent4>
      <a:accent5>
        <a:srgbClr val="5DB3C7"/>
      </a:accent5>
      <a:accent6>
        <a:srgbClr val="95B3D7"/>
      </a:accent6>
      <a:hlink>
        <a:srgbClr val="4F81BD"/>
      </a:hlink>
      <a:folHlink>
        <a:srgbClr val="7F7F7F"/>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_xmlsignatures/_rels/origin.sigs.rels>&#65279;<?xml version="1.0" encoding="utf-8"?><Relationships xmlns="http://schemas.openxmlformats.org/package/2006/relationships"><Relationship Type="http://schemas.openxmlformats.org/package/2006/relationships/digital-signature/signature" Target="/_xmlsignatures/sig1.xml" Id="rId1" /></Relationships>
</file>

<file path=_xmlsignatures/sig1.xml><?xml version="1.0" encoding="utf-8"?>
<Signature xmlns="http://www.w3.org/2000/09/xmldsig#" Id="idPackageSignature">
  <SignedInfo>
    <CanonicalizationMethod Algorithm="http://www.w3.org/TR/2001/REC-xml-c14n-20010315"/>
    <SignatureMethod Algorithm="http://www.w3.org/2001/04/xmldsig-more#rsa-sha256"/>
    <Reference Type="http://www.w3.org/2000/09/xmldsig#Object" URI="#idPackageObject">
      <DigestMethod Algorithm="http://www.w3.org/2001/04/xmlenc#sha256"/>
      <DigestValue>ZB8gFmDIV8g4JcijFOtCTR2mhPKjKMrXFD9seuaN8L0=</DigestValue>
    </Reference>
    <Reference Type="http://uri.etsi.org/01903#SignedProperties" URI="#idSignedProperties">
      <Transforms>
        <Transform Algorithm="http://www.w3.org/TR/2001/REC-xml-c14n-20010315"/>
      </Transforms>
      <DigestMethod Algorithm="http://www.w3.org/2001/04/xmlenc#sha256"/>
      <DigestValue>fCCGquauObKmb8CCNZ/Kl8IVr4E+Hg/Qkj6nupcPz8E=</DigestValue>
    </Reference>
  </SignedInfo>
  <SignatureValue>NaVa3ZGVpZ/l1MMyqy/jK5xUeasM0d5cMDGt3OEwqEMdWiLvVKAvGkMY1g+cEd5jc7SfSGsA/2nPA3iW5CGZ62CoBf9Opb0k8THIkgKse3fcgLwQ6S2Lg2I+5NkEm0czj+Ll80UW9SCuwoRkGmB1vk5HGHp2oskbcWkgXS6VzLFM1AaELO/41n9d3Uza/lo0843DUSpCHKDiAKiyLHc9ibhGZsEUwBAx5Bwts0ZQwthkZ2cM+dP1LLIu/8E1ILq0kpxIUeaomHAj9F6oRMysllfNghw1n+2blw+v60GpBF+C/hCkDyLKQaPgDfCGqLLyxEEjQP8WRmsvK3xDV24BQA==</SignatureValue>
  <KeyInfo>
    <X509Data>
      <X509Certificate>MIIFrzCCBJegAwIBAgITFAARudWHE/OFDecnywACABG51TANBgkqhkiG9w0BAQsFADCBmTEZMBcGA1UEBRMQQ1BKLTQtMDAwLTAwNDAxNzELMAkGA1UEBhMCQ1IxJDAiBgNVBAoTG0JBTkNPIENFTlRSQUwgREUgQ09TVEEgUklDQTEiMCAGA1UECxMZRElWSVNJT04gU0lTVEVNQVMgREUgUEFHTzElMCMGA1UEAxMcQ0EgU0lOUEUgLSBQRVJTT05BIEZJU0lDQSB2MjAeFw0yMzA5MTQyMTEzMDNaFw0yNzA5MTMyMTEzMDNaMIGrMRkwFwYDVQQFExBDUEYtMDEtMDcyOS0wMjU1MRgwFgYDVQQEEw9MSVpBTk8gQkFSQUhPTkExEDAOBgNVBCoTB01BUklCRUwxCzAJBgNVBAYTAkNSMRcwFQYDVQQKEw5QRVJTT05BIEZJU0lDQTESMBAGA1UECxMJQ0lVREFEQU5PMSgwJgYDVQQDEx9NQVJJQkVMIExJWkFOTyBCQVJBSE9OQSAoRklSTUEpMIIBIjANBgkqhkiG9w0BAQEFAAOCAQ8AMIIBCgKCAQEAj4wSDMqD1srnx0DS6z+pP67Nx0DlctsrzXdqRsddcQ3plIWXcYcARiwphspB77jPwGTnmkT5knr3/VTG3T6PrADlJgQHMks/RENOD0qr5SSO9qIOBf8RxgBySJlGWat/X6BnA/hFJZEFkrCuS31m1eXfas/tquegCRpXpkzwEwEHv+ihunqzq0W6yq4+yHXwxLM7TQP3VmnH+Y8vHiTqe5SeaWOzfzf79kde94MsRSwCO/prjDBXFVdiH2RlmOqQ+YQSlron6xoP3gPn5cC7AOluVM/uMfzWX2VVg4UKcN3EayJtG+zc0plY6s2lI3QGrMtNDLU7k9AXDYQ6N6yNIQIDAQABo4IB2jCCAdYwHQYDVR0OBBYEFD1vIMsg/uEsFIJ7ahc9oM7+b5cnMB8GA1UdIwQYMBaAFAlI/5tUAjbdMKRvs+Ivif5fd8qZMGEGA1UdHwRaMFgwVqBUoFKGUGh0dHA6Ly9mZGkuc2lucGUuZmkuY3IvcmVwb3NpdG9yaW8vQ0ElMjBTSU5QRSUyMC0lMjBQRVJTT05BJTIwRklTSUNBJTIwdjIoMikuY3JsMIGYBggrBgEFBQcBAQSBizCBiDBcBggrBgEFBQcwAoZQaHR0cDovL2ZkaS5zaW5wZS5maS5jci9yZXBvc2l0b3Jpby9DQSUyMFNJTlBFJTIwLSUyMFBFUlNPTkElMjBGSVNJQ0ElMjB2MigyKS5jcnQwKAYIKwYBBQUHMAGGHGh0dHA6Ly9vY3NwLnNpbnBlLmZpLmNyL29jc3AwDgYDVR0PAQH/BAQDAgbAMD0GCSsGAQQBgjcVBwQwMC4GJisGAQQBgjcVCIXE6luC0eM1lZEbgvmXGIaly2uBf4G50nKBnr94AgFkAgEHMBMGA1UdJQQMMAoGCCsGAQUFBwMEMBsGCSsGAQQBgjcVCgQOMAwwCgYIKwYBBQUHAwQwFQYDVR0gBA4wDDAKBghggTwBAQEBAjANBgkqhkiG9w0BAQsFAAOCAQEAmyqVIyjE1FxymHldQ83139bAYKKxPe2qt/ImJ29hfGjn3eIk944EQxkXwKl2q+63t4TYVxYVqjkNxDzLONDzIMwJrt/5IDl3MSKXw4KABGNCTpf5BAbbL8h4jjlCUN+/3KDBsOvTIzFzljnVDmbULAg1BSYhkOg0uABAYxVpiLNbTl/4OhjExmUMCJEDjBh1/3tCwcihuMwNopOebRttBYRedvnNwR1Q5ICZF3L88PcVMxdmJV35VxHd4g4JI9fokYZjNdTLpOJ21QeXluNIfnBQiOKc0Wwelopd4kpCofojd/jbdulJaLw692GyijlcRkfNWPEy/TWiwwcE8DpXFw==</X509Certificate>
    </X509Data>
  </KeyInfo>
  <Object Id="idPackageObject">
    <Manifest>
      <Reference URI="/_rels/.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Mq3mDDWudLiaQFa1psBgLG+/en7p7r8re0MtlxnuiUI=</DigestValue>
      </Reference>
      <Reference URI="/word/_rels/document.xml.rels?ContentType=application/vnd.openxmlformats-package.relationships+xml">
        <Transforms>
          <Transform Algorithm="http://schemas.openxmlformats.org/package/2006/RelationshipTransform">
            <mdssi:RelationshipReference xmlns:mdssi="http://schemas.openxmlformats.org/package/2006/digital-signature" SourceId="rId8"/>
            <mdssi:RelationshipReference xmlns:mdssi="http://schemas.openxmlformats.org/package/2006/digital-signature" SourceId="rId13"/>
            <mdssi:RelationshipReference xmlns:mdssi="http://schemas.openxmlformats.org/package/2006/digital-signature" SourceId="rId18"/>
            <mdssi:RelationshipReference xmlns:mdssi="http://schemas.openxmlformats.org/package/2006/digital-signature" SourceId="rId26"/>
            <mdssi:RelationshipReference xmlns:mdssi="http://schemas.openxmlformats.org/package/2006/digital-signature" SourceId="rId21"/>
            <mdssi:RelationshipReference xmlns:mdssi="http://schemas.openxmlformats.org/package/2006/digital-signature" SourceId="rId12"/>
            <mdssi:RelationshipReference xmlns:mdssi="http://schemas.openxmlformats.org/package/2006/digital-signature" SourceId="rId17"/>
            <mdssi:RelationshipReference xmlns:mdssi="http://schemas.openxmlformats.org/package/2006/digital-signature" SourceId="rId25"/>
            <mdssi:RelationshipReference xmlns:mdssi="http://schemas.openxmlformats.org/package/2006/digital-signature" SourceId="rId16"/>
            <mdssi:RelationshipReference xmlns:mdssi="http://schemas.openxmlformats.org/package/2006/digital-signature" SourceId="rId20"/>
            <mdssi:RelationshipReference xmlns:mdssi="http://schemas.openxmlformats.org/package/2006/digital-signature" SourceId="rId29"/>
            <mdssi:RelationshipReference xmlns:mdssi="http://schemas.openxmlformats.org/package/2006/digital-signature" SourceId="rId11"/>
            <mdssi:RelationshipReference xmlns:mdssi="http://schemas.openxmlformats.org/package/2006/digital-signature" SourceId="rId24"/>
            <mdssi:RelationshipReference xmlns:mdssi="http://schemas.openxmlformats.org/package/2006/digital-signature" SourceId="rId15"/>
            <mdssi:RelationshipReference xmlns:mdssi="http://schemas.openxmlformats.org/package/2006/digital-signature" SourceId="rId23"/>
            <mdssi:RelationshipReference xmlns:mdssi="http://schemas.openxmlformats.org/package/2006/digital-signature" SourceId="rId28"/>
            <mdssi:RelationshipReference xmlns:mdssi="http://schemas.openxmlformats.org/package/2006/digital-signature" SourceId="rId10"/>
            <mdssi:RelationshipReference xmlns:mdssi="http://schemas.openxmlformats.org/package/2006/digital-signature" SourceId="rId19"/>
            <mdssi:RelationshipReference xmlns:mdssi="http://schemas.openxmlformats.org/package/2006/digital-signature" SourceId="rId9"/>
            <mdssi:RelationshipReference xmlns:mdssi="http://schemas.openxmlformats.org/package/2006/digital-signature" SourceId="rId14"/>
            <mdssi:RelationshipReference xmlns:mdssi="http://schemas.openxmlformats.org/package/2006/digital-signature" SourceId="rId22"/>
            <mdssi:RelationshipReference xmlns:mdssi="http://schemas.openxmlformats.org/package/2006/digital-signature" SourceId="rId27"/>
          </Transform>
          <Transform Algorithm="http://www.w3.org/TR/2001/REC-xml-c14n-20010315"/>
        </Transforms>
        <DigestMethod Algorithm="http://www.w3.org/2001/04/xmlenc#sha256"/>
        <DigestValue>9BoCpuWisac3iouT4o7HstOry3Qba63i1QNNvHva08k=</DigestValue>
      </Reference>
      <Reference URI="/word/_rels/footer3.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hm7iu2cHHoBBHPWbuD69zWed/ppgl9fynQhyrUmjPMY=</DigestValue>
      </Reference>
      <Reference URI="/word/_rels/header3.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tRusjR2ee6TdZyDmS99JD+ZGq/jheUIWqZczulStH6c=</DigestValue>
      </Reference>
      <Reference URI="/word/_rels/footer2.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hm7iu2cHHoBBHPWbuD69zWed/ppgl9fynQhyrUmjPMY=</DigestValue>
      </Reference>
      <Reference URI="/word/glossary/_rels/document.xml.rels?ContentType=application/vnd.openxmlformats-package.relationships+xml">
        <Transforms>
          <Transform Algorithm="http://schemas.openxmlformats.org/package/2006/RelationshipTransform">
            <mdssi:RelationshipReference xmlns:mdssi="http://schemas.openxmlformats.org/package/2006/digital-signature" SourceId="rId3"/>
            <mdssi:RelationshipReference xmlns:mdssi="http://schemas.openxmlformats.org/package/2006/digital-signature" SourceId="rId2"/>
            <mdssi:RelationshipReference xmlns:mdssi="http://schemas.openxmlformats.org/package/2006/digital-signature" SourceId="rId1"/>
            <mdssi:RelationshipReference xmlns:mdssi="http://schemas.openxmlformats.org/package/2006/digital-signature" SourceId="rId4"/>
          </Transform>
          <Transform Algorithm="http://www.w3.org/TR/2001/REC-xml-c14n-20010315"/>
        </Transforms>
        <DigestMethod Algorithm="http://www.w3.org/2001/04/xmlenc#sha256"/>
        <DigestValue>tI9MMc4dgyFVN51ZYv0+ie+qLoS977tYmLOtS8YjJ5U=</DigestValue>
      </Reference>
      <Reference URI="/word/_rels/settings.xml.rels?ContentType=application/vnd.openxmlformats-package.relationships+xml">
        <Transforms>
          <Transform Algorithm="http://schemas.openxmlformats.org/package/2006/RelationshipTransform">
            <mdssi:RelationshipReference xmlns:mdssi="http://schemas.openxmlformats.org/package/2006/digital-signature" SourceId="rId1"/>
          </Transform>
          <Transform Algorithm="http://www.w3.org/TR/2001/REC-xml-c14n-20010315"/>
        </Transforms>
        <DigestMethod Algorithm="http://www.w3.org/2001/04/xmlenc#sha256"/>
        <DigestValue>oDIFKvceXT5iH8Pj6xW3hzRhXUUoW1NffTfmJpJd87o=</DigestValue>
      </Reference>
      <Reference URI="/word/_rels/header2.xml.rels?ContentType=application/vnd.openxmlformats-package.relationships+xml">
        <Transforms>
          <Transform Algorithm="http://schemas.openxmlformats.org/package/2006/RelationshipTransform">
            <mdssi:RelationshipReference xmlns:mdssi="http://schemas.openxmlformats.org/package/2006/digital-signature" SourceId="rId2"/>
            <mdssi:RelationshipReference xmlns:mdssi="http://schemas.openxmlformats.org/package/2006/digital-signature" SourceId="rId1"/>
          </Transform>
          <Transform Algorithm="http://www.w3.org/TR/2001/REC-xml-c14n-20010315"/>
        </Transforms>
        <DigestMethod Algorithm="http://www.w3.org/2001/04/xmlenc#sha256"/>
        <DigestValue>tRusjR2ee6TdZyDmS99JD+ZGq/jheUIWqZczulStH6c=</DigestValue>
      </Reference>
      <Reference URI="/word/document.xml?ContentType=application/vnd.openxmlformats-officedocument.wordprocessingml.document.main+xml">
        <DigestMethod Algorithm="http://www.w3.org/2001/04/xmlenc#sha256"/>
        <DigestValue>baUA2fgiGM2DtLHUJSaNmv+YkR6qxCJqpAM5gDN9L8I=</DigestValue>
      </Reference>
      <Reference URI="/word/numbering.xml?ContentType=application/vnd.openxmlformats-officedocument.wordprocessingml.numbering+xml">
        <DigestMethod Algorithm="http://www.w3.org/2001/04/xmlenc#sha256"/>
        <DigestValue>IAd3cffLP5QefvNRB61OLq1uAOErFoGDlT89h1f4X/Q=</DigestValue>
      </Reference>
      <Reference URI="/word/endnotes.xml?ContentType=application/vnd.openxmlformats-officedocument.wordprocessingml.endnotes+xml">
        <DigestMethod Algorithm="http://www.w3.org/2001/04/xmlenc#sha256"/>
        <DigestValue>Gi4tB+GRaYVBAwHioWK7mK+Wqq97ZNcvTQkcdfLiVOw=</DigestValue>
      </Reference>
      <Reference URI="/word/media/image3.emf?ContentType=image/x-emf">
        <DigestMethod Algorithm="http://www.w3.org/2001/04/xmlenc#sha256"/>
        <DigestValue>JpHpy0Y3whQazoZg9e6RY7demjTGgR0BAkyQZPQG0yg=</DigestValue>
      </Reference>
      <Reference URI="/word/footer3.xml?ContentType=application/vnd.openxmlformats-officedocument.wordprocessingml.footer+xml">
        <DigestMethod Algorithm="http://www.w3.org/2001/04/xmlenc#sha256"/>
        <DigestValue>frLoY8q6avnISHdZTq7Y4+wpTtib/KbNgMC9Y/TapgY=</DigestValue>
      </Reference>
      <Reference URI="/word/media/image7.emf?ContentType=image/x-emf">
        <DigestMethod Algorithm="http://www.w3.org/2001/04/xmlenc#sha256"/>
        <DigestValue>EQeoPcoPPD0NqMiDPGouQJEQEnlO/w+Td37NCcMaesM=</DigestValue>
      </Reference>
      <Reference URI="/word/header1.xml?ContentType=application/vnd.openxmlformats-officedocument.wordprocessingml.header+xml">
        <DigestMethod Algorithm="http://www.w3.org/2001/04/xmlenc#sha256"/>
        <DigestValue>JpRZEc7SNXCB+GFsp7F0i5aw7U0MrdLohV+U7KA/d4c=</DigestValue>
      </Reference>
      <Reference URI="/word/footnotes.xml?ContentType=application/vnd.openxmlformats-officedocument.wordprocessingml.footnotes+xml">
        <DigestMethod Algorithm="http://www.w3.org/2001/04/xmlenc#sha256"/>
        <DigestValue>h3Lcy9hxahlZAt2jaSdHhRpkSmL9IaYdXaoEiKxJZjE=</DigestValue>
      </Reference>
      <Reference URI="/word/embeddings/Microsoft_Word_Document1.docx?ContentType=application/vnd.openxmlformats-officedocument.wordprocessingml.document">
        <DigestMethod Algorithm="http://www.w3.org/2001/04/xmlenc#sha256"/>
        <DigestValue>9tOHgv4wi0Ik3Q+t3bnvAvMaBaJPSWhbdVmnffKhf5A=</DigestValue>
      </Reference>
      <Reference URI="/word/header3.xml?ContentType=application/vnd.openxmlformats-officedocument.wordprocessingml.header+xml">
        <DigestMethod Algorithm="http://www.w3.org/2001/04/xmlenc#sha256"/>
        <DigestValue>Kqsv+eNSbcfwJ/bHSCw06/Faqrezh6E5Ni01L1oOEiE=</DigestValue>
      </Reference>
      <Reference URI="/word/media/image6.emf?ContentType=image/x-emf">
        <DigestMethod Algorithm="http://www.w3.org/2001/04/xmlenc#sha256"/>
        <DigestValue>QOeQGPZxFnTGz/uGa1kYfccLx9fZC/Y6eQHGY7KhrmY=</DigestValue>
      </Reference>
      <Reference URI="/word/media/image5.png?ContentType=image/png">
        <DigestMethod Algorithm="http://www.w3.org/2001/04/xmlenc#sha256"/>
        <DigestValue>6s43y4tlSWcv/FtGvocO2tWWgvnh5l2dXYgn6P+u5Ws=</DigestValue>
      </Reference>
      <Reference URI="/word/media/image2.emf?ContentType=image/x-emf">
        <DigestMethod Algorithm="http://www.w3.org/2001/04/xmlenc#sha256"/>
        <DigestValue>aNm6W8ZzwBxhc9ANrXbO7JAo1kn7Gb6aXCjrJBrcwcE=</DigestValue>
      </Reference>
      <Reference URI="/word/media/image4.jpeg?ContentType=image/jpeg">
        <DigestMethod Algorithm="http://www.w3.org/2001/04/xmlenc#sha256"/>
        <DigestValue>i5L6dPa91f4vprUe/qDpQrrKZLI1MiYL71asHHkAjWs=</DigestValue>
      </Reference>
      <Reference URI="/word/theme/theme1.xml?ContentType=application/vnd.openxmlformats-officedocument.theme+xml">
        <DigestMethod Algorithm="http://www.w3.org/2001/04/xmlenc#sha256"/>
        <DigestValue>9TZ4mZI8zGI3VflhVf7jIYdeWBzUvylr4fmB98sbr7g=</DigestValue>
      </Reference>
      <Reference URI="/word/webSettings.xml?ContentType=application/vnd.openxmlformats-officedocument.wordprocessingml.webSettings+xml">
        <DigestMethod Algorithm="http://www.w3.org/2001/04/xmlenc#sha256"/>
        <DigestValue>KXiX2cyAl/vZRZi1eSPnPC+IkhSVpZHbuMDiitGMJVo=</DigestValue>
      </Reference>
      <Reference URI="/word/footer2.xml?ContentType=application/vnd.openxmlformats-officedocument.wordprocessingml.footer+xml">
        <DigestMethod Algorithm="http://www.w3.org/2001/04/xmlenc#sha256"/>
        <DigestValue>rh6cMLHm+jYsHbq51qOJwFb1P9s3Z6oUbFw2Aakq0XI=</DigestValue>
      </Reference>
      <Reference URI="/word/embeddings/Microsoft_Word_Document.docx?ContentType=application/vnd.openxmlformats-officedocument.wordprocessingml.document">
        <DigestMethod Algorithm="http://www.w3.org/2001/04/xmlenc#sha256"/>
        <DigestValue>keXya30RAy1gDc7UBaFdrYtUrTJ+a5g6tdhjg+Jdc/k=</DigestValue>
      </Reference>
      <Reference URI="/word/footer1.xml?ContentType=application/vnd.openxmlformats-officedocument.wordprocessingml.footer+xml">
        <DigestMethod Algorithm="http://www.w3.org/2001/04/xmlenc#sha256"/>
        <DigestValue>n+kg0jb8qEoyP735LN0meLOM5ERNIClc2bVZagtrR7c=</DigestValue>
      </Reference>
      <Reference URI="/word/glossary/document.xml?ContentType=application/vnd.openxmlformats-officedocument.wordprocessingml.document.glossary+xml">
        <DigestMethod Algorithm="http://www.w3.org/2001/04/xmlenc#sha256"/>
        <DigestValue>L6iydeugzex3MMCqchWHFp2FavxUT8FM7qgBAaQciKo=</DigestValue>
      </Reference>
      <Reference URI="/word/glossary/webSettings.xml?ContentType=application/vnd.openxmlformats-officedocument.wordprocessingml.webSettings+xml">
        <DigestMethod Algorithm="http://www.w3.org/2001/04/xmlenc#sha256"/>
        <DigestValue>aiV+W4R9RzBNUYjXskqxO+Wr1BYNi7XxmwnrPMX8jv0=</DigestValue>
      </Reference>
      <Reference URI="/word/glossary/settings.xml?ContentType=application/vnd.openxmlformats-officedocument.wordprocessingml.settings+xml">
        <DigestMethod Algorithm="http://www.w3.org/2001/04/xmlenc#sha256"/>
        <DigestValue>6yrun2/UFlFMO6VbNRsMxteC2OyBaruCQV/R1faLDk4=</DigestValue>
      </Reference>
      <Reference URI="/word/glossary/styles.xml?ContentType=application/vnd.openxmlformats-officedocument.wordprocessingml.styles+xml">
        <DigestMethod Algorithm="http://www.w3.org/2001/04/xmlenc#sha256"/>
        <DigestValue>SvksuzWsO1Ru/6qeB0wKauMkgr8H/Bs4msZlC+34vdA=</DigestValue>
      </Reference>
      <Reference URI="/word/glossary/fontTable.xml?ContentType=application/vnd.openxmlformats-officedocument.wordprocessingml.fontTable+xml">
        <DigestMethod Algorithm="http://www.w3.org/2001/04/xmlenc#sha256"/>
        <DigestValue>AfNbrB+T0pHXBapM39u73VD1SPrVsk9dYnNk6seI1fk=</DigestValue>
      </Reference>
      <Reference URI="/word/settings.xml?ContentType=application/vnd.openxmlformats-officedocument.wordprocessingml.settings+xml">
        <DigestMethod Algorithm="http://www.w3.org/2001/04/xmlenc#sha256"/>
        <DigestValue>f9cCHq9mxXWL4Af6lAdDbDZcl6Vi7npwXgIHp2yA7T4=</DigestValue>
      </Reference>
      <Reference URI="/word/embeddings/Microsoft_Word_Document2.docx?ContentType=application/vnd.openxmlformats-officedocument.wordprocessingml.document">
        <DigestMethod Algorithm="http://www.w3.org/2001/04/xmlenc#sha256"/>
        <DigestValue>T5sK7lQ+JpXpYzOVdLDDbmbgcsx1gWeQONkc0h3tV1Q=</DigestValue>
      </Reference>
      <Reference URI="/word/styles.xml?ContentType=application/vnd.openxmlformats-officedocument.wordprocessingml.styles+xml">
        <DigestMethod Algorithm="http://www.w3.org/2001/04/xmlenc#sha256"/>
        <DigestValue>3bAfdD9/uRo0F5j2azqywRo6jbf8BblRnJoR9CCUzDA=</DigestValue>
      </Reference>
      <Reference URI="/word/media/image1.emf?ContentType=image/x-emf">
        <DigestMethod Algorithm="http://www.w3.org/2001/04/xmlenc#sha256"/>
        <DigestValue>ZqRetbTkAEGiptQFofMBuYCGei6E5+ASkB0Kb1aCQcM=</DigestValue>
      </Reference>
      <Reference URI="/word/header2.xml?ContentType=application/vnd.openxmlformats-officedocument.wordprocessingml.header+xml">
        <DigestMethod Algorithm="http://www.w3.org/2001/04/xmlenc#sha256"/>
        <DigestValue>87mFavArxaYUpmfDU08OoZeUaZ7JClLVNnyPCxeEIpE=</DigestValue>
      </Reference>
      <Reference URI="/word/fontTable.xml?ContentType=application/vnd.openxmlformats-officedocument.wordprocessingml.fontTable+xml">
        <DigestMethod Algorithm="http://www.w3.org/2001/04/xmlenc#sha256"/>
        <DigestValue>ewEMMQ6+eVjnOaCWtflk4buAT27kwU+izuZeV7LAlX4=</DigestValue>
      </Reference>
    </Manifest>
    <SignatureProperties>
      <SignatureProperty Id="idSignatureTime" Target="#idPackageSignature">
        <mdssi:SignatureTime xmlns:mdssi="http://schemas.openxmlformats.org/package/2006/digital-signature">
          <mdssi:Format>YYYY-MM-DDThh:mm:ssTZD</mdssi:Format>
          <mdssi:Value>2024-11-20T04:54:37Z</mdssi:Value>
        </mdssi:SignatureTime>
      </SignatureProperty>
    </SignatureProperties>
  </Object>
  <Object>
    <xd:QualifyingProperties xmlns:xd="http://uri.etsi.org/01903/v1.3.2#" Target="#idPackageSignature">
      <xd:SignedProperties Id="idSignedProperties">
        <xd:SignedSignatureProperties>
          <xd:SigningTime>2024-11-20T04:54:37Z</xd:SigningTime>
          <xd:SigningCertificate>
            <xd:Cert>
              <xd:CertDigest>
                <DigestMethod Algorithm="http://www.w3.org/2001/04/xmlenc#sha256"/>
                <DigestValue>Vty4Znw9JXnI7Fyl57Q34shgY4g2W+IyHObt0NM6InM=</DigestValue>
              </xd:CertDigest>
              <xd:IssuerSerial>
                <X509IssuerName>CN=CA SINPE - PERSONA FISICA v2, OU=DIVISION SISTEMAS DE PAGO, O=BANCO CENTRAL DE COSTA RICA, C=CR, SERIALNUMBER=CPJ-4-000-004017</X509IssuerName>
                <X509SerialNumber>446020935786728275859238936857383905419966933</X509SerialNumber>
              </xd:IssuerSerial>
            </xd:Cert>
          </xd:SigningCertificate>
        </xd:SignedSignatureProperties>
      </xd:SignedProperties>
      <xd:UnsignedProperties>
        <xd:UnsignedSignatureProperties>
          <xd:CertificateValues>
            <xd:EncapsulatedX509Certificate>MIINGzCCCwOgAwIBAgITSwAAAAcAcL/x2IQOfgAAAAAABzANBgkqhkiG9w0BAQ0FADB9MRkwFwYDVQQFExBDUEotMi0xMDAtMDk4MzExMQswCQYDVQQGEwJDUjEPMA0GA1UEChMGTUlDSVRUMQ0wCwYDVQQLEwREQ0ZEMTMwMQYDVQQDEypDQSBQT0xJVElDQSBQRVJTT05BIEZJU0lDQSAtIENPU1RBIFJJQ0EgdjIwHhcNMjMwMTI4MTk1NDE0WhcNMzEwMTI4MjAwNDE0WjCBmTEZMBcGA1UEBRMQQ1BKLTQtMDAwLTAwNDAxNzELMAkGA1UEBhMCQ1IxJDAiBgNVBAoTG0JBTkNPIENFTlRSQUwgREUgQ09TVEEgUklDQTEiMCAGA1UECxMZRElWSVNJT04gU0lTVEVNQVMgREUgUEFHTzElMCMGA1UEAxMcQ0EgU0lOUEUgLSBQRVJTT05BIEZJU0lDQSB2MjCCASIwDQYJKoZIhvcNAQEBBQADggEPADCCAQoCggEBAMz5NsnZcXohs5vBKOd7+BF6XA6HE9YkCH70pSq6SpPK5cGU/bH2Bf2YQwaVC2Me6BPTbR4JVp2umLgYvGkDnXDhIbkEUUGLjM3L/cDuKjr5nFpKItFH1OkjcwNmRPx2ufmUXsDcqaETvTNxbu6B8cAx+iccH9iUj5Vv0FKvhx/mTArMNA8lbz92RWrn5iy18OhOEOzlAQMr4TcTbLG2s5LJUlY+sFh0A50aUmLbEFvH+aNLL2znLdWCe0g78WUGA7dHAC1IqvRb/0CObD5Wm16tlkHZdQAac250KFLp4w5dQ8jPey4jAlIDYDs8SpnBqW1+Hhdw8pJvwSe7XcCkZ/cCAwEAAaOCCHUwgghxMBIGCSsGAQQBgjcVAQQFAgMCAAIwIwYJKwYBBAGCNxUCBBYEFPrUlznaBlVQaXszB52TsOeVJ6X1MB0GA1UdDgQWBBQJSP+bVAI23TCkb7PiL4n+X3fKmTCCBcoGA1UdIASCBcEwggW9MIIBEgYHYIE8AQEBATCCAQUwgaYGCCsGAQUFBwICMIGZHoGWAEkAbQBwAGwAZQBtAGUAbgB0AGEAIABsAGEAIABQAG8AbADtAHQAaQBjAGEAIABkAGUAIABsAGEAIABSAGEA7QB6ACAAQwBvAHMAdABhAHIAcgBpAGMAZQBuAHMAZQAgAGQAZQAgAEMAZQByAHQAaQBmAGkAYwBhAGMAaQDzAG4AIABEAGkAZwBpAHQAYQBsACAAdgAyMCkGCCsGAQUFBwIBFh1odHRwOi8vd3d3LmZpcm1hZGlnaXRhbC5nby5jcjAvBggrBgEFBQcCARYjaHR0cDovL3d3dy5taWNpdC5nby5jci9maXJtYWRpZ2l0YWwwggFPBghggTwBAQEBATCCAUEwgeIGCCsGAQUFBwICMIHVHoHSAEkAbQBwAGwAZQBtAGUAbgB0AGEAIABsAGEAIABQAG8AbADtAHQAaQBjAGEAIABkAGUAIABDAEEAIABFAG0AaQBzAG8AcgBhACAAcABhAHIAYQAgAFAAZQByAHMAbwBuAGEAIABGAO0AcwBpAGMAYQAgAHAAZQByAHQAZQBuAGUAYwBpAGUAbgB0AGUAIABhACAAbABhACAAUABLAEkAIABOAGEAYwBpAG8AbgBhAGwAIABkAGUAIABDAG8AcwB0AGEAIABSAGkAYwBhACAAdgAyMCkGCCsGAQUFBwIBFh1odHRwOi8vd3d3LmZpcm1hZGlnaXRhbC5nby5jcjAvBggrBgEFBQcCARYjaHR0cDovL3d3dy5taWNpdC5nby5jci9maXJtYWRpZ2l0YWwwggGmBghggTwBAQEBAjCCAZgwggE4BggrBgEFBQcCAjCCASoeggEmAEkAbQBwAGwAZQBtAGUAbgB0AGEAIABsAGEAIABQAG8AbABpAHQAaQBjAGEAIABwAGEAcgBhACAAYwBlAHIAdABpAGYAaQBjAGEAZABvACAAZABlACAAZgBpAHIAbQBhACAAZABpAGcAaQB0AGEAbA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gGmBghggTwBAQEBAzCCAZgwggE4BggrBgEFBQcCAjCCASoeggEmAEkAbQBwAGwAZQBtAGUAbgB0AGEAIABsAGEAIABQAG8AbABpAHQAaQBjAGEAIABwAGEAcgBhACAAYwBlAHIAdABpAGYAaQBjAGEAZABvACAAZABlACAAYQB1AHQAZQBuAHQAaQBjAGEAYwBpAG8AbgAgAGQAZQAgAHAAZQByAHMAbwBuAGEAcwAgAGYAaQBzAGkAYwBhAHMAIAAoAGMAaQB1AGQAYQBkAGEAbgBvAC8AcgBlAHMAaQBkAGUAbgB0AGUAKQAgAHAAZQByAHQAZQBuAGUAYwBpAGUAbgB0AGUAIABhACAAbABhACAAUABLAEkAIABOAGEAYwBpAG8AbgBhAGwAIABkAGUAIABDAG8AcwB0AGEAIABSAGkAYwBhACAAdgAyMCkGCCsGAQUFBwIBFh1odHRwOi8vd3d3LmZpcm1hZGlnaXRhbC5nby5jcjAvBggrBgEFBQcCARYjaHR0cDovL3d3dy5taWNpdC5nby5jci9maXJtYWRpZ2l0YWwwGQYJKwYBBAGCNxQCBAweCgBTAHUAYgBDAEEwCwYDVR0PBAQDAgGGMBIGA1UdEwEB/wQIMAYBAf8CAQAwHwYDVR0jBBgwFoAUaJ1pNsuEbnvqk2EZ/1gwHdX/XMswgeoGA1UdHwSB4jCB3zCB3KCB2aCB1oZmaHR0cDovL3d3dy5maXJtYWRpZ2l0YWwuZ28uY3IvcmVwb3NpdG9yaW8vQ0ElMjBQT0xJVElDQSUyMFBFUlNPTkElMjBGSVNJQ0ElMjAtJTIwQ09TVEElMjBSSUNBJTIwdjIuY3JshmxodHRwOi8vd3d3Lm1pY2l0LmdvLmNyL2Zpcm1hZGlnaXRhbC9yZXBvc2l0b3Jpby9DQSUyMFBPTElUSUNBJTIwUEVSU09OQSUyMEZJU0lDQSUyMC0lMjBDT1NUQSUyMFJJQ0ElMjB2Mi5jcmwwgf4GCCsGAQUFBwEBBIHxMIHuMHIGCCsGAQUFBzAChmZodHRwOi8vd3d3LmZpcm1hZGlnaXRhbC5nby5jci9yZXBvc2l0b3Jpby9DQSUyMFBPTElUSUNBJTIwUEVSU09OQSUyMEZJU0lDQSUyMC0lMjBDT1NUQSUyMFJJQ0ElMjB2Mi5jcnQweAYIKwYBBQUHMAKGbGh0dHA6Ly93d3cubWljaXQuZ28uY3IvZmlybWFkaWdpdGFsL3JlcG9zaXRvcmlvL0NBJTIwUE9MSVRJQ0ElMjBQRVJTT05BJTIwRklTSUNBJTIwLSUyMENPU1RBJTIwUklDQSUyMHYyLmNydDANBgkqhkiG9w0BAQ0FAAOCAgEAM6JXv1xaqoFHWc8wl4tKrmmWnsYczBcNEN/0bRKkh7sw2ZC4RJmz6z0GpP/qEzicFRTCE7C6gehhL7nDNTC/JhXLPAG0NRWxX36KvkvcQA/WXMy80h6SCWnsecFGfF9tPhjQqWykYxfeZl1REj54GXl44ReU+2B8twObeov4G8sHG1nsSR4AhFeVCRBXnSNIWUfqayTiijwU6lgbV3RSh3mNQivZonfBi3DY4ObM2XvnIaBsymfEj0oykCNn+Tx/hIsJ0Z5F9cQd4V5SwaCYggVOtwM+HuZuQitefIR2z1lfw9QoOyvCjdPkRwkHm+Mp3TlDyyItRjaWO676KF6Uiv/f0C1MW1VzWlF0EXoHoKqy9lrrrnt3EadGIUINQW0NMHnJAUNzM92ETUaM/f1vfW6fGuW+IToekCh6rQzkpW/z5BPY1ugLSHiGJYDuSRUqpbqZO3gFrVN/KEAjAg/jZCh1gGoG/eKphNF88mb1d30JV9lbbcLzqRWuhVzgaH5RzNyf/fR1JVjlbVfqmsPw1xehDOd7QcNxW9SRFmEuiJH6sho/k8erKm4K/LP5jqJjHgtT9zqYwL+Y+Ntipe+9TuRDytFQ2wjsEji14N5h00XXPoW8wn7TdywkVAkq0IUUa1DqSDUwybgZOGrGS5tIq71yPPOvvcaYwm7RJf/PQkI=</xd:EncapsulatedX509Certificate>
            <xd:EncapsulatedX509Certificate>MIIMrDCCCpSgAwIBAgITTgAAAAJzjeZ3/o5oQAAAAAAAAjANBgkqhkiG9w0BAQ0FADBzMRkwFwYDVQQFExBDUEotMi0xMDAtMDk4MzExMQ0wCwYDVQQLEwREQ0ZEMQ8wDQYDVQQKEwZNSUNJVFQxCzAJBgNVBAYTAkNSMSkwJwYDVQQDEyBDQSBSQUlaIE5BQ0lPTkFMIC0gQ09TVEEgUklDQSB2MjAeFw0xNTAyMjUxODA4MzhaFw0zMTAyMjUxODE4MzhaMH0xGTAXBgNVBAUTEENQSi0yLTEwMC0wOTgzMTExCzAJBgNVBAYTAkNSMQ8wDQYDVQQKEwZNSUNJVFQxDTALBgNVBAsTBERDRkQxMzAxBgNVBAMTKkNBIFBPTElUSUNBIFBFUlNPTkEgRklTSUNBIC0gQ09TVEEgUklDQSB2MjCCAiIwDQYJKoZIhvcNAQEBBQADggIPADCCAgoCggIBANkkXhbXpjPWMmmjmKLZBpk+EsM/nBp0JgPBtQFmnmA0d4fPlKXy8/sD0buS1QRDZZAerSvprfyaiKPAEpZpOWCl2fu46MQyyTa1DjH/ellvjADlOueC3p3O9qG5JIUrhuLTcx5G+eYyoJIURNob9O4Ur52+eTOYYqvJIYomKLc+/2pbJ0SApv+2m3p3oAp2SjTeWTMKVH6sPgqMD2izWJ3xChCefu2yec7NYaGjS1aMefYDIN2uklX7IhBTf9ErGGIPQ6Jmgoe5GvYfLB7O1BgaTcC3ZIwvGfoAowfiRYOzLfnuxuuTkUWFfafcYJTUYEkZimHeyEWh41M+kOkZE/q5jwQkfgTLGV+UQpVGMKSkzsW5EdgcI51ynZBkunnJsglTys66EEfAnoLr3uhiS67AE2Qqvvp7NOUUG1YCm7WOyEvVt1QbZUlkLZRxhlF5SKjmzhqruisBfmUz6tX6WO3EJyNT5N62YwQxSULOatx90ztuxzCHHhCcoh3xOWhWYtTwx4F2QDiRqfXfyTw9Te4CGlzmOYSQIdnOeTUTkDZ3WOxs2bAGgmGQQL+WtzIW3qj2xtspV4F7owwjlG+jhNHJzbjVxoYJoUJmyR8NCBYkdl/iNxewSUcOseZz+VVvlYJrcI1pRuJ1cnhyvWF/ymc8N1ZGtUMauSelr1tBGakNAgMBAAGjggctMIIHKTAQBgkrBgEEAYI3FQEEAwIBADAdBgNVHQ4EFgQUaJ1pNsuEbnvqk2EZ/1gwHdX/XMswggTcBgNVHSAEggTTMIIEzzCCARQGB2CBPAEBAQEwggEHMIGmBggrBgEFBQcCAjCBmR6BlgBJAG0AcABsAGUAbQBlAG4AdABhACAAbABhACAAUABvAGwAaQB0AGkAYwBhACAAZABlACAAbABhACAAUgBhAGkAegAgAEMAbwBzAHQAYQByAHIAaQBjAGUAbgBzAGUAIABkAGUAIABDAGUAcgB0AGkAZgBpAGMAYQBjAGkAbwBuACAARABpAGcAaQB0AGEAbAAgAHYAMjAqBggrBgEFBQcCARYeaHR0cDovL3d3dy5maXJtYWRpZ2l0YWwuZ28uY3IAMDAGCCsGAQUFBwIBFiRodHRwOi8vd3d3Lm1pY2l0LmdvLmNyL2Zpcm1hZGlnaXRhbAAwggFVBghggTwBAQEBATCCAUcwgeYGCCsGAQUFBwICMIHZHoHWAEkAbQBwAGwAZQBtAGUAbgB0AGEAIABsAGEAIABwAG8AbABpAHQAaQBjAGEAIABkAGUAIABDAEEAIABFAG0AaQBzAG8AcgBhACAAcABhAHIAYQAgAFAAZQByAHMAbwBuAGEAcwAgAEYAaQBzAGkAYwBhAHMAIABwAGUAcgB0AGUAbgBlAGMAaQBlAG4AdABlACAAYQAgAGwAYQAgAFAASwBJACAATgBhAGMAaQBvAG4AYQBsACAAZABlACAAQwBvAHMAdABhACAAUgBpAGMAYQAgAHYAMjAqBggrBgEFBQcCARYeaHR0cDovL3d3dy5maXJtYWRpZ2l0YWwuZ28uY3IAMDAGCCsGAQUFBwIBFiRodHRwOi8vd3d3Lm1pY2l0LmdvLmNyL2Zpcm1hZGlnaXRhbAAwggErBghggTwBAQEBAjCCAR0wgbwGCCsGAQUFBwICMIGvHoGsAEkAbQBwAGwAZQBtAGUAbgB0AGEAIABsAGEAIABwAG8AbABpAHQAaQBjAGEAIABwAGEAcgBhACAAZgBpAHIAbQBhACAAZABpAGcAaQB0AGEAbAAgAGQAZQAgAHAAZQByAHMAbwBuAGEAcwAgAGYAaQBzAGkAYwBhAHMAIAAoAGMAaQB1AGQAYQBkAGEAbgBvAC8AcgBlAHMAaQBkAGUAbgB0AGUAKQAgAHYAMjAqBggrBgEFBQcCARYeaHR0cDovL3d3dy5maXJtYWRpZ2l0YWwuZ28uY3IAMDAGCCsGAQUFBwIBFiRodHRwOi8vd3d3Lm1pY2l0LmdvLmNyL2Zpcm1hZGlnaXRhbAAwggErBghggTwBAQEBAzCCAR0wgbwGCCsGAQUFBwICMIGvHoGsAEkAbQBwAGwAZQBtAGUAbgB0AGEAIABsAGEAIABwAG8AbABpAHQAaQBjAGEAIABwAGEAcgBhACAAYQB1AHQAZQBuAHQAaQBjAGEAYwBpAG8AbgAgAGQAZQAgAHAAZQByAHMAbwBuAGEAcwAgAGYAaQBzAGkAYwBhAHMAIAAoAGMAaQB1AGQAYQBkAGEAbgBvAC8AcgBlAHMAaQBkAGUAbgB0AGUAKQAgAHYAMjAqBggrBgEFBQcCARYeaHR0cDovL3d3dy5maXJtYWRpZ2l0YWwuZ28uY3IAMDAGCCsGAQUFBwIBFiRodHRwOi8vd3d3Lm1pY2l0LmdvLmNyL2Zpcm1hZGlnaXRhbAAwGQYJKwYBBAGCNxQCBAweCgBTAHUAYgBDAEEwCwYDVR0PBAQDAgGGMA8GA1UdEwEB/wQFMAMBAf8wHwYDVR0jBBgwFoAU4PL+fcRETlDkNf0IiY9OhBlEM0AwgdIGA1UdHwSByjCBxzCBxKCBwaCBvoZaaHR0cDovL3d3dy5maXJtYWRpZ2l0YWwuZ28uY3IvcmVwb3NpdG9yaW8vQ0ElMjBSQUlaJTIwTkFDSU9OQUwlMjAtJTIwQ09TVEElMjBSSUNBJTIwdjIuY3JshmBodHRwOi8vd3d3Lm1pY2l0LmdvLmNyL2Zpcm1hZGlnaXRhbC9yZXBvc2l0b3Jpby9DQSUyMFJBSVolMjBOQUNJT05BTCUyMC0lMjBDT1NUQSUyMFJJQ0ElMjB2Mi5jcmwwgeYGCCsGAQUFBwEBBIHZMIHWMGYGCCsGAQUFBzAChlpodHRwOi8vd3d3LmZpcm1hZGlnaXRhbC5nby5jci9yZXBvc2l0b3Jpby9DQSUyMFJBSVolMjBOQUNJT05BTCUyMC0lMjBDT1NUQSUyMFJJQ0ElMjB2Mi5jcnQwbAYIKwYBBQUHMAKGYGh0dHA6Ly93d3cubWljaXQuZ28uY3IvZmlybWFkaWdpdGFsL3JlcG9zaXRvcmlvL0NBJTIwUkFJWiUyME5BQ0lPTkFMJTIwLSUyMENPU1RBJTIwUklDQSUyMHYyLmNydDANBgkqhkiG9w0BAQ0FAAOCAgEAv5rU86FMttoAqCsAJGUQl7DboiQosF/FAvhX0YhsfYWRyUL5BOmuWjIMNuljuU5Lc6BR5eWePSUkOe3acDzslBkUjKzyNRZNQA7IXkuVs1arFT5djjhGiCdzwH7+rFekbNxicdhWJSJ7Fge5dMTkErgDJDERAWfePgzg55hacoTCgX0RkBQDZ08UJMVNgNuogfGGfXYgliwoFj4SnwktHjJHmAptQyLi+tCrt4VWr8+G34FFL51bAvio+RABqD7nu26cnnyNvZ5Ce4oMIcPxUkMX/LINqOFUjY75CcBhovqUJYEobbR9cvMcu3EC2su5asHDWjZxiUQrvSRHvH+7jNYuSk84THfiNcZq99o9ra/pG3ufO07ox1IHDDlX6LX6lTt6DbKw+5Z5L9I4GphhcxWxIdeNmg7xq60Cfy02sqLHeelOoweJLr97rliieeZkXXkGRN62z+1/ZcdS4gj1v+JKHiYLquTkxZFVCo/GmjC5IfUV5SrwtF7vfsJF9HkdaEcsQ9iuKOS28OR4vR0baEsCvlMotJn3jMFbFYO/v/e9P/79T3e+cVi/Va//avW1jxgCQGvTkca6RfqTr3WkMrnwZhHBvTvu0utoIRruw4vpbboFbrm6kkRbMYlA7YopUEBsMW+iqjp6jzifnlluqriqPuBAfmTv8ASr8JE8Ytw=</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SignatureTimeStamp>
            <CanonicalizationMethod Algorithm="http://www.w3.org/TR/2001/REC-xml-c14n-20010315"/>
            <xd:EncapsulatedTimeStamp>MIIK0QYJKoZIhvcNAQcCoIIKwjCCCr4CAQMxDzANBglghkgBZQMEAgEFADBzBgsqhkiG9w0BCRABBKBkBGIwYAIBAQYIYIE8AQEBAQUwMTANBglghkgBZQMEAgEFAAQg7WhoEXZHKYupGla8FAzcTK56yBPxJ47QcvGrDMj87rkCBB7R0K8YDzIwMjQxMTIwMDQ1NDUwWjAEgAIB9AEB/6CCB8Iwgge+MIIFpqADAgECAhNpAAAABkizA8ZASsv4AAAAAAAGMA0GCSqGSIb3DQEBDQUAMIGAMRkwFwYDVQQFExBDUEotMi0xMDAtMDk4MzExMQswCQYDVQQGEwJDUjEPMA0GA1UEChMGTUlDSVRUMQ0wCwYDVQQLEwREQ0ZEMTYwNAYDVQQDEy1DQSBQT0xJVElDQSBTRUxMQURPIERFIFRJRU1QTyAtIENPU1RBIFJJQ0EgdjIwHhcNMjQwMzIwMTY0OTMxWhcNMzEwMjI1MjE1NzQzWjB0MRkwFwYDVQQFExBDUEotNC0wMDAtMDA0MDE3MQswCQYDVQQGEwJDUjEkMCIGA1UEChMbQkFOQ08gQ0VOVFJBTCBERSBDT1NUQSBSSUNBMQ0wCwYDVQQLEwQwMDAxMRUwEwYDVQQDEwxUU0EgU0lOUEUgdjMwggEiMA0GCSqGSIb3DQEBAQUAA4IBDwAwggEKAoIBAQDd302ZUnc6yAsf/8zVlz72GhkgDlKERDslo/vZpRtU1OvkCG4rE62wXhTvecFALoP/VZrUgtAD66y9r29MDq9a7CRE0/I8uetV6Yt/DhB0zy08g83a7NUqwXLM21In0SVGxgEJnVku+QtUNz5KIf0w+Q9wzp3hBBpeVOmDRyOendOQDFVattNaG9UERrqqD18f+ZbiEQLEaGbcnAdt/u9tWOmSF769/LfiUspzSJFPT5ILoZWbtTXaG+V0bXiwLyQgQesL9ASvAn5BlSBDeDVwGnQ+cZVNoXzaeol+qm749NdsdgtH3kRaVbNi66t2Gh25X80enceMng/QtaQXdjOtAgMBAAGjggM6MIIDNjCBugYDVR0gBIGyMIGvMIGsBghggTwBAQEBBTCBnzBwBggrBgEFBQcCAjBkHmIASQBtAHAAbABlAG0AZQBuAHQAYQAgAGwAYQAgAEEAdQB0AG8AcgBpAGQAYQBkACAAZABlACAARQBzAHQAYQBtAHAAYQBkAG8AIABkAGUAIABUAGkAZQBtAHAAbwAgAHYAMzArBggrBgEFBQcCARYfaHR0cDovL3RzYS5zaW5wZS5maS5jci90c2FodHRwLzAWBgNVHSUBAf8EDDAKBggrBgEFBQcDCDAOBgNVHQ8BAf8EBAMCBsAwHQYDVR0OBBYEFIJ8NgzOR7R8XR0Qgmmt5fcK41hwMB8GA1UdIwQYMBaAFLC74AguSxNo8NCARANnpD//JWP2MIH0BgNVHR8EgewwgekwgeaggeOggeCGa2h0dHA6Ly93d3cuZmlybWFkaWdpdGFsLmdvLmNyL3JlcG9zaXRvcmlvL0NBJTIwUE9MSVRJQ0ElMjBTRUxMQURPJTIwREUlMjBUSUVNUE8lMjAtJTIwQ09TVEElMjBSSUNBJTIwdjIuY3JshnFodHRwOi8vd3d3Lm1pY2l0LmdvLmNyL2Zpcm1hZGlnaXRhbC9yZXBvc2l0b3Jpby9DQSUyMFBPTElUSUNBJTIwU0VMTEFETyUyMERFJTIwVElFTVBPJTIwLSUyMENPU1RBJTIwUklDQSUyMHYyLmNybDCCAQgGCCsGAQUFBwEBBIH7MIH4MHcGCCsGAQUFBzAChmtodHRwOi8vd3d3LmZpcm1hZGlnaXRhbC5nby5jci9yZXBvc2l0b3Jpby9DQSUyMFBPTElUSUNBJTIwU0VMTEFETyUyMERFJTIwVElFTVBPJTIwLSUyMENPU1RBJTIwUklDQSUyMHYyLmNydDB9BggrBgEFBQcwAoZxaHR0cDovL3d3dy5taWNpdC5nby5jci9maXJtYWRpZ2l0YWwvcmVwb3NpdG9yaW8vQ0ElMjBQT0xJVElDQSUyMFNFTExBRE8lMjBERSUyMFRJRU1QTyUyMC0lMjBDT1NUQSUyMFJJQ0ElMjB2Mi5jcnQwDAYDVR0TAQH/BAIwADANBgkqhkiG9w0BAQ0FAAOCAgEASwJewvhTnyIVu3f4DuhDM58hIwnwIkw13t4QMXkDkPF+tRdoK2Or3yjOhSRkB8J3XGFCG2wZhV7nmlw4sigEScceMePIZWa2HDBBDasx34F6N/MqBETx+hPI7Su/V2qnFdaseYts8ScPgtCFJBkpexuHy3/GmfdxxgmfT1DSxXYB707aDXs2DJG7PsK121RYEjRMsEPmv1//7YG3eJrQkUQ0wTdpNE9Z1yd4BBJeOW/jP42Cc80NkYsXnOpPn2od02oB1z2nI1mK+eP3MYmlBbHBTEf/c5OQ9uDbs+IcSR6fB3s9pnMUwZoRRwfde7xQR/XJnsNzmq/wXhhH6uMehsJRUWMYE0j3ZXgH6FEDFhqN/0uJ2vScOuE/YNov1nPftI4mI0tf+aAaXRuS7wy0WXwW/Nqg5vPF3xcWL6yMY9rSbAaLSLkzHJmVD6uLE9Suq3pt4uYZifdoVPNFXoTOjTWxmtTQOTUNGOY4p/0tmMiOl5gILGnVuPiOLzbPL4YfKFtmW5ijoc2WAon6Fz7W+2jv4hvgTec8JCW/lQm0a+zk/j+jrgaSgYg+cnH9syb3aWu7wu7SpKUWili9pA1Ks6N3M3oRY5/SvlnL+1CjVZ++sffrN3e89+Gj3WMYLy920yS7pugL6NzBc4oZHa9RwvAD38L0V26hvTpjCS0yXssxggJrMIICZwIBATCBmDCBgDEZMBcGA1UEBRMQQ1BKLTItMTAwLTA5ODMxMTELMAkGA1UEBhMCQ1IxDzANBgNVBAoTBk1JQ0lUVDENMAsGA1UECxMERENGRDE2MDQGA1UEAxMtQ0EgUE9MSVRJQ0EgU0VMTEFETyBERSBUSUVNUE8gLSBDT1NUQSBSSUNBIHYyAhNpAAAABkizA8ZASsv4AAAAAAAGMA0GCWCGSAFlAwQCAQUAoIGkMBoGCSqGSIb3DQEJAzENBgsqhkiG9w0BCRABBDAcBgkqhkiG9w0BCQUxDxcNMjQxMTIwMDQ1NDUwWjAvBgkqhkiG9w0BCQQxIgQg4FCbvLOisOOS+jSOc+smzjLCx+52dHBUX39E4f70N2wwNwYLKoZIhvcNAQkQAi8xKDAmMCQwIgQgrKszXYj6Q2nTJpWV/NZakemXG2IrBO983WoSsYOW808wDQYJKoZIhvcNAQEBBQAEggEAUWgdJ8XF1lnp8+xWoX9L7iFAXM5ut2wi4fEJ7wri32RzDBM2fIHBAx3nyV+bmr0uH68+DgxZTdiHiiJnx3mXeZhKwY7XW1ZC517z/yitc/2kwskzvNH8sXnKCoXwMG7H+2wr8VpKiDttfJLDs5EyrjI/UjsEn5FTDPvKnwUZhzYJB3TbYwAFbHWwZNLmCILVvIPa1JZYyeKx27VKP1tous17Q8n+TPvoEpfcV0sEN8XgPggcWtPDbBH+WXqVlSymbmwM9+jYjT1KwErsGXGuh2vAKhLqD7AVLQ6gxxqn/u30bcUc+yxpXZYfu8dWW+7djxpxrC9T8rUFgB/kTGfTbw==</xd:EncapsulatedTimeStamp>
          </xd:SignatureTimeStamp>
          <TimeStampValidationData xmlns="http://uri.etsi.org/01903/v1.4.1#">
            <xd:CertificateValues>
              <xd:EncapsulatedX509Certificate>MIILkzCCCXugAwIBAgITTgAAAASYOR/4A7hb3AAAAAAABDANBgkqhkiG9w0BAQ0FADBzMRkwFwYDVQQFExBDUEotMi0xMDAtMDk4MzExMQ0wCwYDVQQLEwREQ0ZEMQ8wDQYDVQQKEwZNSUNJVFQxCzAJBgNVBAYTAkNSMSkwJwYDVQQDEyBDQSBSQUlaIE5BQ0lPTkFMIC0gQ09TVEEgUklDQSB2MjAeFw0xNTAyMjUyMTQ3NDNaFw0zMTAyMjUyMTU3NDNaMIGAMRkwFwYDVQQFExBDUEotMi0xMDAtMDk4MzExMQswCQYDVQQGEwJDUjEPMA0GA1UEChMGTUlDSVRUMQ0wCwYDVQQLEwREQ0ZEMTYwNAYDVQQDEy1DQSBQT0xJVElDQSBTRUxMQURPIERFIFRJRU1QTyAtIENPU1RBIFJJQ0EgdjIwggIiMA0GCSqGSIb3DQEBAQUAA4ICDwAwggIKAoICAQC2m5S5sYbQiWTklYT8+i9PCNAXS/Mw/TByDhY7zNP7WyJtPSUnSbQRLdQ3hMPuJ6iVgoZWNKx1TJ7MzNVPOv713eEcqqDm69XWSSaQJEz3HbTAVC23V3PJcEuuQfJuKZ+7YP2VMMhBj73UoJdQqMx3nJpECJDjzCrCZHEPtusDRa1+CEmm61ghSDKwUvjow98rkuBvu837MWb3iDj9y8KbbKvme4CPRiAnmZv9N8H5q1zrO6EmWX46+z4ofkUji7flDLzVxCG9b3irrGf7ig+IzfXBBqyr/OLNg32xKZNdezbSKDRsjHxQMpeS6vHu+spOPK65ujLhjTLNHF5v31x+fFPiz++Iz1DoUfTpEz/GlB3Z6HceP2eKgghwOrEgzZ9sT+l0aGxolASLeiiyW73TWyuL1ubRPaJV41ZfFzgZcb7b/LDei31claIEm+OMPEF1s5dfjsAByXqQCl0UUuTYqaBT8N8OC7qh/KZYQx4jbdgl2vvgR/bnaD1VO6AEbySBHW7sG1XgDkjKsPZr2EtnacZ6pdAlAI69pYPabwOo5wvJhKhFXh3ymhV5JNThCpbqGX+7x1eL8eTfelvsbmmnZtS5+Rtol9bsSLG/BAwhNHJmFHvnbper5cHJ4TPmz+k0aveKM2i+yGeRcp/0N5ZOKoWCia4apU7RcBZnTFVFfQIDAQABo4IGEDCCBgwwEAYJKwYBBAGCNxUBBAMCAQAwHQYDVR0OBBYEFLC74AguSxNo8NCARANnpD//JWP2MIIDvwYDVR0gBIIDtjCCA7IwggEUBgdggTwBAQEBMIIBBzCBpgYIKwYBBQUHAgIwgZkegZYASQBtAHAAbABlAG0AZQBuAHQAYQAgAGwAYQAgAFAAbwBsAGkAdABpAGMAYQAgAGQAZQAgAGwAYQAgAFIAYQBpAHoAIABDAG8AcwB0AGEAcgByAGkAYwBlAG4AcwBlACAAZABlACAAQwBlAHIAdABpAGYAaQBjAGEAYwBpAG8AbgAgAEQAaQBnAGkAdABhAGwAIAB2ADIwKgYIKwYBBQUHAgEWHmh0dHA6Ly93d3cuZmlybWFkaWdpdGFsLmdvLmNyADAwBggrBgEFBQcCARYkaHR0cDovL3d3dy5taWNpdC5nby5jci9maXJtYWRpZ2l0YWwAMIIBWwYIYIE8AQEBAQEwggFNMIHsBggrBgEFBQcCAjCB3x6B3ABJAG0AcABsAGUAbQBlAG4AdABhACAAbABhACAAUABvAGwAaQB0AGkAYwBhACAAYwBvAG0AbwAgAEMAQQAgAEUAbQBpAHMAbwByAGEAIABwAGEAcgBhACAAUwBlAGwAbABhAGQAbwAgAGQAZQAgAFQAaQBlAG0AcABvACAAcABlAHIAdABlAG4AZQBjAGkAZQBuAHQAZQAgAGEAIABsAGEAIABQAEsASQAgAE4AYQBjAGkAbwBuAGEAbAAgAGQAZQAgAEMAbwBzAHQAYQAgAFIAaQBjAGEAIAB2ADIwKgYIKwYBBQUHAgEWHmh0dHA6Ly93d3cuZmlybWFkaWdpdGFsLmdvLmNyADAwBggrBgEFBQcCARYkaHR0cDovL3d3dy5taWNpdC5nby5jci9maXJtYWRpZ2l0YWwAMIIBNwYIYIE8AQEBAQUwggEpMIHIBggrBgEFBQcCAjCBux6BuABJAG0AcABsAGUAbQBlAG4AdABhACAAbABhACAAUABvAGwAaQB0AGkAYwBhACAAZABlACAAUwBlAGwAbABhAGQAbwAgAGQAZQAgAFQAaQBlAG0AcABvACAAZABlAGwAIABTAGkAcwB0AGUAbQBhACAATgBhAGMAaQBvAG4AYQBsACAAZABlACAAQwBlAHIAdABpAGYAaQBjAGEAYwBpAG8AbgAgAEQAaQBnAGkAdABhAGwAIAB2ADIwKgYIKwYBBQUHAgEWHmh0dHA6Ly93d3cuZmlybWFkaWdpdGFsLmdvLmNyADAwBggrBgEFBQcCARYkaHR0cDovL3d3dy5taWNpdC5nby5jci9maXJtYWRpZ2l0YWwAMBkGCSsGAQQBgjcUAgQMHgoAUwB1AGIAQwBBMAsGA1UdDwQEAwIBhjAPBgNVHRMBAf8EBTADAQH/MB8GA1UdIwQYMBaAFODy/n3ERE5Q5DX9CImPToQZRDNAMIHSBgNVHR8EgcowgccwgcSggcGggb6GWmh0dHA6Ly93d3cuZmlybWFkaWdpdGFsLmdvLmNyL3JlcG9zaXRvcmlvL0NBJTIwUkFJWiUyME5BQ0lPTkFMJTIwLSUyMENPU1RBJTIwUklDQSUyMHYyLmNybIZgaHR0cDovL3d3dy5taWNpdC5nby5jci9maXJtYWRpZ2l0YWwvcmVwb3NpdG9yaW8vQ0ElMjBSQUlaJTIwTkFDSU9OQUwlMjAtJTIwQ09TVEElMjBSSUNBJTIwdjIuY3JsMIHmBggrBgEFBQcBAQSB2TCB1jBmBggrBgEFBQcwAoZaaHR0cDovL3d3dy5maXJtYWRpZ2l0YWwuZ28uY3IvcmVwb3NpdG9yaW8vQ0ElMjBSQUlaJTIwTkFDSU9OQUwlMjAtJTIwQ09TVEElMjBSSUNBJTIwdjIuY3J0MGwGCCsGAQUFBzAChmBodHRwOi8vd3d3Lm1pY2l0LmdvLmNyL2Zpcm1hZGlnaXRhbC9yZXBvc2l0b3Jpby9DQSUyMFJBSVolMjBOQUNJT05BTCUyMC0lMjBDT1NUQSUyMFJJQ0ElMjB2Mi5jcnQwDQYJKoZIhvcNAQENBQADggIBADnF0LdoBRhNynIHrWcNmRTmX3HqQBdO7rIIqhZvDdfVj/Ew2Io73K/eW3DRI28HmV545pRKxU5lKeZy7szI+W8+ZTApBGZgQErw5Klfk20b2bul15OEYphIz3d1NC2lQG5PggpO9KQtHEMeGCDx569UKsYekBaWfz7q7V7a+k4xFGKJFNyKQP0HAsmpfLSuJvqRrEORuQpNRxGzljIF3N1VTwzFTnW2sH7DBVoH3a/Viggs8BXqBpp2bqdfUJKiwgCmY//9fBP1zLiyEKthG1lKmzs06OdjmWeqL/6QBlfBbQtecqrfHIfJAnkwsIGXGLd39cM0jAZFnENl2z5unJnHdCLnxro/ct06E7bYJ4MJcWA9s4IrDREHjSAO4PczDzE0W/a0cpGDdYGvXIuH3qRV1LutTmecxC5+mALhBEWV1JAAr0W7LAWTRBtwjHNas9AVxb4SOGbtEV9jabics2QqNU08PiMROjuM/qnKACR5euRZG6k8eP7ft1n3ufHmP9FpPz5jWF37m4ciVm/3VJTA/RvBkzwGFdISOyOUx0Ei4wx8z2MeGaa0ZEhY7kwOugT6Jsi/npc/tVcDxCo35g4cz47tFkY4r2hoUTPqvrlStanbwdI5xD3P3j2Z7rVwal+R/Nx3Ma6EP+mf73m8w+KdZHrQbL/oXIB9A/GW+roN</xd:EncapsulatedX509Certificate>
              <xd:EncapsulatedX509Certificate>MIIFwTCCA6mgAwIBAgIQdLjPY4+rcrxGwdK6zQAFDDANBgkqhkiG9w0BAQ0FADBzMRkwFwYDVQQFExBDUEotMi0xMDAtMDk4MzExMQ0wCwYDVQQLEwREQ0ZEMQ8wDQYDVQQKEwZNSUNJVFQxCzAJBgNVBAYTAkNSMSkwJwYDVQQDEyBDQSBSQUlaIE5BQ0lPTkFMIC0gQ09TVEEgUklDQSB2MjAeFw0xNTAyMjQyMjE5NTVaFw0zOTAyMjQyMjI4NDRaMHMxGTAXBgNVBAUTEENQSi0yLTEwMC0wOTgzMTExDTALBgNVBAsTBERDRkQxDzANBgNVBAoTBk1JQ0lUVDELMAkGA1UEBhMCQ1IxKTAnBgNVBAMTIENBIFJBSVogTkFDSU9OQUwgLSBDT1NUQSBSSUNBIHYyMIICIjANBgkqhkiG9w0BAQEFAAOCAg8AMIICCgKCAgEAwnQxZdkRRU4vV9xiuV3HStB/7o3GB95pZL/NgdVXrSc+X1hxGtwgwPyrc/SrLodUpXBYWD0zQNSQWkPpXkRoSa7guAjyHDpmfDkbRk2Oj414OpN3Etoehrw9pBWgHrFK1e5+oj2iHj1QRBUPlcyKJTz+DyOgvY2wC5Tgyxj4Fn2Tqy79Ck6UlerJgp8xRbPJwuF/2apBlzXu+/zvV3Pv2MMrPvSMpVK0oAw47TLpSzNRG3Z88V9PhPdkEyvqstdWQHiuFp49ulRvsr1cRdmkNptO0q6udPyej3k50Dl8IzhW1Uv5yPCKpxpDpoyy3X6HnfmZ470lbhzTZ12AQ392ansLLnO/ZOT4E9JB1M2UiZox8TdGe5RKDNQGK2GWJIQKDsIZqcVCmbGrCRPxCOtC/NwILxQCu8k1TkeH8SlrkwiBMsoCu5qeNrkarQxEYcVNXyw0rAaofaNL/42a5x7ulg78bNFBMj3vXM81WyFt+K3Ef+Zzd94ib/iOuzajKCIxiI+lp0PaNiVgj4a3h5BJM74umhCv0U+TAqIljp5QqPJvikcT4PgU4OS9/kCNxpKYqHJzRoijHWeA+EOSlAnuztya9KQLzmzoC/gQ4hqVfk2UNQ57DKdkuPbBTFvCSTjzRV+J7lfpci+WhT1BCRgUKSIwGEHYOm1dvjWOydRQBzcCAwEAAaNRME8wCwYDVR0PBAQDAgGGMA8GA1UdEwEB/wQFMAMBAf8wHQYDVR0OBBYEFODy/n3ERE5Q5DX9CImPToQZRDNAMBAGCSsGAQQBgjcVAQQDAgEAMA0GCSqGSIb3DQEBDQUAA4ICAQBJ5nSJMjsLLttbQWOESI3JjGtP7LIEIQCMAjM7WJTmUDMK1Xd+LKGq/vMzv0OnlCVsM4D7pnpWyEU30n9BvwCk4/bcp/ka/NBbE0fXNVF2px0T369RmfSBR32+y67kwfV9wT2lsm1M6faOCtLXgOe0UaCD5shbegU8RQhk2owSQTj6ZeXKQSnr5dv6z4nE5hFUFCMWYvbO9Lq9EyzzzMOEbV4fOu9PVgPQ5wARzJ0pf0evH9SnId5Y1nvSAYkHPgoiqiaSlcy9nN2C+QHwvt89nIH4krkSp0bLjX7ww8UgSzJnmrwWrjqt0c+OpOEkBlkmz2WeRK6G7fvov8SFSjZkMaiAKRHbxAuDSs+HAG9xzrI7OjvaLuVq5w0r3p77XT70Hiv6M/8ysMP3FpjNcK8xHjtOupjqVhK+KqBAhC8Z7fIyPH8U2vXPexCO449G930dnK4S8S6CpCh4bdRuZg/n+vRa9Cf/GheO56aANt+unoPf1tfYhKcFGx40lSBxoQtx6eR8TMhuQBJBwd4IRG/cy6ysE0vF2WKikc+m7a8vJYk+Did3n3nHKFKABh0Fdf6Id1/KiyXO0ivm1xR7uK0mreiETRcWa7Pw2D1NllnuoIyx1gsc0eYmZnZC5lV7VBt1xfpCyaRtmcqU7Jzvk/rl9U8rMSpaOcySGf15dGPVtQ==</xd:EncapsulatedX509Certificate>
            </xd:CertificateValues>
            <xd:RevocationValues>
              <xd:CRLValues>
                <xd:EncapsulatedCRLValue>MIIDLDCCARQCAQEwDQYJKoZIhvcNAQENBQAwgYAxGTAXBgNVBAUTEENQSi0yLTEwMC0wOTgzMTExCzAJBgNVBAYTAkNSMQ8wDQYDVQQKEwZNSUNJVFQxDTALBgNVBAsTBERDRkQxNjA0BgNVBAMTLUNBIFBPTElUSUNBIFNFTExBRE8gREUgVElFTVBPIC0gQ09TVEEgUklDQSB2MhcNMjQxMTE1MTY0NDEzWhcNMjUwMTE2MDUwNDEzWqBfMF0wHwYDVR0jBBgwFoAUsLvgCC5LE2jw0IBEA2ekP/8lY/YwEAYJKwYBBAGCNxUBBAMCAQAwCgYDVR0UBAMCATowHAYJKwYBBAGCNxUEBA8XDTI1MDExNTE2NTQxM1owDQYJKoZIhvcNAQENBQADggIBADkX30fO5Mf8YrdTs4j5M5PW79cKlUQRrGbZ3STR5/bPVcSYuILQDHhUfCQdzmufkRYLIdHfeaR3UZCjJMhrsNr01JXi+9ziCcZT59YgVzgVYdteEeU83Ss5Aah+TIwWxC7nWYy8wAutqraBCpjzaU1rcgBq4PenD4tv8dBNg9JghVlhs8RIjhdOdneoypElaG/sXZ2I1bSqjb+U69CPKlDnZUO6W1hcoNMgS9cOcsOMRJdaRBzmbT7/696TaWN7Q44ZSIoSACeD3BPDKUYh5VZopPnSthJQ71T1O6HEd3TkGYD6TcGTSHv4KaGsjtrfng2EM4JS2qUhIUeOd2HqsLEsnHKGIF/NCHRjj3xvlMc1kRh33fccsFgtggzzx9r3tZD9oDxDJLnRtwOQDa/x31j+dzvcrL0GEWPTDf+DkNSsYziN846Xsny0QrinAG3Dqe2UkDACTuXzBhs3aK4rmTK5eoVXSKW+5kyCxEDLT6dsWXgmsN8WboHsJ7jmDLMGWassyV65tPXBtZG+lb+i58Qtwy9aQJS9qtdrSAyVnO1i5VcFf3kYz9XEEp0nNcMDhL3cyimotcunlnaarFu+b0UivakAfwWmAZjEaYYDuS4mIbi0X7H5hjuJ2F9KM3NpAdM+OGz+iHtDoAb7ln5mX/5GmIiPwlZRiowrT+4PQ6ze</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RevocationValues>
          </TimeStampValidationData>
          <xd:CompleteCertificateRefs>
            <xd:CertRefs>
              <xd:Cert>
                <xd:CertDigest>
                  <DigestMethod Algorithm="http://www.w3.org/2001/04/xmlenc#sha256"/>
                  <DigestValue>OtPATwbgzMPtjxy6d38e2YWwmt/86c/BixjKH5Ud+e0=</DigestValue>
                </xd:CertDigest>
                <xd:IssuerSerial>
                  <X509IssuerName>CN=CA POLITICA PERSONA FISICA - COSTA RICA v2, OU=DCFD, O=MICITT, C=CR, SERIALNUMBER=CPJ-2-100-098311</X509IssuerName>
                  <X509SerialNumber>1672555889926151746583134727032974558336385031</X509SerialNumber>
                </xd:IssuerSerial>
              </xd:Cert>
              <xd:Cert>
                <xd:CertDigest>
                  <DigestMethod Algorithm="http://www.w3.org/2001/04/xmlenc#sha256"/>
                  <DigestValue>MsKOaEooPfFdp2G4uOeantctgd21V4JKgjo/Bpp+d90=</DigestValue>
                </xd:CertDigest>
                <xd:IssuerSerial>
                  <X509IssuerName>CN=CA RAIZ NACIONAL - COSTA RICA v2, C=CR, O=MICITT, OU=DCFD, SERIALNUMBER=CPJ-2-100-098311</X509IssuerName>
                  <X509SerialNumber>1739458125498116918358806673373806027304075266</X509SerialNumber>
                </xd:IssuerSerial>
              </xd:Cert>
              <xd:Cert>
                <xd:CertDigest>
                  <DigestMethod Algorithm="http://www.w3.org/2001/04/xmlenc#sha256"/>
                  <DigestValue>/Z6nMJSOwlh1/TxKd4gV9X8iYfc5vomN1yD6LgfvfEI=</DigestValue>
                </xd:CertDigest>
                <xd:IssuerSerial>
                  <X509IssuerName>CN=CA RAIZ NACIONAL - COSTA RICA v2, C=CR, O=MICITT, OU=DCFD, SERIALNUMBER=CPJ-2-100-098311</X509IssuerName>
                  <X509SerialNumber>155150036479860318890910376525337462028</X509SerialNumber>
                </xd:IssuerSerial>
              </xd:Cert>
            </xd:CertRefs>
          </xd:CompleteCertificateRefs>
          <xd:CompleteRevocationRefs>
            <xd:CRLRefs>
              <xd:CRLRef>
                <xd:DigestAlgAndValue>
                  <DigestMethod Algorithm="http://www.w3.org/2001/04/xmlenc#sha256"/>
                  <DigestValue>1alsXrdtflLbP1ElJsId8Q9xlVOjUhI9MUgjpZIv0j0=</DigestValue>
                </xd:DigestAlgAndValue>
                <xd:CRLIdentifier>
                  <xd:Issuer>SERIALNUMBER=CPJ-2-100-098311,C=CR,O=MICITT,OU=DCFD,CN=CA POLITICA PERSONA FISICA - COSTA RICA v2</xd:Issuer>
                  <xd:IssueTime>2024-11-15T16:23:24Z</xd:IssueTime>
                  <xd:Number>59</xd:Number>
                </xd:CRLIdentifier>
              </xd:CRLRef>
              <xd:CRLRef>
                <xd:DigestAlgAndValue>
                  <DigestMethod Algorithm="http://www.w3.org/2001/04/xmlenc#sha256"/>
                  <DigestValue>XThrjvfvoIzBlv1bNGX3tuCMO2lC3Kmq5jAV8r/bRTs=</DigestValue>
                </xd:DigestAlgAndValue>
                <xd:CRLIdentifier>
                  <xd:Issuer>SERIALNUMBER=CPJ-2-100-098311,OU=DCFD,O=MICITT,C=CR,CN=CA RAIZ NACIONAL - COSTA RICA v2</xd:Issuer>
                  <xd:IssueTime>2024-09-24T15:40:32Z</xd:IssueTime>
                  <xd:Number>34</xd:Number>
                </xd:CRLIdentifier>
              </xd:CRLRef>
            </xd:CRLRefs>
            <xd:OCSPRefs>
              <xd:OCSPRef>
                <xd:OCSPIdentifier>
                  <xd:ResponderID>
                    <xd:ByKey>92IBQssZmVrlZGzYvlkGQETyQio=</xd:ByKey>
                  </xd:ResponderID>
                  <xd:ProducedAt>2024-11-20T04:54:50Z</xd:ProducedAt>
                </xd:OCSPIdentifier>
                <xd:DigestAlgAndValue>
                  <DigestMethod Algorithm="http://www.w3.org/2001/04/xmlenc#sha256"/>
                  <DigestValue>2EOwLO46YL79gULnJ8lqJPIa5SfVrx9eTbdGT32sdw0=</DigestValue>
                </xd:DigestAlgAndValue>
              </xd:OCSPRef>
            </xd:OCSPRefs>
          </xd:CompleteRevocationRefs>
          <xd:RevocationValues>
            <xd:CRLValues>
              <xd:EncapsulatedCRLValue>MIIDKDCCARACAQEwDQYJKoZIhvcNAQENBQAwfTEZMBcGA1UEBRMQQ1BKLTItMTAwLTA5ODMxMTELMAkGA1UEBhMCQ1IxDzANBgNVBAoTBk1JQ0lUVDENMAsGA1UECxMERENGRDEzMDEGA1UEAxMqQ0EgUE9MSVRJQ0EgUEVSU09OQSBGSVNJQ0EgLSBDT1NUQSBSSUNBIHYyFw0yNDExMTUxNjIzMjRaFw0yNTAxMTYwNDQzMjRaoF8wXTAfBgNVHSMEGDAWgBRonWk2y4Rue+qTYRn/WDAd1f9cyzAQBgkrBgEEAYI3FQEEAwIBADAKBgNVHRQEAwIBOzAcBgkrBgEEAYI3FQQEDxcNMjUwMTE1MTYzMzI0WjANBgkqhkiG9w0BAQ0FAAOCAgEAnYlzzEp6IZ3onyRwcF0GE1+HnMqtrVOH9hGjDes8bTB8MKP4sXRhGdtpAXy7A8C8Ztao103x4Bb975grEm3/DvrCyI7ZC/jUR8kASV1ZZlblggOVzg+klZvKWvGkPhi+eJfO8g5au7tNcZvzeHWHi5AWH4rMk8dzBKdurso0kom0axRF0a2Lu1+pSpHdT/i2vr/Qh6AYrIAMl+MCW7C5uiuNBMIK29On0YfLH0N2gkdleyY2suxmUDyrUennTHrbP5BEbIevfx1dwdQlToKysn0+LlyV5EpShDgJxG5PNyWakmWRjxB9iCXUDHfddiINq79BYroY7qEQs+1NGw4f4PlIotfdCRYpMd2WofYfdbGSEVLrv61UCXfqIFUIAazJlo4M6cbD5EJO75bODCIB1AIgYIhtjwuFpb+JQiuziIEh9FCxCGVKZDBOVQGHJldapgzLbvitjnMud1rxMTfW1CYG9G7rSLcjZIybWSs/DVbmDeUUTaa0gy6CT/B5gBkWn/o4d7iZLZvwdkxo2ItzXIYzvwn1n2KUnV9YzLgpVXt/O6SUWrb/ZNsSsaCaxp8b01QkR6Jn5RTEjF6JPjesbxSOYFiPNpVr6tGL1umCB6tGOwU4kYAhrTKHP4hb4Tuk8TyV6kY70mzSM2RGiBZM8eU4lRwMnb98ZMePltopA0M=</xd:EncapsulatedCRLValue>
              <xd:EncapsulatedCRLValue>MIIDHjCCAQYCAQEwDQYJKoZIhvcNAQENBQAwczEZMBcGA1UEBRMQQ1BKLTItMTAwLTA5ODMxMTENMAsGA1UECxMERENGRDEPMA0GA1UEChMGTUlDSVRUMQswCQYDVQQGEwJDUjEpMCcGA1UEAxMgQ0EgUkFJWiBOQUNJT05BTCAtIENPU1RBIFJJQ0EgdjIXDTI0MDkyNDE1NDAzMloXDTI1MDEyNTA0MDAzMlqgXzBdMB8GA1UdIwQYMBaAFODy/n3ERE5Q5DX9CImPToQZRDNAMBAGCSsGAQQBgjcVAQQDAgEAMAoGA1UdFAQDAgEiMBwGCSsGAQQBgjcVBAQPFw0yNTAxMjQxNTUwMzJaMA0GCSqGSIb3DQEBDQUAA4ICAQCy4hCH0vDm1HJxxXaf93qtboqoRsHr6aY1gIPFFy7ogVyzhdClrIo37bBH8mv+tXgnPv4V6TvKUuGu2xkN7zBYKnitQAkNbkwE+ajyzW7frraSzbOpv9zZYrM0N19IjuX0dP/wNeYhFMSuqdkX/4Gz8sv2ckmzDFMYpE+MQ/KhxwpjA1hY+08Y0FY8JBGgq2sW8Uz0tbIfjqgUJhhylPvemf9yOf+dZupyu5GVWYkaXna8JrbrRafOOyDIcsc4eRCXHvskTTUBqcIM/Njv8ZhQSaBlB8zq/lzPWwhW5b79k+PImkaQWp64/6aKpHfx61XqQP3eHHyT1bIZnwRklc5J+OZR+7o5BocaOsAp/ifdG1sJWbtz4ehdX0eE8tUg9m/ZaGed1lzMzZgZ/dP5yjqqZQdFYS5mabYUdjQ71y9utaQR+ur0p/sKCgBr6BZvZ1tRd8gSEwFI0sF9wFg2cSKpwwuCawJYcUKOvPSUdw0mxP7/9P7yZg2DwiopQb1A/9XXXzGNSp/jZmS1L6DntnpPeZmH44IP9UU7sueC4EwVyKVSnDkksHOD53Kb3o39nznJG8d9rtnVJded3WZ9MO8gcgP6btn4IgpyZyJ6QIn2d0tWOOmc+xdc3Tl0V2Nzp7yId0S6+dTPgYpS02o94fvjgaJvoDk8ogQR9wn+/ezo8Q==</xd:EncapsulatedCRLValue>
            </xd:CRLValues>
            <xd:OCSPValues>
              <xd:EncapsulatedOCSPValue>MIIGiwoBAKCCBoQwggaABgkrBgEFBQcwAQEEggZxMIIGbTCBxaIWBBT3YgFCyxmZWuVkbNi+WQZARPJCKhgPMjAyNDExMjAwNDU0NTBaMIGZMIGWMEwwCQYFKw4DAhoFAAQUzgxHzN03kqP+e9oD7BphnZQwSGIEFAlI/5tUAjbdMKRvs+Ivif5fd8qZAhMUABG51YcT84UN5yfLAAIAEbnVgAAYDzIwMjQxMTIwMDM1NjA2WqARGA8yMDI0MTEyMTE2MTYwNlqhIDAeMBwGCSsGAQQBgjcVBAQPFw0yNDExMjEwNDA2MDZaMA0GCSqGSIb3DQEBCwUAA4IBAQBdXkeK+6B92026SvdO6B/WnHQEgkq6sXIyFtPR+kESfoScpQF1ZKRk/zRs8kAQO3nvPuRkr9ZypW8KBgLv9BaEPuSEh8/UbjlbLs0X+knxxOfInU0GLaN6U0B7nubz2uneT9QsP3qeQy6uToHCuqP50FhRbIDt1D5uxZUKwsDHJPtc1CdySrTqFNDDDucKAOqbIObxXt1LctgIj7gEGc+f/qQSR0CFbKP+gYpEUv6Yvyjxdg8iEY2pXlHbeBifk1t8o/QyHo/DSL/fLFSe11hZ8OzAadbRzo8+KUrv/AbAy0yTT2ElI6jeEwrsKeYMAxGpkwFbyEzzeIz+zllnteLjoIIEjTCCBIkwggSFMIIDbaADAgECAhMUABagTkhy3y9bBZE1AAIAFqBOMA0GCSqGSIb3DQEBCwUAMIGZMRkwFwYDVQQFExBDUEotNC0wMDAtMDA0MDE3MQswCQYDVQQGEwJDUjEkMCIGA1UEChMbQkFOQ08gQ0VOVFJBTCBERSBDT1NUQSBSSUNBMSIwIAYDVQQLExlESVZJU0lPTiBTSVNURU1BUyBERSBQQUdPMSUwIwYDVQQDExxDQSBTSU5QRSAtIFBFUlNPTkEgRklTSUNBIHYyMB4XDTI0MTExODIxMDMzNVoXDTI0MTIwMjIxMDMzNVowGjEYMBYGA1UEAxMPUE9SVkVOSVIuZmRpLmNyMIIBIjANBgkqhkiG9w0BAQEFAAOCAQ8AMIIBCgKCAQEA0naAK3dlMvzsXyZU6XtS8V0t9kEUz405lYKXnD7gXPMVXZmeXBEgAZGQfUD/xaa2gk3k9zp04er96Gxf1tSHfRkxR8Qq3sonNgQ4YTbaARSmrEA8hqroo+jsKOew0dBiI/yHG0WvNmvndr8pbpiG7EO3jjonTLMDzaYeX+kOEmpquGl0RBZRD85TZP8apyy1g1UpYVNnl1AyVGanHR6Zv2H+BSKrNvKIrjyU6SI6kV6NK0+bQVuwvn/zEUD8LG01aGRfV1BnNszvwLEKNJffIYcS2lXthNGnmxwniFJQV+05xpkUH/tXn+n61e+p+LDzmeZZppNI3hgoZGi5RDaEuQIDAQABo4IBQjCCAT4wPQYJKwYBBAGCNxUHBDAwLgYmKwYBBAGCNxUIhcTqW4LR4zWVkRuC+ZcYhqXLa4F/g/b8d4G48TMCAWQCAQcwEwYDVR0lBAwwCgYIKwYBBQUHAwkwDgYDVR0PAQH/BAQDAgeAMBsGCSsGAQQBgjcVCgQOMAwwCgYIKwYBBQUHAwkwDwYJKwYBBQUHMAEFBAIFADAfBgNVHSMEGDAWgBQJSP+bVAI23TCkb7PiL4n+X3fKmTAdBgNVHQ4EFgQU92IBQssZmVrlZGzYvlkGQETyQiowGgYDVR0RBBMwEYIPUE9SVkVOSVIuZmRpLmNyME4GCSsGAQQBgjcZAgRBMD+gPQYKKwYBBAGCNxkCAaAvBC1TLTEtNS0yMS0zMjM5NTUwODc4LTc1Mzc5OTczOS0xNzU2NjAxNTAzLTExMDcwDQYJKoZIhvcNAQELBQADggEBADwYj4F+RsZRa6UHI7JWGoQQNgKiFYrbqfmEQA3OU/wGXxHfnNQXp98bzEZkxPiuH2VOhl3N+omoayWtcj/3FcbapUMAu/UmCMEEIXP48BwfUtxzGINvmQ+qxtQD9ZlOXJK6459xKe9/ar9mvmtKN+ai28oWtQQpb8yztmymaFTOTqODNwQ1hzV0QTMODrzxtrxjW1bxvkpImvvr6/vKiiT4qPp4GSR2Y+bESoKh5BPR4rrBnQIUDb0eS7vRQID8eku5N5NB50ZH5MxgJrTC1yD4yQA0zCbLZ14tPwYOyINhGoJkTZ4YHENadWVMOgqYkOkNwaKB9X/gTnQd166sSpQ=</xd:EncapsulatedOCSPValue>
            </xd:OCSPValues>
          </xd:RevocationValues>
          <xd:SigAndRefsTimeStamp>
            <CanonicalizationMethod Algorithm="http://www.w3.org/TR/2001/REC-xml-c14n-20010315"/>
            <xd:EncapsulatedTimeStamp>MIIK0QYJKoZIhvcNAQcCoIIKwjCCCr4CAQMxDzANBglghkgBZQMEAgEFADBzBgsqhkiG9w0BCRAB
BKBkBGIwYAIBAQYIYIE8AQEBAQUwMTANBglghkgBZQMEAgEFAAQgbC1q5oBz4Dag03DbncIAyL6U
DzyLzsxWTbbtFAPi9YoCBB7R0LAYDzIwMjQxMTIwMDQ1NDUwWjAEgAIB9AEB/6CCB8Iwgge+MIIF
pqADAgECAhNpAAAABkizA8ZASsv4AAAAAAAGMA0GCSqGSIb3DQEBDQUAMIGAMRkwFwYDVQQFExBD
UEotMi0xMDAtMDk4MzExMQswCQYDVQQGEwJDUjEPMA0GA1UEChMGTUlDSVRUMQ0wCwYDVQQLEwRE
Q0ZEMTYwNAYDVQQDEy1DQSBQT0xJVElDQSBTRUxMQURPIERFIFRJRU1QTyAtIENPU1RBIFJJQ0Eg
djIwHhcNMjQwMzIwMTY0OTMxWhcNMzEwMjI1MjE1NzQzWjB0MRkwFwYDVQQFExBDUEotNC0wMDAt
MDA0MDE3MQswCQYDVQQGEwJDUjEkMCIGA1UEChMbQkFOQ08gQ0VOVFJBTCBERSBDT1NUQSBSSUNB
MQ0wCwYDVQQLEwQwMDAxMRUwEwYDVQQDEwxUU0EgU0lOUEUgdjMwggEiMA0GCSqGSIb3DQEBAQUA
A4IBDwAwggEKAoIBAQDd302ZUnc6yAsf/8zVlz72GhkgDlKERDslo/vZpRtU1OvkCG4rE62wXhTv
ecFALoP/VZrUgtAD66y9r29MDq9a7CRE0/I8uetV6Yt/DhB0zy08g83a7NUqwXLM21In0SVGxgEJ
nVku+QtUNz5KIf0w+Q9wzp3hBBpeVOmDRyOendOQDFVattNaG9UERrqqD18f+ZbiEQLEaGbcnAdt
/u9tWOmSF769/LfiUspzSJFPT5ILoZWbtTXaG+V0bXiwLyQgQesL9ASvAn5BlSBDeDVwGnQ+cZVN
oXzaeol+qm749NdsdgtH3kRaVbNi66t2Gh25X80enceMng/QtaQXdjOtAgMBAAGjggM6MIIDNjCB
ugYDVR0gBIGyMIGvMIGsBghggTwBAQEBBTCBnzBwBggrBgEFBQcCAjBkHmIASQBtAHAAbABlAG0A
ZQBuAHQAYQAgAGwAYQAgAEEAdQB0AG8AcgBpAGQAYQBkACAAZABlACAARQBzAHQAYQBtAHAAYQBk
AG8AIABkAGUAIABUAGkAZQBtAHAAbwAgAHYAMzArBggrBgEFBQcCARYfaHR0cDovL3RzYS5zaW5w
ZS5maS5jci90c2FodHRwLzAWBgNVHSUBAf8EDDAKBggrBgEFBQcDCDAOBgNVHQ8BAf8EBAMCBsAw
HQYDVR0OBBYEFIJ8NgzOR7R8XR0Qgmmt5fcK41hwMB8GA1UdIwQYMBaAFLC74AguSxNo8NCARANn
pD//JWP2MIH0BgNVHR8EgewwgekwgeaggeOggeCGa2h0dHA6Ly93d3cuZmlybWFkaWdpdGFsLmdv
LmNyL3JlcG9zaXRvcmlvL0NBJTIwUE9MSVRJQ0ElMjBTRUxMQURPJTIwREUlMjBUSUVNUE8lMjAt
JTIwQ09TVEElMjBSSUNBJTIwdjIuY3JshnFodHRwOi8vd3d3Lm1pY2l0LmdvLmNyL2Zpcm1hZGln
aXRhbC9yZXBvc2l0b3Jpby9DQSUyMFBPTElUSUNBJTIwU0VMTEFETyUyMERFJTIwVElFTVBPJTIw
LSUyMENPU1RBJTIwUklDQSUyMHYyLmNybDCCAQgGCCsGAQUFBwEBBIH7MIH4MHcGCCsGAQUFBzAC
hmtodHRwOi8vd3d3LmZpcm1hZGlnaXRhbC5nby5jci9yZXBvc2l0b3Jpby9DQSUyMFBPTElUSUNB
JTIwU0VMTEFETyUyMERFJTIwVElFTVBPJTIwLSUyMENPU1RBJTIwUklDQSUyMHYyLmNydDB9Bggr
BgEFBQcwAoZxaHR0cDovL3d3dy5taWNpdC5nby5jci9maXJtYWRpZ2l0YWwvcmVwb3NpdG9yaW8v
Q0ElMjBQT0xJVElDQSUyMFNFTExBRE8lMjBERSUyMFRJRU1QTyUyMC0lMjBDT1NUQSUyMFJJQ0El
MjB2Mi5jcnQwDAYDVR0TAQH/BAIwADANBgkqhkiG9w0BAQ0FAAOCAgEASwJewvhTnyIVu3f4DuhD
M58hIwnwIkw13t4QMXkDkPF+tRdoK2Or3yjOhSRkB8J3XGFCG2wZhV7nmlw4sigEScceMePIZWa2
HDBBDasx34F6N/MqBETx+hPI7Su/V2qnFdaseYts8ScPgtCFJBkpexuHy3/GmfdxxgmfT1DSxXYB
707aDXs2DJG7PsK121RYEjRMsEPmv1//7YG3eJrQkUQ0wTdpNE9Z1yd4BBJeOW/jP42Cc80NkYsX
nOpPn2od02oB1z2nI1mK+eP3MYmlBbHBTEf/c5OQ9uDbs+IcSR6fB3s9pnMUwZoRRwfde7xQR/XJ
nsNzmq/wXhhH6uMehsJRUWMYE0j3ZXgH6FEDFhqN/0uJ2vScOuE/YNov1nPftI4mI0tf+aAaXRuS
7wy0WXwW/Nqg5vPF3xcWL6yMY9rSbAaLSLkzHJmVD6uLE9Suq3pt4uYZifdoVPNFXoTOjTWxmtTQ
OTUNGOY4p/0tmMiOl5gILGnVuPiOLzbPL4YfKFtmW5ijoc2WAon6Fz7W+2jv4hvgTec8JCW/lQm0
a+zk/j+jrgaSgYg+cnH9syb3aWu7wu7SpKUWili9pA1Ks6N3M3oRY5/SvlnL+1CjVZ++sffrN3e8
9+Gj3WMYLy920yS7pugL6NzBc4oZHa9RwvAD38L0V26hvTpjCS0yXssxggJrMIICZwIBATCBmDCB
gDEZMBcGA1UEBRMQQ1BKLTItMTAwLTA5ODMxMTELMAkGA1UEBhMCQ1IxDzANBgNVBAoTBk1JQ0lU
VDENMAsGA1UECxMERENGRDE2MDQGA1UEAxMtQ0EgUE9MSVRJQ0EgU0VMTEFETyBERSBUSUVNUE8g
LSBDT1NUQSBSSUNBIHYyAhNpAAAABkizA8ZASsv4AAAAAAAGMA0GCWCGSAFlAwQCAQUAoIGkMBoG
CSqGSIb3DQEJAzENBgsqhkiG9w0BCRABBDAcBgkqhkiG9w0BCQUxDxcNMjQxMTIwMDQ1NDUwWjAv
BgkqhkiG9w0BCQQxIgQgaYc6KtByXMx/RZELkwopeb1EWhRH+q7MncTaTvUN9H4wNwYLKoZIhvcN
AQkQAi8xKDAmMCQwIgQgrKszXYj6Q2nTJpWV/NZakemXG2IrBO983WoSsYOW808wDQYJKoZIhvcN
AQEBBQAEggEAJGIKsdOcte+QsxsksNsZq4LZgI5XMRarj+Bd1PWX6OgxnmMNCATvtKM998a2c43b
76wRUcIKY5MjHqcNCwdXDcEfNd6T+s5fOdFU+IT3Dt6Fps1mAmcmKzShwehBZNsXxt8hxgezkixL
5y0LnY9c/d5ZWatlRgAiR9U6dn2tJHSpYg0TR9XAFSeB7AjkDLSUFrI8F9Wqiab9BPjSzVZRSOK+
53iBEnZq55KqYAccdFxMkuCWoNcox0YzGO4f+PPv88YjvqxR/xoOrT5W5HXnVUJCvFAaYyAUUAPi
ZJhuuZZNbwCB5OvfOmnpqf3uKtETEHz+tslM4T2uyJiTAMzBtg==</xd:EncapsulatedTimeStamp>
          </xd:SigAndRefsTimeStamp>
        </xd:UnsignedSignatureProperties>
      </xd:UnsignedProperties>
    </xd:QualifyingProperties>
  </Object>
</Signatur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t:contentTypeSchema xmlns:ct="http://schemas.microsoft.com/office/2006/metadata/contentType" xmlns:ma="http://schemas.microsoft.com/office/2006/metadata/properties/metaAttributes" ct:_="" ma:_="" ma:contentTypeName="Correspondencia Interna" ma:contentTypeID="0x010100E97154E09FCE6A4E8EAEBD5C54DD1AE4010077A128027556604CBED7EA411F4AB8BC" ma:contentTypeVersion="88" ma:contentTypeDescription="Crear nuevo documento." ma:contentTypeScope="" ma:versionID="354d40e9d8fbf3dba06c819c160e5318">
  <xsd:schema xmlns:xsd="http://www.w3.org/2001/XMLSchema" xmlns:xs="http://www.w3.org/2001/XMLSchema" xmlns:p="http://schemas.microsoft.com/office/2006/metadata/properties" xmlns:ns1="http://schemas.microsoft.com/sharepoint/v3" xmlns:ns2="b875e23b-67d9-4b2e-bdec-edacbf90b326" targetNamespace="http://schemas.microsoft.com/office/2006/metadata/properties" ma:root="true" ma:fieldsID="52ab5fd8a5813b71026eebfdcb1579f5" ns1:_="" ns2:_="">
    <xsd:import namespace="http://schemas.microsoft.com/sharepoint/v3"/>
    <xsd:import namespace="b875e23b-67d9-4b2e-bdec-edacbf90b326"/>
    <xsd:element name="properties">
      <xsd:complexType>
        <xsd:sequence>
          <xsd:element name="documentManagement">
            <xsd:complexType>
              <xsd:all>
                <xsd:element ref="ns2:Subject1" minOccurs="0"/>
                <xsd:element ref="ns2:FirmadoPor" minOccurs="0"/>
                <xsd:element ref="ns2:Firmado" minOccurs="0"/>
                <xsd:element ref="ns2:e78d451c341b4341be14d5956588aac4" minOccurs="0"/>
                <xsd:element ref="ns2:TaxCatchAll" minOccurs="0"/>
                <xsd:element ref="ns2:TaxCatchAllLabel" minOccurs="0"/>
                <xsd:element ref="ns2:e698785e6df848ea9657bea28744f893" minOccurs="0"/>
                <xsd:element ref="ns2:l7effaed12754cb5ac10c41f8d7b4c94" minOccurs="0"/>
                <xsd:element ref="ns2:FechaDocumento" minOccurs="0"/>
                <xsd:element ref="ns2:FechaEnvio" minOccurs="0"/>
                <xsd:element ref="ns2:Año" minOccurs="0"/>
                <xsd:element ref="ns2:InformarA" minOccurs="0"/>
                <xsd:element ref="ns2:InformativoResolutivo" minOccurs="0"/>
                <xsd:element ref="ns2:AcuseRecibo" minOccurs="0"/>
                <xsd:element ref="ns2:EstadoCorrespondencia" minOccurs="0"/>
                <xsd:element ref="ns2:Responsable" minOccurs="0"/>
                <xsd:element ref="ns2:PlazoArchivo" minOccurs="0"/>
                <xsd:element ref="ns2:ObservacionesCorrespondencia" minOccurs="0"/>
                <xsd:element ref="ns2:i59047726d7740049efd9a6f532367cb" minOccurs="0"/>
                <xsd:element ref="ns2:c7a4f14da8a146089ab80d380d2664ad" minOccurs="0"/>
                <xsd:element ref="ns2:n32f5b5d94d147d6ae4b36230db37881" minOccurs="0"/>
                <xsd:element ref="ns1:_dlc_Exempt" minOccurs="0"/>
                <xsd:element ref="ns1:_dlc_ExpireDate" minOccurs="0"/>
                <xsd:element ref="ns1:_dlc_ExpireDateSav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36" nillable="true" ma:displayName="Excluir de la directiva" ma:hidden="true" ma:internalName="_dlc_Exempt" ma:readOnly="true">
      <xsd:simpleType>
        <xsd:restriction base="dms:Unknown"/>
      </xsd:simpleType>
    </xsd:element>
    <xsd:element name="_dlc_ExpireDate" ma:index="37" nillable="true" ma:displayName="Fecha de expiración" ma:description="" ma:hidden="true" ma:indexed="true" ma:internalName="_dlc_ExpireDate" ma:readOnly="true">
      <xsd:simpleType>
        <xsd:restriction base="dms:DateTime"/>
      </xsd:simpleType>
    </xsd:element>
    <xsd:element name="_dlc_ExpireDateSaved" ma:index="38" nillable="true" ma:displayName="Fecha de expiración original" ma:hidden="true" ma:internalName="_dlc_ExpireDateSaved"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b875e23b-67d9-4b2e-bdec-edacbf90b326" elementFormDefault="qualified">
    <xsd:import namespace="http://schemas.microsoft.com/office/2006/documentManagement/types"/>
    <xsd:import namespace="http://schemas.microsoft.com/office/infopath/2007/PartnerControls"/>
    <xsd:element name="Subject1" ma:index="8" nillable="true" ma:displayName="Asunto Correspondencia" ma:internalName="Subject1">
      <xsd:simpleType>
        <xsd:restriction base="dms:Text"/>
      </xsd:simpleType>
    </xsd:element>
    <xsd:element name="FirmadoPor" ma:index="9" nillable="true" ma:displayName="Firmado por" ma:description="En el caso de que este campo cambie en medio de la ejecución de un flujo de trabajo de Firmar documento Oficial, se debe chequear el campo Firmado para realizar efectivo el cambio de firmantes." ma:list="UserInfo" ma:SharePointGroup="0" ma:internalName="FirmadoPor"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irmado" ma:index="10" nillable="true" ma:displayName="Firmado" ma:default="False" ma:description="Campo para indicar que se ha firmado con certificado digital el documento." ma:internalName="Firmado">
      <xsd:simpleType>
        <xsd:restriction base="dms:Boolean"/>
      </xsd:simpleType>
    </xsd:element>
    <xsd:element name="e78d451c341b4341be14d5956588aac4" ma:index="11" nillable="true" ma:taxonomy="true" ma:internalName="e78d451c341b4341be14d5956588aac4" ma:taxonomyFieldName="Unidad_x0020_de_x0020_Destino" ma:displayName="Unidad de Destino" ma:default="93;#GER - Gerencia" ma:fieldId="{e78d451c-341b-4341-be14-d5956588aac4}" ma:taxonomyMulti="true" ma:sspId="031b4bb2-0db7-40b3-a341-fc1511e9642d" ma:termSetId="64836036-3ac1-429c-816c-d874a68ebae5"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6c624fcb-08ee-47fc-95d7-e40f768d4793}" ma:internalName="TaxCatchAll" ma:showField="CatchAllData"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6c624fcb-08ee-47fc-95d7-e40f768d4793}" ma:internalName="TaxCatchAllLabel" ma:readOnly="true" ma:showField="CatchAllDataLabel" ma:web="f3b00b11-1b8b-4f6b-ad81-e31da641b842">
      <xsd:complexType>
        <xsd:complexContent>
          <xsd:extension base="dms:MultiChoiceLookup">
            <xsd:sequence>
              <xsd:element name="Value" type="dms:Lookup" maxOccurs="unbounded" minOccurs="0" nillable="true"/>
            </xsd:sequence>
          </xsd:extension>
        </xsd:complexContent>
      </xsd:complexType>
    </xsd:element>
    <xsd:element name="e698785e6df848ea9657bea28744f893" ma:index="15" nillable="true" ma:taxonomy="true" ma:internalName="e698785e6df848ea9657bea28744f893" ma:taxonomyFieldName="Unidad_x0020_Remitente" ma:displayName="Unidad Remitente" ma:default="55;#GER - Gerencia" ma:fieldId="{e698785e-6df8-48ea-9657-bea28744f893}" ma:sspId="031b4bb2-0db7-40b3-a341-fc1511e9642d" ma:termSetId="30671a32-773e-4869-b613-0e17fee0a7be" ma:anchorId="00000000-0000-0000-0000-000000000000" ma:open="false" ma:isKeyword="false">
      <xsd:complexType>
        <xsd:sequence>
          <xsd:element ref="pc:Terms" minOccurs="0" maxOccurs="1"/>
        </xsd:sequence>
      </xsd:complexType>
    </xsd:element>
    <xsd:element name="l7effaed12754cb5ac10c41f8d7b4c94" ma:index="17" nillable="true" ma:taxonomy="true" ma:internalName="l7effaed12754cb5ac10c41f8d7b4c94" ma:taxonomyFieldName="Tipo_x0020_Documental" ma:displayName="Tipo Documental" ma:fieldId="{57effaed-1275-4cb5-ac10-c41f8d7b4c94}" ma:sspId="031b4bb2-0db7-40b3-a341-fc1511e9642d" ma:termSetId="a20335ef-2b81-4977-b762-c3ba2663a120" ma:anchorId="00000000-0000-0000-0000-000000000000" ma:open="false" ma:isKeyword="false">
      <xsd:complexType>
        <xsd:sequence>
          <xsd:element ref="pc:Terms" minOccurs="0" maxOccurs="1"/>
        </xsd:sequence>
      </xsd:complexType>
    </xsd:element>
    <xsd:element name="FechaDocumento" ma:index="19" nillable="true" ma:displayName="Fecha de documento" ma:default="[today]" ma:format="DateTime" ma:internalName="FechaDocumento">
      <xsd:simpleType>
        <xsd:restriction base="dms:DateTime"/>
      </xsd:simpleType>
    </xsd:element>
    <xsd:element name="FechaEnvio" ma:index="20" nillable="true" ma:displayName="Fecha de Envío" ma:internalName="FechaEnvio">
      <xsd:simpleType>
        <xsd:restriction base="dms:DateTime"/>
      </xsd:simpleType>
    </xsd:element>
    <xsd:element name="Año" ma:index="21" nillable="true" ma:displayName="Año" ma:format="Dropdown" ma:internalName="A_x00f1_o">
      <xsd:simpleType>
        <xsd:restriction base="dms:Choice">
          <xsd:enumeration value="2010"/>
          <xsd:enumeration value="2011"/>
          <xsd:enumeration value="2012"/>
          <xsd:enumeration value="2013"/>
          <xsd:enumeration value="2014"/>
          <xsd:enumeration value="2015"/>
          <xsd:enumeration value="2016"/>
          <xsd:enumeration value="2017"/>
          <xsd:enumeration value="2018"/>
          <xsd:enumeration value="2019"/>
          <xsd:enumeration value="2020"/>
          <xsd:enumeration value="2021"/>
          <xsd:enumeration value="2022"/>
          <xsd:enumeration value="2023"/>
          <xsd:enumeration value="2024"/>
        </xsd:restriction>
      </xsd:simpleType>
    </xsd:element>
    <xsd:element name="InformarA" ma:index="22" nillable="true" ma:displayName="Informar a" ma:list="UserInfo" ma:SearchPeopleOnly="false" ma:SharePointGroup="0" ma:internalName="InformarA" ma:showField="ImnNam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formativoResolutivo" ma:index="23" nillable="true" ma:displayName="Informativo/Resolutivo" ma:default="Informativo" ma:internalName="InformativoResolutivo">
      <xsd:simpleType>
        <xsd:restriction base="dms:Choice">
          <xsd:enumeration value="Informativo"/>
          <xsd:enumeration value="Resolutivo"/>
        </xsd:restriction>
      </xsd:simpleType>
    </xsd:element>
    <xsd:element name="AcuseRecibo" ma:index="24" nillable="true" ma:displayName="Acuse de Recibo?" ma:default="Sí" ma:format="RadioButtons" ma:internalName="AcuseRecibo">
      <xsd:simpleType>
        <xsd:restriction base="dms:Choice">
          <xsd:enumeration value="Sí"/>
          <xsd:enumeration value="No"/>
        </xsd:restriction>
      </xsd:simpleType>
    </xsd:element>
    <xsd:element name="EstadoCorrespondencia" ma:index="25" nillable="true" ma:displayName="Estado" ma:default="Borrador" ma:internalName="EstadoCorrespondencia">
      <xsd:simpleType>
        <xsd:restriction base="dms:Choice">
          <xsd:enumeration value="Pendiente"/>
          <xsd:enumeration value="Borrador"/>
          <xsd:enumeration value="Aprobado para envío"/>
          <xsd:enumeration value="Enviado"/>
          <xsd:enumeration value="Enviado con acuse de recibo"/>
        </xsd:restriction>
      </xsd:simpleType>
    </xsd:element>
    <xsd:element name="Responsable" ma:index="26" nillable="true" ma:displayName="Responsable" ma:list="UserInfo" ma:SharePointGroup="0" ma:internalName="Responsabl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lazoArchivo" ma:index="27" nillable="true" ma:displayName="Plazo archivo (en meses)" ma:decimals="0" ma:default="84" ma:internalName="PlazoArchivo">
      <xsd:simpleType>
        <xsd:restriction base="dms:Number"/>
      </xsd:simpleType>
    </xsd:element>
    <xsd:element name="ObservacionesCorrespondencia" ma:index="28" nillable="true" ma:displayName="Observaciones" ma:internalName="ObservacionesCorrespondencia">
      <xsd:simpleType>
        <xsd:restriction base="dms:Note"/>
      </xsd:simpleType>
    </xsd:element>
    <xsd:element name="i59047726d7740049efd9a6f532367cb" ma:index="30" ma:taxonomy="true" ma:internalName="i59047726d7740049efd9a6f532367cb" ma:taxonomyFieldName="Integridad" ma:displayName="Integridad" ma:readOnly="false" ma:default="128;#Alta|0fd17ec2-e5d0-4d9f-8e18-466324d0fdd4" ma:fieldId="{25904772-6d77-4004-9efd-9a6f532367cb}" ma:sspId="031b4bb2-0db7-40b3-a341-fc1511e9642d" ma:termSetId="09b5aa48-4557-43d1-9b62-91503247b9f0" ma:anchorId="00000000-0000-0000-0000-000000000000" ma:open="false" ma:isKeyword="false">
      <xsd:complexType>
        <xsd:sequence>
          <xsd:element ref="pc:Terms" minOccurs="0" maxOccurs="1"/>
        </xsd:sequence>
      </xsd:complexType>
    </xsd:element>
    <xsd:element name="c7a4f14da8a146089ab80d380d2664ad" ma:index="32" ma:taxonomy="true" ma:internalName="c7a4f14da8a146089ab80d380d2664ad" ma:taxonomyFieldName="Disponibilidad" ma:displayName="Disponibilidad" ma:readOnly="false" ma:default="161;#Alta|7fca731c-4c62-4f1c-9061-e9f164c964b2" ma:fieldId="{c7a4f14d-a8a1-4608-9ab8-0d380d2664ad}" ma:sspId="031b4bb2-0db7-40b3-a341-fc1511e9642d" ma:termSetId="5d9142c7-bc7f-416a-8074-8d812de61759" ma:anchorId="00000000-0000-0000-0000-000000000000" ma:open="false" ma:isKeyword="false">
      <xsd:complexType>
        <xsd:sequence>
          <xsd:element ref="pc:Terms" minOccurs="0" maxOccurs="1"/>
        </xsd:sequence>
      </xsd:complexType>
    </xsd:element>
    <xsd:element name="n32f5b5d94d147d6ae4b36230db37881" ma:index="34" ma:taxonomy="true" ma:internalName="n32f5b5d94d147d6ae4b36230db37881" ma:taxonomyFieldName="ConfidencialidadNueva" ma:displayName="Confidencialidad" ma:readOnly="false" ma:default="163;#Uso Interno|b84ab4da-351c-48b8-b2fd-466e6594f406" ma:fieldId="{732f5b5d-94d1-47d6-ae4b-36230db37881}" ma:sspId="031b4bb2-0db7-40b3-a341-fc1511e9642d" ma:termSetId="fec21262-d3f1-4324-a4bb-a0fd74a0629e" ma:anchorId="00000000-0000-0000-0000-000000000000"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SharedContentType xmlns="Microsoft.SharePoint.Taxonomy.ContentTypeSync" SourceId="031b4bb2-0db7-40b3-a341-fc1511e9642d" ContentTypeId="0x010100E97154E09FCE6A4E8EAEBD5C54DD1AE401" PreviousValue="false"/>
</file>

<file path=customXml/item5.xml><?xml version="1.0" encoding="utf-8"?>
<?mso-contentType ?>
<FormTemplates xmlns="http://schemas.microsoft.com/sharepoint/v3/contenttype/forms"/>
</file>

<file path=customXml/item6.xml><?xml version="1.0" encoding="utf-8"?>
<p:properties xmlns:p="http://schemas.microsoft.com/office/2006/metadata/properties" xmlns:xsi="http://www.w3.org/2001/XMLSchema-instance">
  <documentManagement/>
</p:properties>
</file>

<file path=customXml/item7.xml><?xml version="1.0" encoding="utf-8"?>
<ct:contentTypeSchema xmlns:ct="http://schemas.microsoft.com/office/2006/metadata/contentType" xmlns:ma="http://schemas.microsoft.com/office/2006/metadata/properties/metaAttributes" ct:_="" ma:_="" ma:contentTypeName="Documento" ma:contentTypeID="0x010100EAC03D95179463438228E27F052F5F5A" ma:contentTypeVersion="1" ma:contentTypeDescription="Crear nuevo documento." ma:contentTypeScope="" ma:versionID="66e2a01f751d63aa619bbe998e4a1a42">
  <xsd:schema xmlns:xsd="http://www.w3.org/2001/XMLSchema" xmlns:xs="http://www.w3.org/2001/XMLSchema" xmlns:p="http://schemas.microsoft.com/office/2006/metadata/properties" xmlns:ns2="a6b8f3cf-9a2c-4133-8f71-8dcc8e5a6950" targetNamespace="http://schemas.microsoft.com/office/2006/metadata/properties" ma:root="true" ma:fieldsID="5aa1b0a446a9c9d73ed18cc3bc5ce737" ns2:_="">
    <xsd:import namespace="a6b8f3cf-9a2c-4133-8f71-8dcc8e5a6950"/>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b8f3cf-9a2c-4133-8f71-8dcc8e5a6950" elementFormDefault="qualified">
    <xsd:import namespace="http://schemas.microsoft.com/office/2006/documentManagement/types"/>
    <xsd:import namespace="http://schemas.microsoft.com/office/infopath/2007/PartnerControls"/>
    <xsd:element name="SharedWithUsers" ma:index="8" nillable="true" ma:displayName="Compartid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e contenido"/>
        <xsd:element ref="dc:title" minOccurs="0" maxOccurs="1" ma:index="4" ma:displayName="Títu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0C6D06F-6DDB-41DD-98E8-9DD3555EEDE4}"/>
</file>

<file path=customXml/itemProps2.xml><?xml version="1.0" encoding="utf-8"?>
<ds:datastoreItem xmlns:ds="http://schemas.openxmlformats.org/officeDocument/2006/customXml" ds:itemID="{40D069EC-D343-4AE0-A12A-67679D33DC4C}"/>
</file>

<file path=customXml/itemProps3.xml><?xml version="1.0" encoding="utf-8"?>
<ds:datastoreItem xmlns:ds="http://schemas.openxmlformats.org/officeDocument/2006/customXml" ds:itemID="{29B70D16-ABBB-485D-8261-7AD6418A0EF9}">
  <ds:schemaRefs>
    <ds:schemaRef ds:uri="http://schemas.openxmlformats.org/officeDocument/2006/bibliography"/>
  </ds:schemaRefs>
</ds:datastoreItem>
</file>

<file path=customXml/itemProps4.xml><?xml version="1.0" encoding="utf-8"?>
<ds:datastoreItem xmlns:ds="http://schemas.openxmlformats.org/officeDocument/2006/customXml" ds:itemID="{8E5E7F0F-5217-49F7-858F-913E7E755351}">
  <ds:schemaRefs>
    <ds:schemaRef ds:uri="Microsoft.SharePoint.Taxonomy.ContentTypeSync"/>
  </ds:schemaRefs>
</ds:datastoreItem>
</file>

<file path=customXml/itemProps5.xml><?xml version="1.0" encoding="utf-8"?>
<ds:datastoreItem xmlns:ds="http://schemas.openxmlformats.org/officeDocument/2006/customXml" ds:itemID="{BF880741-0296-4926-84DB-E06AFA8EB403}">
  <ds:schemaRefs>
    <ds:schemaRef ds:uri="http://schemas.microsoft.com/sharepoint/v3/contenttype/forms"/>
  </ds:schemaRefs>
</ds:datastoreItem>
</file>

<file path=customXml/itemProps6.xml><?xml version="1.0" encoding="utf-8"?>
<ds:datastoreItem xmlns:ds="http://schemas.openxmlformats.org/officeDocument/2006/customXml" ds:itemID="{283BF82E-1A70-4392-8CF2-7DEAFF1953AE}">
  <ds:schemaRefs>
    <ds:schemaRef ds:uri="62db5286-48a0-4e17-a672-7c89f7b8ca75"/>
    <ds:schemaRef ds:uri="b875e23b-67d9-4b2e-bdec-edacbf90b326"/>
    <ds:schemaRef ds:uri="http://purl.org/dc/elements/1.1/"/>
    <ds:schemaRef ds:uri="http://purl.org/dc/terms/"/>
    <ds:schemaRef ds:uri="http://www.w3.org/XML/1998/namespace"/>
    <ds:schemaRef ds:uri="http://schemas.microsoft.com/sharepoint/v3"/>
    <ds:schemaRef ds:uri="http://schemas.openxmlformats.org/package/2006/metadata/core-properties"/>
    <ds:schemaRef ds:uri="http://schemas.microsoft.com/office/2006/documentManagement/types"/>
    <ds:schemaRef ds:uri="http://purl.org/dc/dcmitype/"/>
    <ds:schemaRef ds:uri="http://schemas.microsoft.com/office/2006/metadata/properties"/>
    <ds:schemaRef ds:uri="http://schemas.microsoft.com/office/infopath/2007/PartnerControls"/>
  </ds:schemaRefs>
</ds:datastoreItem>
</file>

<file path=customXml/itemProps7.xml><?xml version="1.0" encoding="utf-8"?>
<ds:datastoreItem xmlns:ds="http://schemas.openxmlformats.org/officeDocument/2006/customXml" ds:itemID="{138A4035-107F-4EB8-BBDC-1B4B09E4897D}"/>
</file>

<file path=docProps/app.xml><?xml version="1.0" encoding="utf-8"?>
<Properties xmlns="http://schemas.openxmlformats.org/officeDocument/2006/extended-properties" xmlns:vt="http://schemas.openxmlformats.org/officeDocument/2006/docPropsVTypes">
  <Template>plantilla-DAI</Template>
  <TotalTime>3</TotalTime>
  <Pages>4</Pages>
  <Words>1416</Words>
  <Characters>7792</Characters>
  <Application>Microsoft Office Word</Application>
  <DocSecurity>0</DocSecurity>
  <Lines>64</Lines>
  <Paragraphs>18</Paragraphs>
  <ScaleCrop>false</ScaleCrop>
  <HeadingPairs>
    <vt:vector size="4" baseType="variant">
      <vt:variant>
        <vt:lpstr>Título</vt:lpstr>
      </vt:variant>
      <vt:variant>
        <vt:i4>1</vt:i4>
      </vt:variant>
      <vt:variant>
        <vt:lpstr>Title</vt:lpstr>
      </vt:variant>
      <vt:variant>
        <vt:i4>1</vt:i4>
      </vt:variant>
    </vt:vector>
  </HeadingPairs>
  <TitlesOfParts>
    <vt:vector size="2" baseType="lpstr">
      <vt:lpstr/>
      <vt:lpstr/>
    </vt:vector>
  </TitlesOfParts>
  <Company>SINPE</Company>
  <LinksUpToDate>false</LinksUpToDate>
  <CharactersWithSpaces>9190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Informe de Auditoría Interna AI-0218-2024</dc:title>
  <dc:subject/>
  <dc:creator>BERROCAL MEZA MELISSA</dc:creator>
  <cp:keywords/>
  <dc:description/>
  <cp:lastModifiedBy>LIZANO BARAHONA MARIBEL</cp:lastModifiedBy>
  <cp:revision>2</cp:revision>
  <cp:lastPrinted>2011-05-05T20:16:00Z</cp:lastPrinted>
  <dcterms:created xsi:type="dcterms:W3CDTF">2024-11-19T22:09:00Z</dcterms:created>
  <dcterms:modified xsi:type="dcterms:W3CDTF">2024-11-20T04:54:00Z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0x010100EAC03D95179463438228E27F052F5F5A</vt:lpwstr>
  </property>
  <property fmtid="{D5CDD505-2E9C-101B-9397-08002B2CF9AE}" pid="3" name="TemplateUrl">
    <vt:lpwstr/>
  </property>
  <property fmtid="{D5CDD505-2E9C-101B-9397-08002B2CF9AE}" pid="4" name="xd_Signature">
    <vt:bool>false</vt:bool>
  </property>
  <property fmtid="{D5CDD505-2E9C-101B-9397-08002B2CF9AE}" pid="5" name="xd_ProgID">
    <vt:lpwstr/>
  </property>
  <property fmtid="{D5CDD505-2E9C-101B-9397-08002B2CF9AE}" pid="6" name="Integridad">
    <vt:lpwstr>128;#Alta|0fd17ec2-e5d0-4d9f-8e18-466324d0fdd4</vt:lpwstr>
  </property>
  <property fmtid="{D5CDD505-2E9C-101B-9397-08002B2CF9AE}" pid="7" name="_dlc_policyId">
    <vt:lpwstr>0x010100E97154E09FCE6A4E8EAEBD5C54DD1AE4|-1695030217</vt:lpwstr>
  </property>
  <property fmtid="{D5CDD505-2E9C-101B-9397-08002B2CF9AE}" pid="8" name="Tipo Documental">
    <vt:lpwstr>126;#Oficio|417b7e3a-1426-4267-afb3-20be5f4d6412</vt:lpwstr>
  </property>
  <property fmtid="{D5CDD505-2E9C-101B-9397-08002B2CF9AE}" pid="9" name="ItemRetentionFormula">
    <vt:lpwstr/>
  </property>
  <property fmtid="{D5CDD505-2E9C-101B-9397-08002B2CF9AE}" pid="10" name="Unidad de Destino">
    <vt:lpwstr>93;#GER - Gerencia|7f4773cf-2cb9-48b6-88d2-9e4750a72616;#1026;#DSC - División Servicios Compartidos|39bf63db-793f-4ef3-91b9-d7ea899416c1;#1014;#DTE - División Transformación y Estrategia|368c3da0-3cec-43e9-a26d-02a9f90827dd;#1048;#Departamento Gestión de Riesgos y Cumplimiento (GRC)|38e4b52b-741a-4b99-8b71-5f28a3976f81</vt:lpwstr>
  </property>
  <property fmtid="{D5CDD505-2E9C-101B-9397-08002B2CF9AE}" pid="11" name="Disponibilidad">
    <vt:lpwstr>161;#Alta|7fca731c-4c62-4f1c-9061-e9f164c964b2</vt:lpwstr>
  </property>
  <property fmtid="{D5CDD505-2E9C-101B-9397-08002B2CF9AE}" pid="12" name="Confidencialidad1">
    <vt:lpwstr/>
  </property>
  <property fmtid="{D5CDD505-2E9C-101B-9397-08002B2CF9AE}" pid="13" name="Unidad Remitente">
    <vt:lpwstr>9;#AI - Auditoría Interna|3edbdf7a-605f-4e12-831a-35c707ff21f7</vt:lpwstr>
  </property>
  <property fmtid="{D5CDD505-2E9C-101B-9397-08002B2CF9AE}" pid="14" name="lb0b7da792b243d9bfa96ad7487ad734">
    <vt:lpwstr/>
  </property>
  <property fmtid="{D5CDD505-2E9C-101B-9397-08002B2CF9AE}" pid="15" name="ConfidencialidadNueva">
    <vt:lpwstr>163;#Uso Interno|b84ab4da-351c-48b8-b2fd-466e6594f406</vt:lpwstr>
  </property>
  <property fmtid="{D5CDD505-2E9C-101B-9397-08002B2CF9AE}" pid="16" name="ClassificationContentMarkingFooterShapeIds">
    <vt:lpwstr>34e71f67,1d9122c1,1a6ae0d5</vt:lpwstr>
  </property>
  <property fmtid="{D5CDD505-2E9C-101B-9397-08002B2CF9AE}" pid="17" name="ClassificationContentMarkingFooterFontProps">
    <vt:lpwstr>#000000,10,Calibri</vt:lpwstr>
  </property>
  <property fmtid="{D5CDD505-2E9C-101B-9397-08002B2CF9AE}" pid="18" name="ClassificationContentMarkingFooterText">
    <vt:lpwstr>Uso Interno</vt:lpwstr>
  </property>
  <property fmtid="{D5CDD505-2E9C-101B-9397-08002B2CF9AE}" pid="19" name="MSIP_Label_b8b4be34-365a-4a68-b9fb-75c1b6874315_Enabled">
    <vt:lpwstr>true</vt:lpwstr>
  </property>
  <property fmtid="{D5CDD505-2E9C-101B-9397-08002B2CF9AE}" pid="20" name="MSIP_Label_b8b4be34-365a-4a68-b9fb-75c1b6874315_SetDate">
    <vt:lpwstr>2024-11-19T22:12:36Z</vt:lpwstr>
  </property>
  <property fmtid="{D5CDD505-2E9C-101B-9397-08002B2CF9AE}" pid="21" name="MSIP_Label_b8b4be34-365a-4a68-b9fb-75c1b6874315_Method">
    <vt:lpwstr>Standard</vt:lpwstr>
  </property>
  <property fmtid="{D5CDD505-2E9C-101B-9397-08002B2CF9AE}" pid="22" name="MSIP_Label_b8b4be34-365a-4a68-b9fb-75c1b6874315_Name">
    <vt:lpwstr>b8b4be34-365a-4a68-b9fb-75c1b6874315</vt:lpwstr>
  </property>
  <property fmtid="{D5CDD505-2E9C-101B-9397-08002B2CF9AE}" pid="23" name="MSIP_Label_b8b4be34-365a-4a68-b9fb-75c1b6874315_SiteId">
    <vt:lpwstr>618d0a45-25a6-4618-9f80-8f70a435ee52</vt:lpwstr>
  </property>
  <property fmtid="{D5CDD505-2E9C-101B-9397-08002B2CF9AE}" pid="24" name="MSIP_Label_b8b4be34-365a-4a68-b9fb-75c1b6874315_ActionId">
    <vt:lpwstr>a7e96b6e-48dc-48d3-897b-fc5520820bab</vt:lpwstr>
  </property>
  <property fmtid="{D5CDD505-2E9C-101B-9397-08002B2CF9AE}" pid="25" name="MSIP_Label_b8b4be34-365a-4a68-b9fb-75c1b6874315_ContentBits">
    <vt:lpwstr>2</vt:lpwstr>
  </property>
  <property fmtid="{D5CDD505-2E9C-101B-9397-08002B2CF9AE}" pid="26" name="Confidencialidad">
    <vt:lpwstr>Público|99c2402f-8ec3-4ca8-8024-be52e4e7f629</vt:lpwstr>
  </property>
  <property fmtid="{D5CDD505-2E9C-101B-9397-08002B2CF9AE}" pid="27" name="oe70cbf463ba4d19a6203d9e6cd457e4">
    <vt:lpwstr/>
  </property>
  <property fmtid="{D5CDD505-2E9C-101B-9397-08002B2CF9AE}" pid="28" name="Dirigido a (entidad externa)">
    <vt:lpwstr/>
  </property>
  <property fmtid="{D5CDD505-2E9C-101B-9397-08002B2CF9AE}" pid="29" name="WorkflowChangePath">
    <vt:lpwstr>9673832d-94bf-4c19-8792-832784cbd250,9;b06cfa97-83cd-4c8b-8abb-c4fadbe40145,13;cf7072bc-9575-4d0b-b529-251f6b43b02b,14;cf7072bc-9575-4d0b-b529-251f6b43b02b,14;</vt:lpwstr>
  </property>
  <property fmtid="{D5CDD505-2E9C-101B-9397-08002B2CF9AE}" pid="31" name="Order">
    <vt:r8>178300</vt:r8>
  </property>
  <property fmtid="{D5CDD505-2E9C-101B-9397-08002B2CF9AE}" pid="32" name="ecm_ItemDeleteBlockHolders">
    <vt:lpwstr>ecm_InPlaceRecordLock</vt:lpwstr>
  </property>
  <property fmtid="{D5CDD505-2E9C-101B-9397-08002B2CF9AE}" pid="33" name="_vti_ItemDeclaredRecord">
    <vt:filetime>2024-12-08T05:14:03Z</vt:filetime>
  </property>
  <property fmtid="{D5CDD505-2E9C-101B-9397-08002B2CF9AE}" pid="34" name="_vti_ItemHoldRecordStatus">
    <vt:i4>273</vt:i4>
  </property>
  <property fmtid="{D5CDD505-2E9C-101B-9397-08002B2CF9AE}" pid="35" name="IconOverlay">
    <vt:lpwstr>|docx|lockoverlay.png</vt:lpwstr>
  </property>
  <property fmtid="{D5CDD505-2E9C-101B-9397-08002B2CF9AE}" pid="36" name="ecm_RecordRestrictions">
    <vt:lpwstr>BlockDelete, BlockEdit</vt:lpwstr>
  </property>
  <property fmtid="{D5CDD505-2E9C-101B-9397-08002B2CF9AE}" pid="37" name="ecm_ItemLockHolders">
    <vt:lpwstr>ecm_InPlaceRecordLock</vt:lpwstr>
  </property>
  <property fmtid="{D5CDD505-2E9C-101B-9397-08002B2CF9AE}" pid="38" name="_dlc_LastRun">
    <vt:lpwstr>12/07/2024 23:14:04</vt:lpwstr>
  </property>
  <property fmtid="{D5CDD505-2E9C-101B-9397-08002B2CF9AE}" pid="39" name="_dlc_ItemStageId">
    <vt:lpwstr>1</vt:lpwstr>
  </property>
</Properties>
</file>