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rsidRPr="00D96FF1" w:rsidR="003554C5" w:rsidP="00D96FF1" w:rsidRDefault="00D96FF1" w14:paraId="03D116FC" w14:textId="4571B7B3">
      <w:pPr>
        <w:rPr>
          <w:rFonts w:ascii="Arial" w:hAnsi="Arial" w:cs="Arial"/>
          <w:sz w:val="24"/>
        </w:rPr>
      </w:pPr>
      <w:r w:rsidRPr="00D96FF1">
        <w:rPr>
          <w:rFonts w:ascii="Arial" w:hAnsi="Arial" w:cs="Arial"/>
          <w:sz w:val="24"/>
        </w:rPr>
        <w:t>14 de noviembre del 2024</w:t>
      </w:r>
    </w:p>
    <w:sdt>
      <w:sdtPr>
        <w:alias w:val="Consecutivo"/>
        <w:tag w:val="Consecutivo"/>
        <w:id w:val="867724263"/>
        <w:placeholder>
          <w:docPart w:val="021FF071C99F43118D2CE0CC0240A391"/>
        </w:placeholder>
        <w:text/>
      </w:sdtPr>
      <w:sdtEndPr/>
      <w:sdtContent>
        <w:p w:rsidR="003554C5" w:rsidP="0085692C" w:rsidRDefault="00BF4EBD" w14:paraId="076B673D" w14:textId="77777777">
          <w:r>
            <w:t>AI-0213-2024</w:t>
          </w:r>
        </w:p>
      </w:sdtContent>
    </w:sdt>
    <w:p w:rsidR="00BF4EBD" w:rsidP="0085692C" w:rsidRDefault="00BF4EBD" w14:paraId="3E6450A6" w14:textId="77777777">
      <w:pPr>
        <w:rPr>
          <w:sz w:val="24"/>
        </w:rPr>
      </w:pPr>
    </w:p>
    <w:p w:rsidRPr="00D96FF1" w:rsidR="00D96FF1" w:rsidP="0085692C" w:rsidRDefault="00D96FF1" w14:paraId="17B81A5E" w14:textId="77777777">
      <w:pPr>
        <w:rPr>
          <w:sz w:val="24"/>
        </w:rPr>
      </w:pPr>
    </w:p>
    <w:p w:rsidRPr="00D96FF1" w:rsidR="00D96FF1" w:rsidP="00D96FF1" w:rsidRDefault="00D96FF1" w14:paraId="0A2851EC" w14:textId="77777777">
      <w:pPr>
        <w:rPr>
          <w:rFonts w:ascii="Arial" w:hAnsi="Arial" w:cs="Arial"/>
          <w:sz w:val="24"/>
        </w:rPr>
      </w:pPr>
      <w:r w:rsidRPr="00D96FF1">
        <w:rPr>
          <w:rFonts w:ascii="Arial" w:hAnsi="Arial" w:cs="Arial"/>
          <w:sz w:val="24"/>
        </w:rPr>
        <w:t>Señora</w:t>
      </w:r>
    </w:p>
    <w:p w:rsidRPr="00D96FF1" w:rsidR="00D96FF1" w:rsidP="00D96FF1" w:rsidRDefault="00D96FF1" w14:paraId="47DB7A8A" w14:textId="77777777">
      <w:pPr>
        <w:rPr>
          <w:rFonts w:ascii="Arial" w:hAnsi="Arial" w:cs="Arial"/>
          <w:sz w:val="24"/>
        </w:rPr>
      </w:pPr>
      <w:r w:rsidRPr="00D96FF1">
        <w:rPr>
          <w:rFonts w:ascii="Arial" w:hAnsi="Arial" w:cs="Arial"/>
          <w:sz w:val="24"/>
        </w:rPr>
        <w:t>Hazel Valverde R., Gerente</w:t>
      </w:r>
    </w:p>
    <w:p w:rsidRPr="00D96FF1" w:rsidR="00D96FF1" w:rsidP="00D96FF1" w:rsidRDefault="00D96FF1" w14:paraId="49F8D5A0" w14:textId="77777777">
      <w:pPr>
        <w:rPr>
          <w:rFonts w:ascii="Arial" w:hAnsi="Arial" w:cs="Arial"/>
          <w:b/>
          <w:color w:val="1C4063" w:themeColor="accent1" w:themeShade="80"/>
          <w:sz w:val="24"/>
        </w:rPr>
      </w:pPr>
      <w:r w:rsidRPr="00D96FF1">
        <w:rPr>
          <w:rFonts w:ascii="Arial" w:hAnsi="Arial" w:cs="Arial"/>
          <w:b/>
          <w:color w:val="1C4063" w:themeColor="accent1" w:themeShade="80"/>
          <w:sz w:val="24"/>
        </w:rPr>
        <w:t>BANCO CENTRAL DE COSTA RICA</w:t>
      </w:r>
    </w:p>
    <w:p w:rsidR="00D96FF1" w:rsidP="00D96FF1" w:rsidRDefault="00D96FF1" w14:paraId="6A283EA1" w14:textId="77777777">
      <w:pPr>
        <w:rPr>
          <w:rFonts w:ascii="Arial" w:hAnsi="Arial" w:cs="Arial"/>
          <w:sz w:val="24"/>
        </w:rPr>
      </w:pPr>
    </w:p>
    <w:p w:rsidRPr="00D96FF1" w:rsidR="00D96FF1" w:rsidP="00D96FF1" w:rsidRDefault="00D96FF1" w14:paraId="72A0A07C" w14:textId="77777777">
      <w:pPr>
        <w:rPr>
          <w:rFonts w:ascii="Arial" w:hAnsi="Arial" w:cs="Arial"/>
          <w:sz w:val="24"/>
        </w:rPr>
      </w:pPr>
    </w:p>
    <w:p w:rsidRPr="00D96FF1" w:rsidR="00D96FF1" w:rsidP="00D96FF1" w:rsidRDefault="00D96FF1" w14:paraId="24F788B9" w14:textId="77777777">
      <w:pPr>
        <w:rPr>
          <w:rFonts w:ascii="Arial" w:hAnsi="Arial" w:cs="Arial"/>
          <w:sz w:val="24"/>
        </w:rPr>
      </w:pPr>
      <w:r w:rsidRPr="00D96FF1">
        <w:rPr>
          <w:rFonts w:ascii="Arial" w:hAnsi="Arial" w:cs="Arial"/>
          <w:sz w:val="24"/>
        </w:rPr>
        <w:t>Estimada señora:</w:t>
      </w:r>
    </w:p>
    <w:p w:rsidRPr="00D96FF1" w:rsidR="00D96FF1" w:rsidP="00D96FF1" w:rsidRDefault="00D96FF1" w14:paraId="3760A695" w14:textId="77777777">
      <w:pPr>
        <w:rPr>
          <w:rFonts w:ascii="Arial" w:hAnsi="Arial" w:cs="Arial"/>
          <w:sz w:val="24"/>
        </w:rPr>
      </w:pPr>
    </w:p>
    <w:p w:rsidRPr="00D96FF1" w:rsidR="00D96FF1" w:rsidP="00D96FF1" w:rsidRDefault="00D96FF1" w14:paraId="11E373F4" w14:textId="77777777">
      <w:pPr>
        <w:tabs>
          <w:tab w:val="left" w:pos="5505"/>
        </w:tabs>
        <w:rPr>
          <w:rFonts w:ascii="Arial" w:hAnsi="Arial" w:cs="Arial"/>
          <w:sz w:val="24"/>
        </w:rPr>
      </w:pPr>
      <w:r w:rsidRPr="00D96FF1">
        <w:rPr>
          <w:rFonts w:ascii="Arial" w:hAnsi="Arial" w:cs="Arial"/>
          <w:sz w:val="24"/>
        </w:rPr>
        <w:t>Este informe contiene los resultados y anexo correspondientes al estudio especial</w:t>
      </w:r>
      <w:r w:rsidRPr="00D96FF1">
        <w:rPr>
          <w:rFonts w:ascii="Arial" w:hAnsi="Arial" w:cs="Arial"/>
          <w:color w:val="FF0000"/>
          <w:sz w:val="24"/>
        </w:rPr>
        <w:t xml:space="preserve"> </w:t>
      </w:r>
      <w:r w:rsidRPr="00D96FF1">
        <w:rPr>
          <w:rFonts w:ascii="Arial" w:hAnsi="Arial" w:cs="Arial"/>
          <w:sz w:val="24"/>
        </w:rPr>
        <w:t xml:space="preserve">mediante el cual esta Auditoría evaluó </w:t>
      </w:r>
      <w:r w:rsidRPr="00D96FF1">
        <w:rPr>
          <w:rFonts w:ascii="Arial" w:hAnsi="Arial" w:eastAsia="Arial" w:cs="Arial"/>
          <w:sz w:val="24"/>
        </w:rPr>
        <w:t xml:space="preserve">la eficacia del plan de adquisiciones, en relación con la ejecución presupuestaria, la gestión operativa institucional y el cumplimiento de metas; </w:t>
      </w:r>
      <w:r w:rsidRPr="00D96FF1">
        <w:rPr>
          <w:rFonts w:ascii="Arial" w:hAnsi="Arial" w:cs="Arial"/>
          <w:sz w:val="24"/>
        </w:rPr>
        <w:t xml:space="preserve">y cuyo objetivo fue </w:t>
      </w:r>
      <w:r w:rsidRPr="00D96FF1">
        <w:rPr>
          <w:rFonts w:ascii="Arial" w:hAnsi="Arial" w:eastAsia="Arial" w:cs="Arial"/>
          <w:sz w:val="24"/>
        </w:rPr>
        <w:t>determinar si las actividades se ejecutan de conformidad con las leyes, reglamentos u otras normativas que las regulan, tales como resoluciones, políticas, lineamientos, directrices, códigos, contratos, convenios, u otros criterios considerados apropiados por el auditor</w:t>
      </w:r>
      <w:r w:rsidRPr="00D96FF1">
        <w:rPr>
          <w:rFonts w:ascii="Arial" w:hAnsi="Arial" w:cs="Arial"/>
          <w:sz w:val="24"/>
        </w:rPr>
        <w:t>, que está bajo la responsabilidad del Departamento de Proveeduría de la División Servicios Compartidos.</w:t>
      </w:r>
    </w:p>
    <w:p w:rsidRPr="00D96FF1" w:rsidR="00D96FF1" w:rsidP="00D96FF1" w:rsidRDefault="00D96FF1" w14:paraId="5DE4189A" w14:textId="77777777">
      <w:pPr>
        <w:tabs>
          <w:tab w:val="left" w:pos="5505"/>
        </w:tabs>
        <w:rPr>
          <w:rFonts w:ascii="Arial" w:hAnsi="Arial" w:cs="Arial"/>
          <w:sz w:val="24"/>
        </w:rPr>
      </w:pPr>
    </w:p>
    <w:p w:rsidRPr="00E80175" w:rsidR="00D96FF1" w:rsidP="00D96FF1" w:rsidRDefault="00D96FF1" w14:paraId="1290B84B" w14:textId="77777777">
      <w:pPr>
        <w:pStyle w:val="Negrita"/>
        <w:rPr>
          <w:rFonts w:ascii="Arial" w:hAnsi="Arial" w:cs="Arial"/>
          <w:sz w:val="24"/>
        </w:rPr>
      </w:pPr>
      <w:r>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00D96FF1" w:rsidP="00D96FF1" w:rsidRDefault="00D96FF1" w14:paraId="54FAE1BF" w14:textId="77777777">
      <w:pPr>
        <w:pStyle w:val="NormalWeb"/>
        <w:jc w:val="both"/>
        <w:rPr>
          <w:rFonts w:ascii="Arial" w:hAnsi="Arial" w:cs="Arial"/>
          <w:lang w:val="es-CR"/>
        </w:rPr>
      </w:pPr>
      <w:r w:rsidRPr="00E97E7B">
        <w:rPr>
          <w:rFonts w:ascii="Arial" w:hAnsi="Arial" w:cs="Arial"/>
          <w:lang w:val="es-CR"/>
        </w:rPr>
        <w:t>Los resultados obtenidos permiten concluir que</w:t>
      </w:r>
      <w:r>
        <w:rPr>
          <w:rFonts w:ascii="Arial" w:hAnsi="Arial" w:cs="Arial"/>
          <w:lang w:val="es-CR"/>
        </w:rPr>
        <w:t xml:space="preserve"> el Programa de Adquisiciones </w:t>
      </w:r>
      <w:r w:rsidRPr="000220AA">
        <w:rPr>
          <w:rFonts w:ascii="Arial" w:hAnsi="Arial" w:cs="Arial"/>
          <w:b/>
          <w:bCs/>
          <w:lang w:val="es-CR"/>
        </w:rPr>
        <w:t>cumple parcialmente</w:t>
      </w:r>
      <w:r>
        <w:rPr>
          <w:rStyle w:val="Refdenotaalpie"/>
          <w:rFonts w:ascii="Arial" w:hAnsi="Arial" w:cs="Arial"/>
          <w:lang w:val="es-CR"/>
        </w:rPr>
        <w:footnoteReference w:id="1"/>
      </w:r>
      <w:r>
        <w:rPr>
          <w:rFonts w:ascii="Arial" w:hAnsi="Arial" w:cs="Arial"/>
          <w:b/>
          <w:bCs/>
          <w:lang w:val="es-CR"/>
        </w:rPr>
        <w:t xml:space="preserve"> </w:t>
      </w:r>
      <w:r w:rsidRPr="00E97E7B">
        <w:rPr>
          <w:rFonts w:ascii="Arial" w:hAnsi="Arial" w:cs="Arial"/>
          <w:lang w:val="es-CR"/>
        </w:rPr>
        <w:t>con las disposiciones aplicables</w:t>
      </w:r>
      <w:r>
        <w:rPr>
          <w:rFonts w:ascii="Arial" w:hAnsi="Arial" w:cs="Arial"/>
          <w:lang w:val="es-CR"/>
        </w:rPr>
        <w:t xml:space="preserve"> ya que se identificaron </w:t>
      </w:r>
      <w:r w:rsidRPr="001513A7">
        <w:rPr>
          <w:rFonts w:ascii="Arial" w:hAnsi="Arial" w:cs="Arial"/>
          <w:lang w:val="es-CR"/>
        </w:rPr>
        <w:t>deficiencias en la planificación y ejecución</w:t>
      </w:r>
      <w:r>
        <w:rPr>
          <w:rFonts w:ascii="Arial" w:hAnsi="Arial" w:cs="Arial"/>
          <w:lang w:val="es-CR"/>
        </w:rPr>
        <w:t xml:space="preserve">. </w:t>
      </w:r>
      <w:r w:rsidRPr="001513A7">
        <w:rPr>
          <w:rFonts w:ascii="Arial" w:hAnsi="Arial" w:cs="Arial"/>
          <w:lang w:val="es-CR"/>
        </w:rPr>
        <w:t xml:space="preserve">Estas incluyen sobreestimaciones o subestimaciones presupuestarias, </w:t>
      </w:r>
      <w:r>
        <w:rPr>
          <w:rFonts w:ascii="Arial" w:hAnsi="Arial" w:cs="Arial"/>
          <w:lang w:val="es-CR"/>
        </w:rPr>
        <w:t xml:space="preserve">no ejecución de las compras en </w:t>
      </w:r>
      <w:r w:rsidRPr="001513A7">
        <w:rPr>
          <w:rFonts w:ascii="Arial" w:hAnsi="Arial" w:cs="Arial"/>
          <w:lang w:val="es-CR"/>
        </w:rPr>
        <w:t xml:space="preserve">los períodos planificados, falta de análisis de necesidades en relación con los inventarios y contratos existentes, así como la falta de divulgación de las modificaciones al programa a través </w:t>
      </w:r>
      <w:r>
        <w:rPr>
          <w:rFonts w:ascii="Arial" w:hAnsi="Arial" w:cs="Arial"/>
          <w:lang w:val="es-CR"/>
        </w:rPr>
        <w:t>de Sicop.</w:t>
      </w:r>
    </w:p>
    <w:p w:rsidRPr="00EB39A1" w:rsidR="00D96FF1" w:rsidP="00D96FF1" w:rsidRDefault="00D96FF1" w14:paraId="37B347AF" w14:textId="77777777">
      <w:pPr>
        <w:pStyle w:val="NormalWeb"/>
        <w:spacing w:before="0" w:beforeAutospacing="0" w:after="0" w:afterAutospacing="0"/>
        <w:jc w:val="both"/>
        <w:rPr>
          <w:rFonts w:ascii="Arial" w:hAnsi="Arial" w:cs="Arial"/>
        </w:rPr>
      </w:pPr>
      <w:r w:rsidRPr="00EB39A1">
        <w:rPr>
          <w:rFonts w:ascii="Arial" w:hAnsi="Arial" w:cs="Arial"/>
        </w:rPr>
        <w:t xml:space="preserve">La Auditoría Interna realizó las conferencias técnica y final de este informe con la </w:t>
      </w:r>
      <w:r>
        <w:rPr>
          <w:rFonts w:ascii="Arial" w:hAnsi="Arial" w:cs="Arial"/>
        </w:rPr>
        <w:t>División Servicios Compartidos</w:t>
      </w:r>
      <w:r w:rsidRPr="00EB39A1">
        <w:rPr>
          <w:rFonts w:ascii="Arial" w:hAnsi="Arial" w:cs="Arial"/>
        </w:rPr>
        <w:t xml:space="preserve"> y la Gerencia, respectivamente, como parte de la comunicación preliminar de los resultados.</w:t>
      </w:r>
    </w:p>
    <w:p w:rsidRPr="00EB39A1" w:rsidR="00D96FF1" w:rsidP="00D96FF1" w:rsidRDefault="00D96FF1" w14:paraId="73D1E29B" w14:textId="77777777">
      <w:pPr>
        <w:pStyle w:val="NormalWeb"/>
        <w:spacing w:before="0" w:beforeAutospacing="0" w:after="0" w:afterAutospacing="0"/>
        <w:jc w:val="both"/>
        <w:rPr>
          <w:rFonts w:ascii="Arial" w:hAnsi="Arial" w:cs="Arial"/>
        </w:rPr>
      </w:pPr>
    </w:p>
    <w:p w:rsidRPr="00EB39A1" w:rsidR="00D96FF1" w:rsidP="00D96FF1" w:rsidRDefault="00D96FF1" w14:paraId="55EF52F0" w14:textId="77777777">
      <w:pPr>
        <w:pStyle w:val="NormalWeb"/>
        <w:spacing w:before="0" w:beforeAutospacing="0" w:after="0" w:afterAutospacing="0"/>
        <w:jc w:val="both"/>
        <w:rPr>
          <w:rFonts w:ascii="Arial" w:hAnsi="Arial" w:cs="Arial"/>
          <w:lang w:val="es-CR"/>
        </w:rPr>
      </w:pPr>
      <w:r w:rsidRPr="00EB39A1">
        <w:rPr>
          <w:rFonts w:ascii="Arial" w:hAnsi="Arial" w:cs="Arial"/>
          <w:lang w:val="es-CR"/>
        </w:rPr>
        <w:lastRenderedPageBreak/>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EB39A1" w:rsidR="00D96FF1" w:rsidP="00D96FF1" w:rsidRDefault="00D96FF1" w14:paraId="594D9A20" w14:textId="77777777">
      <w:pPr>
        <w:widowControl w:val="0"/>
        <w:rPr>
          <w:rFonts w:ascii="Arial" w:hAnsi="Arial" w:cs="Arial"/>
        </w:rPr>
      </w:pPr>
    </w:p>
    <w:p w:rsidRPr="00EB39A1" w:rsidR="00D96FF1" w:rsidP="00D96FF1" w:rsidRDefault="00D96FF1" w14:paraId="111EAEC5" w14:textId="77777777">
      <w:pPr>
        <w:widowControl w:val="0"/>
        <w:rPr>
          <w:rFonts w:ascii="Arial" w:hAnsi="Arial" w:cs="Arial"/>
        </w:rPr>
      </w:pPr>
      <w:r w:rsidRPr="00EB39A1">
        <w:rPr>
          <w:rFonts w:ascii="Arial" w:hAnsi="Arial" w:cs="Arial"/>
        </w:rPr>
        <w:t>Las recomendaciones de auditoría deben tratarse con arreglo a las disposiciones de los artículos 36, 37, 38 y 39, según la Ley General de Control Interno No. 8292 publicada en el periódico oficial La Gaceta 169 del 4 de setiembre del 2002</w:t>
      </w:r>
    </w:p>
    <w:p w:rsidRPr="00EB39A1" w:rsidR="00D96FF1" w:rsidP="00D96FF1" w:rsidRDefault="00D96FF1" w14:paraId="612379AE" w14:textId="77777777">
      <w:pPr>
        <w:widowControl w:val="0"/>
        <w:rPr>
          <w:rFonts w:ascii="Arial" w:hAnsi="Arial" w:cs="Arial"/>
        </w:rPr>
      </w:pPr>
    </w:p>
    <w:p w:rsidRPr="00F25F3D" w:rsidR="00D96FF1" w:rsidP="00D96FF1" w:rsidRDefault="00D96FF1" w14:paraId="28FFF84E" w14:textId="77777777">
      <w:pPr>
        <w:rPr>
          <w:rFonts w:ascii="Arial" w:hAnsi="Arial" w:cs="Arial"/>
        </w:rPr>
      </w:pPr>
    </w:p>
    <w:p w:rsidRPr="00504A49" w:rsidR="00D96FF1" w:rsidP="00D96FF1" w:rsidRDefault="00D96FF1" w14:paraId="7EE597FB" w14:textId="77777777">
      <w:pPr>
        <w:rPr>
          <w:rFonts w:ascii="Arial" w:hAnsi="Arial" w:cs="Arial"/>
          <w:lang w:val="pt-BR"/>
        </w:rPr>
      </w:pPr>
      <w:r>
        <w:rPr>
          <w:noProof/>
        </w:rPr>
        <w:drawing>
          <wp:anchor distT="0" distB="0" distL="114300" distR="114300" simplePos="0" relativeHeight="251659264" behindDoc="1" locked="0" layoutInCell="1" allowOverlap="1" wp14:editId="3D309490" wp14:anchorId="56C026AE">
            <wp:simplePos x="0" y="0"/>
            <wp:positionH relativeFrom="column">
              <wp:posOffset>-213995</wp:posOffset>
            </wp:positionH>
            <wp:positionV relativeFrom="paragraph">
              <wp:posOffset>100965</wp:posOffset>
            </wp:positionV>
            <wp:extent cx="2506980" cy="388620"/>
            <wp:effectExtent l="0" t="0" r="7620" b="0"/>
            <wp:wrapNone/>
            <wp:docPr id="37" name="Imagen 10" descr="Text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Descripción generada automáticamente con confianza media"/>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rsidRPr="00504A49" w:rsidR="00D96FF1" w:rsidP="00D96FF1" w:rsidRDefault="00D96FF1" w14:paraId="49047B9C" w14:textId="77777777">
      <w:pPr>
        <w:tabs>
          <w:tab w:val="left" w:pos="3120"/>
        </w:tabs>
        <w:rPr>
          <w:rFonts w:ascii="Arial" w:hAnsi="Arial" w:cs="Arial"/>
          <w:lang w:val="pt-BR"/>
        </w:rPr>
      </w:pPr>
      <w:r w:rsidRPr="00504A49">
        <w:rPr>
          <w:rFonts w:ascii="Arial" w:hAnsi="Arial" w:cs="Arial"/>
          <w:lang w:val="pt-BR"/>
        </w:rPr>
        <w:tab/>
      </w:r>
    </w:p>
    <w:p w:rsidRPr="00504A49" w:rsidR="00D96FF1" w:rsidP="00D96FF1" w:rsidRDefault="00D96FF1" w14:paraId="4C06DA3A" w14:textId="77777777">
      <w:pPr>
        <w:rPr>
          <w:rFonts w:ascii="Arial" w:hAnsi="Arial" w:cs="Arial"/>
          <w:lang w:val="pt-BR"/>
        </w:rPr>
      </w:pPr>
    </w:p>
    <w:p w:rsidRPr="00C62186" w:rsidR="00D96FF1" w:rsidP="00D96FF1" w:rsidRDefault="00D96FF1" w14:paraId="3DEEB2A5" w14:textId="77777777">
      <w:pPr>
        <w:rPr>
          <w:rFonts w:ascii="Arial" w:hAnsi="Arial" w:cs="Arial"/>
          <w:lang w:val="pt-BR"/>
        </w:rPr>
      </w:pPr>
      <w:r>
        <w:rPr>
          <w:rFonts w:ascii="Arial" w:hAnsi="Arial" w:cs="Arial"/>
          <w:lang w:val="pt-BR"/>
        </w:rPr>
        <w:t>Maribel Lizano Barahona</w:t>
      </w:r>
    </w:p>
    <w:p w:rsidR="00D96FF1" w:rsidP="00D96FF1" w:rsidRDefault="00D96FF1" w14:paraId="09483A0A" w14:textId="77777777">
      <w:pPr>
        <w:rPr>
          <w:rFonts w:ascii="Arial" w:hAnsi="Arial" w:cs="Arial"/>
          <w:b/>
          <w:bCs/>
          <w:lang w:val="pt-BR"/>
        </w:rPr>
      </w:pPr>
      <w:r>
        <w:rPr>
          <w:rFonts w:ascii="Arial" w:hAnsi="Arial" w:cs="Arial"/>
          <w:b/>
          <w:bCs/>
          <w:lang w:val="pt-BR"/>
        </w:rPr>
        <w:t>Suba</w:t>
      </w:r>
      <w:r w:rsidRPr="0073191B">
        <w:rPr>
          <w:rFonts w:ascii="Arial" w:hAnsi="Arial" w:cs="Arial"/>
          <w:b/>
          <w:bCs/>
          <w:lang w:val="pt-BR"/>
        </w:rPr>
        <w:t>uditor</w:t>
      </w:r>
      <w:r>
        <w:rPr>
          <w:rFonts w:ascii="Arial" w:hAnsi="Arial" w:cs="Arial"/>
          <w:b/>
          <w:bCs/>
          <w:lang w:val="pt-BR"/>
        </w:rPr>
        <w:t>a</w:t>
      </w:r>
      <w:r w:rsidRPr="0073191B">
        <w:rPr>
          <w:rFonts w:ascii="Arial" w:hAnsi="Arial" w:cs="Arial"/>
          <w:b/>
          <w:bCs/>
          <w:lang w:val="pt-BR"/>
        </w:rPr>
        <w:t xml:space="preserve"> Intern</w:t>
      </w:r>
      <w:r>
        <w:rPr>
          <w:rFonts w:ascii="Arial" w:hAnsi="Arial" w:cs="Arial"/>
          <w:b/>
          <w:bCs/>
          <w:lang w:val="pt-BR"/>
        </w:rPr>
        <w:t>a</w:t>
      </w:r>
    </w:p>
    <w:p w:rsidR="00D96FF1" w:rsidP="00D96FF1" w:rsidRDefault="00D96FF1" w14:paraId="32E739CC" w14:textId="77777777">
      <w:pPr>
        <w:rPr>
          <w:rFonts w:ascii="Arial" w:hAnsi="Arial" w:cs="Arial"/>
          <w:b/>
          <w:bCs/>
          <w:lang w:val="pt-BR"/>
        </w:rPr>
      </w:pPr>
    </w:p>
    <w:p w:rsidRPr="0073191B" w:rsidR="00D96FF1" w:rsidP="00D96FF1" w:rsidRDefault="00D96FF1" w14:paraId="6BA1085F" w14:textId="77777777">
      <w:pPr>
        <w:rPr>
          <w:rFonts w:ascii="Arial" w:hAnsi="Arial" w:cs="Arial"/>
          <w:b/>
          <w:bCs/>
          <w:lang w:val="pt-BR"/>
        </w:rPr>
      </w:pPr>
    </w:p>
    <w:p w:rsidRPr="00D96FF1" w:rsidR="00D96FF1" w:rsidP="00D96FF1" w:rsidRDefault="00D96FF1" w14:paraId="1BCB065F" w14:textId="0C2F8111">
      <w:pPr>
        <w:pStyle w:val="CC"/>
      </w:pPr>
      <w:r w:rsidRPr="00D96FF1">
        <w:t>C</w:t>
      </w:r>
      <w:r>
        <w:t>c</w:t>
      </w:r>
      <w:r w:rsidRPr="00D96FF1">
        <w:t>.</w:t>
      </w:r>
      <w:r w:rsidRPr="00D96FF1">
        <w:tab/>
        <w:t xml:space="preserve">División Servicios Compartidos </w:t>
      </w:r>
    </w:p>
    <w:p w:rsidR="00577A95" w:rsidP="0085692C" w:rsidRDefault="00577A95" w14:paraId="710F9CC2" w14:textId="77777777">
      <w:pPr>
        <w:pStyle w:val="Negrita"/>
      </w:pPr>
    </w:p>
    <w:p w:rsidR="00A26E9E" w:rsidP="0085692C" w:rsidRDefault="00A26E9E" w14:paraId="583E86EB" w14:textId="77777777">
      <w:pPr>
        <w:pStyle w:val="Negrita"/>
      </w:pPr>
    </w:p>
    <w:p w:rsidRPr="002307FE" w:rsidR="002307FE" w:rsidP="002307FE" w:rsidRDefault="002307FE" w14:paraId="71CADA68" w14:textId="77777777"/>
    <w:bookmarkStart w:name="_MON_1793093719" w:id="0"/>
    <w:bookmarkEnd w:id="0"/>
    <w:p w:rsidRPr="002307FE" w:rsidR="002307FE" w:rsidP="00E44229" w:rsidRDefault="00E44229" w14:paraId="0E29BD59" w14:textId="2486DC10">
      <w:pPr>
        <w:jc w:val="center"/>
      </w:pPr>
      <w:r>
        <w:object w:dxaOrig="1376" w:dyaOrig="899" w14:anchorId="64B513E6">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68.8pt;height:44.95pt" o:ole="" type="#_x0000_t75">
            <v:imagedata o:title="" r:id="rId15"/>
          </v:shape>
          <o:OLEObject Type="Embed" ProgID="Word.Document.12" ShapeID="_x0000_i1025" DrawAspect="Icon" ObjectID="_1793093730" r:id="rId16">
            <o:FieldCodes>\s</o:FieldCodes>
          </o:OLEObject>
        </w:object>
      </w:r>
    </w:p>
    <w:p w:rsidRPr="002307FE" w:rsidR="002307FE" w:rsidP="002307FE" w:rsidRDefault="002307FE" w14:paraId="7251B2A8" w14:textId="77777777"/>
    <w:p w:rsidRPr="002307FE" w:rsidR="002307FE" w:rsidP="002307FE" w:rsidRDefault="002307FE" w14:paraId="433FC121" w14:textId="77777777"/>
    <w:p w:rsidRPr="002307FE" w:rsidR="002307FE" w:rsidP="002307FE" w:rsidRDefault="002307FE" w14:paraId="7FE0F09E" w14:textId="77777777"/>
    <w:p w:rsidRPr="002307FE" w:rsidR="002307FE" w:rsidP="002307FE" w:rsidRDefault="002307FE" w14:paraId="737BD13C" w14:textId="77777777"/>
    <w:p w:rsidR="002307FE" w:rsidP="002307FE" w:rsidRDefault="002307FE" w14:paraId="7016E41A" w14:textId="77777777"/>
    <w:p w:rsidRPr="002307FE" w:rsidR="002307FE" w:rsidP="002307FE" w:rsidRDefault="002307FE" w14:paraId="3939BCA5" w14:textId="77777777"/>
    <w:p w:rsidR="002307FE" w:rsidP="002307FE" w:rsidRDefault="002307FE" w14:paraId="7706E1E0" w14:textId="77777777"/>
    <w:p w:rsidR="002307FE" w:rsidP="002307FE" w:rsidRDefault="002307FE" w14:paraId="5E1449B5" w14:textId="77777777"/>
    <w:p w:rsidRPr="002307FE" w:rsidR="00A26E9E" w:rsidP="002307FE" w:rsidRDefault="00A26E9E" w14:paraId="4B5C7DFE" w14:textId="77777777"/>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449AC3D" w14:textId="77777777" w:rsidR="00D96FF1" w:rsidRDefault="00D96FF1" w:rsidP="00D43D57">
      <w:r>
        <w:separator/>
      </w:r>
    </w:p>
  </w:endnote>
  <w:endnote w:type="continuationSeparator" w:id="0">
    <w:p w14:paraId="306ECBAD" w14:textId="77777777" w:rsidR="00D96FF1" w:rsidRDefault="00D96FF1"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altName w:val="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EC7A70" w:rsidRDefault="00D96FF1" w14:paraId="0FC557E9" w14:textId="3F7405D3">
    <w:pPr>
      <w:pStyle w:val="Piedepgina"/>
    </w:pPr>
    <w:r>
      <w:rPr>
        <w:noProof/>
      </w:rPr>
      <mc:AlternateContent>
        <mc:Choice Requires="wps">
          <w:drawing>
            <wp:anchor distT="0" distB="0" distL="0" distR="0" simplePos="0" relativeHeight="251698176" behindDoc="0" locked="0" layoutInCell="1" allowOverlap="1" wp14:editId="4E91FF92" wp14:anchorId="61103F73">
              <wp:simplePos x="635" y="635"/>
              <wp:positionH relativeFrom="page">
                <wp:align>center</wp:align>
              </wp:positionH>
              <wp:positionV relativeFrom="page">
                <wp:align>bottom</wp:align>
              </wp:positionV>
              <wp:extent cx="609600" cy="345440"/>
              <wp:effectExtent l="0" t="0" r="0" b="0"/>
              <wp:wrapNone/>
              <wp:docPr id="458168956"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96FF1" w:rsidR="00D96FF1" w:rsidP="00D96FF1" w:rsidRDefault="00D96FF1" w14:paraId="35D11FE4" w14:textId="32C1451F">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1103F73">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D96FF1" w:rsidR="00D96FF1" w:rsidP="00D96FF1" w:rsidRDefault="00D96FF1" w14:paraId="35D11FE4" w14:textId="32C1451F">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307FE" w:rsidP="00FA54DF" w:rsidRDefault="00D96FF1" w14:paraId="099C44D3" w14:textId="579A45F0">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06239740" wp14:anchorId="5479EA0B">
              <wp:simplePos x="635" y="635"/>
              <wp:positionH relativeFrom="page">
                <wp:align>center</wp:align>
              </wp:positionH>
              <wp:positionV relativeFrom="page">
                <wp:align>bottom</wp:align>
              </wp:positionV>
              <wp:extent cx="609600" cy="345440"/>
              <wp:effectExtent l="0" t="0" r="0" b="0"/>
              <wp:wrapNone/>
              <wp:docPr id="977204776"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96FF1" w:rsidR="00D96FF1" w:rsidP="00D96FF1" w:rsidRDefault="00D96FF1" w14:paraId="35CEA36F" w14:textId="5360ABE6">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5479EA0B">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D96FF1" w:rsidR="00D96FF1" w:rsidP="00D96FF1" w:rsidRDefault="00D96FF1" w14:paraId="35CEA36F" w14:textId="5360ABE6">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021FF071C99F43118D2CE0CC0240A391"/>
        </w:placeholder>
        <w:text/>
      </w:sdtPr>
      <w:sdtEndPr/>
      <w:sdtContent>
        <w:r>
          <w:t>AI-0213-2024</w:t>
        </w:r>
      </w:sdtContent>
    </w:sdt>
  </w:p>
  <w:p w:rsidR="002307FE" w:rsidP="00FA54DF" w:rsidRDefault="002307FE" w14:paraId="4B090933"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34B2CC5C"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17B21EEA" wp14:anchorId="3991568D">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75F926EF"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257955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509D20D" w14:textId="77777777">
                          <w:pPr>
                            <w:rPr>
                              <w:color w:val="003A68"/>
                              <w:sz w:val="14"/>
                              <w:szCs w:val="14"/>
                            </w:rPr>
                          </w:pPr>
                          <w:r w:rsidRPr="00FA54DF">
                            <w:rPr>
                              <w:color w:val="003A68"/>
                              <w:sz w:val="14"/>
                              <w:szCs w:val="14"/>
                            </w:rPr>
                            <w:t>Apdo. 10058-1000</w:t>
                          </w:r>
                        </w:p>
                        <w:p w:rsidR="00D2424F" w:rsidP="00FA54DF" w:rsidRDefault="00D2424F" w14:paraId="04CBF84B" w14:textId="77777777">
                          <w:pPr>
                            <w:rPr>
                              <w:color w:val="003A68"/>
                              <w:sz w:val="14"/>
                              <w:szCs w:val="14"/>
                            </w:rPr>
                          </w:pPr>
                          <w:r w:rsidRPr="00FA54DF">
                            <w:rPr>
                              <w:color w:val="003A68"/>
                              <w:sz w:val="14"/>
                              <w:szCs w:val="14"/>
                            </w:rPr>
                            <w:t>Av. 1 y Central, Calles 2 y 4</w:t>
                          </w:r>
                        </w:p>
                        <w:p w:rsidRPr="00FA54DF" w:rsidR="00D2424F" w:rsidP="00FA54DF" w:rsidRDefault="00D2424F" w14:paraId="2001183C"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3991568D">
              <v:textbox>
                <w:txbxContent>
                  <w:p w:rsidRPr="00FA54DF" w:rsidR="00D2424F" w:rsidP="00FA54DF" w:rsidRDefault="00D2424F" w14:paraId="75F926EF"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257955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509D20D" w14:textId="77777777">
                    <w:pPr>
                      <w:rPr>
                        <w:color w:val="003A68"/>
                        <w:sz w:val="14"/>
                        <w:szCs w:val="14"/>
                      </w:rPr>
                    </w:pPr>
                    <w:r w:rsidRPr="00FA54DF">
                      <w:rPr>
                        <w:color w:val="003A68"/>
                        <w:sz w:val="14"/>
                        <w:szCs w:val="14"/>
                      </w:rPr>
                      <w:t>Apdo. 10058-1000</w:t>
                    </w:r>
                  </w:p>
                  <w:p w:rsidR="00D2424F" w:rsidP="00FA54DF" w:rsidRDefault="00D2424F" w14:paraId="04CBF84B" w14:textId="77777777">
                    <w:pPr>
                      <w:rPr>
                        <w:color w:val="003A68"/>
                        <w:sz w:val="14"/>
                        <w:szCs w:val="14"/>
                      </w:rPr>
                    </w:pPr>
                    <w:r w:rsidRPr="00FA54DF">
                      <w:rPr>
                        <w:color w:val="003A68"/>
                        <w:sz w:val="14"/>
                        <w:szCs w:val="14"/>
                      </w:rPr>
                      <w:t>Av. 1 y Central, Calles 2 y 4</w:t>
                    </w:r>
                  </w:p>
                  <w:p w:rsidRPr="00FA54DF" w:rsidR="00D2424F" w:rsidP="00FA54DF" w:rsidRDefault="00D2424F" w14:paraId="2001183C"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11D5CE99" wp14:anchorId="2758B99F">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F64992" w:rsidP="00F64992" w:rsidRDefault="00D96FF1" w14:paraId="190594B9" w14:textId="10646807">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1DB8C98E" wp14:anchorId="76F79880">
              <wp:simplePos x="1409700" y="9283700"/>
              <wp:positionH relativeFrom="page">
                <wp:align>center</wp:align>
              </wp:positionH>
              <wp:positionV relativeFrom="page">
                <wp:align>bottom</wp:align>
              </wp:positionV>
              <wp:extent cx="609600" cy="345440"/>
              <wp:effectExtent l="0" t="0" r="0" b="0"/>
              <wp:wrapNone/>
              <wp:docPr id="18464911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96FF1" w:rsidR="00D96FF1" w:rsidP="00D96FF1" w:rsidRDefault="00D96FF1" w14:paraId="3900780C" w14:textId="620A46BD">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6F79880">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D96FF1" w:rsidR="00D96FF1" w:rsidP="00D96FF1" w:rsidRDefault="00D96FF1" w14:paraId="3900780C" w14:textId="620A46BD">
                    <w:pPr>
                      <w:rPr>
                        <w:rFonts w:ascii="Calibri" w:hAnsi="Calibri" w:eastAsia="Calibri" w:cs="Calibri"/>
                        <w:noProof/>
                        <w:color w:val="000000"/>
                        <w:sz w:val="20"/>
                        <w:szCs w:val="20"/>
                      </w:rPr>
                    </w:pPr>
                    <w:r w:rsidRPr="00D96FF1">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4530E00B" wp14:anchorId="0ECC0D8F">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040B9A8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4C32C930"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35D021D" w14:textId="77777777">
                          <w:pPr>
                            <w:rPr>
                              <w:color w:val="003A68"/>
                              <w:sz w:val="14"/>
                              <w:szCs w:val="14"/>
                            </w:rPr>
                          </w:pPr>
                          <w:r w:rsidRPr="00FA54DF">
                            <w:rPr>
                              <w:color w:val="003A68"/>
                              <w:sz w:val="14"/>
                              <w:szCs w:val="14"/>
                            </w:rPr>
                            <w:t>Apdo. 10058-1000</w:t>
                          </w:r>
                        </w:p>
                        <w:p w:rsidR="00B65442" w:rsidP="00B65442" w:rsidRDefault="00B65442" w14:paraId="3226FDE9" w14:textId="77777777">
                          <w:pPr>
                            <w:rPr>
                              <w:color w:val="003A68"/>
                              <w:sz w:val="14"/>
                              <w:szCs w:val="14"/>
                            </w:rPr>
                          </w:pPr>
                          <w:r w:rsidRPr="00FA54DF">
                            <w:rPr>
                              <w:color w:val="003A68"/>
                              <w:sz w:val="14"/>
                              <w:szCs w:val="14"/>
                            </w:rPr>
                            <w:t>Av. 1 y Central, Calles 2 y 4</w:t>
                          </w:r>
                        </w:p>
                        <w:p w:rsidRPr="00FA54DF" w:rsidR="00D2424F" w:rsidRDefault="00D2424F" w14:paraId="1CE79249"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0ECC0D8F">
              <v:textbox>
                <w:txbxContent>
                  <w:p w:rsidRPr="00FA54DF" w:rsidR="00D2424F" w:rsidRDefault="00D2424F" w14:paraId="040B9A8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4C32C930"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35D021D" w14:textId="77777777">
                    <w:pPr>
                      <w:rPr>
                        <w:color w:val="003A68"/>
                        <w:sz w:val="14"/>
                        <w:szCs w:val="14"/>
                      </w:rPr>
                    </w:pPr>
                    <w:r w:rsidRPr="00FA54DF">
                      <w:rPr>
                        <w:color w:val="003A68"/>
                        <w:sz w:val="14"/>
                        <w:szCs w:val="14"/>
                      </w:rPr>
                      <w:t>Apdo. 10058-1000</w:t>
                    </w:r>
                  </w:p>
                  <w:p w:rsidR="00B65442" w:rsidP="00B65442" w:rsidRDefault="00B65442" w14:paraId="3226FDE9" w14:textId="77777777">
                    <w:pPr>
                      <w:rPr>
                        <w:color w:val="003A68"/>
                        <w:sz w:val="14"/>
                        <w:szCs w:val="14"/>
                      </w:rPr>
                    </w:pPr>
                    <w:r w:rsidRPr="00FA54DF">
                      <w:rPr>
                        <w:color w:val="003A68"/>
                        <w:sz w:val="14"/>
                        <w:szCs w:val="14"/>
                      </w:rPr>
                      <w:t>Av. 1 y Central, Calles 2 y 4</w:t>
                    </w:r>
                  </w:p>
                  <w:p w:rsidRPr="00FA54DF" w:rsidR="00D2424F" w:rsidRDefault="00D2424F" w14:paraId="1CE79249"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21668B42" wp14:anchorId="7F0FEF91">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062737CE"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29949A77"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F12B08B" w14:textId="77777777" w:rsidR="00D96FF1" w:rsidRDefault="00D96FF1" w:rsidP="00D43D57">
      <w:r>
        <w:separator/>
      </w:r>
    </w:p>
  </w:footnote>
  <w:footnote w:type="continuationSeparator" w:id="0">
    <w:p w14:paraId="4D607A88" w14:textId="77777777" w:rsidR="00D96FF1" w:rsidRDefault="00D96FF1" w:rsidP="00D43D57">
      <w:r>
        <w:continuationSeparator/>
      </w:r>
    </w:p>
  </w:footnote>
  <w:footnote w:id="1">
    <w:p w14:paraId="117ADCD7" w14:textId="77777777" w:rsidR="00D96FF1" w:rsidRPr="000220AA" w:rsidRDefault="00D96FF1" w:rsidP="00D96FF1">
      <w:pPr>
        <w:pStyle w:val="NormalWeb"/>
        <w:spacing w:before="0" w:beforeAutospacing="0" w:after="0" w:afterAutospacing="0"/>
        <w:rPr>
          <w:rFonts w:ascii="Segoe UI" w:hAnsi="Segoe UI" w:cs="Segoe UI"/>
          <w:sz w:val="16"/>
          <w:szCs w:val="16"/>
        </w:rPr>
      </w:pPr>
      <w:r w:rsidRPr="000220AA">
        <w:rPr>
          <w:rStyle w:val="Refdenotaalpie"/>
          <w:rFonts w:ascii="Arial" w:hAnsi="Arial" w:cs="Arial"/>
          <w:sz w:val="16"/>
          <w:szCs w:val="16"/>
        </w:rPr>
        <w:footnoteRef/>
      </w:r>
      <w:r w:rsidRPr="000220AA">
        <w:rPr>
          <w:sz w:val="16"/>
          <w:szCs w:val="16"/>
        </w:rPr>
        <w:t xml:space="preserve"> </w:t>
      </w:r>
      <w:r w:rsidRPr="000220AA">
        <w:rPr>
          <w:rFonts w:ascii="Arial" w:hAnsi="Arial" w:cs="Arial"/>
          <w:sz w:val="16"/>
          <w:szCs w:val="16"/>
        </w:rPr>
        <w:t>Indica que los resultados obtenidos de los procedimientos efectuados por la Auditoría satisfacen algunos de los criterios evaluados.</w:t>
      </w:r>
      <w:r w:rsidRPr="000220AA">
        <w:rPr>
          <w:rFonts w:ascii="Segoe UI" w:hAnsi="Segoe UI" w:cs="Segoe UI"/>
          <w:sz w:val="16"/>
          <w:szCs w:val="16"/>
        </w:rPr>
        <w:t xml:space="preserve"> </w:t>
      </w:r>
    </w:p>
    <w:p w14:paraId="3176D110" w14:textId="77777777" w:rsidR="00D96FF1" w:rsidRPr="004154A1" w:rsidRDefault="00D96FF1" w:rsidP="00D96FF1">
      <w:pPr>
        <w:pStyle w:val="Textonotapie"/>
        <w:rPr>
          <w:lang w:val="es-MX"/>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EC7A70" w:rsidRDefault="00EC7A70" w14:paraId="7E7B2544"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EC7A70" w14:paraId="367561C6" w14:textId="77777777">
    <w:pPr>
      <w:pStyle w:val="Encabezado"/>
      <w:jc w:val="center"/>
    </w:pPr>
    <w:r>
      <w:rPr>
        <w:noProof/>
        <w:lang w:val="es-CR" w:eastAsia="es-CR"/>
      </w:rPr>
      <w:drawing>
        <wp:anchor distT="0" distB="0" distL="114300" distR="114300" simplePos="0" relativeHeight="251696128" behindDoc="1" locked="0" layoutInCell="1" allowOverlap="1" wp14:editId="34BBF235" wp14:anchorId="703B79C8">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3B189823" wp14:anchorId="29479B2B">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5F02FD" w14:paraId="7A8FFA8E" w14:textId="77777777">
    <w:pPr>
      <w:pStyle w:val="Encabezado"/>
      <w:jc w:val="center"/>
    </w:pPr>
    <w:r>
      <w:rPr>
        <w:noProof/>
        <w:lang w:val="es-CR" w:eastAsia="es-CR"/>
      </w:rPr>
      <w:drawing>
        <wp:anchor distT="0" distB="0" distL="114300" distR="114300" simplePos="0" relativeHeight="251694080" behindDoc="1" locked="0" layoutInCell="1" allowOverlap="1" wp14:editId="4E84B8FB" wp14:anchorId="52638225">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649DA4E7" wp14:anchorId="54B95278">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512182754">
    <w:abstractNumId w:val="10"/>
  </w:num>
  <w:num w:numId="2" w16cid:durableId="98186030">
    <w:abstractNumId w:val="11"/>
  </w:num>
  <w:num w:numId="3" w16cid:durableId="1732730799">
    <w:abstractNumId w:val="9"/>
  </w:num>
  <w:num w:numId="4" w16cid:durableId="1026100288">
    <w:abstractNumId w:val="7"/>
  </w:num>
  <w:num w:numId="5" w16cid:durableId="770320867">
    <w:abstractNumId w:val="6"/>
  </w:num>
  <w:num w:numId="6" w16cid:durableId="736787661">
    <w:abstractNumId w:val="5"/>
  </w:num>
  <w:num w:numId="7" w16cid:durableId="737244181">
    <w:abstractNumId w:val="4"/>
  </w:num>
  <w:num w:numId="8" w16cid:durableId="2118672017">
    <w:abstractNumId w:val="8"/>
  </w:num>
  <w:num w:numId="9" w16cid:durableId="1988509958">
    <w:abstractNumId w:val="3"/>
  </w:num>
  <w:num w:numId="10" w16cid:durableId="547493624">
    <w:abstractNumId w:val="2"/>
  </w:num>
  <w:num w:numId="11" w16cid:durableId="933246859">
    <w:abstractNumId w:val="1"/>
  </w:num>
  <w:num w:numId="12" w16cid:durableId="105646815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6FF1"/>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16CA3"/>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81531"/>
    <w:rsid w:val="00C9305E"/>
    <w:rsid w:val="00D03728"/>
    <w:rsid w:val="00D06E99"/>
    <w:rsid w:val="00D102F8"/>
    <w:rsid w:val="00D10AD8"/>
    <w:rsid w:val="00D13CED"/>
    <w:rsid w:val="00D2424F"/>
    <w:rsid w:val="00D31949"/>
    <w:rsid w:val="00D32808"/>
    <w:rsid w:val="00D43D57"/>
    <w:rsid w:val="00D54C08"/>
    <w:rsid w:val="00D55CA3"/>
    <w:rsid w:val="00D96FF1"/>
    <w:rsid w:val="00DB3E70"/>
    <w:rsid w:val="00DB54F0"/>
    <w:rsid w:val="00DC2193"/>
    <w:rsid w:val="00DC3B8E"/>
    <w:rsid w:val="00DC5D53"/>
    <w:rsid w:val="00DE08C6"/>
    <w:rsid w:val="00E11252"/>
    <w:rsid w:val="00E1475F"/>
    <w:rsid w:val="00E220C4"/>
    <w:rsid w:val="00E44229"/>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D12958B"/>
  <w15:docId w15:val="{EDEAAA36-F8E9-4100-84B2-7CAD103882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D96FF1"/>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uiPriority w:val="99"/>
    <w:locked/>
    <w:rsid w:val="00D96FF1"/>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uiPriority w:val="99"/>
    <w:rsid w:val="00D96FF1"/>
    <w:rPr>
      <w:rFonts w:ascii="Times New Roman" w:eastAsia="Times New Roman" w:hAnsi="Times New Roman"/>
    </w:rPr>
  </w:style>
  <w:style w:type="character" w:styleId="Refdenotaalpie">
    <w:name w:val="footnote reference"/>
    <w:uiPriority w:val="99"/>
    <w:locked/>
    <w:rsid w:val="00D96FF1"/>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021FF071C99F43118D2CE0CC0240A391"/>
        <w:category>
          <w:name w:val="General"/>
          <w:gallery w:val="placeholder"/>
        </w:category>
        <w:types>
          <w:type w:val="bbPlcHdr"/>
        </w:types>
        <w:behaviors>
          <w:behavior w:val="content"/>
        </w:behaviors>
        <w:guid w:val="{59542B1D-BC48-4D67-88D6-CCC72D1FFE20}"/>
      </w:docPartPr>
      <w:docPartBody>
        <w:p w:rsidR="003F2AD5" w:rsidRDefault="003F2AD5">
          <w:pPr>
            <w:pStyle w:val="021FF071C99F43118D2CE0CC0240A391"/>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altName w:val="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F2AD5"/>
    <w:rsid w:val="003F2AD5"/>
    <w:rsid w:val="00C81531"/>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021FF071C99F43118D2CE0CC0240A391">
    <w:name w:val="021FF071C99F43118D2CE0CC0240A39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2+RuxQRE4HeglEJO72GhhpGGYQD0zR5NylSiKY3+KF4=</DigestValue>
    </Reference>
    <Reference Type="http://uri.etsi.org/01903#SignedProperties" URI="#idSignedProperties">
      <Transforms>
        <Transform Algorithm="http://www.w3.org/TR/2001/REC-xml-c14n-20010315"/>
      </Transforms>
      <DigestMethod Algorithm="http://www.w3.org/2001/04/xmlenc#sha256"/>
      <DigestValue>rjBECxX3DyyQBIH3Lmx4tjD744AldVApZsa5SQHCVQY=</DigestValue>
    </Reference>
  </SignedInfo>
  <SignatureValue>ijhPrgQfCS0NjL8PZ7jyxUHF6eCaivafSyOZlqtZMFzV9TvEe5NuUs4Cj0iAcjpLc2xRGsYlbAddiCEHphsMlyzXPOrVlGMcdSp3r0XbQTAU9h1DWDV7ivGey/hzPtPp0Xw14t0AhUZGQaQvXQ/hi/3h7y0z6ucxv3Stofhn50/4ALJMMWxQFk6BNKL+z92YIyiHeNs42h9ZwJ+lyFp8bAK9j/7TR2m94IEjyXA4ob6b4MCgfTJ3uM8Vws59VWzsgpELXthEkrm/OGMZZhTUBD0yfgU6BS+isIsDFP7LwfQQ+7LPWrVTiAcq4kRn2P5ocrL6ZjNPTVc9HPo/LhkA4w==</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8thKfbYdbfG9NZRCUyU5fugRK118CFG+S4HFLhXDu4Q=</DigestValue>
      </Reference>
      <Reference URI="/word/numbering.xml?ContentType=application/vnd.openxmlformats-officedocument.wordprocessingml.numbering+xml">
        <DigestMethod Algorithm="http://www.w3.org/2001/04/xmlenc#sha256"/>
        <DigestValue>lNrhm7YiKWH0Jp2TdXcnD7CjTJ3fZchUm3CwdwNovCQ=</DigestValue>
      </Reference>
      <Reference URI="/word/endnotes.xml?ContentType=application/vnd.openxmlformats-officedocument.wordprocessingml.endnotes+xml">
        <DigestMethod Algorithm="http://www.w3.org/2001/04/xmlenc#sha256"/>
        <DigestValue>nTvarn60QmYw//x11FHEREg4yNEx/r/3OAyeeCvH5Qg=</DigestValue>
      </Reference>
      <Reference URI="/word/header2.xml?ContentType=application/vnd.openxmlformats-officedocument.wordprocessingml.header+xml">
        <DigestMethod Algorithm="http://www.w3.org/2001/04/xmlenc#sha256"/>
        <DigestValue>mggQGND2JozMSIuPnN9KgYvxlQhBCFiFC8TohFZHwTs=</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ek2DVHhZlBkSqDP/g5vCTvSwR5ZJ85Ydta4AusvLDJY=</DigestValue>
      </Reference>
      <Reference URI="/word/footnotes.xml?ContentType=application/vnd.openxmlformats-officedocument.wordprocessingml.footnotes+xml">
        <DigestMethod Algorithm="http://www.w3.org/2001/04/xmlenc#sha256"/>
        <DigestValue>Yc+1xOLNGtupDNdHbPRX5TrxzvEsPDoBhvKabAvIyrs=</DigestValue>
      </Reference>
      <Reference URI="/word/header1.xml?ContentType=application/vnd.openxmlformats-officedocument.wordprocessingml.header+xml">
        <DigestMethod Algorithm="http://www.w3.org/2001/04/xmlenc#sha256"/>
        <DigestValue>/FT3/17SC9JpJCXMh/SDDxfkJJEQJQBgklVUK0PUiII=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fhMBYwEHWzgyCK63/CY0/g+snPZho7u7efshTt9r+uU=</DigestValue>
      </Reference>
      <Reference URI="/word/footer2.xml?ContentType=application/vnd.openxmlformats-officedocument.wordprocessingml.footer+xml">
        <DigestMethod Algorithm="http://www.w3.org/2001/04/xmlenc#sha256"/>
        <DigestValue>6DSz/9AgxMjg6zsoFpZsBssdw7j/xG21p6lFhlSA+R0=</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glossary/document.xml?ContentType=application/vnd.openxmlformats-officedocument.wordprocessingml.document.glossary+xml">
        <DigestMethod Algorithm="http://www.w3.org/2001/04/xmlenc#sha256"/>
        <DigestValue>w40QIV7TRlMdK9juJEll7g2nSU58IWYlinhy4Tei0RU=</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DNkeiw8PnRLTbkSvGLjF50VFvRCGWeg/QktowEZ2kzQ=</DigestValue>
      </Reference>
      <Reference URI="/word/glossary/styles.xml?ContentType=application/vnd.openxmlformats-officedocument.wordprocessingml.styles+xml">
        <DigestMethod Algorithm="http://www.w3.org/2001/04/xmlenc#sha256"/>
        <DigestValue>95rBOrrNDrSij1TWhkr3s7tQrLM5Ezz8t/dECHUS+wU=</DigestValue>
      </Reference>
      <Reference URI="/word/glossary/fontTable.xml?ContentType=application/vnd.openxmlformats-officedocument.wordprocessingml.fontTable+xml">
        <DigestMethod Algorithm="http://www.w3.org/2001/04/xmlenc#sha256"/>
        <DigestValue>/4yxBVnbZ08SHVS7KHQe5vnpfFWFuYlJSCKvZnbjDZU=</DigestValue>
      </Reference>
      <Reference URI="/word/media/image2.emf?ContentType=image/x-emf">
        <DigestMethod Algorithm="http://www.w3.org/2001/04/xmlenc#sha256"/>
        <DigestValue>0oHD4356OqtfODzCYwIcBZ2ptuwjjg38Wz0i9gWxNbc=</DigestValue>
      </Reference>
      <Reference URI="/word/fontTable.xml?ContentType=application/vnd.openxmlformats-officedocument.wordprocessingml.fontTable+xml">
        <DigestMethod Algorithm="http://www.w3.org/2001/04/xmlenc#sha256"/>
        <DigestValue>srhm5q2cacWQpoWVJLnma2tExhzQ5QwxIyi5PBBvUUg=</DigestValue>
      </Reference>
      <Reference URI="/word/settings.xml?ContentType=application/vnd.openxmlformats-officedocument.wordprocessingml.settings+xml">
        <DigestMethod Algorithm="http://www.w3.org/2001/04/xmlenc#sha256"/>
        <DigestValue>0q5LP3+sDDHwE535tW89sxwhCRC4IOUajKdBabK6d7k=</DigestValue>
      </Reference>
      <Reference URI="/word/footer1.xml?ContentType=application/vnd.openxmlformats-officedocument.wordprocessingml.footer+xml">
        <DigestMethod Algorithm="http://www.w3.org/2001/04/xmlenc#sha256"/>
        <DigestValue>+qwBqvdMOzczkClF2uJkEOStsQ2AlOhErEb9tRzMo0g=</DigestValue>
      </Reference>
      <Reference URI="/word/styles.xml?ContentType=application/vnd.openxmlformats-officedocument.wordprocessingml.styles+xml">
        <DigestMethod Algorithm="http://www.w3.org/2001/04/xmlenc#sha256"/>
        <DigestValue>FfIvVGeQk/mRpYJeubfsPw66CAZKOImvWTm6FOctWqs=</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FXtQj8xJBmfs2rmGocQzoLOAlnR8XdR5oMiMpBQPcIk=</DigestValue>
      </Reference>
    </Manifest>
    <SignatureProperties>
      <SignatureProperty Id="idSignatureTime" Target="#idPackageSignature">
        <mdssi:SignatureTime xmlns:mdssi="http://schemas.openxmlformats.org/package/2006/digital-signature">
          <mdssi:Format>YYYY-MM-DDThh:mm:ssTZD</mdssi:Format>
          <mdssi:Value>2024-11-14T20:45:00Z</mdssi:Value>
        </mdssi:SignatureTime>
      </SignatureProperty>
    </SignatureProperties>
  </Object>
  <Object>
    <xd:QualifyingProperties xmlns:xd="http://uri.etsi.org/01903/v1.3.2#" Target="#idPackageSignature">
      <xd:SignedProperties Id="idSignedProperties">
        <xd:SignedSignatureProperties>
          <xd:SigningTime>2024-11-14T20:45:00Z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AK0h3j+CigZogXqwwqTsBJglDyt9C+9MlXsN4VbkxKsCBB60PH8YDzIwMjQxMTE0MjA0NTE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TE0MjA0NTE0WjAvBgkqhkiG9w0BCQQxIgQg9BaYeqz4zkVL5WfolZ43Qw2YUhTNv3E5VCxQNCaGxUwwNwYLKoZIhvcNAQkQAi8xKDAmMCQwIgQgrKszXYj6Q2nTJpWV/NZakemXG2IrBO983WoSsYOW808wDQYJKoZIhvcNAQEBBQAEggEAstW+pGP2LR2iceCudbko1e7XX7B6XQ/SZDfjyxCOgjUDfu4M4nQkvtLuNkTuiGbFjD62EKfNEDY4YnI2xPw37v4J5J4yFOwat6cUgN1+qqZpnFStHH5UgqROtK7MMukdOXKThpGktjJbR1+af6FfRIIOnwOgP1S8igxpcyCYK91Wm56Mya8cO39J7pDbVE92LyJGZy9ftwXIqLDU7pUPWxctowbXEVUNEdrzqWMyTX87dhNaEI1NhUnayrEPb5sb+SkQHkosqruUoo5vZEN7g9rGWOffPH8BtXp/Uhky0MuQT2gb24t8DHxClQVH/S8R9VRWVt63XH7E2hsc33IgZ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wOTI0MTYxODUzWhcNMjQxMTI1MDQzODUzWqBfMF0wHwYDVR0jBBgwFoAUsLvgCC5LE2jw0IBEA2ekP/8lY/YwEAYJKwYBBAGCNxUBBAMCAQAwCgYDVR0UBAMCATkwHAYJKwYBBAGCNxUEBA8XDTI0MTEyNDE2Mjg1M1owDQYJKoZIhvcNAQENBQADggIBAJaugoec+E80k18v0hjPKlOYr0XotcvWF2zf8OCZgu2b95/qhs3mrWApYetHYGysNpeLOztrCtZKIqYaYMDewykP/k1mo9M/7VNNj5bXtd6uyhLfRtRgNzgBwXGwNNJRwfjrP1Eol2PwEHn38iOa0s/hk3QfG0FjIXzhwg6tt3ggN3FNHcRc7MCloceTg81RjZ6Vcd9r7C1B5U4CwUpBcuZ6UTS8nfVc8KwrWfSWhNOl3fZqFO/IjCNL/2ZBi7P6r882gMow2qcrl59MlIfcY9R5WB85UvrHpDBwRnSFeuukIrFFQPlqWKs96UdCbn0QaD0Fmk2sA+WLE05sKyP7JaL8FQFxc949mCN94I2uqoxBLXFdWA/fV+SZYVWK7K4PfdcU6lplX76TM3DyoplAGqd99Z2KdIrf94U2ysmi8Mjnli33rTMgua2nwXmPgUObwf8BhsE0LLCKISWxf6QnrGkZdXB5R93ORxVCXYoC1d8NeY/RcWizD7Qg57/FRSYBeOR8vcrLGCgcya9clvDAKxubLt3HKlHVL51mHEt968TN8SFkMcNGDZ4jV+91NDbkGntlv/eqR7sCM5k+zU1VCbitQesthDppJQlWWVqpeSgeRgdfUy88k6fIONu7UVTKYg9tUhUi28MmBl34YQKtnBpkuuZW8PYzZBo79xg/Wa5I</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xBo5NWT7/mzS7LbZjoxuU9v2QIvq49STz4S/1JXAeXU=</DigestValue>
                </xd:DigestAlgAndValue>
                <xd:CRLIdentifier>
                  <xd:Issuer>SERIALNUMBER=CPJ-2-100-098311,C=CR,O=MICITT,OU=DCFD,CN=CA POLITICA PERSONA FISICA - COSTA RICA v2</xd:Issuer>
                  <xd:IssueTime>2024-09-24T15:59:28Z</xd:IssueTime>
                  <xd:Number>58</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zGxD3ZS4q/RwHfo0F5Lj4bJKQsI=</xd:ByKey>
                  </xd:ResponderID>
                  <xd:ProducedAt>2024-11-14T20:45:14Z</xd:ProducedAt>
                </xd:OCSPIdentifier>
                <xd:DigestAlgAndValue>
                  <DigestMethod Algorithm="http://www.w3.org/2001/04/xmlenc#sha256"/>
                  <DigestValue>Sf1D9/kHrZ/TOAVYGcMuaq42CvweFOZ7cLu2eTT+w7o=</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A5MjQxNTU5MjhaFw0yNDExMjUwNDE5MjhaoF8wXTAfBgNVHSMEGDAWgBRonWk2y4Rue+qTYRn/WDAd1f9cyzAQBgkrBgEEAYI3FQEEAwIBADAKBgNVHRQEAwIBOjAcBgkrBgEEAYI3FQQEDxcNMjQxMTI0MTYwOTI4WjANBgkqhkiG9w0BAQ0FAAOCAgEAoXaiAmh/nt+sUkeTsRVVlWFlcu4A78X+iYZkF0ssr+IVDHh6BHKTZ7KwL621sDhbLHEUmB24whie7hyWMvfFif1rGbDUzoEXrb9dlijbFjKf8ZVpeRicHxrVFau3aFCLCSbzWGf88Loqc7td2vFqz4tUEOeOlRIUWGanv5CQ5/Lb4dIsygY60JfcpKFYdh424ryF29Fm08sqSDd4rHHvJStNRNij97ggDwiOy1r1r4AL22YSv2F8BFoXAYx30FSfSSYVNCP3vdcqzS0FWh9HbUUzL14HXn5VSJyN1/8PWrLRHeU3RngLfYIa/jfxBDPZ/TTlWNm7auwy0nfEkYou3xkUwX3NT3mPPqs/XINsqte/fWdYoBv1xoEDrBXwMcZekAul8GNgSWlEbWDLGcgK/AfrQkKh/PdfWpkbxh60MjnzDAYfBlOaMIj7RAeZNncNOsf7/nbgTluj5VMZe+QLWZjISv/ymB0XzHZWVsXfK6Sb3jjI+xsT5RL4BzEUcyHSUD5psUBgJ5CAQtaQrbe3L04yw0kEv8K1LHpv4C7nwmi8JXiJp3mAhAZDYUH4U6bQwnCq8LkX3YJQrXWuvZpXwgq6ExnLzlyZSQzuBbSgpCCknTSBbi5caM6xgZNuoLWKEDncByy4q2X9ix9827gDeQyUMICoQn1BWdsEQjS5S8A=</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TMbEPdlLir9HAd+jQXkuPhskpCwhgPMjAyNDExMTQyMDQ1MTRaMIGZMIGWMEwwCQYFKw4DAhoFAAQUzgxHzN03kqP+e9oD7BphnZQwSGIEFAlI/5tUAjbdMKRvs+Ivif5fd8qZAhMUABG51YcT84UN5yfLAAIAEbnVgAAYDzIwMjQxMTE0MjAxOTQ5WqARGA8yMDI0MTExNjA4Mzk0OVqhIDAeMBwGCSsGAQQBgjcVBAQPFw0yNDExMTUyMDI5NDlaMA0GCSqGSIb3DQEBCwUAA4IBAQBVQwxmbtaEnoZH9TwJmeOK/b1TvISxA9NKReXZt+44Safg6fHbqVmtm03fTiFel1502CFP7OwPrXwKRZUVHjH10aD6/jEfvq7Sl0YWmvFhj+1wjg3PTHw7rqex1MYfh6hOxDPi9Wl6i9kWuf3qp0gLIUY/5ekTOQkaSQGViTTNc0+cWbSZSzH/auQ+NI3KBLfXoJj4OOSc6ZUeoWY22rm5motvnXBRSxl41EM1212f9hUjC0VR3IfQ3XKPV6Nw2srUYrxedIRe/+Es61Qv1SfgRRjkdOzlHDgWprowbwYNdYWRJpHT04rX00YJIUvDmY1m8vM76hEI5AkN6/1cRe3SoIIEjTCCBIkwggSFMIIDbaADAgECAhMUABZ6R0OUU0FCtkcrAAIAFnpHMA0GCSqGSIb3DQEBCwUAMIGZMRkwFwYDVQQFExBDUEotNC0wMDAtMDA0MDE3MQswCQYDVQQGEwJDUjEkMCIGA1UEChMbQkFOQ08gQ0VOVFJBTCBERSBDT1NUQSBSSUNBMSIwIAYDVQQLExlESVZJU0lPTiBTSVNURU1BUyBERSBQQUdPMSUwIwYDVQQDExxDQSBTSU5QRSAtIFBFUlNPTkEgRklTSUNBIHYyMB4XDTI0MTEwNjIxMTMzNVoXDTI0MTEyMDIxMTMzNVowGjEYMBYGA1UEAxMPUE9SVkVOSVIuZmRpLmNyMIIBIjANBgkqhkiG9w0BAQEFAAOCAQ8AMIIBCgKCAQEAtC+YjCANE3PTY17wSN57NA6zBkPLut9LQhCiIw7S1XljBKb0QY8p9/pR8Wzftcrn1QzLNIZO5LRbV2GVqiS97F+T+vyIcPBCnyNdRn7cupP+MxZ3Z9gFCOTa0rvQgFnSsN7W9DdWyMc1vXB+BbZluD2jzvU1amQximwNxeLa2BLWlmb4dY2K46ejRSUoeQctG6kHnMt4B/DrZX6pM85t29CuxCZzr4AMIokv0Gq5jzotLRjUIV2DW0FZdPACI4ENN7uC2SD6ZBKUyhGlCtNUiDsi6hwGvH9dXLVI0YHGakTWGqww9RpJQ6SzxTN5ZJhoJUo2tkfsmiQALwF8rsbUawIDAQABo4IBQjCCAT4wPQYJKwYBBAGCNxUHBDAwLgYmKwYBBAGCNxUIhcTqW4LR4zWVkRuC+ZcYhqXLa4F/g/b8d4G48TMCAWQCAQcwEwYDVR0lBAwwCgYIKwYBBQUHAwkwDgYDVR0PAQH/BAQDAgeAMBsGCSsGAQQBgjcVCgQOMAwwCgYIKwYBBQUHAwkwDwYJKwYBBQUHMAEFBAIFADAfBgNVHSMEGDAWgBQJSP+bVAI23TCkb7PiL4n+X3fKmTAdBgNVHQ4EFgQUzGxD3ZS4q/RwHfo0F5Lj4bJKQsIwGgYDVR0RBBMwEYIPUE9SVkVOSVIuZmRpLmNyME4GCSsGAQQBgjcZAgRBMD+gPQYKKwYBBAGCNxkCAaAvBC1TLTEtNS0yMS0zMjM5NTUwODc4LTc1Mzc5OTczOS0xNzU2NjAxNTAzLTExMDcwDQYJKoZIhvcNAQELBQADggEBAESIcVVRpCRYgMmJfU4DpNwkb43W/3gGSRy1ictOTq8U4moUqS1jHNNHp0k+RZe/gsD1r/sBG0bdiQyArRKRAHME0h6iEKWRuXRrgVGR++5Cm9UnPehhevyNxWSAvLfNkU1v949PZzO4Q4eRIc8bmny+v9bx1liyELjuPzPowe3h18UAqL1sGNUb/NfiCKVIbHF+HA53IX5Do3dsqpJ4fWkTL53925mB4qSJG1DyJ85i4FuaA3uliiUx2ADyOI6G4jmjChdNtNQG9LR2gfn0NiSo5RMY0CUFIgMwsLM1zm1s8jwQVjwY3Q09y3/4CEPnG1Rcqjmzys6ru/d1QlP5prY=</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BKBkBGIwYAIBAQYIYIE8AQEBAQUwMTANBglghkgBZQMEAgEFAAQgcnvGvDGfLwrl3ykBnIkjDyBb
oSZdrc/kopwNhMGB0wsCBB60PIMYDzIwMjQxMTE0MjA0NTE0WjAEgAIB9AEB/6CCB8Iwgge+MIIF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CSqGSIb3DQEJAzENBgsqhkiG9w0BCRABBDAcBgkqhkiG9w0BCQUxDxcNMjQxMTE0MjA0NTE0WjAv
BgkqhkiG9w0BCQQxIgQgALaHOU1gbMMwBloq6MuB5TpD6vmXQEllR7XedFw9SwQwNwYLKoZIhvcN
AQkQAi8xKDAmMCQwIgQgrKszXYj6Q2nTJpWV/NZakemXG2IrBO983WoSsYOW808wDQYJKoZIhvcN
AQEBBQAEggEAGWw3KEcHjbXC8gq+QUlzT0P0peXQAZyuzJc3ZgVoyYRAFB2OjjsZYDSWGEgcP3K0
fqwTnVl8TorCLExWxYx3hsaXZ9JMTqF5dismzFpL7JsgRIHJeZ7Kik8xJr5rRyG36CTYWU/SLUT7
RJwzb+2oHCbyefMmc/4b+qhU1x+QutsnlHxs1TPWWj10PuiyWyompwP07XWEt1173tY89mailpjG
NoqV+Y26fZDmaiFtYP5+LO7ma6WhCbcDy7+QxjKneSjkf8J3CVb16NUtGB1BFlo1sVr6WcwZK2b4
u9L2v2SUcPDhmKiImXoK6cbmGaXohOvIvykj7LCQFn1YVSchdw==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haredContentType xmlns="Microsoft.SharePoint.Taxonomy.ContentTypeSync" SourceId="031b4bb2-0db7-40b3-a341-fc1511e9642d" ContentTypeId="0x010100E97154E09FCE6A4E8EAEBD5C54DD1AE401" PreviousValue="false"/>
</file>

<file path=customXml/item3.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p:properties>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354d40e9d8fbf3dba06c819c160e5318">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52ab5fd8a5813b71026eebfdcb1579f5"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3.xml><?xml version="1.0" encoding="utf-8"?>
<ds:datastoreItem xmlns:ds="http://schemas.openxmlformats.org/officeDocument/2006/customXml" ds:itemID="{D4C456BB-66E8-4225-9E78-B3C19DD812FA}"/>
</file>

<file path=customXml/itemProps4.xml><?xml version="1.0" encoding="utf-8"?>
<ds:datastoreItem xmlns:ds="http://schemas.openxmlformats.org/officeDocument/2006/customXml" ds:itemID="{283BF82E-1A70-4392-8CF2-7DEAFF1953AE}">
  <ds:schemaRefs>
    <ds:schemaRef ds:uri="http://www.w3.org/XML/1998/namespace"/>
    <ds:schemaRef ds:uri="http://purl.org/dc/dcmitype/"/>
    <ds:schemaRef ds:uri="http://schemas.microsoft.com/sharepoint/v3"/>
    <ds:schemaRef ds:uri="b875e23b-67d9-4b2e-bdec-edacbf90b326"/>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62db5286-48a0-4e17-a672-7c89f7b8ca75"/>
    <ds:schemaRef ds:uri="http://schemas.microsoft.com/office/2006/metadata/properties"/>
    <ds:schemaRef ds:uri="http://purl.org/dc/terms/"/>
  </ds:schemaRefs>
</ds:datastoreItem>
</file>

<file path=customXml/itemProps5.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6.xml><?xml version="1.0" encoding="utf-8"?>
<ds:datastoreItem xmlns:ds="http://schemas.openxmlformats.org/officeDocument/2006/customXml" ds:itemID="{B12C7736-7879-495E-93A7-166AB1BD1D1A}"/>
</file>

<file path=customXml/itemProps7.xml><?xml version="1.0" encoding="utf-8"?>
<ds:datastoreItem xmlns:ds="http://schemas.openxmlformats.org/officeDocument/2006/customXml" ds:itemID="{C3D1764B-9661-4A90-97FA-D2984E0F9140}"/>
</file>

<file path=docProps/app.xml><?xml version="1.0" encoding="utf-8"?>
<Properties xmlns="http://schemas.openxmlformats.org/officeDocument/2006/extended-properties" xmlns:vt="http://schemas.openxmlformats.org/officeDocument/2006/docPropsVTypes">
  <Template>plantilla-DAI</Template>
  <TotalTime>3</TotalTime>
  <Pages>2</Pages>
  <Words>385</Words>
  <Characters>2123</Characters>
  <Application>Microsoft Office Word</Application>
  <DocSecurity>0</DocSecurity>
  <Lines>17</Lines>
  <Paragraphs>5</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2503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AI-0213-2024​</dc:title>
  <dc:subject/>
  <dc:creator>BERROCAL MEZA MELISSA</dc:creator>
  <cp:keywords/>
  <dc:description/>
  <cp:lastModifiedBy>BERROCAL MEZA MELISSA</cp:lastModifiedBy>
  <cp:revision>2</cp:revision>
  <cp:lastPrinted>2011-05-05T20:16:00Z</cp:lastPrinted>
  <dcterms:created xsi:type="dcterms:W3CDTF">2024-11-14T18:44:00Z</dcterms:created>
  <dcterms:modified xsi:type="dcterms:W3CDTF">2024-11-14T18:48:00Z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10" name="Unidad de Destino">
    <vt:lpwstr>93;#GER - Gerencia|7f4773cf-2cb9-48b6-88d2-9e4750a72616;#1026;#DSC - División Servicios Compartidos|39bf63db-793f-4ef3-91b9-d7ea899416c1</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b018596,1b4f1a7c,3a3ef628</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2024-11-14T18:47:45Z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306e03e6-8aba-40f3-9a5f-ce42bf576300</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9673832d-94bf-4c19-8792-832784cbd250,10;b06cfa97-83cd-4c8b-8abb-c4fadbe40145,13;cf7072bc-9575-4d0b-b529-251f6b43b02b,14;cf7072bc-9575-4d0b-b529-251f6b43b02b,14;</vt:lpwstr>
  </property>
  <property fmtid="{D5CDD505-2E9C-101B-9397-08002B2CF9AE}" pid="31" name="Order">
    <vt:r8>177700</vt:r8>
  </property>
</Properties>
</file>