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rsidRPr="00265655" w:rsidR="003554C5" w:rsidP="00265655" w:rsidRDefault="00265655" w14:paraId="4A898EAA" w14:textId="7249940A">
      <w:pPr>
        <w:rPr>
          <w:rFonts w:ascii="Arial" w:hAnsi="Arial" w:cs="Arial"/>
          <w:sz w:val="24"/>
        </w:rPr>
      </w:pPr>
      <w:r w:rsidRPr="00265655">
        <w:rPr>
          <w:rFonts w:ascii="Arial" w:hAnsi="Arial" w:cs="Arial"/>
          <w:sz w:val="24"/>
        </w:rPr>
        <w:t>12 de noviembre del 2024</w:t>
      </w:r>
    </w:p>
    <w:sdt>
      <w:sdtPr>
        <w:alias w:val="Consecutivo"/>
        <w:tag w:val="Consecutivo"/>
        <w:id w:val="867724263"/>
        <w:placeholder>
          <w:docPart w:val="9848BC46DF5D4613B6289A155965EADC"/>
        </w:placeholder>
        <w:text/>
      </w:sdtPr>
      <w:sdtEndPr/>
      <w:sdtContent>
        <w:p w:rsidR="003554C5" w:rsidP="0085692C" w:rsidRDefault="00BF4EBD" w14:paraId="1A32DFEF" w14:textId="77777777">
          <w:r>
            <w:t>AI-0210-2024</w:t>
          </w:r>
        </w:p>
      </w:sdtContent>
    </w:sdt>
    <w:p w:rsidRPr="00F835F3" w:rsidR="00BF4EBD" w:rsidP="0085692C" w:rsidRDefault="00BF4EBD" w14:paraId="2CC594F0" w14:textId="77777777"/>
    <w:p w:rsidRPr="000301B0" w:rsidR="00265655" w:rsidP="00265655" w:rsidRDefault="00265655" w14:paraId="0E6E706C" w14:textId="77777777">
      <w:pPr>
        <w:rPr>
          <w:rFonts w:ascii="Arial" w:hAnsi="Arial" w:cs="Arial"/>
          <w:sz w:val="24"/>
        </w:rPr>
      </w:pPr>
      <w:r w:rsidRPr="000301B0">
        <w:rPr>
          <w:rFonts w:ascii="Arial" w:hAnsi="Arial" w:cs="Arial"/>
          <w:sz w:val="24"/>
        </w:rPr>
        <w:t>Señora</w:t>
      </w:r>
    </w:p>
    <w:p w:rsidRPr="000301B0" w:rsidR="00265655" w:rsidP="00265655" w:rsidRDefault="00265655" w14:paraId="3DDBA61E" w14:textId="77777777">
      <w:pPr>
        <w:rPr>
          <w:rFonts w:ascii="Arial" w:hAnsi="Arial" w:cs="Arial"/>
          <w:sz w:val="24"/>
        </w:rPr>
      </w:pPr>
      <w:r w:rsidRPr="000301B0">
        <w:rPr>
          <w:rFonts w:ascii="Arial" w:hAnsi="Arial" w:cs="Arial"/>
          <w:sz w:val="24"/>
        </w:rPr>
        <w:t>Hazel Valverde R., Gerente</w:t>
      </w:r>
    </w:p>
    <w:p w:rsidRPr="00265655" w:rsidR="00265655" w:rsidP="00265655" w:rsidRDefault="00265655" w14:paraId="2E80A04C" w14:textId="77777777">
      <w:pPr>
        <w:rPr>
          <w:rFonts w:ascii="Arial" w:hAnsi="Arial" w:cs="Arial"/>
          <w:b/>
          <w:color w:val="1C4063" w:themeColor="accent1" w:themeShade="80"/>
          <w:sz w:val="24"/>
        </w:rPr>
      </w:pPr>
      <w:r w:rsidRPr="00265655">
        <w:rPr>
          <w:rFonts w:ascii="Arial" w:hAnsi="Arial" w:cs="Arial"/>
          <w:b/>
          <w:color w:val="1C4063" w:themeColor="accent1" w:themeShade="80"/>
          <w:sz w:val="24"/>
        </w:rPr>
        <w:t>BANCO CENTRAL DE COSTA RICA</w:t>
      </w:r>
    </w:p>
    <w:p w:rsidRPr="000301B0" w:rsidR="00265655" w:rsidP="00265655" w:rsidRDefault="00265655" w14:paraId="17923D75" w14:textId="77777777">
      <w:pPr>
        <w:rPr>
          <w:rFonts w:ascii="Arial" w:hAnsi="Arial" w:cs="Arial"/>
        </w:rPr>
      </w:pPr>
    </w:p>
    <w:p w:rsidRPr="000301B0" w:rsidR="00265655" w:rsidP="00265655" w:rsidRDefault="00265655" w14:paraId="604C6DAB" w14:textId="77777777">
      <w:pPr>
        <w:rPr>
          <w:rFonts w:ascii="Arial" w:hAnsi="Arial" w:cs="Arial"/>
          <w:sz w:val="24"/>
        </w:rPr>
      </w:pPr>
      <w:r w:rsidRPr="000301B0">
        <w:rPr>
          <w:rFonts w:ascii="Arial" w:hAnsi="Arial" w:cs="Arial"/>
          <w:sz w:val="24"/>
        </w:rPr>
        <w:t>Estimada señora:</w:t>
      </w:r>
    </w:p>
    <w:p w:rsidRPr="000301B0" w:rsidR="00265655" w:rsidP="00265655" w:rsidRDefault="00265655" w14:paraId="6F1833DA" w14:textId="77777777">
      <w:pPr>
        <w:rPr>
          <w:rFonts w:ascii="Arial" w:hAnsi="Arial" w:cs="Arial"/>
          <w:sz w:val="24"/>
        </w:rPr>
      </w:pPr>
    </w:p>
    <w:p w:rsidRPr="000301B0" w:rsidR="00265655" w:rsidP="00265655" w:rsidRDefault="00265655" w14:paraId="0E8A2045" w14:textId="77777777">
      <w:pPr>
        <w:tabs>
          <w:tab w:val="left" w:pos="5505"/>
        </w:tabs>
        <w:rPr>
          <w:rFonts w:ascii="Arial" w:hAnsi="Arial" w:cs="Arial"/>
          <w:sz w:val="24"/>
        </w:rPr>
      </w:pPr>
      <w:r w:rsidRPr="000301B0">
        <w:rPr>
          <w:rFonts w:ascii="Arial" w:hAnsi="Arial" w:cs="Arial"/>
          <w:sz w:val="24"/>
        </w:rPr>
        <w:t>Este informe contiene los resultados y anexos correspondientes al estudio de carácter especial</w:t>
      </w:r>
      <w:r>
        <w:rPr>
          <w:rStyle w:val="Refdenotaalpie"/>
          <w:rFonts w:ascii="Arial" w:hAnsi="Arial" w:cs="Arial"/>
          <w:sz w:val="24"/>
        </w:rPr>
        <w:footnoteReference w:id="1"/>
      </w:r>
      <w:r w:rsidRPr="000301B0">
        <w:rPr>
          <w:rFonts w:ascii="Arial" w:hAnsi="Arial" w:cs="Arial"/>
          <w:sz w:val="24"/>
        </w:rPr>
        <w:t xml:space="preserve"> mediante el cual esta Auditoría evaluó el proceso de gestión ambiental y cuyo objetivo fue verificar el cumplimiento de las disposiciones aplicables al objeto de estudio, que está bajo la responsabilidad del Departamento Calidad y Mejora Continua, de la División Transformación y Estrategia.</w:t>
      </w:r>
    </w:p>
    <w:p w:rsidR="00265655" w:rsidP="00265655" w:rsidRDefault="00265655" w14:paraId="6404A419" w14:textId="77777777">
      <w:pPr>
        <w:tabs>
          <w:tab w:val="left" w:pos="5505"/>
        </w:tabs>
        <w:rPr>
          <w:rFonts w:ascii="Arial" w:hAnsi="Arial" w:cs="Arial"/>
          <w:sz w:val="24"/>
        </w:rPr>
      </w:pPr>
    </w:p>
    <w:p w:rsidRPr="006329ED" w:rsidR="00265655" w:rsidP="00265655" w:rsidRDefault="00265655" w14:paraId="2118334B" w14:textId="77777777">
      <w:pPr>
        <w:rPr>
          <w:rFonts w:ascii="Arial" w:hAnsi="Arial" w:cs="Arial"/>
          <w:sz w:val="24"/>
        </w:rPr>
      </w:pPr>
      <w:r w:rsidRPr="006329ED">
        <w:rPr>
          <w:rFonts w:ascii="Arial" w:hAnsi="Arial" w:cs="Arial"/>
          <w:sz w:val="24"/>
        </w:rPr>
        <w:t xml:space="preserve">El alcance del estudio comprendió </w:t>
      </w:r>
      <w:r>
        <w:rPr>
          <w:rFonts w:ascii="Arial" w:hAnsi="Arial" w:cs="Arial"/>
          <w:sz w:val="24"/>
        </w:rPr>
        <w:t>del 01 de agosto de 2023 al 31 de julio de 2024</w:t>
      </w:r>
      <w:r w:rsidRPr="006329ED">
        <w:rPr>
          <w:rFonts w:ascii="Arial" w:hAnsi="Arial" w:cs="Arial"/>
          <w:sz w:val="24"/>
        </w:rPr>
        <w:t xml:space="preserve">. </w:t>
      </w:r>
      <w:r w:rsidRPr="006329ED">
        <w:rPr>
          <w:rFonts w:ascii="Arial" w:hAnsi="Arial" w:cs="Arial"/>
          <w:sz w:val="24"/>
          <w:lang w:eastAsia="uk-UA"/>
        </w:rPr>
        <w:t xml:space="preserve">Para la ejecución de este estudio se aplicaron los criterios de auditoría que se consideraron pertinentes, según el objetivo planteado, los cuales fueron comunicados mediante oficio </w:t>
      </w:r>
      <w:r w:rsidRPr="00C468FF">
        <w:rPr>
          <w:rFonts w:ascii="Arial" w:hAnsi="Arial" w:cs="Arial"/>
          <w:sz w:val="24"/>
          <w:lang w:eastAsia="uk-UA"/>
        </w:rPr>
        <w:t>AI-0198-2024 del 28 de octubre de 2024.</w:t>
      </w:r>
      <w:r w:rsidRPr="006329ED">
        <w:rPr>
          <w:rFonts w:ascii="Arial" w:hAnsi="Arial" w:cs="Arial"/>
          <w:sz w:val="24"/>
          <w:lang w:eastAsia="uk-UA"/>
        </w:rPr>
        <w:t xml:space="preserve">  </w:t>
      </w:r>
    </w:p>
    <w:p w:rsidR="00265655" w:rsidP="00265655" w:rsidRDefault="00265655" w14:paraId="3874806A" w14:textId="77777777">
      <w:pPr>
        <w:contextualSpacing/>
        <w:rPr>
          <w:rFonts w:ascii="Arial" w:hAnsi="Arial" w:cs="Arial"/>
          <w:sz w:val="24"/>
        </w:rPr>
      </w:pPr>
    </w:p>
    <w:p w:rsidRPr="00E80175" w:rsidR="00265655" w:rsidP="00265655" w:rsidRDefault="00265655" w14:paraId="686F36E0" w14:textId="77777777">
      <w:pPr>
        <w:pStyle w:val="Negrita"/>
        <w:rPr>
          <w:rFonts w:ascii="Arial" w:hAnsi="Arial" w:cs="Arial"/>
          <w:sz w:val="24"/>
        </w:rPr>
      </w:pPr>
      <w:r>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6329ED" w:rsidR="00265655" w:rsidP="00265655" w:rsidRDefault="00265655" w14:paraId="0D991D73" w14:textId="77777777">
      <w:pPr>
        <w:contextualSpacing/>
        <w:rPr>
          <w:rFonts w:ascii="Arial" w:hAnsi="Arial" w:cs="Arial"/>
          <w:sz w:val="24"/>
        </w:rPr>
      </w:pPr>
    </w:p>
    <w:p w:rsidRPr="0055155E" w:rsidR="00265655" w:rsidP="00265655" w:rsidRDefault="00265655" w14:paraId="460B71BC" w14:textId="77777777">
      <w:pPr>
        <w:contextualSpacing/>
        <w:rPr>
          <w:rFonts w:ascii="Arial" w:hAnsi="Arial" w:cs="Arial"/>
          <w:bCs/>
          <w:sz w:val="24"/>
          <w:lang w:val="es-CR"/>
        </w:rPr>
      </w:pPr>
      <w:r w:rsidRPr="0055155E">
        <w:rPr>
          <w:rFonts w:ascii="Arial" w:hAnsi="Arial" w:cs="Arial"/>
          <w:bCs/>
          <w:sz w:val="24"/>
          <w:lang w:val="es-CR"/>
        </w:rPr>
        <w:t>Los resultados obtenidos permitieron concluir que</w:t>
      </w:r>
      <w:r>
        <w:rPr>
          <w:rFonts w:ascii="Arial" w:hAnsi="Arial" w:cs="Arial"/>
          <w:bCs/>
          <w:sz w:val="24"/>
          <w:lang w:val="es-CR"/>
        </w:rPr>
        <w:t xml:space="preserve"> el proceso</w:t>
      </w:r>
      <w:r w:rsidRPr="0055155E">
        <w:rPr>
          <w:rFonts w:ascii="Arial" w:hAnsi="Arial" w:cs="Arial"/>
          <w:bCs/>
          <w:sz w:val="24"/>
          <w:lang w:val="es-CR"/>
        </w:rPr>
        <w:t xml:space="preserve"> </w:t>
      </w:r>
      <w:r w:rsidRPr="002809BE">
        <w:rPr>
          <w:rFonts w:ascii="Arial" w:hAnsi="Arial" w:cs="Arial"/>
          <w:b/>
          <w:sz w:val="24"/>
          <w:lang w:val="es-CR"/>
        </w:rPr>
        <w:t>cumple</w:t>
      </w:r>
      <w:r>
        <w:rPr>
          <w:rStyle w:val="Refdenotaalpie"/>
          <w:rFonts w:ascii="Arial" w:hAnsi="Arial" w:cs="Arial"/>
          <w:bCs/>
          <w:sz w:val="24"/>
          <w:lang w:val="es-CR"/>
        </w:rPr>
        <w:footnoteReference w:id="2"/>
      </w:r>
      <w:r>
        <w:rPr>
          <w:rFonts w:ascii="Arial" w:hAnsi="Arial" w:cs="Arial"/>
          <w:bCs/>
          <w:sz w:val="24"/>
          <w:lang w:val="es-CR"/>
        </w:rPr>
        <w:t xml:space="preserve"> con las disposiciones aplicables</w:t>
      </w:r>
      <w:r w:rsidRPr="0055155E">
        <w:rPr>
          <w:rFonts w:ascii="Arial" w:hAnsi="Arial" w:cs="Arial"/>
          <w:bCs/>
          <w:sz w:val="24"/>
          <w:lang w:val="es-CR"/>
        </w:rPr>
        <w:t>, pues los resultados obtenidos de los procedimientos efectuados por la Auditoría satisfacen los criterios evaluados.</w:t>
      </w:r>
    </w:p>
    <w:p w:rsidRPr="00734B22" w:rsidR="00265655" w:rsidP="00265655" w:rsidRDefault="00265655" w14:paraId="40171289" w14:textId="77777777">
      <w:pPr>
        <w:contextualSpacing/>
        <w:rPr>
          <w:rFonts w:ascii="Arial" w:hAnsi="Arial" w:cs="Arial"/>
          <w:sz w:val="24"/>
          <w:szCs w:val="28"/>
        </w:rPr>
      </w:pPr>
    </w:p>
    <w:p w:rsidRPr="006329ED" w:rsidR="00265655" w:rsidP="00265655" w:rsidRDefault="00265655" w14:paraId="502EF86C" w14:textId="77777777">
      <w:pPr>
        <w:widowControl w:val="0"/>
        <w:rPr>
          <w:rFonts w:ascii="Arial" w:hAnsi="Arial" w:cs="Arial"/>
          <w:sz w:val="24"/>
        </w:rPr>
      </w:pPr>
    </w:p>
    <w:p w:rsidRPr="006329ED" w:rsidR="00265655" w:rsidP="00265655" w:rsidRDefault="00265655" w14:paraId="34FD1B3B" w14:textId="77777777">
      <w:pPr>
        <w:pStyle w:val="Ttulo1"/>
        <w:numPr>
          <w:ilvl w:val="0"/>
          <w:numId w:val="13"/>
        </w:numPr>
        <w:spacing w:before="0" w:after="0"/>
        <w:ind w:left="1080" w:right="-340"/>
        <w:jc w:val="both"/>
        <w:rPr>
          <w:bCs w:val="0"/>
          <w:color w:val="1C4063" w:themeColor="accent1" w:themeShade="80"/>
          <w:kern w:val="0"/>
          <w:sz w:val="28"/>
          <w:szCs w:val="28"/>
          <w:lang w:val="es-CR" w:eastAsia="es-CR"/>
        </w:rPr>
      </w:pPr>
      <w:r w:rsidRPr="006329ED">
        <w:rPr>
          <w:bCs w:val="0"/>
          <w:color w:val="1C4063" w:themeColor="accent1" w:themeShade="80"/>
          <w:kern w:val="0"/>
          <w:sz w:val="28"/>
          <w:szCs w:val="28"/>
          <w:lang w:val="es-CR" w:eastAsia="es-CR"/>
        </w:rPr>
        <w:t>GENERALIDADES</w:t>
      </w:r>
    </w:p>
    <w:p w:rsidRPr="006329ED" w:rsidR="00265655" w:rsidP="00265655" w:rsidRDefault="00265655" w14:paraId="6D0A71A9" w14:textId="77777777">
      <w:pPr>
        <w:ind w:left="513"/>
        <w:contextualSpacing/>
        <w:rPr>
          <w:rFonts w:ascii="Arial" w:hAnsi="Arial" w:cs="Arial"/>
          <w:szCs w:val="22"/>
          <w:highlight w:val="yellow"/>
        </w:rPr>
      </w:pPr>
    </w:p>
    <w:p w:rsidRPr="00DE1A09" w:rsidR="00265655" w:rsidP="00265655" w:rsidRDefault="00265655" w14:paraId="44B74852" w14:textId="77777777">
      <w:pPr>
        <w:rPr>
          <w:rFonts w:ascii="Arial" w:hAnsi="Arial" w:cs="Arial"/>
          <w:bCs/>
          <w:sz w:val="24"/>
          <w:lang w:val="es-CR"/>
        </w:rPr>
      </w:pPr>
      <w:r w:rsidRPr="00DE1A09">
        <w:rPr>
          <w:rFonts w:ascii="Arial" w:hAnsi="Arial" w:cs="Arial"/>
          <w:bCs/>
          <w:sz w:val="24"/>
          <w:lang w:val="es-CR"/>
        </w:rPr>
        <w:t>La gestión ambiental por parte de las instituciones públicas está regulada por la Ley No.8839 – Ley para la gestión integral de residuos, cuyo objetivo es “regular la gestión integral de residuos y el uso eficiente de los recursos, mediante la planificación y ejecución de acciones regulatorias, operativas, financieras, administrativas, educativas, ambientales y saludables de monitoreo y evaluación” (artículo 1).</w:t>
      </w:r>
    </w:p>
    <w:p w:rsidRPr="00DE1A09" w:rsidR="00265655" w:rsidP="00265655" w:rsidRDefault="00265655" w14:paraId="465E493B" w14:textId="77777777">
      <w:pPr>
        <w:rPr>
          <w:rFonts w:ascii="Arial" w:hAnsi="Arial" w:cs="Arial"/>
          <w:bCs/>
          <w:sz w:val="24"/>
          <w:lang w:val="es-CR"/>
        </w:rPr>
      </w:pPr>
    </w:p>
    <w:p w:rsidR="00265655" w:rsidP="00265655" w:rsidRDefault="00265655" w14:paraId="2A2C354D" w14:textId="77777777">
      <w:pPr>
        <w:rPr>
          <w:rFonts w:ascii="Arial" w:hAnsi="Arial" w:cs="Arial"/>
          <w:bCs/>
          <w:sz w:val="24"/>
          <w:lang w:val="es-CR"/>
        </w:rPr>
      </w:pPr>
      <w:r w:rsidRPr="00DE1A09">
        <w:rPr>
          <w:rFonts w:ascii="Arial" w:hAnsi="Arial" w:cs="Arial"/>
          <w:bCs/>
          <w:sz w:val="24"/>
          <w:lang w:val="es-CR"/>
        </w:rPr>
        <w:lastRenderedPageBreak/>
        <w:t>Complementariamente, el Reglamento para la Elaboración de Programas de Gestión Ambiental Institucional (No. 36499-S-MINAET) establece lineamientos para que todas las instituciones de la Administración Pública formulen, actualicen e implementen un Programa de Gestión Ambiental Institucional (PGAI).</w:t>
      </w:r>
    </w:p>
    <w:p w:rsidR="00265655" w:rsidP="00265655" w:rsidRDefault="00265655" w14:paraId="7D058EC8" w14:textId="77777777">
      <w:pPr>
        <w:rPr>
          <w:rFonts w:ascii="Arial" w:hAnsi="Arial" w:cs="Arial"/>
          <w:bCs/>
          <w:sz w:val="24"/>
          <w:lang w:val="es-CR"/>
        </w:rPr>
      </w:pPr>
    </w:p>
    <w:p w:rsidRPr="00DE1A09" w:rsidR="00265655" w:rsidP="00265655" w:rsidRDefault="00265655" w14:paraId="59437741" w14:textId="77777777">
      <w:pPr>
        <w:rPr>
          <w:rFonts w:ascii="Arial" w:hAnsi="Arial" w:cs="Arial"/>
          <w:bCs/>
          <w:sz w:val="24"/>
          <w:lang w:val="es-CR"/>
        </w:rPr>
      </w:pPr>
      <w:r w:rsidRPr="00DE1A09">
        <w:rPr>
          <w:rFonts w:ascii="Arial" w:hAnsi="Arial" w:cs="Arial"/>
          <w:bCs/>
          <w:sz w:val="24"/>
          <w:lang w:val="es-CR"/>
        </w:rPr>
        <w:t xml:space="preserve">El PGAI como instrumento de planificación se fundamenta en los principios metodológicos de un sistema de gestión ambiental y parte de un diagnóstico ambiental del quehacer institucional que considera todos los aspectos ambientales inherentes a la organización, incluyendo los relacionados con la eficiencia energética, residuos y cambio climático, entre otros. Se basa en un proceso cíclico de planificación, implementación, revisión y mejora de los procedimientos y acciones que lleva a cabo </w:t>
      </w:r>
      <w:r>
        <w:rPr>
          <w:rFonts w:ascii="Arial" w:hAnsi="Arial" w:cs="Arial"/>
          <w:bCs/>
          <w:sz w:val="24"/>
          <w:lang w:val="es-CR"/>
        </w:rPr>
        <w:t>la</w:t>
      </w:r>
      <w:r w:rsidRPr="00DE1A09">
        <w:rPr>
          <w:rFonts w:ascii="Arial" w:hAnsi="Arial" w:cs="Arial"/>
          <w:bCs/>
          <w:sz w:val="24"/>
          <w:lang w:val="es-CR"/>
        </w:rPr>
        <w:t xml:space="preserve"> institución para realizar su actividad, con el fin de garantizar el cumplimiento de sus objetivos ambientales y, por ende, promover un mejor desempeño ambiental en todas las instituciones de la Administración Pública.</w:t>
      </w:r>
    </w:p>
    <w:p w:rsidRPr="00027FB6" w:rsidR="00265655" w:rsidP="00265655" w:rsidRDefault="00265655" w14:paraId="0C42E856" w14:textId="77777777">
      <w:pPr>
        <w:pStyle w:val="Prrafodelista"/>
        <w:ind w:left="0"/>
        <w:rPr>
          <w:rFonts w:ascii="Arial" w:hAnsi="Arial" w:cs="Arial"/>
          <w:szCs w:val="22"/>
          <w:lang w:val="es-CR"/>
        </w:rPr>
      </w:pPr>
    </w:p>
    <w:p w:rsidRPr="006329ED" w:rsidR="00265655" w:rsidP="00265655" w:rsidRDefault="00265655" w14:paraId="7DD7D80C" w14:textId="77777777">
      <w:pPr>
        <w:pStyle w:val="Prrafodelista"/>
        <w:ind w:left="513"/>
        <w:rPr>
          <w:rFonts w:ascii="Arial" w:hAnsi="Arial" w:cs="Arial"/>
          <w:szCs w:val="22"/>
          <w:lang w:val="es-CR"/>
        </w:rPr>
      </w:pPr>
    </w:p>
    <w:p w:rsidRPr="006329ED" w:rsidR="00265655" w:rsidP="00265655" w:rsidRDefault="00265655" w14:paraId="5C883606" w14:textId="77777777">
      <w:pPr>
        <w:pStyle w:val="Ttulo1"/>
        <w:numPr>
          <w:ilvl w:val="0"/>
          <w:numId w:val="13"/>
        </w:numPr>
        <w:spacing w:before="0" w:after="0"/>
        <w:ind w:left="1080" w:right="-340"/>
        <w:jc w:val="both"/>
        <w:rPr>
          <w:bCs w:val="0"/>
          <w:color w:val="1C4063" w:themeColor="accent1" w:themeShade="80"/>
          <w:kern w:val="0"/>
          <w:sz w:val="28"/>
          <w:szCs w:val="28"/>
          <w:lang w:val="es-CR" w:eastAsia="es-CR"/>
        </w:rPr>
      </w:pPr>
      <w:r w:rsidRPr="006329ED">
        <w:rPr>
          <w:bCs w:val="0"/>
          <w:color w:val="1C4063" w:themeColor="accent1" w:themeShade="80"/>
          <w:kern w:val="0"/>
          <w:sz w:val="28"/>
          <w:szCs w:val="28"/>
          <w:lang w:val="es-CR" w:eastAsia="es-CR"/>
        </w:rPr>
        <w:t>RESUMEN DE RESULTADOS</w:t>
      </w:r>
    </w:p>
    <w:p w:rsidRPr="006329ED" w:rsidR="00265655" w:rsidP="00265655" w:rsidRDefault="00265655" w14:paraId="708D7325" w14:textId="77777777">
      <w:pPr>
        <w:pStyle w:val="Prrafodelista"/>
        <w:ind w:left="513"/>
        <w:rPr>
          <w:rFonts w:ascii="Arial" w:hAnsi="Arial" w:cs="Arial"/>
          <w:szCs w:val="22"/>
          <w:lang w:val="es-CR"/>
        </w:rPr>
      </w:pPr>
    </w:p>
    <w:p w:rsidRPr="00120B21" w:rsidR="00265655" w:rsidP="00265655" w:rsidRDefault="00265655" w14:paraId="7D875304" w14:textId="77777777">
      <w:pPr>
        <w:rPr>
          <w:rFonts w:ascii="Arial" w:hAnsi="Arial" w:cs="Arial"/>
          <w:sz w:val="24"/>
          <w:szCs w:val="28"/>
        </w:rPr>
      </w:pPr>
      <w:r w:rsidRPr="00120B21">
        <w:rPr>
          <w:rFonts w:ascii="Arial" w:hAnsi="Arial" w:cs="Arial"/>
          <w:sz w:val="24"/>
          <w:szCs w:val="28"/>
        </w:rPr>
        <w:t>Los resultados de esta evaluación permitieron identificar los siguientes aspectos:</w:t>
      </w:r>
      <w:r>
        <w:rPr>
          <w:rFonts w:ascii="Arial" w:hAnsi="Arial" w:cs="Arial"/>
          <w:sz w:val="24"/>
          <w:szCs w:val="28"/>
        </w:rPr>
        <w:t xml:space="preserve"> </w:t>
      </w:r>
    </w:p>
    <w:p w:rsidRPr="00120B21" w:rsidR="00265655" w:rsidP="00265655" w:rsidRDefault="00265655" w14:paraId="4B88B4F7" w14:textId="77777777">
      <w:pPr>
        <w:rPr>
          <w:rFonts w:ascii="Arial" w:hAnsi="Arial" w:cs="Arial"/>
          <w:sz w:val="24"/>
          <w:szCs w:val="28"/>
        </w:rPr>
      </w:pPr>
    </w:p>
    <w:p w:rsidRPr="002809BE" w:rsidR="00265655" w:rsidP="00265655" w:rsidRDefault="00265655" w14:paraId="569352F4" w14:textId="77777777">
      <w:pPr>
        <w:pStyle w:val="Prrafodelista"/>
        <w:numPr>
          <w:ilvl w:val="0"/>
          <w:numId w:val="14"/>
        </w:numPr>
        <w:rPr>
          <w:rFonts w:ascii="Arial" w:hAnsi="Arial" w:cs="Arial"/>
          <w:bCs/>
          <w:sz w:val="24"/>
          <w:lang w:val="es-CR"/>
        </w:rPr>
      </w:pPr>
      <w:bookmarkStart w:name="_Hlk175148887" w:id="0"/>
      <w:r w:rsidRPr="002809BE">
        <w:rPr>
          <w:rFonts w:ascii="Arial" w:hAnsi="Arial" w:cs="Arial"/>
          <w:bCs/>
          <w:sz w:val="24"/>
          <w:lang w:val="es-CR"/>
        </w:rPr>
        <w:t xml:space="preserve">Se verificó que el Banco cuenta con el Programa de Gestión Ambiental Institucional, el cual fue aprobado por la Gerencia para un período de cinco años (2024-2028) y fue remitido a la Dirección de Gestión de Calidad Ambiental (DIGECA) del Ministerio de Ambiente y Energía. </w:t>
      </w:r>
      <w:r w:rsidRPr="00450BA1">
        <w:rPr>
          <w:rFonts w:ascii="Arial" w:hAnsi="Arial" w:cs="Arial"/>
          <w:bCs/>
          <w:sz w:val="24"/>
          <w:lang w:val="es-CR"/>
        </w:rPr>
        <w:t>Se determinó que el PGAI remitido a DIGECA no contaba con las firmas respectivas ni la actualización de los anexos incluidos en el documento; el Departamento de Calidad informó que procederá con la actualización y remisión pertinente.</w:t>
      </w:r>
    </w:p>
    <w:p w:rsidRPr="002675CA" w:rsidR="00265655" w:rsidP="00265655" w:rsidRDefault="00265655" w14:paraId="6CE231B4" w14:textId="77777777">
      <w:pPr>
        <w:pStyle w:val="Prrafodelista"/>
        <w:ind w:left="0"/>
        <w:rPr>
          <w:rFonts w:ascii="Arial" w:hAnsi="Arial" w:cs="Arial"/>
          <w:bCs/>
          <w:sz w:val="24"/>
          <w:highlight w:val="yellow"/>
          <w:lang w:val="es-CR"/>
        </w:rPr>
      </w:pPr>
    </w:p>
    <w:p w:rsidRPr="00441CDF" w:rsidR="00265655" w:rsidP="00265655" w:rsidRDefault="00265655" w14:paraId="3C99C924" w14:textId="77777777">
      <w:pPr>
        <w:pStyle w:val="Prrafodelista"/>
        <w:numPr>
          <w:ilvl w:val="0"/>
          <w:numId w:val="14"/>
        </w:numPr>
        <w:rPr>
          <w:rFonts w:ascii="Arial" w:hAnsi="Arial" w:cs="Arial"/>
          <w:bCs/>
          <w:sz w:val="24"/>
          <w:lang w:val="es-CR"/>
        </w:rPr>
      </w:pPr>
      <w:r w:rsidRPr="00441CDF">
        <w:rPr>
          <w:rFonts w:ascii="Arial" w:hAnsi="Arial" w:cs="Arial"/>
          <w:bCs/>
          <w:sz w:val="24"/>
          <w:lang w:val="es-CR"/>
        </w:rPr>
        <w:t>Se constató que el Departamento de Calidad y Mejora Continua realizó en marzo del 2024 un informe de avance del PGAI para el año 2023</w:t>
      </w:r>
      <w:r w:rsidRPr="00F95CF1">
        <w:rPr>
          <w:rStyle w:val="Refdenotaalpie"/>
          <w:rFonts w:ascii="Arial" w:hAnsi="Arial" w:cs="Arial"/>
          <w:bCs/>
          <w:sz w:val="24"/>
          <w:lang w:val="es-CR"/>
        </w:rPr>
        <w:footnoteReference w:id="3"/>
      </w:r>
      <w:r w:rsidRPr="00441CDF">
        <w:rPr>
          <w:rFonts w:ascii="Arial" w:hAnsi="Arial" w:cs="Arial"/>
          <w:bCs/>
          <w:sz w:val="24"/>
          <w:lang w:val="es-CR"/>
        </w:rPr>
        <w:t>, el cual fue aprobado por el director de dicho departamento y conocido por la Comisión Ambiental Institucional y por la Gerencia. Ese informe incluye indicadores relacionados con el consumo de energía eléctrica, agua, combustibles, papel, separación de residuos y otros aspectos ambientales inherentes al quehacer institucional. Estos indicadores son suministrados por las áreas encargadas de los aspectos ambientales definidos en el Programa de Manejo Integral de Residuos Sólidos. Toda la documentación relacionada con la gestión ambiental está disponible en la intranet, en el sitio documental de la Comisión Ambiental Institucional denominada “Estación verde”.</w:t>
      </w:r>
    </w:p>
    <w:p w:rsidR="00265655" w:rsidP="00265655" w:rsidRDefault="00265655" w14:paraId="72C64291" w14:textId="77777777">
      <w:pPr>
        <w:pStyle w:val="Prrafodelista"/>
        <w:ind w:left="0"/>
        <w:rPr>
          <w:rFonts w:ascii="Arial" w:hAnsi="Arial" w:cs="Arial"/>
          <w:bCs/>
          <w:sz w:val="24"/>
          <w:lang w:val="es-CR"/>
        </w:rPr>
      </w:pPr>
    </w:p>
    <w:p w:rsidR="00265655" w:rsidP="00265655" w:rsidRDefault="00265655" w14:paraId="3AF4A25F" w14:textId="77777777">
      <w:pPr>
        <w:pStyle w:val="Prrafodelista"/>
        <w:numPr>
          <w:ilvl w:val="0"/>
          <w:numId w:val="14"/>
        </w:numPr>
        <w:rPr>
          <w:rFonts w:ascii="Arial" w:hAnsi="Arial" w:cs="Arial"/>
          <w:bCs/>
          <w:sz w:val="24"/>
          <w:lang w:val="es-CR"/>
        </w:rPr>
      </w:pPr>
      <w:r w:rsidRPr="00441CDF">
        <w:rPr>
          <w:rFonts w:ascii="Arial" w:hAnsi="Arial" w:cs="Arial"/>
          <w:bCs/>
          <w:sz w:val="24"/>
          <w:lang w:val="es-CR"/>
        </w:rPr>
        <w:t>Como parte del Programa de Manejo Integral de Residuos Sólidos</w:t>
      </w:r>
      <w:r w:rsidRPr="00F95CF1">
        <w:rPr>
          <w:rStyle w:val="Refdenotaalpie"/>
          <w:rFonts w:ascii="Arial" w:hAnsi="Arial" w:cs="Arial"/>
          <w:bCs/>
          <w:sz w:val="24"/>
          <w:lang w:val="es-CR"/>
        </w:rPr>
        <w:footnoteReference w:id="4"/>
      </w:r>
      <w:r w:rsidRPr="00441CDF">
        <w:rPr>
          <w:rFonts w:ascii="Arial" w:hAnsi="Arial" w:cs="Arial"/>
          <w:bCs/>
          <w:sz w:val="24"/>
          <w:lang w:val="es-CR"/>
        </w:rPr>
        <w:t>, el Banco mantiene un contrato con un gestor autorizado para la gestión de residuos ordinarios</w:t>
      </w:r>
      <w:r w:rsidRPr="00F95CF1">
        <w:rPr>
          <w:rStyle w:val="Refdenotaalpie"/>
          <w:rFonts w:ascii="Arial" w:hAnsi="Arial" w:cs="Arial"/>
          <w:bCs/>
          <w:sz w:val="24"/>
          <w:lang w:val="es-CR"/>
        </w:rPr>
        <w:footnoteReference w:id="5"/>
      </w:r>
      <w:r w:rsidRPr="00441CDF">
        <w:rPr>
          <w:rFonts w:ascii="Arial" w:hAnsi="Arial" w:cs="Arial"/>
          <w:bCs/>
          <w:sz w:val="24"/>
          <w:lang w:val="es-CR"/>
        </w:rPr>
        <w:t>. Asimismo, tiene suscrito un contrato para el tratamiento de residuos peligrosos</w:t>
      </w:r>
      <w:r w:rsidRPr="00F95CF1">
        <w:rPr>
          <w:rStyle w:val="Refdenotaalpie"/>
          <w:rFonts w:ascii="Arial" w:hAnsi="Arial" w:cs="Arial"/>
          <w:bCs/>
          <w:sz w:val="24"/>
          <w:lang w:val="es-CR"/>
        </w:rPr>
        <w:footnoteReference w:id="6"/>
      </w:r>
      <w:r w:rsidRPr="00441CDF">
        <w:rPr>
          <w:rFonts w:ascii="Arial" w:hAnsi="Arial" w:cs="Arial"/>
          <w:bCs/>
          <w:sz w:val="24"/>
          <w:lang w:val="es-CR"/>
        </w:rPr>
        <w:t xml:space="preserve"> y un convenio para los residuos especiales</w:t>
      </w:r>
      <w:r w:rsidRPr="00F95CF1">
        <w:rPr>
          <w:rStyle w:val="Refdenotaalpie"/>
          <w:rFonts w:ascii="Arial" w:hAnsi="Arial" w:cs="Arial"/>
          <w:bCs/>
          <w:sz w:val="24"/>
          <w:lang w:val="es-CR"/>
        </w:rPr>
        <w:footnoteReference w:id="7"/>
      </w:r>
      <w:r>
        <w:rPr>
          <w:rFonts w:ascii="Arial" w:hAnsi="Arial" w:cs="Arial"/>
          <w:bCs/>
          <w:sz w:val="24"/>
          <w:lang w:val="es-CR"/>
        </w:rPr>
        <w:t>.</w:t>
      </w:r>
    </w:p>
    <w:p w:rsidRPr="002809BE" w:rsidR="00265655" w:rsidP="00265655" w:rsidRDefault="00265655" w14:paraId="5605ED5A" w14:textId="77777777">
      <w:pPr>
        <w:pStyle w:val="Prrafodelista"/>
        <w:rPr>
          <w:rFonts w:ascii="Arial" w:hAnsi="Arial" w:cs="Arial"/>
          <w:bCs/>
          <w:sz w:val="24"/>
          <w:lang w:val="es-CR"/>
        </w:rPr>
      </w:pPr>
    </w:p>
    <w:p w:rsidRPr="00441CDF" w:rsidR="00265655" w:rsidP="00265655" w:rsidRDefault="00265655" w14:paraId="3C6F838A" w14:textId="77777777">
      <w:pPr>
        <w:pStyle w:val="Prrafodelista"/>
        <w:numPr>
          <w:ilvl w:val="0"/>
          <w:numId w:val="14"/>
        </w:numPr>
        <w:rPr>
          <w:rFonts w:ascii="Arial" w:hAnsi="Arial" w:cs="Arial"/>
          <w:bCs/>
          <w:sz w:val="24"/>
          <w:lang w:val="es-CR"/>
        </w:rPr>
      </w:pPr>
      <w:r>
        <w:rPr>
          <w:rFonts w:ascii="Arial" w:hAnsi="Arial" w:cs="Arial"/>
          <w:bCs/>
          <w:sz w:val="24"/>
          <w:lang w:val="es-CR"/>
        </w:rPr>
        <w:t>Se verificó el envío del reporte de manejo de llantas del segundo semestre de 2023 y del primer semestre de 2024 al Ministerio de Salud.</w:t>
      </w:r>
    </w:p>
    <w:p w:rsidRPr="00DE1A09" w:rsidR="00265655" w:rsidP="00265655" w:rsidRDefault="00265655" w14:paraId="1D1629EA" w14:textId="77777777">
      <w:pPr>
        <w:pStyle w:val="Prrafodelista"/>
        <w:ind w:left="0"/>
        <w:rPr>
          <w:rFonts w:ascii="Arial" w:hAnsi="Arial" w:cs="Arial"/>
          <w:bCs/>
          <w:sz w:val="24"/>
          <w:lang w:val="es-CR"/>
        </w:rPr>
      </w:pPr>
    </w:p>
    <w:p w:rsidRPr="00441CDF" w:rsidR="00265655" w:rsidP="00265655" w:rsidRDefault="00265655" w14:paraId="7652B53F" w14:textId="77777777">
      <w:pPr>
        <w:pStyle w:val="Prrafodelista"/>
        <w:numPr>
          <w:ilvl w:val="0"/>
          <w:numId w:val="14"/>
        </w:numPr>
        <w:rPr>
          <w:rFonts w:ascii="Arial" w:hAnsi="Arial" w:cs="Arial"/>
          <w:bCs/>
          <w:sz w:val="24"/>
          <w:lang w:val="es-CR"/>
        </w:rPr>
      </w:pPr>
      <w:r w:rsidRPr="00441CDF">
        <w:rPr>
          <w:rFonts w:ascii="Arial" w:hAnsi="Arial" w:cs="Arial"/>
          <w:bCs/>
          <w:sz w:val="24"/>
          <w:lang w:val="es-CR"/>
        </w:rPr>
        <w:t>El Banco Central cuenta con la Política Específica de Gestión Ambiental, emitida el 25 de junio del 2014 y actualizada el 19 de mayo de 2023. Adicionalmente, en el Sitio de Calidad se encuentra publicado el proceso de Gestión Ambiental, el cual contiene procedimientos operativos actualizados y conformes con los requerimientos establecidos en el Reglamento para la Elaboración de Programas de Gestión Ambiental Institucional del Sector Público de Costa Rica.</w:t>
      </w:r>
    </w:p>
    <w:p w:rsidR="00265655" w:rsidP="00265655" w:rsidRDefault="00265655" w14:paraId="5E00176A" w14:textId="77777777">
      <w:pPr>
        <w:pStyle w:val="Prrafodelista"/>
        <w:ind w:left="360"/>
        <w:rPr>
          <w:rFonts w:ascii="Arial" w:hAnsi="Arial" w:cs="Arial"/>
          <w:bCs/>
          <w:sz w:val="24"/>
          <w:lang w:val="es-CR"/>
        </w:rPr>
      </w:pPr>
    </w:p>
    <w:p w:rsidR="00265655" w:rsidP="00265655" w:rsidRDefault="00265655" w14:paraId="448F1C24" w14:textId="0B3B26EB">
      <w:pPr>
        <w:pStyle w:val="Prrafodelista"/>
        <w:numPr>
          <w:ilvl w:val="0"/>
          <w:numId w:val="14"/>
        </w:numPr>
        <w:rPr>
          <w:rFonts w:ascii="Arial" w:hAnsi="Arial" w:cs="Arial"/>
          <w:bCs/>
          <w:sz w:val="24"/>
          <w:lang w:val="es-CR"/>
        </w:rPr>
      </w:pPr>
      <w:r w:rsidRPr="00441CDF">
        <w:rPr>
          <w:rFonts w:ascii="Arial" w:hAnsi="Arial" w:cs="Arial"/>
          <w:bCs/>
          <w:sz w:val="24"/>
          <w:lang w:val="es-CR"/>
        </w:rPr>
        <w:t>El Banco Central</w:t>
      </w:r>
      <w:r>
        <w:rPr>
          <w:rFonts w:ascii="Arial" w:hAnsi="Arial" w:cs="Arial"/>
          <w:bCs/>
          <w:sz w:val="24"/>
          <w:lang w:val="es-CR"/>
        </w:rPr>
        <w:t xml:space="preserve"> de Costa Rica </w:t>
      </w:r>
      <w:r w:rsidRPr="00441CDF">
        <w:rPr>
          <w:rFonts w:ascii="Arial" w:hAnsi="Arial" w:cs="Arial"/>
          <w:bCs/>
          <w:sz w:val="24"/>
          <w:lang w:val="es-CR"/>
        </w:rPr>
        <w:t xml:space="preserve">cuenta con una Comisión Ambiental Institucional cuya conformación está definida en el Programa de Gestión Ambiental Institucional vigente. Esta comisión </w:t>
      </w:r>
      <w:r>
        <w:rPr>
          <w:rFonts w:ascii="Arial" w:hAnsi="Arial" w:cs="Arial"/>
          <w:bCs/>
          <w:sz w:val="24"/>
          <w:lang w:val="es-CR"/>
        </w:rPr>
        <w:t xml:space="preserve">se reúne anualmente y </w:t>
      </w:r>
      <w:r w:rsidRPr="00441CDF">
        <w:rPr>
          <w:rFonts w:ascii="Arial" w:hAnsi="Arial" w:cs="Arial"/>
          <w:bCs/>
          <w:sz w:val="24"/>
          <w:lang w:val="es-CR"/>
        </w:rPr>
        <w:t>tiene</w:t>
      </w:r>
      <w:r>
        <w:rPr>
          <w:rFonts w:ascii="Arial" w:hAnsi="Arial" w:cs="Arial"/>
          <w:bCs/>
          <w:sz w:val="24"/>
          <w:lang w:val="es-CR"/>
        </w:rPr>
        <w:t xml:space="preserve"> </w:t>
      </w:r>
      <w:r w:rsidRPr="00441CDF">
        <w:rPr>
          <w:rFonts w:ascii="Arial" w:hAnsi="Arial" w:cs="Arial"/>
          <w:bCs/>
          <w:sz w:val="24"/>
          <w:lang w:val="es-CR"/>
        </w:rPr>
        <w:t>asignadas</w:t>
      </w:r>
      <w:r w:rsidRPr="00441CDF">
        <w:rPr>
          <w:rFonts w:ascii="Arial" w:hAnsi="Arial" w:cs="Arial"/>
          <w:bCs/>
          <w:sz w:val="24"/>
          <w:lang w:val="es-CR"/>
        </w:rPr>
        <w:t xml:space="preserve"> funciones de conformidad con el Reglamento para la elaboración de programas de Gestión Ambiental Institucional en el Sector Público de Costa Rica, N.º 36499-S-MINAET. Asimismo, en el PGAI está designado el representante del Banco Central ante la Dirección de Gestión de Calidad Ambiental del Ministerio de Ambiente y Energía. </w:t>
      </w:r>
    </w:p>
    <w:p w:rsidR="00265655" w:rsidP="00265655" w:rsidRDefault="00265655" w14:paraId="41377ABA" w14:textId="77777777">
      <w:pPr>
        <w:pStyle w:val="Prrafodelista"/>
        <w:ind w:left="360"/>
        <w:rPr>
          <w:rFonts w:ascii="Arial" w:hAnsi="Arial" w:cs="Arial"/>
          <w:bCs/>
          <w:sz w:val="24"/>
          <w:lang w:val="es-CR"/>
        </w:rPr>
      </w:pPr>
    </w:p>
    <w:bookmarkEnd w:id="0"/>
    <w:p w:rsidRPr="00EB39A1" w:rsidR="00265655" w:rsidP="00265655" w:rsidRDefault="00265655" w14:paraId="086C0FC2" w14:textId="77777777">
      <w:pPr>
        <w:pStyle w:val="NormalWeb"/>
        <w:spacing w:before="0" w:beforeAutospacing="0" w:after="0" w:afterAutospacing="0"/>
        <w:jc w:val="both"/>
        <w:rPr>
          <w:rFonts w:ascii="Arial" w:hAnsi="Arial" w:cs="Arial"/>
        </w:rPr>
      </w:pPr>
      <w:r w:rsidRPr="005A49BE">
        <w:rPr>
          <w:rFonts w:ascii="Arial" w:hAnsi="Arial" w:cs="Arial"/>
        </w:rPr>
        <w:t>La Auditoría Interna realizó la conferencia final de este informe con la División Transformación y Estrategia y con la Gerencia, como parte de la comunicación preliminar de estos resultados.</w:t>
      </w:r>
    </w:p>
    <w:p w:rsidRPr="00EB39A1" w:rsidR="00265655" w:rsidP="00265655" w:rsidRDefault="00265655" w14:paraId="34A54551" w14:textId="77777777">
      <w:pPr>
        <w:pStyle w:val="NormalWeb"/>
        <w:spacing w:before="0" w:beforeAutospacing="0" w:after="0" w:afterAutospacing="0"/>
        <w:jc w:val="both"/>
        <w:rPr>
          <w:rFonts w:ascii="Arial" w:hAnsi="Arial" w:cs="Arial"/>
        </w:rPr>
      </w:pPr>
    </w:p>
    <w:p w:rsidRPr="006329ED" w:rsidR="00265655" w:rsidP="00265655" w:rsidRDefault="00265655" w14:paraId="436104F9" w14:textId="77777777">
      <w:pPr>
        <w:rPr>
          <w:rFonts w:ascii="Arial" w:hAnsi="Arial" w:cs="Arial"/>
          <w:sz w:val="24"/>
          <w:lang w:val="pt-BR"/>
        </w:rPr>
      </w:pPr>
      <w:bookmarkStart w:name="R_043962_40718750" w:id="1"/>
      <w:bookmarkEnd w:id="1"/>
      <w:r w:rsidRPr="006329ED">
        <w:rPr>
          <w:rFonts w:ascii="Arial" w:hAnsi="Arial" w:cs="Arial"/>
          <w:sz w:val="24"/>
          <w:lang w:val="pt-BR"/>
        </w:rPr>
        <w:t>Atentamente,</w:t>
      </w:r>
    </w:p>
    <w:p w:rsidRPr="006329ED" w:rsidR="00265655" w:rsidP="00265655" w:rsidRDefault="00265655" w14:paraId="7331A9D2" w14:textId="77777777">
      <w:pPr>
        <w:ind w:left="360"/>
        <w:rPr>
          <w:rFonts w:ascii="Arial" w:hAnsi="Arial" w:cs="Arial"/>
          <w:sz w:val="24"/>
          <w:lang w:val="pt-BR"/>
        </w:rPr>
      </w:pPr>
      <w:r w:rsidRPr="006329ED">
        <w:rPr>
          <w:rFonts w:ascii="Arial" w:hAnsi="Arial" w:cs="Arial"/>
          <w:noProof/>
          <w:sz w:val="24"/>
          <w:lang w:val="es-CR" w:eastAsia="es-CR"/>
        </w:rPr>
        <w:drawing>
          <wp:anchor distT="0" distB="0" distL="114300" distR="114300" simplePos="0" relativeHeight="251659264" behindDoc="1" locked="0" layoutInCell="1" allowOverlap="1" wp14:editId="2CCC12B7" wp14:anchorId="0DEAA3FE">
            <wp:simplePos x="0" y="0"/>
            <wp:positionH relativeFrom="column">
              <wp:posOffset>-162560</wp:posOffset>
            </wp:positionH>
            <wp:positionV relativeFrom="paragraph">
              <wp:posOffset>79375</wp:posOffset>
            </wp:positionV>
            <wp:extent cx="2506980" cy="388620"/>
            <wp:effectExtent l="0" t="0" r="0" b="0"/>
            <wp:wrapNone/>
            <wp:docPr id="838350787" name="Imagen 838350787" descr="Texto&#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8350787" name="Imagen 838350787" descr="Texto&#10;&#10;Descripción generada automáticamente con confianza media"/>
                    <pic:cNvPicPr>
                      <a:picLocks noChangeAspect="1" noChangeArrowheads="1"/>
                    </pic:cNvPicPr>
                  </pic:nvPicPr>
                  <pic:blipFill>
                    <a:blip r:embed="rId14" cstate="print">
                      <a:extLst>
                        <a:ext uri="{28A0092B-C50C-407E-A947-70E740481C1C}">
                          <a14:useLocalDpi xmlns:a14="http://schemas.microsoft.com/office/drawing/2010/main" val="0"/>
                        </a:ext>
                      </a:extLst>
                    </a:blip>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p>
    <w:p w:rsidRPr="006329ED" w:rsidR="00265655" w:rsidP="00265655" w:rsidRDefault="00265655" w14:paraId="534CC9DC" w14:textId="77777777">
      <w:pPr>
        <w:rPr>
          <w:rFonts w:ascii="Arial" w:hAnsi="Arial" w:cs="Arial"/>
          <w:sz w:val="24"/>
          <w:lang w:val="pt-BR"/>
        </w:rPr>
      </w:pPr>
    </w:p>
    <w:p w:rsidRPr="006329ED" w:rsidR="00265655" w:rsidP="00265655" w:rsidRDefault="00265655" w14:paraId="43E8DE67" w14:textId="77777777">
      <w:pPr>
        <w:rPr>
          <w:rFonts w:ascii="Arial" w:hAnsi="Arial" w:cs="Arial"/>
          <w:sz w:val="24"/>
          <w:lang w:val="pt-BR"/>
        </w:rPr>
      </w:pPr>
    </w:p>
    <w:p w:rsidRPr="006329ED" w:rsidR="00265655" w:rsidP="00265655" w:rsidRDefault="00265655" w14:paraId="57A8FB52" w14:textId="77777777">
      <w:pPr>
        <w:rPr>
          <w:rFonts w:ascii="Arial" w:hAnsi="Arial" w:cs="Arial"/>
          <w:sz w:val="24"/>
          <w:lang w:val="pt-BR"/>
        </w:rPr>
      </w:pPr>
      <w:r>
        <w:rPr>
          <w:rFonts w:ascii="Arial" w:hAnsi="Arial" w:cs="Arial"/>
          <w:sz w:val="24"/>
          <w:lang w:val="pt-BR"/>
        </w:rPr>
        <w:t>Maribel Lizano Barahona</w:t>
      </w:r>
    </w:p>
    <w:p w:rsidRPr="006329ED" w:rsidR="00265655" w:rsidP="00265655" w:rsidRDefault="00265655" w14:paraId="08BE53D5" w14:textId="77777777">
      <w:pPr>
        <w:rPr>
          <w:rFonts w:ascii="Arial" w:hAnsi="Arial" w:cs="Arial"/>
          <w:b/>
          <w:sz w:val="24"/>
          <w:lang w:val="pt-BR"/>
        </w:rPr>
      </w:pPr>
      <w:r>
        <w:rPr>
          <w:rFonts w:ascii="Arial" w:hAnsi="Arial" w:cs="Arial"/>
          <w:b/>
          <w:sz w:val="24"/>
          <w:lang w:val="pt-BR"/>
        </w:rPr>
        <w:t>Suba</w:t>
      </w:r>
      <w:r w:rsidRPr="006329ED">
        <w:rPr>
          <w:rFonts w:ascii="Arial" w:hAnsi="Arial" w:cs="Arial"/>
          <w:b/>
          <w:sz w:val="24"/>
          <w:lang w:val="pt-BR"/>
        </w:rPr>
        <w:t>uditor</w:t>
      </w:r>
      <w:r>
        <w:rPr>
          <w:rFonts w:ascii="Arial" w:hAnsi="Arial" w:cs="Arial"/>
          <w:b/>
          <w:sz w:val="24"/>
          <w:lang w:val="pt-BR"/>
        </w:rPr>
        <w:t>a Interna</w:t>
      </w:r>
    </w:p>
    <w:p w:rsidRPr="006329ED" w:rsidR="00265655" w:rsidP="00265655" w:rsidRDefault="00265655" w14:paraId="08A2BA18" w14:textId="77777777">
      <w:pPr>
        <w:pStyle w:val="Negrita"/>
        <w:rPr>
          <w:rFonts w:ascii="Arial" w:hAnsi="Arial" w:cs="Arial"/>
          <w:lang w:val="pt-BR"/>
        </w:rPr>
      </w:pPr>
    </w:p>
    <w:p w:rsidRPr="002307FE" w:rsidR="00A26E9E" w:rsidP="00265655" w:rsidRDefault="00265655" w14:paraId="7576D6CE" w14:textId="3D0081C8">
      <w:pPr>
        <w:pStyle w:val="CC"/>
      </w:pPr>
      <w:bookmarkStart w:name="_Hlk175152186" w:id="2"/>
      <w:r w:rsidRPr="00265655">
        <w:t>C</w:t>
      </w:r>
      <w:r>
        <w:t>c</w:t>
      </w:r>
      <w:r w:rsidRPr="00265655">
        <w:t>.</w:t>
      </w:r>
      <w:r w:rsidRPr="00265655">
        <w:tab/>
        <w:t>División Transformación y Estrategia</w:t>
      </w:r>
      <w:bookmarkEnd w:id="2"/>
    </w:p>
    <w:sectPr w:rsidRPr="002307FE" w:rsidR="00A26E9E" w:rsidSect="00060C03">
      <w:headerReference w:type="even" r:id="rId15"/>
      <w:headerReference w:type="default" r:id="rId16"/>
      <w:footerReference w:type="even" r:id="rId17"/>
      <w:footerReference w:type="default" r:id="rId18"/>
      <w:headerReference w:type="first" r:id="rId19"/>
      <w:footerReference w:type="first" r:id="rId20"/>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38068E3" w14:textId="77777777" w:rsidR="00265655" w:rsidRDefault="00265655" w:rsidP="00D43D57">
      <w:r>
        <w:separator/>
      </w:r>
    </w:p>
  </w:endnote>
  <w:endnote w:type="continuationSeparator" w:id="0">
    <w:p w14:paraId="4270C9BE" w14:textId="77777777" w:rsidR="00265655" w:rsidRDefault="00265655"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altName w:val="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EC7A70" w:rsidRDefault="00265655" w14:paraId="3E00C863" w14:textId="237D3B32">
    <w:pPr>
      <w:pStyle w:val="Piedepgina"/>
    </w:pPr>
    <w:r>
      <w:rPr>
        <w:noProof/>
      </w:rPr>
      <mc:AlternateContent>
        <mc:Choice Requires="wps">
          <w:drawing>
            <wp:anchor distT="0" distB="0" distL="0" distR="0" simplePos="0" relativeHeight="251698176" behindDoc="0" locked="0" layoutInCell="1" allowOverlap="1" wp14:editId="2CA6E7D6" wp14:anchorId="1654C13D">
              <wp:simplePos x="635" y="635"/>
              <wp:positionH relativeFrom="page">
                <wp:align>center</wp:align>
              </wp:positionH>
              <wp:positionV relativeFrom="page">
                <wp:align>bottom</wp:align>
              </wp:positionV>
              <wp:extent cx="609600" cy="345440"/>
              <wp:effectExtent l="0" t="0" r="0" b="0"/>
              <wp:wrapNone/>
              <wp:docPr id="983464168"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265655" w:rsidR="00265655" w:rsidP="00265655" w:rsidRDefault="00265655" w14:paraId="152CC702" w14:textId="71DB6619">
                          <w:pPr>
                            <w:rPr>
                              <w:rFonts w:ascii="Calibri" w:hAnsi="Calibri" w:eastAsia="Calibri" w:cs="Calibri"/>
                              <w:noProof/>
                              <w:color w:val="000000"/>
                              <w:sz w:val="20"/>
                              <w:szCs w:val="20"/>
                            </w:rPr>
                          </w:pPr>
                          <w:r w:rsidRPr="00265655">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654C13D">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265655" w:rsidR="00265655" w:rsidP="00265655" w:rsidRDefault="00265655" w14:paraId="152CC702" w14:textId="71DB6619">
                    <w:pPr>
                      <w:rPr>
                        <w:rFonts w:ascii="Calibri" w:hAnsi="Calibri" w:eastAsia="Calibri" w:cs="Calibri"/>
                        <w:noProof/>
                        <w:color w:val="000000"/>
                        <w:sz w:val="20"/>
                        <w:szCs w:val="20"/>
                      </w:rPr>
                    </w:pPr>
                    <w:r w:rsidRPr="00265655">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307FE" w:rsidP="00FA54DF" w:rsidRDefault="00265655" w14:paraId="070C92F5" w14:textId="44CA90DD">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7DC540D7" wp14:anchorId="2A2441E8">
              <wp:simplePos x="635" y="635"/>
              <wp:positionH relativeFrom="page">
                <wp:align>center</wp:align>
              </wp:positionH>
              <wp:positionV relativeFrom="page">
                <wp:align>bottom</wp:align>
              </wp:positionV>
              <wp:extent cx="609600" cy="345440"/>
              <wp:effectExtent l="0" t="0" r="0" b="0"/>
              <wp:wrapNone/>
              <wp:docPr id="975716217"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265655" w:rsidR="00265655" w:rsidP="00265655" w:rsidRDefault="00265655" w14:paraId="61DDA365" w14:textId="0ED23D33">
                          <w:pPr>
                            <w:rPr>
                              <w:rFonts w:ascii="Calibri" w:hAnsi="Calibri" w:eastAsia="Calibri" w:cs="Calibri"/>
                              <w:noProof/>
                              <w:color w:val="000000"/>
                              <w:sz w:val="20"/>
                              <w:szCs w:val="20"/>
                            </w:rPr>
                          </w:pPr>
                          <w:r w:rsidRPr="00265655">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A2441E8">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265655" w:rsidR="00265655" w:rsidP="00265655" w:rsidRDefault="00265655" w14:paraId="61DDA365" w14:textId="0ED23D33">
                    <w:pPr>
                      <w:rPr>
                        <w:rFonts w:ascii="Calibri" w:hAnsi="Calibri" w:eastAsia="Calibri" w:cs="Calibri"/>
                        <w:noProof/>
                        <w:color w:val="000000"/>
                        <w:sz w:val="20"/>
                        <w:szCs w:val="20"/>
                      </w:rPr>
                    </w:pPr>
                    <w:r w:rsidRPr="00265655">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9848BC46DF5D4613B6289A155965EADC"/>
        </w:placeholder>
        <w:text/>
      </w:sdtPr>
      <w:sdtEndPr/>
      <w:sdtContent>
        <w:r>
          <w:t>AI-0210-2024</w:t>
        </w:r>
      </w:sdtContent>
    </w:sdt>
  </w:p>
  <w:p w:rsidR="002307FE" w:rsidP="00FA54DF" w:rsidRDefault="002307FE" w14:paraId="086E6AF8"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0F0A54C8"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3F11A180" wp14:anchorId="572845FB">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200C8E17"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CB3DB0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AE57640" w14:textId="77777777">
                          <w:pPr>
                            <w:rPr>
                              <w:color w:val="003A68"/>
                              <w:sz w:val="14"/>
                              <w:szCs w:val="14"/>
                            </w:rPr>
                          </w:pPr>
                          <w:r w:rsidRPr="00FA54DF">
                            <w:rPr>
                              <w:color w:val="003A68"/>
                              <w:sz w:val="14"/>
                              <w:szCs w:val="14"/>
                            </w:rPr>
                            <w:t>Apdo. 10058-1000</w:t>
                          </w:r>
                        </w:p>
                        <w:p w:rsidR="00D2424F" w:rsidP="00FA54DF" w:rsidRDefault="00D2424F" w14:paraId="0FF65AA2" w14:textId="77777777">
                          <w:pPr>
                            <w:rPr>
                              <w:color w:val="003A68"/>
                              <w:sz w:val="14"/>
                              <w:szCs w:val="14"/>
                            </w:rPr>
                          </w:pPr>
                          <w:r w:rsidRPr="00FA54DF">
                            <w:rPr>
                              <w:color w:val="003A68"/>
                              <w:sz w:val="14"/>
                              <w:szCs w:val="14"/>
                            </w:rPr>
                            <w:t>Av. 1 y Central, Calles 2 y 4</w:t>
                          </w:r>
                        </w:p>
                        <w:p w:rsidRPr="00FA54DF" w:rsidR="00D2424F" w:rsidP="00FA54DF" w:rsidRDefault="00D2424F" w14:paraId="78FFA31C"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572845FB">
              <v:textbox>
                <w:txbxContent>
                  <w:p w:rsidRPr="00FA54DF" w:rsidR="00D2424F" w:rsidP="00FA54DF" w:rsidRDefault="00D2424F" w14:paraId="200C8E17"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CB3DB0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AE57640" w14:textId="77777777">
                    <w:pPr>
                      <w:rPr>
                        <w:color w:val="003A68"/>
                        <w:sz w:val="14"/>
                        <w:szCs w:val="14"/>
                      </w:rPr>
                    </w:pPr>
                    <w:r w:rsidRPr="00FA54DF">
                      <w:rPr>
                        <w:color w:val="003A68"/>
                        <w:sz w:val="14"/>
                        <w:szCs w:val="14"/>
                      </w:rPr>
                      <w:t>Apdo. 10058-1000</w:t>
                    </w:r>
                  </w:p>
                  <w:p w:rsidR="00D2424F" w:rsidP="00FA54DF" w:rsidRDefault="00D2424F" w14:paraId="0FF65AA2" w14:textId="77777777">
                    <w:pPr>
                      <w:rPr>
                        <w:color w:val="003A68"/>
                        <w:sz w:val="14"/>
                        <w:szCs w:val="14"/>
                      </w:rPr>
                    </w:pPr>
                    <w:r w:rsidRPr="00FA54DF">
                      <w:rPr>
                        <w:color w:val="003A68"/>
                        <w:sz w:val="14"/>
                        <w:szCs w:val="14"/>
                      </w:rPr>
                      <w:t>Av. 1 y Central, Calles 2 y 4</w:t>
                    </w:r>
                  </w:p>
                  <w:p w:rsidRPr="00FA54DF" w:rsidR="00D2424F" w:rsidP="00FA54DF" w:rsidRDefault="00D2424F" w14:paraId="78FFA31C"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5C036A69" wp14:anchorId="226D73E2">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F64992" w:rsidP="00F64992" w:rsidRDefault="00265655" w14:paraId="4506EDC2" w14:textId="1D196C39">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161716C9" wp14:anchorId="7359924F">
              <wp:simplePos x="1409700" y="9283700"/>
              <wp:positionH relativeFrom="page">
                <wp:align>center</wp:align>
              </wp:positionH>
              <wp:positionV relativeFrom="page">
                <wp:align>bottom</wp:align>
              </wp:positionV>
              <wp:extent cx="609600" cy="345440"/>
              <wp:effectExtent l="0" t="0" r="0" b="0"/>
              <wp:wrapNone/>
              <wp:docPr id="57234450"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265655" w:rsidR="00265655" w:rsidP="00265655" w:rsidRDefault="00265655" w14:paraId="0D1B37D0" w14:textId="6838DCE2">
                          <w:pPr>
                            <w:rPr>
                              <w:rFonts w:ascii="Calibri" w:hAnsi="Calibri" w:eastAsia="Calibri" w:cs="Calibri"/>
                              <w:noProof/>
                              <w:color w:val="000000"/>
                              <w:sz w:val="20"/>
                              <w:szCs w:val="20"/>
                            </w:rPr>
                          </w:pPr>
                          <w:r w:rsidRPr="00265655">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359924F">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265655" w:rsidR="00265655" w:rsidP="00265655" w:rsidRDefault="00265655" w14:paraId="0D1B37D0" w14:textId="6838DCE2">
                    <w:pPr>
                      <w:rPr>
                        <w:rFonts w:ascii="Calibri" w:hAnsi="Calibri" w:eastAsia="Calibri" w:cs="Calibri"/>
                        <w:noProof/>
                        <w:color w:val="000000"/>
                        <w:sz w:val="20"/>
                        <w:szCs w:val="20"/>
                      </w:rPr>
                    </w:pPr>
                    <w:r w:rsidRPr="00265655">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424D9376" wp14:anchorId="192BD9C1">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53A3FE5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5561902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1AE4D1C9" w14:textId="77777777">
                          <w:pPr>
                            <w:rPr>
                              <w:color w:val="003A68"/>
                              <w:sz w:val="14"/>
                              <w:szCs w:val="14"/>
                            </w:rPr>
                          </w:pPr>
                          <w:r w:rsidRPr="00FA54DF">
                            <w:rPr>
                              <w:color w:val="003A68"/>
                              <w:sz w:val="14"/>
                              <w:szCs w:val="14"/>
                            </w:rPr>
                            <w:t>Apdo. 10058-1000</w:t>
                          </w:r>
                        </w:p>
                        <w:p w:rsidR="00B65442" w:rsidP="00B65442" w:rsidRDefault="00B65442" w14:paraId="5750D1C7" w14:textId="77777777">
                          <w:pPr>
                            <w:rPr>
                              <w:color w:val="003A68"/>
                              <w:sz w:val="14"/>
                              <w:szCs w:val="14"/>
                            </w:rPr>
                          </w:pPr>
                          <w:r w:rsidRPr="00FA54DF">
                            <w:rPr>
                              <w:color w:val="003A68"/>
                              <w:sz w:val="14"/>
                              <w:szCs w:val="14"/>
                            </w:rPr>
                            <w:t>Av. 1 y Central, Calles 2 y 4</w:t>
                          </w:r>
                        </w:p>
                        <w:p w:rsidRPr="00FA54DF" w:rsidR="00D2424F" w:rsidRDefault="00D2424F" w14:paraId="528C9D41"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192BD9C1">
              <v:textbox>
                <w:txbxContent>
                  <w:p w:rsidRPr="00FA54DF" w:rsidR="00D2424F" w:rsidRDefault="00D2424F" w14:paraId="53A3FE5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5561902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1AE4D1C9" w14:textId="77777777">
                    <w:pPr>
                      <w:rPr>
                        <w:color w:val="003A68"/>
                        <w:sz w:val="14"/>
                        <w:szCs w:val="14"/>
                      </w:rPr>
                    </w:pPr>
                    <w:r w:rsidRPr="00FA54DF">
                      <w:rPr>
                        <w:color w:val="003A68"/>
                        <w:sz w:val="14"/>
                        <w:szCs w:val="14"/>
                      </w:rPr>
                      <w:t>Apdo. 10058-1000</w:t>
                    </w:r>
                  </w:p>
                  <w:p w:rsidR="00B65442" w:rsidP="00B65442" w:rsidRDefault="00B65442" w14:paraId="5750D1C7" w14:textId="77777777">
                    <w:pPr>
                      <w:rPr>
                        <w:color w:val="003A68"/>
                        <w:sz w:val="14"/>
                        <w:szCs w:val="14"/>
                      </w:rPr>
                    </w:pPr>
                    <w:r w:rsidRPr="00FA54DF">
                      <w:rPr>
                        <w:color w:val="003A68"/>
                        <w:sz w:val="14"/>
                        <w:szCs w:val="14"/>
                      </w:rPr>
                      <w:t>Av. 1 y Central, Calles 2 y 4</w:t>
                    </w:r>
                  </w:p>
                  <w:p w:rsidRPr="00FA54DF" w:rsidR="00D2424F" w:rsidRDefault="00D2424F" w14:paraId="528C9D41"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7CB3FD62" wp14:anchorId="351EE13F">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35DC04B8"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54ADC722"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F431BF8" w14:textId="77777777" w:rsidR="00265655" w:rsidRDefault="00265655" w:rsidP="00D43D57">
      <w:r>
        <w:separator/>
      </w:r>
    </w:p>
  </w:footnote>
  <w:footnote w:type="continuationSeparator" w:id="0">
    <w:p w14:paraId="313F7119" w14:textId="77777777" w:rsidR="00265655" w:rsidRDefault="00265655" w:rsidP="00D43D57">
      <w:r>
        <w:continuationSeparator/>
      </w:r>
    </w:p>
  </w:footnote>
  <w:footnote w:id="1">
    <w:p w14:paraId="4B0EDE8F" w14:textId="77777777" w:rsidR="00265655" w:rsidRPr="00B25560" w:rsidRDefault="00265655" w:rsidP="00265655">
      <w:pPr>
        <w:pStyle w:val="Textonotapie"/>
        <w:rPr>
          <w:rFonts w:ascii="Arial" w:hAnsi="Arial" w:cs="Arial"/>
          <w:sz w:val="16"/>
          <w:szCs w:val="16"/>
          <w:lang w:val="es-CR"/>
        </w:rPr>
      </w:pPr>
      <w:r w:rsidRPr="00B25560">
        <w:rPr>
          <w:rStyle w:val="Refdenotaalpie"/>
          <w:rFonts w:ascii="Arial" w:hAnsi="Arial" w:cs="Arial"/>
          <w:sz w:val="16"/>
          <w:szCs w:val="16"/>
        </w:rPr>
        <w:footnoteRef/>
      </w:r>
      <w:r w:rsidRPr="00B25560">
        <w:rPr>
          <w:rFonts w:ascii="Arial" w:hAnsi="Arial" w:cs="Arial"/>
          <w:sz w:val="16"/>
          <w:szCs w:val="16"/>
        </w:rPr>
        <w:t xml:space="preserve"> </w:t>
      </w:r>
      <w:r w:rsidRPr="00B25560">
        <w:rPr>
          <w:rFonts w:ascii="Arial" w:hAnsi="Arial" w:cs="Arial"/>
          <w:sz w:val="16"/>
          <w:szCs w:val="16"/>
          <w:lang w:val="es-CR"/>
        </w:rPr>
        <w:t>Evalúa si las actividades, operaciones financieras e información, cumplen en todos los aspectos relevantes, con las regulaciones o mandatos que rigen a la entidad.</w:t>
      </w:r>
    </w:p>
  </w:footnote>
  <w:footnote w:id="2">
    <w:p w14:paraId="147CEC98" w14:textId="77777777" w:rsidR="00265655" w:rsidRPr="00B25560" w:rsidRDefault="00265655" w:rsidP="00265655">
      <w:pPr>
        <w:pStyle w:val="Textonotapie"/>
        <w:rPr>
          <w:rFonts w:ascii="Arial" w:hAnsi="Arial" w:cs="Arial"/>
          <w:sz w:val="16"/>
          <w:szCs w:val="16"/>
        </w:rPr>
      </w:pPr>
      <w:r w:rsidRPr="00B25560">
        <w:rPr>
          <w:rStyle w:val="Refdenotaalpie"/>
          <w:rFonts w:ascii="Arial" w:hAnsi="Arial" w:cs="Arial"/>
          <w:sz w:val="16"/>
          <w:szCs w:val="16"/>
        </w:rPr>
        <w:footnoteRef/>
      </w:r>
      <w:r w:rsidRPr="00B25560">
        <w:rPr>
          <w:rFonts w:ascii="Arial" w:hAnsi="Arial" w:cs="Arial"/>
          <w:sz w:val="16"/>
          <w:szCs w:val="16"/>
        </w:rPr>
        <w:t xml:space="preserve"> Indica que los resultados obtenidos de los procedimientos efectuados por la Auditoría, satisfacen los criterios evaluados.</w:t>
      </w:r>
    </w:p>
  </w:footnote>
  <w:footnote w:id="3">
    <w:p w14:paraId="178D3220" w14:textId="77777777" w:rsidR="00265655" w:rsidRPr="000C6749" w:rsidRDefault="00265655" w:rsidP="00265655">
      <w:pPr>
        <w:pStyle w:val="Textonotapie"/>
        <w:rPr>
          <w:rFonts w:ascii="Arial" w:hAnsi="Arial" w:cs="Arial"/>
          <w:sz w:val="16"/>
          <w:szCs w:val="16"/>
          <w:lang w:val="es-CR"/>
        </w:rPr>
      </w:pPr>
      <w:r w:rsidRPr="000C6749">
        <w:rPr>
          <w:rStyle w:val="Refdenotaalpie"/>
          <w:rFonts w:ascii="Arial" w:hAnsi="Arial" w:cs="Arial"/>
          <w:sz w:val="16"/>
          <w:szCs w:val="16"/>
        </w:rPr>
        <w:footnoteRef/>
      </w:r>
      <w:r w:rsidRPr="000C6749">
        <w:rPr>
          <w:rFonts w:ascii="Arial" w:hAnsi="Arial" w:cs="Arial"/>
          <w:sz w:val="16"/>
          <w:szCs w:val="16"/>
        </w:rPr>
        <w:t xml:space="preserve"> </w:t>
      </w:r>
      <w:r>
        <w:rPr>
          <w:rFonts w:ascii="Arial" w:hAnsi="Arial" w:cs="Arial"/>
          <w:sz w:val="16"/>
          <w:szCs w:val="16"/>
        </w:rPr>
        <w:t>Archivo en formato Excel denominado: Informe anual PGAI - 2023</w:t>
      </w:r>
    </w:p>
  </w:footnote>
  <w:footnote w:id="4">
    <w:p w14:paraId="1EC8C43A" w14:textId="6CB4D5B2" w:rsidR="00265655" w:rsidRPr="000C6749" w:rsidRDefault="00265655" w:rsidP="00265655">
      <w:pPr>
        <w:pStyle w:val="Textonotapie"/>
        <w:rPr>
          <w:rFonts w:ascii="Arial" w:hAnsi="Arial" w:cs="Arial"/>
          <w:sz w:val="16"/>
          <w:szCs w:val="16"/>
          <w:lang w:val="es-CR"/>
        </w:rPr>
      </w:pPr>
      <w:r w:rsidRPr="000C6749">
        <w:rPr>
          <w:rStyle w:val="Refdenotaalpie"/>
          <w:rFonts w:ascii="Arial" w:hAnsi="Arial" w:cs="Arial"/>
          <w:sz w:val="16"/>
          <w:szCs w:val="16"/>
        </w:rPr>
        <w:footnoteRef/>
      </w:r>
      <w:r w:rsidRPr="000C6749">
        <w:rPr>
          <w:rFonts w:ascii="Arial" w:hAnsi="Arial" w:cs="Arial"/>
          <w:sz w:val="16"/>
          <w:szCs w:val="16"/>
        </w:rPr>
        <w:t xml:space="preserve"> </w:t>
      </w:r>
      <w:r>
        <w:rPr>
          <w:rFonts w:ascii="Arial" w:hAnsi="Arial" w:cs="Arial"/>
          <w:sz w:val="16"/>
          <w:szCs w:val="16"/>
        </w:rPr>
        <w:t>Período</w:t>
      </w:r>
      <w:r w:rsidRPr="000C6749">
        <w:rPr>
          <w:rFonts w:ascii="Arial" w:hAnsi="Arial" w:cs="Arial"/>
          <w:sz w:val="16"/>
          <w:szCs w:val="16"/>
          <w:lang w:val="es-CR"/>
        </w:rPr>
        <w:t xml:space="preserve"> 2019 a 2023, elaborado en febrero 2020</w:t>
      </w:r>
      <w:r>
        <w:rPr>
          <w:rFonts w:ascii="Arial" w:hAnsi="Arial" w:cs="Arial"/>
          <w:sz w:val="16"/>
          <w:szCs w:val="16"/>
          <w:lang w:val="es-CR"/>
        </w:rPr>
        <w:t>.</w:t>
      </w:r>
    </w:p>
  </w:footnote>
  <w:footnote w:id="5">
    <w:p w14:paraId="171CAD4E" w14:textId="77777777" w:rsidR="00265655" w:rsidRPr="000C6749" w:rsidRDefault="00265655" w:rsidP="00265655">
      <w:pPr>
        <w:pStyle w:val="Textonotapie"/>
        <w:rPr>
          <w:rFonts w:ascii="Arial" w:hAnsi="Arial" w:cs="Arial"/>
          <w:sz w:val="16"/>
          <w:szCs w:val="16"/>
          <w:lang w:val="es-CR"/>
        </w:rPr>
      </w:pPr>
      <w:r w:rsidRPr="000C6749">
        <w:rPr>
          <w:rStyle w:val="Refdenotaalpie"/>
          <w:rFonts w:ascii="Arial" w:hAnsi="Arial" w:cs="Arial"/>
          <w:sz w:val="16"/>
          <w:szCs w:val="16"/>
        </w:rPr>
        <w:footnoteRef/>
      </w:r>
      <w:r w:rsidRPr="000C6749">
        <w:rPr>
          <w:rFonts w:ascii="Arial" w:hAnsi="Arial" w:cs="Arial"/>
          <w:sz w:val="16"/>
          <w:szCs w:val="16"/>
        </w:rPr>
        <w:t xml:space="preserve"> </w:t>
      </w:r>
      <w:r>
        <w:rPr>
          <w:rFonts w:ascii="Arial" w:hAnsi="Arial" w:cs="Arial"/>
          <w:sz w:val="16"/>
          <w:szCs w:val="16"/>
          <w:lang w:val="es-CR"/>
        </w:rPr>
        <w:t>CR Madera Plástica</w:t>
      </w:r>
      <w:r w:rsidRPr="000C6749">
        <w:rPr>
          <w:rFonts w:ascii="Arial" w:hAnsi="Arial" w:cs="Arial"/>
          <w:sz w:val="16"/>
          <w:szCs w:val="16"/>
        </w:rPr>
        <w:t>.</w:t>
      </w:r>
    </w:p>
  </w:footnote>
  <w:footnote w:id="6">
    <w:p w14:paraId="423140B5" w14:textId="77777777" w:rsidR="00265655" w:rsidRPr="000C6749" w:rsidRDefault="00265655" w:rsidP="00265655">
      <w:pPr>
        <w:pStyle w:val="Textonotapie"/>
        <w:rPr>
          <w:rFonts w:ascii="Arial" w:hAnsi="Arial" w:cs="Arial"/>
          <w:sz w:val="16"/>
          <w:szCs w:val="16"/>
          <w:lang w:val="es-CR"/>
        </w:rPr>
      </w:pPr>
      <w:r w:rsidRPr="000C6749">
        <w:rPr>
          <w:rStyle w:val="Refdenotaalpie"/>
          <w:rFonts w:ascii="Arial" w:hAnsi="Arial" w:cs="Arial"/>
          <w:sz w:val="16"/>
          <w:szCs w:val="16"/>
        </w:rPr>
        <w:footnoteRef/>
      </w:r>
      <w:r w:rsidRPr="000C6749">
        <w:rPr>
          <w:rFonts w:ascii="Arial" w:hAnsi="Arial" w:cs="Arial"/>
          <w:sz w:val="16"/>
          <w:szCs w:val="16"/>
        </w:rPr>
        <w:t xml:space="preserve"> </w:t>
      </w:r>
      <w:r w:rsidRPr="000C6749">
        <w:rPr>
          <w:rFonts w:ascii="Arial" w:hAnsi="Arial" w:cs="Arial"/>
          <w:sz w:val="16"/>
          <w:szCs w:val="16"/>
          <w:lang w:val="es-CR"/>
        </w:rPr>
        <w:t>Manejo Profesional de Desechos S.A.</w:t>
      </w:r>
    </w:p>
  </w:footnote>
  <w:footnote w:id="7">
    <w:p w14:paraId="768C4282" w14:textId="77777777" w:rsidR="00265655" w:rsidRPr="000C6749" w:rsidRDefault="00265655" w:rsidP="00265655">
      <w:pPr>
        <w:pStyle w:val="Textonotapie"/>
        <w:rPr>
          <w:rFonts w:ascii="Arial" w:hAnsi="Arial" w:cs="Arial"/>
          <w:bCs/>
          <w:sz w:val="16"/>
          <w:szCs w:val="16"/>
          <w:lang w:val="es-CR"/>
        </w:rPr>
      </w:pPr>
      <w:r w:rsidRPr="000C6749">
        <w:rPr>
          <w:rStyle w:val="Refdenotaalpie"/>
          <w:rFonts w:ascii="Arial" w:hAnsi="Arial" w:cs="Arial"/>
          <w:sz w:val="16"/>
          <w:szCs w:val="16"/>
        </w:rPr>
        <w:footnoteRef/>
      </w:r>
      <w:r w:rsidRPr="000C6749">
        <w:rPr>
          <w:rFonts w:ascii="Arial" w:hAnsi="Arial" w:cs="Arial"/>
          <w:sz w:val="16"/>
          <w:szCs w:val="16"/>
        </w:rPr>
        <w:t xml:space="preserve"> </w:t>
      </w:r>
      <w:r w:rsidRPr="000C6749">
        <w:rPr>
          <w:rFonts w:ascii="Arial" w:hAnsi="Arial" w:cs="Arial"/>
          <w:bCs/>
          <w:sz w:val="16"/>
          <w:szCs w:val="16"/>
          <w:lang w:val="es-CR"/>
        </w:rPr>
        <w:t>Convenio con el TEC</w:t>
      </w:r>
      <w:r>
        <w:rPr>
          <w:rFonts w:ascii="Arial" w:hAnsi="Arial" w:cs="Arial"/>
          <w:bCs/>
          <w:sz w:val="16"/>
          <w:szCs w:val="16"/>
          <w:lang w:val="es-CR"/>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EC7A70" w:rsidRDefault="00EC7A70" w14:paraId="036912C7"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D2424F" w:rsidP="00984A65" w:rsidRDefault="00EC7A70" w14:paraId="769410B4" w14:textId="77777777">
    <w:pPr>
      <w:pStyle w:val="Encabezado"/>
      <w:jc w:val="center"/>
    </w:pPr>
    <w:r>
      <w:rPr>
        <w:noProof/>
        <w:lang w:val="es-CR" w:eastAsia="es-CR"/>
      </w:rPr>
      <w:drawing>
        <wp:anchor distT="0" distB="0" distL="114300" distR="114300" simplePos="0" relativeHeight="251696128" behindDoc="1" locked="0" layoutInCell="1" allowOverlap="1" wp14:editId="38D045BE" wp14:anchorId="54B181E0">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73A334AA" wp14:anchorId="29105BEC">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D2424F" w:rsidP="00984A65" w:rsidRDefault="005F02FD" w14:paraId="6DDAD040" w14:textId="77777777">
    <w:pPr>
      <w:pStyle w:val="Encabezado"/>
      <w:jc w:val="center"/>
    </w:pPr>
    <w:r>
      <w:rPr>
        <w:noProof/>
        <w:lang w:val="es-CR" w:eastAsia="es-CR"/>
      </w:rPr>
      <w:drawing>
        <wp:anchor distT="0" distB="0" distL="114300" distR="114300" simplePos="0" relativeHeight="251694080" behindDoc="1" locked="0" layoutInCell="1" allowOverlap="1" wp14:editId="0CBCCF0F" wp14:anchorId="0A1618A9">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7DBB6558" wp14:anchorId="426026C0">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186F0F4C"/>
    <w:multiLevelType w:val="hybridMultilevel"/>
    <w:tmpl w:val="04F44FF0"/>
    <w:lvl w:ilvl="0" w:tplc="0C0A0013">
      <w:start w:val="1"/>
      <w:numFmt w:val="upperRoman"/>
      <w:lvlText w:val="%1."/>
      <w:lvlJc w:val="right"/>
      <w:pPr>
        <w:ind w:left="360" w:hanging="360"/>
      </w:pPr>
    </w:lvl>
    <w:lvl w:ilvl="1" w:tplc="0C0A0019" w:tentative="1">
      <w:start w:val="1"/>
      <w:numFmt w:val="lowerLetter"/>
      <w:lvlText w:val="%2."/>
      <w:lvlJc w:val="left"/>
      <w:pPr>
        <w:ind w:left="1080" w:hanging="360"/>
      </w:pPr>
    </w:lvl>
    <w:lvl w:ilvl="2" w:tplc="0C0A001B" w:tentative="1">
      <w:start w:val="1"/>
      <w:numFmt w:val="lowerRoman"/>
      <w:lvlText w:val="%3."/>
      <w:lvlJc w:val="right"/>
      <w:pPr>
        <w:ind w:left="1800" w:hanging="180"/>
      </w:pPr>
    </w:lvl>
    <w:lvl w:ilvl="3" w:tplc="0C0A000F" w:tentative="1">
      <w:start w:val="1"/>
      <w:numFmt w:val="decimal"/>
      <w:lvlText w:val="%4."/>
      <w:lvlJc w:val="left"/>
      <w:pPr>
        <w:ind w:left="2520" w:hanging="360"/>
      </w:pPr>
    </w:lvl>
    <w:lvl w:ilvl="4" w:tplc="0C0A0019" w:tentative="1">
      <w:start w:val="1"/>
      <w:numFmt w:val="lowerLetter"/>
      <w:lvlText w:val="%5."/>
      <w:lvlJc w:val="left"/>
      <w:pPr>
        <w:ind w:left="3240" w:hanging="360"/>
      </w:pPr>
    </w:lvl>
    <w:lvl w:ilvl="5" w:tplc="0C0A001B" w:tentative="1">
      <w:start w:val="1"/>
      <w:numFmt w:val="lowerRoman"/>
      <w:lvlText w:val="%6."/>
      <w:lvlJc w:val="right"/>
      <w:pPr>
        <w:ind w:left="3960" w:hanging="180"/>
      </w:pPr>
    </w:lvl>
    <w:lvl w:ilvl="6" w:tplc="0C0A000F" w:tentative="1">
      <w:start w:val="1"/>
      <w:numFmt w:val="decimal"/>
      <w:lvlText w:val="%7."/>
      <w:lvlJc w:val="left"/>
      <w:pPr>
        <w:ind w:left="4680" w:hanging="360"/>
      </w:pPr>
    </w:lvl>
    <w:lvl w:ilvl="7" w:tplc="0C0A0019" w:tentative="1">
      <w:start w:val="1"/>
      <w:numFmt w:val="lowerLetter"/>
      <w:lvlText w:val="%8."/>
      <w:lvlJc w:val="left"/>
      <w:pPr>
        <w:ind w:left="5400" w:hanging="360"/>
      </w:pPr>
    </w:lvl>
    <w:lvl w:ilvl="8" w:tplc="0C0A001B" w:tentative="1">
      <w:start w:val="1"/>
      <w:numFmt w:val="lowerRoman"/>
      <w:lvlText w:val="%9."/>
      <w:lvlJc w:val="right"/>
      <w:pPr>
        <w:ind w:left="6120" w:hanging="180"/>
      </w:pPr>
    </w:lvl>
  </w:abstractNum>
  <w:abstractNum w:abstractNumId="12" w15:restartNumberingAfterBreak="0">
    <w:nsid w:val="347A6536"/>
    <w:multiLevelType w:val="hybridMultilevel"/>
    <w:tmpl w:val="4CCCA892"/>
    <w:lvl w:ilvl="0" w:tplc="140A000F">
      <w:start w:val="1"/>
      <w:numFmt w:val="decimal"/>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13"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229081070">
    <w:abstractNumId w:val="10"/>
  </w:num>
  <w:num w:numId="2" w16cid:durableId="1152068003">
    <w:abstractNumId w:val="13"/>
  </w:num>
  <w:num w:numId="3" w16cid:durableId="1581325468">
    <w:abstractNumId w:val="9"/>
  </w:num>
  <w:num w:numId="4" w16cid:durableId="2002465484">
    <w:abstractNumId w:val="7"/>
  </w:num>
  <w:num w:numId="5" w16cid:durableId="846217961">
    <w:abstractNumId w:val="6"/>
  </w:num>
  <w:num w:numId="6" w16cid:durableId="445539876">
    <w:abstractNumId w:val="5"/>
  </w:num>
  <w:num w:numId="7" w16cid:durableId="794714059">
    <w:abstractNumId w:val="4"/>
  </w:num>
  <w:num w:numId="8" w16cid:durableId="806625931">
    <w:abstractNumId w:val="8"/>
  </w:num>
  <w:num w:numId="9" w16cid:durableId="935214954">
    <w:abstractNumId w:val="3"/>
  </w:num>
  <w:num w:numId="10" w16cid:durableId="94716470">
    <w:abstractNumId w:val="2"/>
  </w:num>
  <w:num w:numId="11" w16cid:durableId="482311239">
    <w:abstractNumId w:val="1"/>
  </w:num>
  <w:num w:numId="12" w16cid:durableId="72551867">
    <w:abstractNumId w:val="0"/>
  </w:num>
  <w:num w:numId="13" w16cid:durableId="2145535272">
    <w:abstractNumId w:val="11"/>
  </w:num>
  <w:num w:numId="14" w16cid:durableId="10408190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5655"/>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65655"/>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2E8B"/>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81531"/>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F0F1156"/>
  <w15:docId w15:val="{B8DD6414-CBE3-4C37-8A4C-075620E3B6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0" w:qFormat="1"/>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paragraph" w:styleId="Ttulo1">
    <w:name w:val="heading 1"/>
    <w:basedOn w:val="Normal"/>
    <w:next w:val="Normal"/>
    <w:link w:val="Ttulo1Car"/>
    <w:qFormat/>
    <w:locked/>
    <w:rsid w:val="00265655"/>
    <w:pPr>
      <w:keepNext/>
      <w:spacing w:before="240" w:after="60"/>
      <w:jc w:val="left"/>
      <w:outlineLvl w:val="0"/>
    </w:pPr>
    <w:rPr>
      <w:rFonts w:ascii="Arial" w:hAnsi="Arial" w:cs="Arial"/>
      <w:b/>
      <w:bCs/>
      <w:kern w:val="32"/>
      <w:sz w:val="32"/>
      <w:szCs w:val="32"/>
      <w:lang w:val="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character" w:customStyle="1" w:styleId="Ttulo1Car">
    <w:name w:val="Título 1 Car"/>
    <w:basedOn w:val="Fuentedeprrafopredeter"/>
    <w:link w:val="Ttulo1"/>
    <w:rsid w:val="00265655"/>
    <w:rPr>
      <w:rFonts w:ascii="Arial" w:eastAsia="Times New Roman" w:hAnsi="Arial" w:cs="Arial"/>
      <w:b/>
      <w:bCs/>
      <w:kern w:val="32"/>
      <w:sz w:val="32"/>
      <w:szCs w:val="32"/>
      <w:lang w:val="en-US" w:eastAsia="en-US"/>
    </w:rPr>
  </w:style>
  <w:style w:type="paragraph" w:styleId="Textonotapie">
    <w:name w:val="footnote text"/>
    <w:aliases w:val=" Car Car,Car Car, Car Char,Car,Car Char, Car"/>
    <w:basedOn w:val="Normal"/>
    <w:link w:val="TextonotapieCar"/>
    <w:unhideWhenUsed/>
    <w:locked/>
    <w:rsid w:val="00265655"/>
    <w:rPr>
      <w:sz w:val="20"/>
      <w:szCs w:val="20"/>
    </w:rPr>
  </w:style>
  <w:style w:type="character" w:customStyle="1" w:styleId="TextonotapieCar">
    <w:name w:val="Texto nota pie Car"/>
    <w:aliases w:val=" Car Car Car,Car Car Car, Car Char Car,Car Car1,Car Char Car, Car Car1"/>
    <w:basedOn w:val="Fuentedeprrafopredeter"/>
    <w:link w:val="Textonotapie"/>
    <w:rsid w:val="00265655"/>
    <w:rPr>
      <w:rFonts w:eastAsia="Times New Roman"/>
      <w:lang w:val="es-ES" w:eastAsia="en-US"/>
    </w:rPr>
  </w:style>
  <w:style w:type="character" w:styleId="Refdenotaalpie">
    <w:name w:val="footnote reference"/>
    <w:basedOn w:val="Fuentedeprrafopredeter"/>
    <w:uiPriority w:val="99"/>
    <w:unhideWhenUsed/>
    <w:locked/>
    <w:rsid w:val="00265655"/>
    <w:rPr>
      <w:vertAlign w:val="superscript"/>
    </w:rPr>
  </w:style>
  <w:style w:type="paragraph" w:styleId="Prrafodelista">
    <w:name w:val="List Paragraph"/>
    <w:aliases w:val="Bullet 1,Use Case List Paragraph"/>
    <w:basedOn w:val="Normal"/>
    <w:link w:val="PrrafodelistaCar"/>
    <w:uiPriority w:val="34"/>
    <w:qFormat/>
    <w:locked/>
    <w:rsid w:val="00265655"/>
    <w:pPr>
      <w:ind w:left="720"/>
      <w:contextualSpacing/>
    </w:pPr>
  </w:style>
  <w:style w:type="character" w:customStyle="1" w:styleId="PrrafodelistaCar">
    <w:name w:val="Párrafo de lista Car"/>
    <w:aliases w:val="Bullet 1 Car,Use Case List Paragraph Car"/>
    <w:link w:val="Prrafodelista"/>
    <w:uiPriority w:val="34"/>
    <w:rsid w:val="00265655"/>
    <w:rPr>
      <w:rFonts w:eastAsia="Times New Roman"/>
      <w:sz w:val="22"/>
      <w:szCs w:val="24"/>
      <w:lang w:val="es-ES" w:eastAsia="en-US"/>
    </w:rPr>
  </w:style>
  <w:style w:type="paragraph" w:styleId="NormalWeb">
    <w:name w:val="Normal (Web)"/>
    <w:basedOn w:val="Normal"/>
    <w:uiPriority w:val="99"/>
    <w:locked/>
    <w:rsid w:val="00265655"/>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22" Type="http://schemas.openxmlformats.org/officeDocument/2006/relationships/glossaryDocument" Target="glossary/document.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4.emf"/></Relationships>
</file>

<file path=word/_rels/footer3.xml.rels><?xml version="1.0" encoding="UTF-8" standalone="yes"?>
<Relationships xmlns="http://schemas.openxmlformats.org/package/2006/relationships"><Relationship Id="rId1" Type="http://schemas.openxmlformats.org/officeDocument/2006/relationships/image" Target="media/image4.emf"/></Relationships>
</file>

<file path=word/_rels/header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9848BC46DF5D4613B6289A155965EADC"/>
        <w:category>
          <w:name w:val="General"/>
          <w:gallery w:val="placeholder"/>
        </w:category>
        <w:types>
          <w:type w:val="bbPlcHdr"/>
        </w:types>
        <w:behaviors>
          <w:behavior w:val="content"/>
        </w:behaviors>
        <w:guid w:val="{A2AADEE6-E31D-49F0-ABAB-294DCBDEAE0C}"/>
      </w:docPartPr>
      <w:docPartBody>
        <w:p w:rsidR="00E473CB" w:rsidRDefault="00E473CB">
          <w:pPr>
            <w:pStyle w:val="9848BC46DF5D4613B6289A155965EADC"/>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altName w:val="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473CB"/>
    <w:rsid w:val="00C81531"/>
    <w:rsid w:val="00E473CB"/>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9848BC46DF5D4613B6289A155965EADC">
    <w:name w:val="9848BC46DF5D4613B6289A155965EA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1bAbfaYjks1hIHb94idhUdy6+6lcQ3BpuZujx+NXUsc=</DigestValue>
    </Reference>
    <Reference Type="http://uri.etsi.org/01903#SignedProperties" URI="#idSignedProperties">
      <Transforms>
        <Transform Algorithm="http://www.w3.org/TR/2001/REC-xml-c14n-20010315"/>
      </Transforms>
      <DigestMethod Algorithm="http://www.w3.org/2001/04/xmlenc#sha256"/>
      <DigestValue>ob5NJt+KjZyJ4n/CJ5B8zA9Zyr1UsyS879qwR9OE5Mo=</DigestValue>
    </Reference>
  </SignedInfo>
  <SignatureValue>gzBVUj3JMxDrTStDLSLJbu4Zd0UA9YuIkdEAasX23d2JyUL5Dw9R7SdZ+HwMJIDKSCpVnTyJiKBxkkjLO3E2lnAiNnMdFSMpR3naXNTok9iYnNevZfyhzc2TH/ea1E/wMbqooIszefqDINap2fqgIm7M//czqVGQr9QgIAiUvHVQK0j9dMXYvt/ebA0lNTUY3eP8DMOJLPikN5L5vlhuiBBfTx+BC2rCQAJ8y8qnPVi1ioJXUAL+V24JH98axy8pNRyCAKklt/cbyMLZhwRnx2SybkapG0PHgviA+jwIeQq7JsrytHYiffpGVAlgsb11LcEKKLzZ9KmqO9MqOVd+bg==</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acL1FwhQN2ym0lZEgAI5dh8fZZ9i9stioGpf2/UYIRg=</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9+b1c9++27w9QVOT0KzIrXtTKjG+Y6GsDMLc5PTfVHs=</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0gjE1HofDTT5UC9nqZrhTn3kDQLRFxAGm7B16nVCkBU=</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9+b1c9++27w9QVOT0KzIrXtTKjG+Y6GsDMLc5PTfVHs=</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0gjE1HofDTT5UC9nqZrhTn3kDQLRFxAGm7B16nVCkBU=</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document.xml?ContentType=application/vnd.openxmlformats-officedocument.wordprocessingml.document.main+xml">
        <DigestMethod Algorithm="http://www.w3.org/2001/04/xmlenc#sha256"/>
        <DigestValue>EiP2p7hPXgf78yzfoCaW29K+lhoH6d+ex+rxZ2NZSJ4=</DigestValue>
      </Reference>
      <Reference URI="/word/numbering.xml?ContentType=application/vnd.openxmlformats-officedocument.wordprocessingml.numbering+xml">
        <DigestMethod Algorithm="http://www.w3.org/2001/04/xmlenc#sha256"/>
        <DigestValue>zJ9b7RgGPC9+0ujKrlkuG45LmVIxDyYLAr8+h2vQOME=</DigestValue>
      </Reference>
      <Reference URI="/word/endnotes.xml?ContentType=application/vnd.openxmlformats-officedocument.wordprocessingml.endnotes+xml">
        <DigestMethod Algorithm="http://www.w3.org/2001/04/xmlenc#sha256"/>
        <DigestValue>ExjmYDSqeAGjLPDU58knIgT7PqytoxsiHx8ERIkQ0lQ=</DigestValue>
      </Reference>
      <Reference URI="/word/footer2.xml?ContentType=application/vnd.openxmlformats-officedocument.wordprocessingml.footer+xml">
        <DigestMethod Algorithm="http://www.w3.org/2001/04/xmlenc#sha256"/>
        <DigestValue>Piu7H8Zy2qd8hmT51qK0o0DI+ZxnXd1lDLbBCWslGvc=</DigestValue>
      </Reference>
      <Reference URI="/word/media/image4.emf?ContentType=image/x-emf">
        <DigestMethod Algorithm="http://www.w3.org/2001/04/xmlenc#sha256"/>
        <DigestValue>EQeoPcoPPD0NqMiDPGouQJEQEnlO/w+Td37NCcMaesM=</DigestValue>
      </Reference>
      <Reference URI="/word/fontTable.xml?ContentType=application/vnd.openxmlformats-officedocument.wordprocessingml.fontTable+xml">
        <DigestMethod Algorithm="http://www.w3.org/2001/04/xmlenc#sha256"/>
        <DigestValue>6bnlnv0IhKPrtAlCt4bHkOjpGZw8HcSuFHPE3L/5Hf0=</DigestValue>
      </Reference>
      <Reference URI="/word/footnotes.xml?ContentType=application/vnd.openxmlformats-officedocument.wordprocessingml.footnotes+xml">
        <DigestMethod Algorithm="http://www.w3.org/2001/04/xmlenc#sha256"/>
        <DigestValue>lMWLZY/0AuVZ/kesr+HZpaqwoauDo2qCHEfM3zz7oqE=</DigestValue>
      </Reference>
      <Reference URI="/word/footer1.xml?ContentType=application/vnd.openxmlformats-officedocument.wordprocessingml.footer+xml">
        <DigestMethod Algorithm="http://www.w3.org/2001/04/xmlenc#sha256"/>
        <DigestValue>0zPChQmM/wiKaWt0Al5TofeQdAo2xGGpc8EIaiTS8sE=</DigestValue>
      </Reference>
      <Reference URI="/word/header2.xml?ContentType=application/vnd.openxmlformats-officedocument.wordprocessingml.header+xml">
        <DigestMethod Algorithm="http://www.w3.org/2001/04/xmlenc#sha256"/>
        <DigestValue>4RPC2hLWAo70JduUQGWmTV8+GyiRtNbtg1ikLsKyRt0=</DigestValue>
      </Reference>
      <Reference URI="/word/media/image3.emf?ContentType=image/x-emf">
        <DigestMethod Algorithm="http://www.w3.org/2001/04/xmlenc#sha256"/>
        <DigestValue>QOeQGPZxFnTGz/uGa1kYfccLx9fZC/Y6eQHGY7KhrmY=</DigestValue>
      </Reference>
      <Reference URI="/word/media/image2.png?ContentType=image/png">
        <DigestMethod Algorithm="http://www.w3.org/2001/04/xmlenc#sha256"/>
        <DigestValue>6s43y4tlSWcv/FtGvocO2tWWgvnh5l2dXYgn6P+u5Ws=</DigestValue>
      </Reference>
      <Reference URI="/word/footer3.xml?ContentType=application/vnd.openxmlformats-officedocument.wordprocessingml.footer+xml">
        <DigestMethod Algorithm="http://www.w3.org/2001/04/xmlenc#sha256"/>
        <DigestValue>qKjg7UHF5mhXF8q9YqYK7piVolptg7zAShLja1ZC/UU=</DigestValue>
      </Reference>
      <Reference URI="/word/webSettings.xml?ContentType=application/vnd.openxmlformats-officedocument.wordprocessingml.webSettings+xml">
        <DigestMethod Algorithm="http://www.w3.org/2001/04/xmlenc#sha256"/>
        <DigestValue>KXiX2cyAl/vZRZi1eSPnPC+IkhSVpZHbuMDiitGMJVo=</DigestValue>
      </Reference>
      <Reference URI="/word/header1.xml?ContentType=application/vnd.openxmlformats-officedocument.wordprocessingml.header+xml">
        <DigestMethod Algorithm="http://www.w3.org/2001/04/xmlenc#sha256"/>
        <DigestValue>bNOxRpa3RajI6Y7jV/K4QVtauE1IV+lOH05QdlFSMyU=</DigestValue>
      </Reference>
      <Reference URI="/word/theme/theme1.xml?ContentType=application/vnd.openxmlformats-officedocument.theme+xml">
        <DigestMethod Algorithm="http://www.w3.org/2001/04/xmlenc#sha256"/>
        <DigestValue>9TZ4mZI8zGI3VflhVf7jIYdeWBzUvylr4fmB98sbr7g=</DigestValue>
      </Reference>
      <Reference URI="/word/settings.xml?ContentType=application/vnd.openxmlformats-officedocument.wordprocessingml.settings+xml">
        <DigestMethod Algorithm="http://www.w3.org/2001/04/xmlenc#sha256"/>
        <DigestValue>eSPrMk4d+DyasxgDwyMbF8UhFJz/BmVIo0KAiTVA55w=</DigestValue>
      </Reference>
      <Reference URI="/word/header3.xml?ContentType=application/vnd.openxmlformats-officedocument.wordprocessingml.header+xml">
        <DigestMethod Algorithm="http://www.w3.org/2001/04/xmlenc#sha256"/>
        <DigestValue>Awy04uqIPvT2KDXtkwBfnnCaWRFYWnz9rkt9KyIgDpc=</DigestValue>
      </Reference>
      <Reference URI="/word/styles.xml?ContentType=application/vnd.openxmlformats-officedocument.wordprocessingml.styles+xml">
        <DigestMethod Algorithm="http://www.w3.org/2001/04/xmlenc#sha256"/>
        <DigestValue>DMdWP5PXSohq+TF0Tszx5oOWY8PKNzGCul7mZPS6WpQ=</DigestValue>
      </Reference>
      <Reference URI="/word/media/image1.jpeg?ContentType=image/jpeg">
        <DigestMethod Algorithm="http://www.w3.org/2001/04/xmlenc#sha256"/>
        <DigestValue>i5L6dPa91f4vprUe/qDpQrrKZLI1MiYL71asHHkAjWs=</DigestValue>
      </Reference>
      <Reference URI="/word/glossary/document.xml?ContentType=application/vnd.openxmlformats-officedocument.wordprocessingml.document.glossary+xml">
        <DigestMethod Algorithm="http://www.w3.org/2001/04/xmlenc#sha256"/>
        <DigestValue>Vk17pS3KO834ml5epTg0KKUN089NpN/atM6hQhnwrSg=</DigestValue>
      </Reference>
      <Reference URI="/word/glossary/webSettings.xml?ContentType=application/vnd.openxmlformats-officedocument.wordprocessingml.webSettings+xml">
        <DigestMethod Algorithm="http://www.w3.org/2001/04/xmlenc#sha256"/>
        <DigestValue>aiV+W4R9RzBNUYjXskqxO+Wr1BYNi7XxmwnrPMX8jv0=</DigestValue>
      </Reference>
      <Reference URI="/word/glossary/settings.xml?ContentType=application/vnd.openxmlformats-officedocument.wordprocessingml.settings+xml">
        <DigestMethod Algorithm="http://www.w3.org/2001/04/xmlenc#sha256"/>
        <DigestValue>TAmA27l/ZRFlbaytMaw3Esd3eCFYqCKQCEwXjIFPlHc=</DigestValue>
      </Reference>
      <Reference URI="/word/glossary/styles.xml?ContentType=application/vnd.openxmlformats-officedocument.wordprocessingml.styles+xml">
        <DigestMethod Algorithm="http://www.w3.org/2001/04/xmlenc#sha256"/>
        <DigestValue>EPfU5v1UzAbPuqZsu08rxMxVOHCU23gfeqsaf/+DJdY=</DigestValue>
      </Reference>
      <Reference URI="/word/glossary/fontTable.xml?ContentType=application/vnd.openxmlformats-officedocument.wordprocessingml.fontTable+xml">
        <DigestMethod Algorithm="http://www.w3.org/2001/04/xmlenc#sha256"/>
        <DigestValue>ajiAo7cK3rKGidqa732Ct9owLtRbnE3pJbhTwJYQIK4=</DigestValue>
      </Reference>
    </Manifest>
    <SignatureProperties>
      <SignatureProperty Id="idSignatureTime" Target="#idPackageSignature">
        <mdssi:SignatureTime xmlns:mdssi="http://schemas.openxmlformats.org/package/2006/digital-signature">
          <mdssi:Format>YYYY-MM-DDThh:mm:ssTZD</mdssi:Format>
          <mdssi:Value>2024-11-12T20:38:01Z</mdssi:Value>
        </mdssi:SignatureTime>
      </SignatureProperty>
    </SignatureProperties>
  </Object>
  <Object>
    <xd:QualifyingProperties xmlns:xd="http://uri.etsi.org/01903/v1.3.2#" Target="#idPackageSignature">
      <xd:SignedProperties Id="idSignedProperties">
        <xd:SignedSignatureProperties>
          <xd:SigningTime>2024-11-12T20:38:01Z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rQulrURkVRGLjALinQlj42JEYnx2WbHRz0LDMLm3x8YCBB6kCacYDzIwMjQxMTEyMjAzODE1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QxMTEyMjAzODE1WjAvBgkqhkiG9w0BCQQxIgQgBHoh60VnDCWC5VZgwSirrUx/JJFuhaNxP/IlWifQ3vgwNwYLKoZIhvcNAQkQAi8xKDAmMCQwIgQgrKszXYj6Q2nTJpWV/NZakemXG2IrBO983WoSsYOW808wDQYJKoZIhvcNAQEBBQAEggEAK0eY2w9NFG+mABQ0OPOREZOWM1mtB0sDFlQ3XU6/5UJDJuUCiEvtEz591jthXDeWInDoYnfxjOVHknWcdbz/Kk+kkvMkthFPmW+PS7tHn3Vwxm7zVHzCLlcL/o1C7ucy98FRzvDR+VcXlGY/BBt2wqem3tBD5zzfnnbHt3TytcQ58um959bsRXn0kRgoIv29X8F0vcB001D3RLNw0YhsMsZqQ7pbmrstL3WKln+lI9xhbW81dYSyutRqQ52nQ5ErZib9DTBwqDZ7/Hx8Z6mmtQRRad3cjewb7MiwqXcB4SJtcc7ZTUeGGw/Atnwu7l6ScY5/ZXrNtyDq/VI3fcxP9w==</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QwOTI0MTYxODUzWhcNMjQxMTI1MDQzODUzWqBfMF0wHwYDVR0jBBgwFoAUsLvgCC5LE2jw0IBEA2ekP/8lY/YwEAYJKwYBBAGCNxUBBAMCAQAwCgYDVR0UBAMCATkwHAYJKwYBBAGCNxUEBA8XDTI0MTEyNDE2Mjg1M1owDQYJKoZIhvcNAQENBQADggIBAJaugoec+E80k18v0hjPKlOYr0XotcvWF2zf8OCZgu2b95/qhs3mrWApYetHYGysNpeLOztrCtZKIqYaYMDewykP/k1mo9M/7VNNj5bXtd6uyhLfRtRgNzgBwXGwNNJRwfjrP1Eol2PwEHn38iOa0s/hk3QfG0FjIXzhwg6tt3ggN3FNHcRc7MCloceTg81RjZ6Vcd9r7C1B5U4CwUpBcuZ6UTS8nfVc8KwrWfSWhNOl3fZqFO/IjCNL/2ZBi7P6r882gMow2qcrl59MlIfcY9R5WB85UvrHpDBwRnSFeuukIrFFQPlqWKs96UdCbn0QaD0Fmk2sA+WLE05sKyP7JaL8FQFxc949mCN94I2uqoxBLXFdWA/fV+SZYVWK7K4PfdcU6lplX76TM3DyoplAGqd99Z2KdIrf94U2ysmi8Mjnli33rTMgua2nwXmPgUObwf8BhsE0LLCKISWxf6QnrGkZdXB5R93ORxVCXYoC1d8NeY/RcWizD7Qg57/FRSYBeOR8vcrLGCgcya9clvDAKxubLt3HKlHVL51mHEt968TN8SFkMcNGDZ4jV+91NDbkGntlv/eqR7sCM5k+zU1VCbitQesthDppJQlWWVqpeSgeRgdfUy88k6fIONu7UVTKYg9tUhUi28MmBl34YQKtnBpkuuZW8PYzZBo79xg/Wa5I</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xBo5NWT7/mzS7LbZjoxuU9v2QIvq49STz4S/1JXAeXU=</DigestValue>
                </xd:DigestAlgAndValue>
                <xd:CRLIdentifier>
                  <xd:Issuer>SERIALNUMBER=CPJ-2-100-098311,C=CR,O=MICITT,OU=DCFD,CN=CA POLITICA PERSONA FISICA - COSTA RICA v2</xd:Issuer>
                  <xd:IssueTime>2024-09-24T15:59:28Z</xd:IssueTime>
                  <xd:Number>58</xd:Number>
                </xd:CRLIdentifier>
              </xd:CRLRef>
              <xd:CRLRef>
                <xd:DigestAlgAndValue>
                  <DigestMethod Algorithm="http://www.w3.org/2001/04/xmlenc#sha256"/>
                  <DigestValue>XThrjvfvoIzBlv1bNGX3tuCMO2lC3Kmq5jAV8r/bRTs=</DigestValue>
                </xd:DigestAlgAndValue>
                <xd:CRLIdentifier>
                  <xd:Issuer>SERIALNUMBER=CPJ-2-100-098311,OU=DCFD,O=MICITT,C=CR,CN=CA RAIZ NACIONAL - COSTA RICA v2</xd:Issuer>
                  <xd:IssueTime>2024-09-24T15:40:32Z</xd:IssueTime>
                  <xd:Number>34</xd:Number>
                </xd:CRLIdentifier>
              </xd:CRLRef>
            </xd:CRLRefs>
            <xd:OCSPRefs>
              <xd:OCSPRef>
                <xd:OCSPIdentifier>
                  <xd:ResponderID>
                    <xd:ByKey>zGxD3ZS4q/RwHfo0F5Lj4bJKQsI=</xd:ByKey>
                  </xd:ResponderID>
                  <xd:ProducedAt>2024-11-12T20:38:15Z</xd:ProducedAt>
                </xd:OCSPIdentifier>
                <xd:DigestAlgAndValue>
                  <DigestMethod Algorithm="http://www.w3.org/2001/04/xmlenc#sha256"/>
                  <DigestValue>g5/KL1z4Ok8ctjnvIrRH87fcRnfRZbTCnmD8+ENZCzo=</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DA5MjQxNTU5MjhaFw0yNDExMjUwNDE5MjhaoF8wXTAfBgNVHSMEGDAWgBRonWk2y4Rue+qTYRn/WDAd1f9cyzAQBgkrBgEEAYI3FQEEAwIBADAKBgNVHRQEAwIBOjAcBgkrBgEEAYI3FQQEDxcNMjQxMTI0MTYwOTI4WjANBgkqhkiG9w0BAQ0FAAOCAgEAoXaiAmh/nt+sUkeTsRVVlWFlcu4A78X+iYZkF0ssr+IVDHh6BHKTZ7KwL621sDhbLHEUmB24whie7hyWMvfFif1rGbDUzoEXrb9dlijbFjKf8ZVpeRicHxrVFau3aFCLCSbzWGf88Loqc7td2vFqz4tUEOeOlRIUWGanv5CQ5/Lb4dIsygY60JfcpKFYdh424ryF29Fm08sqSDd4rHHvJStNRNij97ggDwiOy1r1r4AL22YSv2F8BFoXAYx30FSfSSYVNCP3vdcqzS0FWh9HbUUzL14HXn5VSJyN1/8PWrLRHeU3RngLfYIa/jfxBDPZ/TTlWNm7auwy0nfEkYou3xkUwX3NT3mPPqs/XINsqte/fWdYoBv1xoEDrBXwMcZekAul8GNgSWlEbWDLGcgK/AfrQkKh/PdfWpkbxh60MjnzDAYfBlOaMIj7RAeZNncNOsf7/nbgTluj5VMZe+QLWZjISv/ymB0XzHZWVsXfK6Sb3jjI+xsT5RL4BzEUcyHSUD5psUBgJ5CAQtaQrbe3L04yw0kEv8K1LHpv4C7nwmi8JXiJp3mAhAZDYUH4U6bQwnCq8LkX3YJQrXWuvZpXwgq6ExnLzlyZSQzuBbSgpCCknTSBbi5caM6xgZNuoLWKEDncByy4q2X9ix9827gDeQyUMICoQn1BWdsEQjS5S8A=</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OCSPValues>
              <xd:EncapsulatedOCSPValue>MIIGiwoBAKCCBoQwggaABgkrBgEFBQcwAQEEggZxMIIGbTCBxaIWBBTMbEPdlLir9HAd+jQXkuPhskpCwhgPMjAyNDExMTIyMDM4MTVaMIGZMIGWMEwwCQYFKw4DAhoFAAQUzgxHzN03kqP+e9oD7BphnZQwSGIEFAlI/5tUAjbdMKRvs+Ivif5fd8qZAhMUABG51YcT84UN5yfLAAIAEbnVgAAYDzIwMjQxMTEyMTkzNTA0WqARGA8yMDI0MTExNDA3NTUwNFqhIDAeMBwGCSsGAQQBgjcVBAQPFw0yNDExMTMxOTQ1MDRaMA0GCSqGSIb3DQEBCwUAA4IBAQB/ZJBsbVj4JYXMghbe9wI9r7swNf6j8+JwibM+5sZ7vpgcgFT049zlnsHSAftT0eT3npLNuw2FUxr0Pl/v1WRRbDFNWxM2V6483aCS5vm9tqWiUuA7NUpEzfvzxJpgKqB9v0R8jsoxraF+y9EqEAq7upibC/PQqk9zctnR+r7JOZY5xjg6UxgCNwniRfDwIJZGiUNLe2u6gNLjohDzuV5Q9+Y1fmw9U8bm23qTmRnwFprTbLdQjCgvCyG6JSf2QhlfyTYZ2QcOi2kJXj9AyEXD0IIbJmaO5cfBXgu3ob/rKZMIJru6JYi9EpE6E4d7ebhbk40vvIJvLXTh3Upc2OiToIIEjTCCBIkwggSFMIIDbaADAgECAhMUABZ6R0OUU0FCtkcrAAIAFnpHMA0GCSqGSIb3DQEBCwUAMIGZMRkwFwYDVQQFExBDUEotNC0wMDAtMDA0MDE3MQswCQYDVQQGEwJDUjEkMCIGA1UEChMbQkFOQ08gQ0VOVFJBTCBERSBDT1NUQSBSSUNBMSIwIAYDVQQLExlESVZJU0lPTiBTSVNURU1BUyBERSBQQUdPMSUwIwYDVQQDExxDQSBTSU5QRSAtIFBFUlNPTkEgRklTSUNBIHYyMB4XDTI0MTEwNjIxMTMzNVoXDTI0MTEyMDIxMTMzNVowGjEYMBYGA1UEAxMPUE9SVkVOSVIuZmRpLmNyMIIBIjANBgkqhkiG9w0BAQEFAAOCAQ8AMIIBCgKCAQEAtC+YjCANE3PTY17wSN57NA6zBkPLut9LQhCiIw7S1XljBKb0QY8p9/pR8Wzftcrn1QzLNIZO5LRbV2GVqiS97F+T+vyIcPBCnyNdRn7cupP+MxZ3Z9gFCOTa0rvQgFnSsN7W9DdWyMc1vXB+BbZluD2jzvU1amQximwNxeLa2BLWlmb4dY2K46ejRSUoeQctG6kHnMt4B/DrZX6pM85t29CuxCZzr4AMIokv0Gq5jzotLRjUIV2DW0FZdPACI4ENN7uC2SD6ZBKUyhGlCtNUiDsi6hwGvH9dXLVI0YHGakTWGqww9RpJQ6SzxTN5ZJhoJUo2tkfsmiQALwF8rsbUawIDAQABo4IBQjCCAT4wPQYJKwYBBAGCNxUHBDAwLgYmKwYBBAGCNxUIhcTqW4LR4zWVkRuC+ZcYhqXLa4F/g/b8d4G48TMCAWQCAQcwEwYDVR0lBAwwCgYIKwYBBQUHAwkwDgYDVR0PAQH/BAQDAgeAMBsGCSsGAQQBgjcVCgQOMAwwCgYIKwYBBQUHAwkwDwYJKwYBBQUHMAEFBAIFADAfBgNVHSMEGDAWgBQJSP+bVAI23TCkb7PiL4n+X3fKmTAdBgNVHQ4EFgQUzGxD3ZS4q/RwHfo0F5Lj4bJKQsIwGgYDVR0RBBMwEYIPUE9SVkVOSVIuZmRpLmNyME4GCSsGAQQBgjcZAgRBMD+gPQYKKwYBBAGCNxkCAaAvBC1TLTEtNS0yMS0zMjM5NTUwODc4LTc1Mzc5OTczOS0xNzU2NjAxNTAzLTExMDcwDQYJKoZIhvcNAQELBQADggEBAESIcVVRpCRYgMmJfU4DpNwkb43W/3gGSRy1ictOTq8U4moUqS1jHNNHp0k+RZe/gsD1r/sBG0bdiQyArRKRAHME0h6iEKWRuXRrgVGR++5Cm9UnPehhevyNxWSAvLfNkU1v949PZzO4Q4eRIc8bmny+v9bx1liyELjuPzPowe3h18UAqL1sGNUb/NfiCKVIbHF+HA53IX5Do3dsqpJ4fWkTL53925mB4qSJG1DyJ85i4FuaA3uliiUx2ADyOI6G4jmjChdNtNQG9LR2gfn0NiSo5RMY0CUFIgMwsLM1zm1s8jwQVjwY3Q09y3/4CEPnG1Rcqjmzys6ru/d1QlP5prY=</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BKBkBGIwYAIBAQYIYIE8AQEBAQUwMTANBglghkgBZQMEAgEFAAQgLvYIzNV19zBwhdSGqcnEg04H
FsKCtVwcJumkYDJy4ygCBB6kCakYDzIwMjQxMTEyMjAzODE1WjAEgAIB9AEB/6CCB8Iwgge+MIIF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CSqGSIb3DQEJAzENBgsqhkiG9w0BCRABBDAcBgkqhkiG9w0BCQUxDxcNMjQxMTEyMjAzODE1WjAv
BgkqhkiG9w0BCQQxIgQgA8Kt8WrAwrx+bYMluUzZh7O9+qOdAnuBr4w4ysvVSdcwNwYLKoZIhvcN
AQkQAi8xKDAmMCQwIgQgrKszXYj6Q2nTJpWV/NZakemXG2IrBO983WoSsYOW808wDQYJKoZIhvcN
AQEBBQAEggEAbbVuGrRsK+sU+HehGgKkpXNUF47zoi8uR5m3weANy2dypX/RcwTRuZp81ltIQdT1
AnrZg6qACJinrdYoh3Q/a7Cv9EYDHKZEs46+QOqzDOUO2xtXIad4PGclb4icZaTFOHiv3NAE6g+O
rod8JpkOrKRX9wV1q/CSSmZX6/b6X8oGthAK3KHNI/yhANrPUVAmhuKxYBnTsxwn6CjoJT14EjAP
RAKODgvWwhoBmImds0r3NDQHNml2VpV6txC4rWXJ52rFT/rmuCvDkAkWIQfS1B6Rv6qV3QUf36RB
ph+FR8V8C+PYQAm77JkolljIdNiKbIv+DZ877ckOJ/25ijgbaQ==</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2.xml><?xml version="1.0" encoding="utf-8"?>
<p:properties xmlns:p="http://schemas.microsoft.com/office/2006/metadata/properties" xmlns:xsi="http://www.w3.org/2001/XMLSchema-instance">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EAC03D95179463438228E27F052F5F5A" ma:contentTypeVersion="1" ma:contentTypeDescription="Crear nuevo documento." ma:contentTypeScope="" ma:versionID="66e2a01f751d63aa619bbe998e4a1a42">
  <xsd:schema xmlns:xsd="http://www.w3.org/2001/XMLSchema" xmlns:xs="http://www.w3.org/2001/XMLSchema" xmlns:p="http://schemas.microsoft.com/office/2006/metadata/properties" xmlns:ns2="a6b8f3cf-9a2c-4133-8f71-8dcc8e5a6950" targetNamespace="http://schemas.microsoft.com/office/2006/metadata/properties" ma:root="true" ma:fieldsID="5aa1b0a446a9c9d73ed18cc3bc5ce737" ns2:_="">
    <xsd:import namespace="a6b8f3cf-9a2c-4133-8f71-8dcc8e5a6950"/>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b8f3cf-9a2c-4133-8f71-8dcc8e5a6950"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031b4bb2-0db7-40b3-a341-fc1511e9642d" ContentTypeId="0x010100E97154E09FCE6A4E8EAEBD5C54DD1AE401" PreviousValue="false"/>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2.xml><?xml version="1.0" encoding="utf-8"?>
<ds:datastoreItem xmlns:ds="http://schemas.openxmlformats.org/officeDocument/2006/customXml" ds:itemID="{283BF82E-1A70-4392-8CF2-7DEAFF1953AE}">
  <ds:schemaRefs>
    <ds:schemaRef ds:uri="62db5286-48a0-4e17-a672-7c89f7b8ca75"/>
    <ds:schemaRef ds:uri="http://purl.org/dc/dcmitype/"/>
    <ds:schemaRef ds:uri="http://www.w3.org/XML/1998/namespace"/>
    <ds:schemaRef ds:uri="http://schemas.microsoft.com/office/2006/documentManagement/types"/>
    <ds:schemaRef ds:uri="http://schemas.openxmlformats.org/package/2006/metadata/core-properties"/>
    <ds:schemaRef ds:uri="http://purl.org/dc/elements/1.1/"/>
    <ds:schemaRef ds:uri="http://purl.org/dc/terms/"/>
    <ds:schemaRef ds:uri="http://schemas.microsoft.com/office/2006/metadata/properties"/>
    <ds:schemaRef ds:uri="http://schemas.microsoft.com/office/infopath/2007/PartnerControls"/>
    <ds:schemaRef ds:uri="b875e23b-67d9-4b2e-bdec-edacbf90b326"/>
    <ds:schemaRef ds:uri="http://schemas.microsoft.com/sharepoint/v3"/>
  </ds:schemaRefs>
</ds:datastoreItem>
</file>

<file path=customXml/itemProps3.xml><?xml version="1.0" encoding="utf-8"?>
<ds:datastoreItem xmlns:ds="http://schemas.openxmlformats.org/officeDocument/2006/customXml" ds:itemID="{8C46019A-077A-4AE6-A062-20691CBC5614}"/>
</file>

<file path=customXml/itemProps4.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5.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6.xml><?xml version="1.0" encoding="utf-8"?>
<ds:datastoreItem xmlns:ds="http://schemas.openxmlformats.org/officeDocument/2006/customXml" ds:itemID="{BCC3AB96-7E7F-4079-9BF9-18821D9D8EAF}">
  <ds:schemaRefs>
    <ds:schemaRef ds:uri="office.server.policy"/>
  </ds:schemaRefs>
</ds:datastoreItem>
</file>

<file path=customXml/itemProps7.xml><?xml version="1.0" encoding="utf-8"?>
<ds:datastoreItem xmlns:ds="http://schemas.openxmlformats.org/officeDocument/2006/customXml" ds:itemID="{51AB1A26-9E92-4640-849F-12FFD103DBD7}"/>
</file>

<file path=docProps/app.xml><?xml version="1.0" encoding="utf-8"?>
<Properties xmlns="http://schemas.openxmlformats.org/officeDocument/2006/extended-properties" xmlns:vt="http://schemas.openxmlformats.org/officeDocument/2006/docPropsVTypes">
  <Template>plantilla-DAI</Template>
  <TotalTime>3</TotalTime>
  <Pages>3</Pages>
  <Words>915</Words>
  <Characters>5033</Characters>
  <Application>Microsoft Office Word</Application>
  <DocSecurity>0</DocSecurity>
  <Lines>41</Lines>
  <Paragraphs>11</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5937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AI-0210-2024</dc:title>
  <dc:subject/>
  <dc:creator>BERROCAL MEZA MELISSA</dc:creator>
  <cp:keywords/>
  <dc:description/>
  <cp:lastModifiedBy>BERROCAL MEZA MELISSA</cp:lastModifiedBy>
  <cp:revision>1</cp:revision>
  <cp:lastPrinted>2011-05-05T20:16:00Z</cp:lastPrinted>
  <dcterms:created xsi:type="dcterms:W3CDTF">2024-11-12T20:04:00Z</dcterms:created>
  <dcterms:modified xsi:type="dcterms:W3CDTF">2024-11-12T20:07:00Z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0x010100EAC03D95179463438228E27F052F5F5A</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10" name="Unidad de Destino">
    <vt:lpwstr>93;#GER - Gerencia|7f4773cf-2cb9-48b6-88d2-9e4750a72616;#1014;#DTE - División Transformación y Estrategia|368c3da0-3cec-43e9-a26d-02a9f90827dd</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3695412,3a9e78e8,3a283f79</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2024-11-12T20:07:06Z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ff8e83fc-cafb-4eeb-bb98-646a93798dac</vt:lpwstr>
  </property>
  <property fmtid="{D5CDD505-2E9C-101B-9397-08002B2CF9AE}" pid="25" name="MSIP_Label_b8b4be34-365a-4a68-b9fb-75c1b6874315_ContentBits">
    <vt:lpwstr>2</vt:lpwstr>
  </property>
  <property fmtid="{D5CDD505-2E9C-101B-9397-08002B2CF9AE}" pid="26" name="Confidencialidad">
    <vt:lpwstr>Público|99c2402f-8ec3-4ca8-8024-be52e4e7f629</vt:lpwstr>
  </property>
  <property fmtid="{D5CDD505-2E9C-101B-9397-08002B2CF9AE}" pid="27" name="oe70cbf463ba4d19a6203d9e6cd457e4">
    <vt:lpwstr/>
  </property>
  <property fmtid="{D5CDD505-2E9C-101B-9397-08002B2CF9AE}" pid="28" name="Dirigido a (entidad externa)">
    <vt:lpwstr/>
  </property>
  <property fmtid="{D5CDD505-2E9C-101B-9397-08002B2CF9AE}" pid="29" name="WorkflowChangePath">
    <vt:lpwstr>9673832d-94bf-4c19-8792-832784cbd250,9;b06cfa97-83cd-4c8b-8abb-c4fadbe40145,12;cf7072bc-9575-4d0b-b529-251f6b43b02b,13;cf7072bc-9575-4d0b-b529-251f6b43b02b,13;</vt:lpwstr>
  </property>
  <property fmtid="{D5CDD505-2E9C-101B-9397-08002B2CF9AE}" pid="31" name="Order">
    <vt:r8>177400</vt:r8>
  </property>
</Properties>
</file>