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E6BBBDD" w14:textId="41270C91" w:rsidR="003554C5" w:rsidRPr="002B07E3" w:rsidRDefault="002B07E3" w:rsidP="002B07E3">
      <w:pPr>
        <w:rPr>
          <w:rFonts w:ascii="Arial" w:hAnsi="Arial" w:cs="Arial"/>
          <w:szCs w:val="22"/>
        </w:rPr>
      </w:pPr>
      <w:r w:rsidRPr="002B07E3">
        <w:rPr>
          <w:rFonts w:ascii="Arial" w:hAnsi="Arial" w:cs="Arial"/>
          <w:szCs w:val="22"/>
        </w:rPr>
        <w:t>1</w:t>
      </w:r>
      <w:r w:rsidR="00D57D13">
        <w:rPr>
          <w:rFonts w:ascii="Arial" w:hAnsi="Arial" w:cs="Arial"/>
          <w:szCs w:val="22"/>
        </w:rPr>
        <w:t>2</w:t>
      </w:r>
      <w:r w:rsidRPr="002B07E3">
        <w:rPr>
          <w:rFonts w:ascii="Arial" w:hAnsi="Arial" w:cs="Arial"/>
          <w:szCs w:val="22"/>
        </w:rPr>
        <w:t xml:space="preserve"> de noviembre del 2024</w:t>
      </w:r>
    </w:p>
    <w:sdt>
      <w:sdtPr>
        <w:alias w:val="Consecutivo"/>
        <w:tag w:val="Consecutivo"/>
        <w:id w:val="867724263"/>
        <w:placeholder>
          <w:docPart w:val="0DD4A723C1E74914804775D8F17D573C"/>
        </w:placeholder>
        <w:text/>
      </w:sdtPr>
      <w:sdtEndPr/>
      <w:sdtContent>
        <w:p w14:paraId="2612E062" w14:textId="77777777" w:rsidR="003554C5" w:rsidRDefault="00BF4EBD" w:rsidP="0085692C">
          <w:r>
            <w:t>AI-0207-2024</w:t>
          </w:r>
        </w:p>
      </w:sdtContent>
    </w:sdt>
    <w:p w14:paraId="3D36D3F0" w14:textId="77777777" w:rsidR="00BF4EBD" w:rsidRDefault="00BF4EBD" w:rsidP="0085692C"/>
    <w:p w14:paraId="772DDD21" w14:textId="77777777" w:rsidR="002B07E3" w:rsidRPr="00F835F3" w:rsidRDefault="002B07E3" w:rsidP="0085692C"/>
    <w:p w14:paraId="618EA92D" w14:textId="77777777" w:rsidR="002B07E3" w:rsidRPr="002B07E3" w:rsidRDefault="002B07E3" w:rsidP="002B07E3">
      <w:pPr>
        <w:rPr>
          <w:rFonts w:ascii="Arial" w:hAnsi="Arial" w:cs="Arial"/>
          <w:szCs w:val="22"/>
        </w:rPr>
      </w:pPr>
      <w:r w:rsidRPr="002B07E3">
        <w:rPr>
          <w:rFonts w:ascii="Arial" w:hAnsi="Arial" w:cs="Arial"/>
          <w:szCs w:val="22"/>
        </w:rPr>
        <w:t>Señora</w:t>
      </w:r>
    </w:p>
    <w:p w14:paraId="38FCFD6A" w14:textId="77777777" w:rsidR="002B07E3" w:rsidRPr="002B07E3" w:rsidRDefault="002B07E3" w:rsidP="002B07E3">
      <w:pPr>
        <w:rPr>
          <w:rFonts w:ascii="Arial" w:hAnsi="Arial" w:cs="Arial"/>
          <w:szCs w:val="22"/>
        </w:rPr>
      </w:pPr>
      <w:r w:rsidRPr="002B07E3">
        <w:rPr>
          <w:rFonts w:ascii="Arial" w:hAnsi="Arial" w:cs="Arial"/>
          <w:szCs w:val="22"/>
        </w:rPr>
        <w:t>Hazel Valverde R., Gerente</w:t>
      </w:r>
    </w:p>
    <w:p w14:paraId="5C928BB8" w14:textId="77777777" w:rsidR="002B07E3" w:rsidRPr="002B07E3" w:rsidRDefault="002B07E3" w:rsidP="002B07E3">
      <w:pPr>
        <w:rPr>
          <w:rFonts w:ascii="Arial" w:hAnsi="Arial" w:cs="Arial"/>
          <w:b/>
          <w:color w:val="1C4063" w:themeColor="accent1" w:themeShade="80"/>
          <w:szCs w:val="22"/>
        </w:rPr>
      </w:pPr>
      <w:r w:rsidRPr="002B07E3">
        <w:rPr>
          <w:rFonts w:ascii="Arial" w:hAnsi="Arial" w:cs="Arial"/>
          <w:b/>
          <w:color w:val="1C4063" w:themeColor="accent1" w:themeShade="80"/>
          <w:szCs w:val="22"/>
        </w:rPr>
        <w:t>BANCO CENTRAL DE COSTA RICA</w:t>
      </w:r>
    </w:p>
    <w:p w14:paraId="7D07053B" w14:textId="77777777" w:rsidR="002B07E3" w:rsidRPr="002B07E3" w:rsidRDefault="002B07E3" w:rsidP="002B07E3">
      <w:pPr>
        <w:rPr>
          <w:rFonts w:ascii="Arial" w:hAnsi="Arial" w:cs="Arial"/>
          <w:szCs w:val="22"/>
        </w:rPr>
      </w:pPr>
    </w:p>
    <w:p w14:paraId="698E9C8D" w14:textId="77777777" w:rsidR="002B07E3" w:rsidRPr="002B07E3" w:rsidRDefault="002B07E3" w:rsidP="002B07E3">
      <w:pPr>
        <w:rPr>
          <w:rFonts w:ascii="Arial" w:hAnsi="Arial" w:cs="Arial"/>
          <w:szCs w:val="22"/>
        </w:rPr>
      </w:pPr>
    </w:p>
    <w:p w14:paraId="11609E26" w14:textId="77777777" w:rsidR="002B07E3" w:rsidRPr="002B07E3" w:rsidRDefault="002B07E3" w:rsidP="002B07E3">
      <w:pPr>
        <w:rPr>
          <w:rFonts w:ascii="Arial" w:hAnsi="Arial" w:cs="Arial"/>
          <w:szCs w:val="22"/>
        </w:rPr>
      </w:pPr>
      <w:r w:rsidRPr="002B07E3">
        <w:rPr>
          <w:rFonts w:ascii="Arial" w:hAnsi="Arial" w:cs="Arial"/>
          <w:szCs w:val="22"/>
        </w:rPr>
        <w:t>Estimada señora:</w:t>
      </w:r>
    </w:p>
    <w:p w14:paraId="429FD911" w14:textId="77777777" w:rsidR="002B07E3" w:rsidRPr="002B07E3" w:rsidRDefault="002B07E3" w:rsidP="002B07E3">
      <w:pPr>
        <w:rPr>
          <w:rFonts w:ascii="Arial" w:hAnsi="Arial" w:cs="Arial"/>
          <w:szCs w:val="22"/>
        </w:rPr>
      </w:pPr>
    </w:p>
    <w:p w14:paraId="09574309" w14:textId="77777777" w:rsidR="002B07E3" w:rsidRPr="002B07E3" w:rsidRDefault="002B07E3" w:rsidP="002B07E3">
      <w:pPr>
        <w:rPr>
          <w:rFonts w:ascii="Arial" w:hAnsi="Arial" w:cs="Arial"/>
          <w:szCs w:val="22"/>
        </w:rPr>
      </w:pPr>
    </w:p>
    <w:p w14:paraId="73B36C49" w14:textId="77777777" w:rsidR="002B07E3" w:rsidRPr="002B07E3" w:rsidRDefault="002B07E3" w:rsidP="002B07E3">
      <w:pPr>
        <w:tabs>
          <w:tab w:val="left" w:pos="5505"/>
        </w:tabs>
        <w:rPr>
          <w:rFonts w:ascii="Arial" w:hAnsi="Arial" w:cs="Arial"/>
          <w:szCs w:val="22"/>
        </w:rPr>
      </w:pPr>
      <w:r w:rsidRPr="002B07E3">
        <w:rPr>
          <w:rFonts w:ascii="Arial" w:hAnsi="Arial" w:cs="Arial"/>
          <w:szCs w:val="22"/>
        </w:rPr>
        <w:t>Este informe contiene los resultados y anexos correspondientes al estudio especial mediante el cual esta Auditoría revisó procedimientos de contratación pública</w:t>
      </w:r>
      <w:r w:rsidRPr="002B07E3" w:rsidDel="00476FB3">
        <w:rPr>
          <w:rFonts w:ascii="Arial" w:hAnsi="Arial" w:cs="Arial"/>
          <w:szCs w:val="22"/>
        </w:rPr>
        <w:t xml:space="preserve"> </w:t>
      </w:r>
      <w:r w:rsidRPr="002B07E3">
        <w:rPr>
          <w:rFonts w:ascii="Arial" w:hAnsi="Arial" w:cs="Arial"/>
          <w:szCs w:val="22"/>
        </w:rPr>
        <w:t>que efectuaron las dependencias del Banco Central de Costa Rica; el objetivo del trabajo fue evaluar la eficacia, economía, oportunidad y cumplimiento de tales procedimientos. En general, el proceso de contratación pública está bajo la responsabilidad del Departamento de Proveeduría, de la División Servicios Compartidos.</w:t>
      </w:r>
    </w:p>
    <w:p w14:paraId="454E1951" w14:textId="77777777" w:rsidR="002B07E3" w:rsidRPr="002B07E3" w:rsidRDefault="002B07E3" w:rsidP="002B07E3">
      <w:pPr>
        <w:tabs>
          <w:tab w:val="left" w:pos="5505"/>
        </w:tabs>
        <w:rPr>
          <w:rFonts w:ascii="Arial" w:hAnsi="Arial" w:cs="Arial"/>
          <w:szCs w:val="22"/>
        </w:rPr>
      </w:pPr>
    </w:p>
    <w:p w14:paraId="602E085F" w14:textId="77777777" w:rsidR="002B07E3" w:rsidRPr="002B07E3" w:rsidRDefault="002B07E3" w:rsidP="002B07E3">
      <w:pPr>
        <w:pStyle w:val="Negrita"/>
        <w:rPr>
          <w:rFonts w:ascii="Arial" w:hAnsi="Arial" w:cs="Arial"/>
          <w:szCs w:val="22"/>
        </w:rPr>
      </w:pPr>
      <w:r w:rsidRPr="002B07E3">
        <w:rPr>
          <w:rFonts w:ascii="Arial" w:hAnsi="Arial" w:cs="Arial"/>
          <w:szCs w:val="22"/>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61041D72" w14:textId="77777777" w:rsidR="002B07E3" w:rsidRPr="002B07E3" w:rsidRDefault="002B07E3" w:rsidP="002B07E3">
      <w:pPr>
        <w:pStyle w:val="NormalWeb"/>
        <w:jc w:val="both"/>
        <w:rPr>
          <w:rFonts w:ascii="Arial" w:hAnsi="Arial" w:cs="Arial"/>
          <w:sz w:val="22"/>
          <w:szCs w:val="22"/>
        </w:rPr>
      </w:pPr>
      <w:r w:rsidRPr="002B07E3">
        <w:rPr>
          <w:rFonts w:ascii="Arial" w:hAnsi="Arial" w:cs="Arial"/>
          <w:sz w:val="22"/>
          <w:szCs w:val="22"/>
          <w:lang w:val="es-CR"/>
        </w:rPr>
        <w:t xml:space="preserve">Los resultados obtenidos permiten concluir que los procedimientos de compras revisados </w:t>
      </w:r>
      <w:r w:rsidRPr="002B07E3">
        <w:rPr>
          <w:rFonts w:ascii="Arial" w:hAnsi="Arial" w:cs="Arial"/>
          <w:b/>
          <w:bCs/>
          <w:sz w:val="22"/>
          <w:szCs w:val="22"/>
          <w:lang w:val="es-CR"/>
        </w:rPr>
        <w:t>cumplen parcialmente</w:t>
      </w:r>
      <w:r w:rsidRPr="002B07E3">
        <w:rPr>
          <w:rStyle w:val="Refdenotaalpie"/>
          <w:rFonts w:ascii="Arial" w:hAnsi="Arial" w:cs="Arial"/>
          <w:b/>
          <w:bCs/>
          <w:sz w:val="22"/>
          <w:szCs w:val="22"/>
          <w:lang w:val="es-CR"/>
        </w:rPr>
        <w:footnoteReference w:id="1"/>
      </w:r>
      <w:r w:rsidRPr="002B07E3">
        <w:rPr>
          <w:rFonts w:ascii="Arial" w:hAnsi="Arial" w:cs="Arial"/>
          <w:sz w:val="22"/>
          <w:szCs w:val="22"/>
          <w:lang w:val="es-CR"/>
        </w:rPr>
        <w:t xml:space="preserve"> con las disposiciones aplicables </w:t>
      </w:r>
      <w:r w:rsidRPr="002B07E3">
        <w:rPr>
          <w:rFonts w:ascii="Arial" w:hAnsi="Arial" w:cs="Arial"/>
          <w:sz w:val="22"/>
          <w:szCs w:val="22"/>
        </w:rPr>
        <w:t>pues se observaron omisiones e insuficiencias; a saber: ausencia de vinculación de las compras con el plan de adquisiciones, de estudios de mercado para la planificación de las compras y de comprobantes de recepción y de pago de bienes y servicios; así como carencia de algunos requisitos en las decisiones iniciales y en los pliegos de condiciones; también se observó inconsistencia entre los formularios del Sicop y los documentos de los expedientes</w:t>
      </w:r>
      <w:r w:rsidRPr="002B07E3">
        <w:rPr>
          <w:rFonts w:ascii="Arial" w:hAnsi="Arial" w:cs="Arial"/>
          <w:sz w:val="22"/>
          <w:szCs w:val="22"/>
          <w:lang w:val="es-CR"/>
        </w:rPr>
        <w:t>.</w:t>
      </w:r>
    </w:p>
    <w:p w14:paraId="75EA7EB2" w14:textId="77777777" w:rsidR="002B07E3" w:rsidRPr="002B07E3" w:rsidRDefault="002B07E3" w:rsidP="002B07E3">
      <w:pPr>
        <w:pStyle w:val="NormalWeb"/>
        <w:spacing w:before="0" w:beforeAutospacing="0" w:after="0" w:afterAutospacing="0"/>
        <w:jc w:val="both"/>
        <w:rPr>
          <w:rFonts w:ascii="Arial" w:hAnsi="Arial" w:cs="Arial"/>
          <w:sz w:val="22"/>
          <w:szCs w:val="22"/>
          <w:lang w:val="es-CR"/>
        </w:rPr>
      </w:pPr>
      <w:r w:rsidRPr="002B07E3">
        <w:rPr>
          <w:rFonts w:ascii="Arial" w:hAnsi="Arial" w:cs="Arial"/>
          <w:sz w:val="22"/>
          <w:szCs w:val="22"/>
          <w:lang w:val="es-CR"/>
        </w:rPr>
        <w:t>La Auditoría Interna realizó las conferencias</w:t>
      </w:r>
      <w:r w:rsidRPr="002B07E3">
        <w:rPr>
          <w:rFonts w:ascii="Arial" w:hAnsi="Arial" w:cs="Arial"/>
          <w:sz w:val="22"/>
          <w:szCs w:val="22"/>
          <w:vertAlign w:val="superscript"/>
          <w:lang w:val="es-CR"/>
        </w:rPr>
        <w:footnoteReference w:id="2"/>
      </w:r>
      <w:r w:rsidRPr="002B07E3">
        <w:rPr>
          <w:rFonts w:ascii="Arial" w:hAnsi="Arial" w:cs="Arial"/>
          <w:sz w:val="22"/>
          <w:szCs w:val="22"/>
          <w:lang w:val="es-CR"/>
        </w:rPr>
        <w:t xml:space="preserve"> técnica y final de este informe con la División Servicios Compartidos y con la Gerencia, respectivamente, como parte de la comunicación preliminar de los resultados.</w:t>
      </w:r>
    </w:p>
    <w:p w14:paraId="400B5C2A" w14:textId="77777777" w:rsidR="002B07E3" w:rsidRPr="002B07E3" w:rsidRDefault="002B07E3" w:rsidP="002B07E3">
      <w:pPr>
        <w:pStyle w:val="NormalWeb"/>
        <w:spacing w:before="0" w:beforeAutospacing="0" w:after="0" w:afterAutospacing="0"/>
        <w:jc w:val="both"/>
        <w:rPr>
          <w:rFonts w:ascii="Arial" w:hAnsi="Arial" w:cs="Arial"/>
          <w:sz w:val="22"/>
          <w:szCs w:val="22"/>
        </w:rPr>
      </w:pPr>
    </w:p>
    <w:p w14:paraId="0EDB8782" w14:textId="77777777" w:rsidR="002B07E3" w:rsidRPr="002B07E3" w:rsidRDefault="002B07E3" w:rsidP="002B07E3">
      <w:pPr>
        <w:pStyle w:val="NormalWeb"/>
        <w:spacing w:before="0" w:beforeAutospacing="0" w:after="0" w:afterAutospacing="0"/>
        <w:jc w:val="both"/>
        <w:rPr>
          <w:rFonts w:ascii="Arial" w:hAnsi="Arial" w:cs="Arial"/>
          <w:sz w:val="22"/>
          <w:szCs w:val="22"/>
          <w:lang w:val="es-CR"/>
        </w:rPr>
      </w:pPr>
      <w:r w:rsidRPr="002B07E3">
        <w:rPr>
          <w:rFonts w:ascii="Arial" w:hAnsi="Arial" w:cs="Arial"/>
          <w:sz w:val="22"/>
          <w:szCs w:val="22"/>
          <w:lang w:val="es-CR"/>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16EA4E4F" w14:textId="77777777" w:rsidR="002B07E3" w:rsidRPr="002B07E3" w:rsidRDefault="002B07E3" w:rsidP="002B07E3">
      <w:pPr>
        <w:widowControl w:val="0"/>
        <w:rPr>
          <w:rFonts w:ascii="Arial" w:hAnsi="Arial" w:cs="Arial"/>
          <w:szCs w:val="22"/>
        </w:rPr>
      </w:pPr>
    </w:p>
    <w:p w14:paraId="35CAFC80" w14:textId="77777777" w:rsidR="002B07E3" w:rsidRPr="002B07E3" w:rsidRDefault="002B07E3" w:rsidP="002B07E3">
      <w:pPr>
        <w:widowControl w:val="0"/>
        <w:rPr>
          <w:rFonts w:ascii="Arial" w:hAnsi="Arial" w:cs="Arial"/>
          <w:szCs w:val="22"/>
        </w:rPr>
      </w:pPr>
      <w:r w:rsidRPr="002B07E3">
        <w:rPr>
          <w:rFonts w:ascii="Arial" w:hAnsi="Arial" w:cs="Arial"/>
          <w:szCs w:val="22"/>
        </w:rPr>
        <w:lastRenderedPageBreak/>
        <w:t>Las recomendaciones de auditoría deben tratarse con arreglo a las disposiciones de los artículos 36, 37, 38 y 39, según la Ley General de Control Interno No. 8292 publicada en el periódico oficial La Gaceta 169 del 4 de setiembre del 2002</w:t>
      </w:r>
    </w:p>
    <w:p w14:paraId="47457F22" w14:textId="77777777" w:rsidR="002B07E3" w:rsidRPr="002B07E3" w:rsidRDefault="002B07E3" w:rsidP="002B07E3">
      <w:pPr>
        <w:widowControl w:val="0"/>
        <w:rPr>
          <w:rFonts w:ascii="Arial" w:hAnsi="Arial" w:cs="Arial"/>
          <w:szCs w:val="22"/>
        </w:rPr>
      </w:pPr>
    </w:p>
    <w:p w14:paraId="502B23E0" w14:textId="77777777" w:rsidR="002B07E3" w:rsidRPr="002B07E3" w:rsidRDefault="002B07E3" w:rsidP="002B07E3">
      <w:pPr>
        <w:rPr>
          <w:rFonts w:ascii="Arial" w:hAnsi="Arial" w:cs="Arial"/>
          <w:szCs w:val="22"/>
        </w:rPr>
      </w:pPr>
    </w:p>
    <w:p w14:paraId="220C3120" w14:textId="77777777" w:rsidR="002B07E3" w:rsidRPr="002B07E3" w:rsidRDefault="002B07E3" w:rsidP="002B07E3">
      <w:pPr>
        <w:rPr>
          <w:rFonts w:ascii="Arial" w:hAnsi="Arial" w:cs="Arial"/>
          <w:szCs w:val="22"/>
          <w:lang w:val="pt-BR"/>
        </w:rPr>
      </w:pPr>
      <w:r w:rsidRPr="002B07E3">
        <w:rPr>
          <w:noProof/>
          <w:szCs w:val="22"/>
        </w:rPr>
        <w:drawing>
          <wp:anchor distT="0" distB="0" distL="114300" distR="114300" simplePos="0" relativeHeight="251660288" behindDoc="1" locked="0" layoutInCell="1" allowOverlap="1" wp14:anchorId="0126BCAD" wp14:editId="26D0B273">
            <wp:simplePos x="0" y="0"/>
            <wp:positionH relativeFrom="column">
              <wp:posOffset>-213995</wp:posOffset>
            </wp:positionH>
            <wp:positionV relativeFrom="paragraph">
              <wp:posOffset>100965</wp:posOffset>
            </wp:positionV>
            <wp:extent cx="2506980" cy="388620"/>
            <wp:effectExtent l="0" t="0" r="7620" b="0"/>
            <wp:wrapNone/>
            <wp:docPr id="37" name="Imagen 10" descr="Texto&#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Descripción generada automáticamente con confianza media"/>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2B07E3">
        <w:rPr>
          <w:rFonts w:ascii="Arial" w:hAnsi="Arial" w:cs="Arial"/>
          <w:szCs w:val="22"/>
          <w:lang w:val="pt-BR"/>
        </w:rPr>
        <w:t>Atentamente,</w:t>
      </w:r>
    </w:p>
    <w:p w14:paraId="48C56FEB" w14:textId="77777777" w:rsidR="002B07E3" w:rsidRPr="002B07E3" w:rsidRDefault="002B07E3" w:rsidP="002B07E3">
      <w:pPr>
        <w:tabs>
          <w:tab w:val="left" w:pos="3120"/>
        </w:tabs>
        <w:rPr>
          <w:rFonts w:ascii="Arial" w:hAnsi="Arial" w:cs="Arial"/>
          <w:szCs w:val="22"/>
          <w:lang w:val="pt-BR"/>
        </w:rPr>
      </w:pPr>
      <w:r w:rsidRPr="002B07E3">
        <w:rPr>
          <w:rFonts w:ascii="Arial" w:hAnsi="Arial" w:cs="Arial"/>
          <w:szCs w:val="22"/>
          <w:lang w:val="pt-BR"/>
        </w:rPr>
        <w:tab/>
      </w:r>
    </w:p>
    <w:p w14:paraId="5963554C" w14:textId="77777777" w:rsidR="002B07E3" w:rsidRPr="002B07E3" w:rsidRDefault="002B07E3" w:rsidP="002B07E3">
      <w:pPr>
        <w:rPr>
          <w:rFonts w:ascii="Arial" w:hAnsi="Arial" w:cs="Arial"/>
          <w:szCs w:val="22"/>
          <w:lang w:val="pt-BR"/>
        </w:rPr>
      </w:pPr>
    </w:p>
    <w:p w14:paraId="52CC3706" w14:textId="77777777" w:rsidR="002B07E3" w:rsidRPr="002B07E3" w:rsidRDefault="002B07E3" w:rsidP="002B07E3">
      <w:pPr>
        <w:rPr>
          <w:rFonts w:ascii="Arial" w:hAnsi="Arial" w:cs="Arial"/>
          <w:szCs w:val="22"/>
          <w:lang w:val="pt-BR"/>
        </w:rPr>
      </w:pPr>
      <w:r w:rsidRPr="002B07E3">
        <w:rPr>
          <w:rFonts w:ascii="Arial" w:hAnsi="Arial" w:cs="Arial"/>
          <w:szCs w:val="22"/>
          <w:lang w:val="pt-BR"/>
        </w:rPr>
        <w:t>Maribel Lizano Barahona</w:t>
      </w:r>
    </w:p>
    <w:p w14:paraId="7F67C907" w14:textId="77777777" w:rsidR="002B07E3" w:rsidRPr="002B07E3" w:rsidRDefault="002B07E3" w:rsidP="002B07E3">
      <w:pPr>
        <w:rPr>
          <w:rFonts w:ascii="Arial" w:hAnsi="Arial" w:cs="Arial"/>
          <w:b/>
          <w:bCs/>
          <w:szCs w:val="22"/>
          <w:lang w:val="pt-BR"/>
        </w:rPr>
      </w:pPr>
      <w:r w:rsidRPr="002B07E3">
        <w:rPr>
          <w:rFonts w:ascii="Arial" w:hAnsi="Arial" w:cs="Arial"/>
          <w:b/>
          <w:bCs/>
          <w:szCs w:val="22"/>
          <w:lang w:val="pt-BR"/>
        </w:rPr>
        <w:t>Subauditora Interna</w:t>
      </w:r>
    </w:p>
    <w:p w14:paraId="4B98084E" w14:textId="77777777" w:rsidR="002B07E3" w:rsidRDefault="002B07E3" w:rsidP="002B07E3">
      <w:pPr>
        <w:rPr>
          <w:rFonts w:ascii="Arial" w:hAnsi="Arial" w:cs="Arial"/>
          <w:b/>
          <w:bCs/>
          <w:lang w:val="pt-BR"/>
        </w:rPr>
      </w:pPr>
    </w:p>
    <w:p w14:paraId="22836E6E" w14:textId="77777777" w:rsidR="002B07E3" w:rsidRPr="002B07E3" w:rsidRDefault="002B07E3" w:rsidP="002B07E3">
      <w:pPr>
        <w:pStyle w:val="CC"/>
      </w:pPr>
    </w:p>
    <w:p w14:paraId="2730407D" w14:textId="71ECF725" w:rsidR="002B07E3" w:rsidRPr="002B07E3" w:rsidRDefault="002B07E3" w:rsidP="002B07E3">
      <w:pPr>
        <w:pStyle w:val="CC"/>
      </w:pPr>
      <w:r w:rsidRPr="002B07E3">
        <w:t>C</w:t>
      </w:r>
      <w:r>
        <w:t>c</w:t>
      </w:r>
      <w:r w:rsidRPr="002B07E3">
        <w:t>.</w:t>
      </w:r>
      <w:r w:rsidRPr="002B07E3">
        <w:tab/>
        <w:t>División Servicios Compartidos</w:t>
      </w:r>
    </w:p>
    <w:p w14:paraId="2038D3F1" w14:textId="445C85C4" w:rsidR="004F655C" w:rsidRDefault="004F655C" w:rsidP="0085692C">
      <w:pPr>
        <w:pStyle w:val="Negrita"/>
      </w:pPr>
    </w:p>
    <w:p w14:paraId="3F278524" w14:textId="77777777" w:rsidR="00577A95" w:rsidRDefault="00577A95" w:rsidP="0085692C">
      <w:pPr>
        <w:pStyle w:val="Negrita"/>
      </w:pPr>
    </w:p>
    <w:p w14:paraId="2AB4F41D" w14:textId="77777777" w:rsidR="002307FE" w:rsidRPr="002307FE" w:rsidRDefault="002307FE" w:rsidP="002307FE"/>
    <w:p w14:paraId="7B05CBF5" w14:textId="77777777" w:rsidR="002307FE" w:rsidRPr="002307FE" w:rsidRDefault="002307FE" w:rsidP="002307FE"/>
    <w:p w14:paraId="286E6486" w14:textId="77777777" w:rsidR="002307FE" w:rsidRPr="002307FE" w:rsidRDefault="002307FE" w:rsidP="002307FE"/>
    <w:bookmarkStart w:id="0" w:name="_MON_1792926575"/>
    <w:bookmarkEnd w:id="0"/>
    <w:p w14:paraId="2E133F86" w14:textId="1B8F04EE" w:rsidR="002307FE" w:rsidRPr="002307FE" w:rsidRDefault="00F92A3F" w:rsidP="002B07E3">
      <w:pPr>
        <w:jc w:val="center"/>
      </w:pPr>
      <w:r>
        <w:object w:dxaOrig="1508" w:dyaOrig="984" w14:anchorId="58BCDC6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9" type="#_x0000_t75" style="width:75.4pt;height:49.2pt" o:ole="">
            <v:imagedata r:id="rId15" o:title=""/>
          </v:shape>
          <o:OLEObject Type="Embed" ProgID="Word.Document.12" ShapeID="_x0000_i1029" DrawAspect="Icon" ObjectID="_1792926608" r:id="rId16">
            <o:FieldCodes>\s</o:FieldCodes>
          </o:OLEObject>
        </w:object>
      </w:r>
    </w:p>
    <w:p w14:paraId="3378BF2A" w14:textId="77777777" w:rsidR="002307FE" w:rsidRPr="002307FE" w:rsidRDefault="002307FE" w:rsidP="002307FE"/>
    <w:p w14:paraId="3A4A6CAC" w14:textId="77777777" w:rsidR="002307FE" w:rsidRDefault="002307FE" w:rsidP="002307FE"/>
    <w:p w14:paraId="5437E816" w14:textId="77777777" w:rsidR="002307FE" w:rsidRPr="002307FE" w:rsidRDefault="002307FE" w:rsidP="002307FE"/>
    <w:p w14:paraId="7FCF7984" w14:textId="77777777" w:rsidR="002307FE" w:rsidRDefault="002307FE" w:rsidP="002307FE"/>
    <w:p w14:paraId="5575C1E0" w14:textId="77777777" w:rsidR="002307FE" w:rsidRDefault="002307FE" w:rsidP="002307FE"/>
    <w:p w14:paraId="219B9135" w14:textId="77777777" w:rsidR="00A26E9E" w:rsidRPr="002307FE" w:rsidRDefault="00A26E9E" w:rsidP="002307FE"/>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1955896" w14:textId="77777777" w:rsidR="002B07E3" w:rsidRDefault="002B07E3" w:rsidP="00D43D57">
      <w:r>
        <w:separator/>
      </w:r>
    </w:p>
  </w:endnote>
  <w:endnote w:type="continuationSeparator" w:id="0">
    <w:p w14:paraId="55A8465F" w14:textId="77777777" w:rsidR="002B07E3" w:rsidRDefault="002B07E3"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32D10A8" w14:textId="12932406" w:rsidR="00EC7A70" w:rsidRDefault="002B07E3">
    <w:pPr>
      <w:pStyle w:val="Piedepgina"/>
    </w:pPr>
    <w:r>
      <w:rPr>
        <w:noProof/>
      </w:rPr>
      <mc:AlternateContent>
        <mc:Choice Requires="wps">
          <w:drawing>
            <wp:anchor distT="0" distB="0" distL="0" distR="0" simplePos="0" relativeHeight="251698176" behindDoc="0" locked="0" layoutInCell="1" allowOverlap="1" wp14:anchorId="31D9C509" wp14:editId="149D1F81">
              <wp:simplePos x="635" y="635"/>
              <wp:positionH relativeFrom="page">
                <wp:align>center</wp:align>
              </wp:positionH>
              <wp:positionV relativeFrom="page">
                <wp:align>bottom</wp:align>
              </wp:positionV>
              <wp:extent cx="609600" cy="345440"/>
              <wp:effectExtent l="0" t="0" r="0" b="0"/>
              <wp:wrapNone/>
              <wp:docPr id="1454672540"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65929F24" w14:textId="44F027FB" w:rsidR="002B07E3" w:rsidRPr="002B07E3" w:rsidRDefault="002B07E3" w:rsidP="002B07E3">
                          <w:pPr>
                            <w:rPr>
                              <w:rFonts w:ascii="Calibri" w:eastAsia="Calibri" w:hAnsi="Calibri" w:cs="Calibri"/>
                              <w:noProof/>
                              <w:color w:val="000000"/>
                              <w:sz w:val="20"/>
                              <w:szCs w:val="20"/>
                            </w:rPr>
                          </w:pPr>
                          <w:r w:rsidRPr="002B07E3">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1D9C509" id="_x0000_t202" coordsize="21600,21600" o:spt="202" path="m,l,21600r21600,l21600,xe">
              <v:stroke joinstyle="miter"/>
              <v:path gradientshapeok="t" o:connecttype="rect"/>
            </v:shapetype>
            <v:shape id="Cuadro de texto 2" o:spid="_x0000_s1026" type="#_x0000_t202" alt="Uso Interno"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YctMCgIAABUEAAAOAAAAZHJzL2Uyb0RvYy54bWysU01v2zAMvQ/YfxB0X+x0abAacYqsRYYB&#10;QVsgHXpWZDk2IIkCpcTOfv0oxW66bqdhF5kmKX6897S47Y1mR4W+BVvy6STnTFkJVWv3Jf/xvP70&#10;hTMfhK2EBqtKflKe3y4/flh0rlBX0ICuFDIqYn3RuZI3Ibgiy7xslBF+Ak5ZCtaARgT6xX1Woeio&#10;utHZVZ7Psw6wcghSeU/e+3OQL1P9ulYyPNa1V4HpktNsIZ2Yzl08s+VCFHsUrmnlMIb4hymMaC01&#10;fS11L4JgB2z/KGVaieChDhMJJoO6bqVKO9A20/zdNttGOJV2IXC8e4XJ/7+y8uG4dU/IQv8VeiIw&#10;AtI5X3hyxn36Gk380qSM4gTh6RU21QcmyTnPb+Y5RSSFPs+uZ7MEa3a57NCHbwoMi0bJkVhJYInj&#10;xgdqSKljSuxlYd1qnZjR9jcHJUZPdpkwWqHf9cPYO6hOtA3CmWjv5Lqlnhvhw5NAYpbGJLWGRzpq&#10;DV3JYbA4awB//s0f8wlwinLWkVJKbknKnOnvloiIohoNHI1dMqY3+XXExR7MHZD+pvQUnEwmeTHo&#10;0awRzAvpeBUbUUhYSe1KvhvNu3CWLL0DqVarlET6cSJs7NbJWDriFEF87l8EugHpQBQ9wCgjUbwD&#10;/Jwbb3q3OgSCPbERMT0DOUBN2kskDe8kivvtf8q6vOblLwAAAP//AwBQSwMEFAAGAAgAAAAhACnj&#10;p/vZAAAAAwEAAA8AAABkcnMvZG93bnJldi54bWxMj8FOwzAMhu9IvENkJG4sZRsTlKYTmsRpCGkb&#10;F25Z4rWFxqkad+veHsNlXCz9+q3Pn4vlGFp1xD41kQzcTzJQSC76hioDH7vXu0dQiS1520ZCA2dM&#10;sCyvrwqb+3iiDR63XCmBUMqtgZq5y7VOrsZg0yR2SNIdYh8sS+wr7Xt7Enho9TTLFjrYhuRCbTtc&#10;1ei+t0Mw8LDht+GddrPPcXr+WncrNzusnTG3N+PLMyjGkS/L8Ksv6lCK0z4O5JNqDcgj/Dele1pI&#10;2gt3PgddFvq/e/kDAAD//wMAUEsBAi0AFAAGAAgAAAAhALaDOJL+AAAA4QEAABMAAAAAAAAAAAAA&#10;AAAAAAAAAFtDb250ZW50X1R5cGVzXS54bWxQSwECLQAUAAYACAAAACEAOP0h/9YAAACUAQAACwAA&#10;AAAAAAAAAAAAAAAvAQAAX3JlbHMvLnJlbHNQSwECLQAUAAYACAAAACEAnWHLTAoCAAAVBAAADgAA&#10;AAAAAAAAAAAAAAAuAgAAZHJzL2Uyb0RvYy54bWxQSwECLQAUAAYACAAAACEAKeOn+9kAAAADAQAA&#10;DwAAAAAAAAAAAAAAAABkBAAAZHJzL2Rvd25yZXYueG1sUEsFBgAAAAAEAAQA8wAAAGoFAAAAAA==&#10;" filled="f" stroked="f">
              <v:textbox style="mso-fit-shape-to-text:t" inset="0,0,0,15pt">
                <w:txbxContent>
                  <w:p w14:paraId="65929F24" w14:textId="44F027FB" w:rsidR="002B07E3" w:rsidRPr="002B07E3" w:rsidRDefault="002B07E3" w:rsidP="002B07E3">
                    <w:pPr>
                      <w:rPr>
                        <w:rFonts w:ascii="Calibri" w:eastAsia="Calibri" w:hAnsi="Calibri" w:cs="Calibri"/>
                        <w:noProof/>
                        <w:color w:val="000000"/>
                        <w:sz w:val="20"/>
                        <w:szCs w:val="20"/>
                      </w:rPr>
                    </w:pPr>
                    <w:r w:rsidRPr="002B07E3">
                      <w:rPr>
                        <w:rFonts w:ascii="Calibri" w:eastAsia="Calibri" w:hAnsi="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6665206" w14:textId="05E848E5" w:rsidR="002307FE" w:rsidRDefault="002B07E3"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3B41319D" wp14:editId="0CBA638D">
              <wp:simplePos x="635" y="635"/>
              <wp:positionH relativeFrom="page">
                <wp:align>center</wp:align>
              </wp:positionH>
              <wp:positionV relativeFrom="page">
                <wp:align>bottom</wp:align>
              </wp:positionV>
              <wp:extent cx="609600" cy="345440"/>
              <wp:effectExtent l="0" t="0" r="0" b="0"/>
              <wp:wrapNone/>
              <wp:docPr id="1184520605"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17F66053" w14:textId="61DA19A8" w:rsidR="002B07E3" w:rsidRPr="002B07E3" w:rsidRDefault="002B07E3" w:rsidP="002B07E3">
                          <w:pPr>
                            <w:rPr>
                              <w:rFonts w:ascii="Calibri" w:eastAsia="Calibri" w:hAnsi="Calibri" w:cs="Calibri"/>
                              <w:noProof/>
                              <w:color w:val="000000"/>
                              <w:sz w:val="20"/>
                              <w:szCs w:val="20"/>
                            </w:rPr>
                          </w:pPr>
                          <w:r w:rsidRPr="002B07E3">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B41319D" id="_x0000_t202" coordsize="21600,21600" o:spt="202" path="m,l,21600r21600,l21600,xe">
              <v:stroke joinstyle="miter"/>
              <v:path gradientshapeok="t" o:connecttype="rect"/>
            </v:shapetype>
            <v:shape id="Cuadro de texto 3" o:spid="_x0000_s1027" type="#_x0000_t202" alt="Uso Interno"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piDAIAABwEAAAOAAAAZHJzL2Uyb0RvYy54bWysU01v2zAMvQ/YfxB0X+x0abAacYqsRYYB&#10;QVsgHXpWZCk2YIkCpcTOfv0oJU66tqdhF5kmKX689zS77U3L9gp9A7bk41HOmbISqsZuS/7refnl&#10;G2c+CFuJFqwq+UF5fjv//GnWuUJdQQ1tpZBREeuLzpW8DsEVWeZlrYzwI3DKUlADGhHoF7dZhaKj&#10;6qbNrvJ8mnWAlUOQynvy3h+DfJ7qa61keNTaq8DaktNsIZ2Yzk08s/lMFFsUrm7kaQzxD1MY0Vhq&#10;ei51L4JgO2zelTKNRPCgw0iCyUDrRqq0A20zzt9ss66FU2kXAse7M0z+/5WVD/u1e0IW+u/QE4ER&#10;kM75wpMz7tNrNPFLkzKKE4SHM2yqD0ySc5rfTHOKSAp9nVxPJgnW7HLZoQ8/FBgWjZIjsZLAEvuV&#10;D9SQUoeU2MvCsmnbxExr/3JQYvRklwmjFfpNz5rq1fQbqA60FMKRb+/ksqHWK+HDk0AimKYl0YZH&#10;OnQLXcnhZHFWA/7+yB/zCXeKctaRYEpuSdGctT8t8RG1NRg4GJtkjG/y6wiP3Zk7IBmO6UU4mUzy&#10;YmgHUyOYF5LzIjaikLCS2pV8M5h34ahceg5SLRYpiWTkRFjZtZOxdIQrYvncvwh0J8ADMfUAg5pE&#10;8Qb3Y2686d1iFwj9REqE9gjkCXGSYOLq9Fyixl//p6zLo57/AQAA//8DAFBLAwQUAAYACAAAACEA&#10;KeOn+9kAAAADAQAADwAAAGRycy9kb3ducmV2LnhtbEyPwU7DMAyG70i8Q2QkbixlGxOUphOaxGkI&#10;aRsXblnitYXGqRp3694ew2VcLP36rc+fi+UYWnXEPjWRDNxPMlBILvqGKgMfu9e7R1CJLXnbRkID&#10;Z0ywLK+vCpv7eKINHrdcKYFQyq2BmrnLtU6uxmDTJHZI0h1iHyxL7Cvte3sSeGj1NMsWOtiG5EJt&#10;O1zV6L63QzDwsOG34Z12s89xev5adys3O6ydMbc348szKMaRL8vwqy/qUIrTPg7kk2oNyCP8N6V7&#10;WkjaC3c+B10W+r97+QMAAP//AwBQSwECLQAUAAYACAAAACEAtoM4kv4AAADhAQAAEwAAAAAAAAAA&#10;AAAAAAAAAAAAW0NvbnRlbnRfVHlwZXNdLnhtbFBLAQItABQABgAIAAAAIQA4/SH/1gAAAJQBAAAL&#10;AAAAAAAAAAAAAAAAAC8BAABfcmVscy8ucmVsc1BLAQItABQABgAIAAAAIQDjb+piDAIAABwEAAAO&#10;AAAAAAAAAAAAAAAAAC4CAABkcnMvZTJvRG9jLnhtbFBLAQItABQABgAIAAAAIQAp46f72QAAAAMB&#10;AAAPAAAAAAAAAAAAAAAAAGYEAABkcnMvZG93bnJldi54bWxQSwUGAAAAAAQABADzAAAAbAUAAAAA&#10;" filled="f" stroked="f">
              <v:textbox style="mso-fit-shape-to-text:t" inset="0,0,0,15pt">
                <w:txbxContent>
                  <w:p w14:paraId="17F66053" w14:textId="61DA19A8" w:rsidR="002B07E3" w:rsidRPr="002B07E3" w:rsidRDefault="002B07E3" w:rsidP="002B07E3">
                    <w:pPr>
                      <w:rPr>
                        <w:rFonts w:ascii="Calibri" w:eastAsia="Calibri" w:hAnsi="Calibri" w:cs="Calibri"/>
                        <w:noProof/>
                        <w:color w:val="000000"/>
                        <w:sz w:val="20"/>
                        <w:szCs w:val="20"/>
                      </w:rPr>
                    </w:pPr>
                    <w:r w:rsidRPr="002B07E3">
                      <w:rPr>
                        <w:rFonts w:ascii="Calibri" w:eastAsia="Calibri" w:hAnsi="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0DD4A723C1E74914804775D8F17D573C"/>
        </w:placeholder>
        <w:text/>
      </w:sdtPr>
      <w:sdtEndPr/>
      <w:sdtContent>
        <w:r>
          <w:t>AI-0207-2024</w:t>
        </w:r>
      </w:sdtContent>
    </w:sdt>
  </w:p>
  <w:p w14:paraId="5E658526"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7B1DBE4"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7BDB04CC" wp14:editId="1C540318">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E1E2424"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55D59AA"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09458768" w14:textId="77777777" w:rsidR="00D2424F" w:rsidRDefault="00D2424F" w:rsidP="00FA54DF">
                          <w:pPr>
                            <w:rPr>
                              <w:color w:val="003A68"/>
                              <w:sz w:val="14"/>
                              <w:szCs w:val="14"/>
                            </w:rPr>
                          </w:pPr>
                          <w:r w:rsidRPr="00FA54DF">
                            <w:rPr>
                              <w:color w:val="003A68"/>
                              <w:sz w:val="14"/>
                              <w:szCs w:val="14"/>
                            </w:rPr>
                            <w:t>Apdo. 10058-1000</w:t>
                          </w:r>
                        </w:p>
                        <w:p w14:paraId="4B68608B" w14:textId="77777777" w:rsidR="00D2424F" w:rsidRDefault="00D2424F" w:rsidP="00FA54DF">
                          <w:pPr>
                            <w:rPr>
                              <w:color w:val="003A68"/>
                              <w:sz w:val="14"/>
                              <w:szCs w:val="14"/>
                            </w:rPr>
                          </w:pPr>
                          <w:r w:rsidRPr="00FA54DF">
                            <w:rPr>
                              <w:color w:val="003A68"/>
                              <w:sz w:val="14"/>
                              <w:szCs w:val="14"/>
                            </w:rPr>
                            <w:t>Av. 1 y Central, Calles 2 y 4</w:t>
                          </w:r>
                        </w:p>
                        <w:p w14:paraId="7E4CA46F"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BDB04CC"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3E1E2424"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55D59AA"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09458768" w14:textId="77777777" w:rsidR="00D2424F" w:rsidRDefault="00D2424F" w:rsidP="00FA54DF">
                    <w:pPr>
                      <w:rPr>
                        <w:color w:val="003A68"/>
                        <w:sz w:val="14"/>
                        <w:szCs w:val="14"/>
                      </w:rPr>
                    </w:pPr>
                    <w:r w:rsidRPr="00FA54DF">
                      <w:rPr>
                        <w:color w:val="003A68"/>
                        <w:sz w:val="14"/>
                        <w:szCs w:val="14"/>
                      </w:rPr>
                      <w:t>Apdo. 10058-1000</w:t>
                    </w:r>
                  </w:p>
                  <w:p w14:paraId="4B68608B" w14:textId="77777777" w:rsidR="00D2424F" w:rsidRDefault="00D2424F" w:rsidP="00FA54DF">
                    <w:pPr>
                      <w:rPr>
                        <w:color w:val="003A68"/>
                        <w:sz w:val="14"/>
                        <w:szCs w:val="14"/>
                      </w:rPr>
                    </w:pPr>
                    <w:r w:rsidRPr="00FA54DF">
                      <w:rPr>
                        <w:color w:val="003A68"/>
                        <w:sz w:val="14"/>
                        <w:szCs w:val="14"/>
                      </w:rPr>
                      <w:t>Av. 1 y Central, Calles 2 y 4</w:t>
                    </w:r>
                  </w:p>
                  <w:p w14:paraId="7E4CA46F"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5E07624B" wp14:editId="5C52C863">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52A4A97" w14:textId="5D73FDB7" w:rsidR="00F64992" w:rsidRDefault="002B07E3"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45D939A9" wp14:editId="53018040">
              <wp:simplePos x="1409700" y="9286875"/>
              <wp:positionH relativeFrom="page">
                <wp:align>center</wp:align>
              </wp:positionH>
              <wp:positionV relativeFrom="page">
                <wp:align>bottom</wp:align>
              </wp:positionV>
              <wp:extent cx="609600" cy="345440"/>
              <wp:effectExtent l="0" t="0" r="0" b="0"/>
              <wp:wrapNone/>
              <wp:docPr id="2088602235"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001C7430" w14:textId="5EA20790" w:rsidR="002B07E3" w:rsidRPr="002B07E3" w:rsidRDefault="002B07E3" w:rsidP="002B07E3">
                          <w:pPr>
                            <w:rPr>
                              <w:rFonts w:ascii="Calibri" w:eastAsia="Calibri" w:hAnsi="Calibri" w:cs="Calibri"/>
                              <w:noProof/>
                              <w:color w:val="000000"/>
                              <w:sz w:val="20"/>
                              <w:szCs w:val="20"/>
                            </w:rPr>
                          </w:pPr>
                          <w:r w:rsidRPr="002B07E3">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5D939A9" id="_x0000_t202" coordsize="21600,21600" o:spt="202" path="m,l,21600r21600,l21600,xe">
              <v:stroke joinstyle="miter"/>
              <v:path gradientshapeok="t" o:connecttype="rect"/>
            </v:shapetype>
            <v:shape id="Cuadro de texto 1" o:spid="_x0000_s1029" type="#_x0000_t202" alt="Uso Interno"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filled="f" stroked="f">
              <v:textbox style="mso-fit-shape-to-text:t" inset="0,0,0,15pt">
                <w:txbxContent>
                  <w:p w14:paraId="001C7430" w14:textId="5EA20790" w:rsidR="002B07E3" w:rsidRPr="002B07E3" w:rsidRDefault="002B07E3" w:rsidP="002B07E3">
                    <w:pPr>
                      <w:rPr>
                        <w:rFonts w:ascii="Calibri" w:eastAsia="Calibri" w:hAnsi="Calibri" w:cs="Calibri"/>
                        <w:noProof/>
                        <w:color w:val="000000"/>
                        <w:sz w:val="20"/>
                        <w:szCs w:val="20"/>
                      </w:rPr>
                    </w:pPr>
                    <w:r w:rsidRPr="002B07E3">
                      <w:rPr>
                        <w:rFonts w:ascii="Calibri" w:eastAsia="Calibri" w:hAnsi="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77255646" wp14:editId="6E6BA36D">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853D237"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2B47EF7"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2177B4A8" w14:textId="77777777" w:rsidR="00D2424F" w:rsidRDefault="00D2424F">
                          <w:pPr>
                            <w:rPr>
                              <w:color w:val="003A68"/>
                              <w:sz w:val="14"/>
                              <w:szCs w:val="14"/>
                            </w:rPr>
                          </w:pPr>
                          <w:r w:rsidRPr="00FA54DF">
                            <w:rPr>
                              <w:color w:val="003A68"/>
                              <w:sz w:val="14"/>
                              <w:szCs w:val="14"/>
                            </w:rPr>
                            <w:t>Apdo. 10058-1000</w:t>
                          </w:r>
                        </w:p>
                        <w:p w14:paraId="085A4C3A" w14:textId="77777777" w:rsidR="00B65442" w:rsidRDefault="00B65442" w:rsidP="00B65442">
                          <w:pPr>
                            <w:rPr>
                              <w:color w:val="003A68"/>
                              <w:sz w:val="14"/>
                              <w:szCs w:val="14"/>
                            </w:rPr>
                          </w:pPr>
                          <w:r w:rsidRPr="00FA54DF">
                            <w:rPr>
                              <w:color w:val="003A68"/>
                              <w:sz w:val="14"/>
                              <w:szCs w:val="14"/>
                            </w:rPr>
                            <w:t>Av. 1 y Central, Calles 2 y 4</w:t>
                          </w:r>
                        </w:p>
                        <w:p w14:paraId="0B2B1395"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7255646"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7853D237"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2B47EF7"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2177B4A8" w14:textId="77777777" w:rsidR="00D2424F" w:rsidRDefault="00D2424F">
                    <w:pPr>
                      <w:rPr>
                        <w:color w:val="003A68"/>
                        <w:sz w:val="14"/>
                        <w:szCs w:val="14"/>
                      </w:rPr>
                    </w:pPr>
                    <w:r w:rsidRPr="00FA54DF">
                      <w:rPr>
                        <w:color w:val="003A68"/>
                        <w:sz w:val="14"/>
                        <w:szCs w:val="14"/>
                      </w:rPr>
                      <w:t>Apdo. 10058-1000</w:t>
                    </w:r>
                  </w:p>
                  <w:p w14:paraId="085A4C3A" w14:textId="77777777" w:rsidR="00B65442" w:rsidRDefault="00B65442" w:rsidP="00B65442">
                    <w:pPr>
                      <w:rPr>
                        <w:color w:val="003A68"/>
                        <w:sz w:val="14"/>
                        <w:szCs w:val="14"/>
                      </w:rPr>
                    </w:pPr>
                    <w:r w:rsidRPr="00FA54DF">
                      <w:rPr>
                        <w:color w:val="003A68"/>
                        <w:sz w:val="14"/>
                        <w:szCs w:val="14"/>
                      </w:rPr>
                      <w:t>Av. 1 y Central, Calles 2 y 4</w:t>
                    </w:r>
                  </w:p>
                  <w:p w14:paraId="0B2B1395"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3269914C" wp14:editId="16F7DE76">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27C3296"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31AD7305"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EB2D0B2" w14:textId="77777777" w:rsidR="002B07E3" w:rsidRDefault="002B07E3" w:rsidP="00D43D57">
      <w:r>
        <w:separator/>
      </w:r>
    </w:p>
  </w:footnote>
  <w:footnote w:type="continuationSeparator" w:id="0">
    <w:p w14:paraId="349461B1" w14:textId="77777777" w:rsidR="002B07E3" w:rsidRDefault="002B07E3" w:rsidP="00D43D57">
      <w:r>
        <w:continuationSeparator/>
      </w:r>
    </w:p>
  </w:footnote>
  <w:footnote w:id="1">
    <w:p w14:paraId="794A8FFC" w14:textId="01BA24DB" w:rsidR="002B07E3" w:rsidRPr="009B0E15" w:rsidRDefault="002B07E3" w:rsidP="002B07E3">
      <w:pPr>
        <w:pStyle w:val="NormalWeb"/>
        <w:spacing w:before="0" w:beforeAutospacing="0" w:after="0" w:afterAutospacing="0"/>
      </w:pPr>
      <w:r w:rsidRPr="009B0E15">
        <w:rPr>
          <w:rStyle w:val="Refdenotaalpie"/>
          <w:rFonts w:ascii="Arial" w:hAnsi="Arial" w:cs="Arial"/>
          <w:sz w:val="16"/>
          <w:szCs w:val="16"/>
          <w:lang w:val="es-CR" w:eastAsia="es-CR"/>
        </w:rPr>
        <w:footnoteRef/>
      </w:r>
      <w:r>
        <w:rPr>
          <w:rFonts w:ascii="Arial" w:hAnsi="Arial" w:cs="Arial"/>
          <w:sz w:val="16"/>
          <w:szCs w:val="16"/>
          <w:lang w:val="es-CR" w:eastAsia="es-CR"/>
        </w:rPr>
        <w:t xml:space="preserve"> </w:t>
      </w:r>
      <w:r w:rsidRPr="009B0E15">
        <w:rPr>
          <w:rFonts w:ascii="Arial" w:hAnsi="Arial" w:cs="Arial"/>
          <w:sz w:val="16"/>
          <w:szCs w:val="16"/>
          <w:lang w:val="es-CR" w:eastAsia="es-CR"/>
        </w:rPr>
        <w:t>Indica que los resultados obtenidos de los procedimientos efectuados por la Auditoría satisfacen algunos de los criterios evaluados</w:t>
      </w:r>
      <w:r>
        <w:rPr>
          <w:rFonts w:ascii="Arial" w:hAnsi="Arial" w:cs="Arial"/>
          <w:sz w:val="16"/>
          <w:szCs w:val="16"/>
          <w:lang w:val="es-CR" w:eastAsia="es-CR"/>
        </w:rPr>
        <w:t>.</w:t>
      </w:r>
      <w:r>
        <w:rPr>
          <w:rFonts w:ascii="Segoe UI" w:hAnsi="Segoe UI" w:cs="Segoe UI"/>
        </w:rPr>
        <w:t xml:space="preserve"> </w:t>
      </w:r>
    </w:p>
  </w:footnote>
  <w:footnote w:id="2">
    <w:p w14:paraId="3C82AECF" w14:textId="77777777" w:rsidR="002B07E3" w:rsidRPr="00A223D3" w:rsidRDefault="002B07E3" w:rsidP="002B07E3">
      <w:pPr>
        <w:pStyle w:val="Textonotapie"/>
        <w:rPr>
          <w:rFonts w:ascii="Arial" w:hAnsi="Arial" w:cs="Arial"/>
          <w:sz w:val="16"/>
          <w:szCs w:val="16"/>
        </w:rPr>
      </w:pPr>
      <w:r w:rsidRPr="00A223D3">
        <w:rPr>
          <w:rStyle w:val="Refdenotaalpie"/>
          <w:rFonts w:ascii="Arial" w:hAnsi="Arial" w:cs="Arial"/>
          <w:sz w:val="16"/>
          <w:szCs w:val="16"/>
        </w:rPr>
        <w:footnoteRef/>
      </w:r>
      <w:r w:rsidRPr="00A223D3">
        <w:rPr>
          <w:rFonts w:ascii="Arial" w:hAnsi="Arial" w:cs="Arial"/>
          <w:sz w:val="16"/>
          <w:szCs w:val="16"/>
        </w:rPr>
        <w:t xml:space="preserve"> Artículo 35 del Reglamento de Organización y Funcionamiento de la Auditoría Interna y oficios AI-0092-2021 y AI-0120-2022 del 24/5/2021 y del 16/8/2022, respectivamente.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3357D83"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9D96B26"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034ECCA6" wp14:editId="010D9C61">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0234DED4" wp14:editId="41552E38">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9BB7885"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6EDE6271" wp14:editId="64737924">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3CFB5017" wp14:editId="103C5F6B">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2099517794">
    <w:abstractNumId w:val="10"/>
  </w:num>
  <w:num w:numId="2" w16cid:durableId="1567764535">
    <w:abstractNumId w:val="11"/>
  </w:num>
  <w:num w:numId="3" w16cid:durableId="1680886179">
    <w:abstractNumId w:val="9"/>
  </w:num>
  <w:num w:numId="4" w16cid:durableId="421611561">
    <w:abstractNumId w:val="7"/>
  </w:num>
  <w:num w:numId="5" w16cid:durableId="1389107713">
    <w:abstractNumId w:val="6"/>
  </w:num>
  <w:num w:numId="6" w16cid:durableId="1791700477">
    <w:abstractNumId w:val="5"/>
  </w:num>
  <w:num w:numId="7" w16cid:durableId="1972666086">
    <w:abstractNumId w:val="4"/>
  </w:num>
  <w:num w:numId="8" w16cid:durableId="1769543895">
    <w:abstractNumId w:val="8"/>
  </w:num>
  <w:num w:numId="9" w16cid:durableId="157964303">
    <w:abstractNumId w:val="3"/>
  </w:num>
  <w:num w:numId="10" w16cid:durableId="931469602">
    <w:abstractNumId w:val="2"/>
  </w:num>
  <w:num w:numId="11" w16cid:durableId="2095395216">
    <w:abstractNumId w:val="1"/>
  </w:num>
  <w:num w:numId="12" w16cid:durableId="23031656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2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B07E3"/>
    <w:rsid w:val="000064A4"/>
    <w:rsid w:val="000235B5"/>
    <w:rsid w:val="00026C85"/>
    <w:rsid w:val="000439A6"/>
    <w:rsid w:val="00060C03"/>
    <w:rsid w:val="000646DD"/>
    <w:rsid w:val="00081865"/>
    <w:rsid w:val="00082968"/>
    <w:rsid w:val="000A4501"/>
    <w:rsid w:val="000E0AC6"/>
    <w:rsid w:val="001322B4"/>
    <w:rsid w:val="0016220C"/>
    <w:rsid w:val="001653C6"/>
    <w:rsid w:val="0019183E"/>
    <w:rsid w:val="001946F4"/>
    <w:rsid w:val="001A43C4"/>
    <w:rsid w:val="001A6574"/>
    <w:rsid w:val="001C5806"/>
    <w:rsid w:val="00205B53"/>
    <w:rsid w:val="002307FE"/>
    <w:rsid w:val="00230C67"/>
    <w:rsid w:val="00243EC6"/>
    <w:rsid w:val="002645B7"/>
    <w:rsid w:val="00282E32"/>
    <w:rsid w:val="002B07E3"/>
    <w:rsid w:val="002C56A4"/>
    <w:rsid w:val="002D2D2E"/>
    <w:rsid w:val="002E2EA9"/>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27769"/>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81531"/>
    <w:rsid w:val="00C9305E"/>
    <w:rsid w:val="00D03728"/>
    <w:rsid w:val="00D06E99"/>
    <w:rsid w:val="00D102F8"/>
    <w:rsid w:val="00D10AD8"/>
    <w:rsid w:val="00D13CED"/>
    <w:rsid w:val="00D2424F"/>
    <w:rsid w:val="00D31949"/>
    <w:rsid w:val="00D32808"/>
    <w:rsid w:val="00D43D57"/>
    <w:rsid w:val="00D54C08"/>
    <w:rsid w:val="00D55CA3"/>
    <w:rsid w:val="00D57D1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92A3F"/>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0930A8EE"/>
  <w15:docId w15:val="{8B08B394-958E-43B6-87D2-2A547E7D7D6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2B07E3"/>
    <w:pPr>
      <w:spacing w:before="100" w:beforeAutospacing="1" w:after="100" w:afterAutospacing="1"/>
      <w:jc w:val="left"/>
    </w:pPr>
    <w:rPr>
      <w:rFonts w:ascii="Times New Roman" w:hAnsi="Times New Roman"/>
      <w:sz w:val="24"/>
      <w:lang w:val="es-MX" w:eastAsia="es-MX"/>
    </w:rPr>
  </w:style>
  <w:style w:type="paragraph" w:styleId="Textonotapie">
    <w:name w:val="footnote text"/>
    <w:aliases w:val=" Car Car,Car Car, Car Char,Car,Car Char, Car"/>
    <w:basedOn w:val="Normal"/>
    <w:link w:val="TextonotapieCar"/>
    <w:uiPriority w:val="99"/>
    <w:locked/>
    <w:rsid w:val="002B07E3"/>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uiPriority w:val="99"/>
    <w:rsid w:val="002B07E3"/>
    <w:rPr>
      <w:rFonts w:ascii="Times New Roman" w:eastAsia="Times New Roman" w:hAnsi="Times New Roman"/>
    </w:rPr>
  </w:style>
  <w:style w:type="character" w:styleId="Refdenotaalpie">
    <w:name w:val="footnote reference"/>
    <w:uiPriority w:val="99"/>
    <w:locked/>
    <w:rsid w:val="002B07E3"/>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0DD4A723C1E74914804775D8F17D573C"/>
        <w:category>
          <w:name w:val="General"/>
          <w:gallery w:val="placeholder"/>
        </w:category>
        <w:types>
          <w:type w:val="bbPlcHdr"/>
        </w:types>
        <w:behaviors>
          <w:behavior w:val="content"/>
        </w:behaviors>
        <w:guid w:val="{DC00044B-659B-4629-8071-8D779E236612}"/>
      </w:docPartPr>
      <w:docPartBody>
        <w:p w:rsidR="00A34A5A" w:rsidRDefault="00A34A5A">
          <w:pPr>
            <w:pStyle w:val="0DD4A723C1E74914804775D8F17D573C"/>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34A5A"/>
    <w:rsid w:val="00527769"/>
    <w:rsid w:val="00A34A5A"/>
    <w:rsid w:val="00C81531"/>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0DD4A723C1E74914804775D8F17D573C">
    <w:name w:val="0DD4A723C1E74914804775D8F17D573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ykRATRG/j3x4mm8QIipGEJ0Zfp9mA3hwamwwcbYEe9U=</DigestValue>
    </Reference>
    <Reference Type="http://uri.etsi.org/01903#SignedProperties" URI="#idSignedProperties">
      <Transforms>
        <Transform Algorithm="http://www.w3.org/TR/2001/REC-xml-c14n-20010315"/>
      </Transforms>
      <DigestMethod Algorithm="http://www.w3.org/2001/04/xmlenc#sha256"/>
      <DigestValue>gnLwE5llmCk4RMxdWgCSR0jhoeWdB+E4tiXPE8BhmEU=</DigestValue>
    </Reference>
  </SignedInfo>
  <SignatureValue>iz2AFPkmQDjrU1sRY0pAnbjXe0huQzb1jiZUig/fMWIz7iKpUR810I9b9p6fjsySDe7f+n4GwrMUmEn1PJrTO+E3vFzp7Zt4sazWe3vYmVQ/yeUxtvH8IlLVzbeKPRNw3/QcujNs1R12glejX9wgk0XfsUbbk30N5Zvst5OL84ivdNk/oeBny+Csq94aL7/cTKz3gkJ1pvz2z2qJL8rkPquk6F6vsBpoQXxKawu4sZgHcklqwjkQ7zJc773AQLFCeGyRO/xpO15OEjMNJknjvN9GBNiswjyTlKIcGDvbly0obTCnnAZYNr8kZ9+agKwI6TiqNv6+T0UzFBYVmyiSCw==</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1+ckrt0UrpyCZSbPfcgrIwaK7kI1pSUSFTYJTGfISAE=</DigestValue>
      </Reference>
      <Reference URI="/word/numbering.xml?ContentType=application/vnd.openxmlformats-officedocument.wordprocessingml.numbering+xml">
        <DigestMethod Algorithm="http://www.w3.org/2001/04/xmlenc#sha256"/>
        <DigestValue>hJpKYV6vUGv5Dpolih6l5/6l4UsiO76VPeIm+gMpeA0=</DigestValue>
      </Reference>
      <Reference URI="/word/endnotes.xml?ContentType=application/vnd.openxmlformats-officedocument.wordprocessingml.endnotes+xml">
        <DigestMethod Algorithm="http://www.w3.org/2001/04/xmlenc#sha256"/>
        <DigestValue>x5psGu5C0hj3gkzbbvgF1wPvHs3l2FTt0pFPOzJ/p4g=</DigestValue>
      </Reference>
      <Reference URI="/word/header2.xml?ContentType=application/vnd.openxmlformats-officedocument.wordprocessingml.header+xml">
        <DigestMethod Algorithm="http://www.w3.org/2001/04/xmlenc#sha256"/>
        <DigestValue>+08WE07PoxySpEXakc0GmjQLOYcjrGK9D9ktneHFyn8=</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Dpq5/8J7utxh0OqrN+nb+MnsFqPncykddXLIgtV7Uxs=</DigestValue>
      </Reference>
      <Reference URI="/word/footnotes.xml?ContentType=application/vnd.openxmlformats-officedocument.wordprocessingml.footnotes+xml">
        <DigestMethod Algorithm="http://www.w3.org/2001/04/xmlenc#sha256"/>
        <DigestValue>v9CDDTQ2ghcHzUfweNNopctHC6MFYbPFWMqunKFRWh8=</DigestValue>
      </Reference>
      <Reference URI="/word/header1.xml?ContentType=application/vnd.openxmlformats-officedocument.wordprocessingml.header+xml">
        <DigestMethod Algorithm="http://www.w3.org/2001/04/xmlenc#sha256"/>
        <DigestValue>lzSFKpdN4md2S5YRxgJHJ3ng0nuG018uTBQUfHEJGws=</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m3TLgAkWpDczprbgMEYFFzdMEqOqdPEtISwMjVodHME=</DigestValue>
      </Reference>
      <Reference URI="/word/footer2.xml?ContentType=application/vnd.openxmlformats-officedocument.wordprocessingml.footer+xml">
        <DigestMethod Algorithm="http://www.w3.org/2001/04/xmlenc#sha256"/>
        <DigestValue>D6nQXRflib7iPZe0HUUl8zG+BIV3dMY4qgILSt6GUns=</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KXiX2cyAl/vZRZi1eSPnPC+IkhSVpZHbuMDiitGMJVo=</DigestValue>
      </Reference>
      <Reference URI="/word/glossary/document.xml?ContentType=application/vnd.openxmlformats-officedocument.wordprocessingml.document.glossary+xml">
        <DigestMethod Algorithm="http://www.w3.org/2001/04/xmlenc#sha256"/>
        <DigestValue>1ymkCdddUcaWLALDTK9SGT1wNMcjhxgm76jWxOQFD4Q=</DigestValue>
      </Reference>
      <Reference URI="/word/glossary/webSettings.xml?ContentType=application/vnd.openxmlformats-officedocument.wordprocessingml.webSettings+xml">
        <DigestMethod Algorithm="http://www.w3.org/2001/04/xmlenc#sha256"/>
        <DigestValue>aiV+W4R9RzBNUYjXskqxO+Wr1BYNi7XxmwnrPMX8jv0=</DigestValue>
      </Reference>
      <Reference URI="/word/glossary/settings.xml?ContentType=application/vnd.openxmlformats-officedocument.wordprocessingml.settings+xml">
        <DigestMethod Algorithm="http://www.w3.org/2001/04/xmlenc#sha256"/>
        <DigestValue>w7dK36GjndiAIK5/+h1hx9JKHy5NTDj1xRBFERH73tc=</DigestValue>
      </Reference>
      <Reference URI="/word/glossary/styles.xml?ContentType=application/vnd.openxmlformats-officedocument.wordprocessingml.styles+xml">
        <DigestMethod Algorithm="http://www.w3.org/2001/04/xmlenc#sha256"/>
        <DigestValue>GS54GwaN9Z6DNEWAKR7z5Ksvgd8Zu5ETLGzNyeDV5Uw=</DigestValue>
      </Reference>
      <Reference URI="/word/glossary/fontTable.xml?ContentType=application/vnd.openxmlformats-officedocument.wordprocessingml.fontTable+xml">
        <DigestMethod Algorithm="http://www.w3.org/2001/04/xmlenc#sha256"/>
        <DigestValue>DUqWMisuJ8dxZPEuRoEy0Q5Fgbxeakr3jq6PrfW66vc=</DigestValue>
      </Reference>
      <Reference URI="/word/media/image2.emf?ContentType=image/x-emf">
        <DigestMethod Algorithm="http://www.w3.org/2001/04/xmlenc#sha256"/>
        <DigestValue>kiRPIt+n1qF7Zi48J0LTW5SMtVzDcpABwa4OXbTyk9s=</DigestValue>
      </Reference>
      <Reference URI="/word/fontTable.xml?ContentType=application/vnd.openxmlformats-officedocument.wordprocessingml.fontTable+xml">
        <DigestMethod Algorithm="http://www.w3.org/2001/04/xmlenc#sha256"/>
        <DigestValue>74d96NeUq7d/s29aL8YsQOn3Zh9oH2N9sIhHTbJMmwo=</DigestValue>
      </Reference>
      <Reference URI="/word/settings.xml?ContentType=application/vnd.openxmlformats-officedocument.wordprocessingml.settings+xml">
        <DigestMethod Algorithm="http://www.w3.org/2001/04/xmlenc#sha256"/>
        <DigestValue>l0hJAGaqSPom5mFi7Cgq0MxnL0/VOQHI/unwHGU7q8Q=</DigestValue>
      </Reference>
      <Reference URI="/word/footer1.xml?ContentType=application/vnd.openxmlformats-officedocument.wordprocessingml.footer+xml">
        <DigestMethod Algorithm="http://www.w3.org/2001/04/xmlenc#sha256"/>
        <DigestValue>z3R4MI3w/4J7n3CCRRMelRahSpd5KVR7cHfh4x32Od4=</DigestValue>
      </Reference>
      <Reference URI="/word/styles.xml?ContentType=application/vnd.openxmlformats-officedocument.wordprocessingml.styles+xml">
        <DigestMethod Algorithm="http://www.w3.org/2001/04/xmlenc#sha256"/>
        <DigestValue>IsxN49846ojJY1ZUdx0gBlMSXNc/sVFxByjix6zBBrE=</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qSHVvIYpiwEdx4qb3HV4T/Pf2eIriH8CWt9nUFAfrgk=</DigestValue>
      </Reference>
    </Manifest>
    <SignatureProperties>
      <SignatureProperty Id="idSignatureTime" Target="#idPackageSignature">
        <mdssi:SignatureTime xmlns:mdssi="http://schemas.openxmlformats.org/package/2006/digital-signature">
          <mdssi:Format>YYYY-MM-DDThh:mm:ssTZD</mdssi:Format>
          <mdssi:Value>2024-11-12T20:24:24Z</mdssi:Value>
        </mdssi:SignatureTime>
      </SignatureProperty>
    </SignatureProperties>
  </Object>
  <Object>
    <xd:QualifyingProperties xmlns:xd="http://uri.etsi.org/01903/v1.3.2#" Target="#idPackageSignature">
      <xd:SignedProperties Id="idSignedProperties">
        <xd:SignedSignatureProperties>
          <xd:SigningTime>2024-11-12T20:24:24Z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nPCsKcrJPzlHn5AV6xm36Mf7+DlpBu/ysd8BZl2bpN0CBB6j2egYDzIwMjQxMTEyMjAyNDM3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QxMTEyMjAyNDM3WjAvBgkqhkiG9w0BCQQxIgQgyavvdtLQBJVePYJCiSZ0tbGJWUtx79HnoGGamXIJrk8wNwYLKoZIhvcNAQkQAi8xKDAmMCQwIgQgrKszXYj6Q2nTJpWV/NZakemXG2IrBO983WoSsYOW808wDQYJKoZIhvcNAQEBBQAEggEAs3Hrs4RZT6F6LVxnAWhbMsDheZEVlq4TRS/oMIiOjw8vN1ji40wD4wj+jw1Yv2C3Qos5oDaQBxseY8L2SPuwaTZ3SaSxj+UNqX7Al1W32fibZHYoG2mL2E7+UrS5D4HbpUxBXntW+W3rC2XGYWWw6T6amyTP8GnWCPQM9+SEt6nK4ScU7LhaZgwyoV/OIg3uPqE4EKah8qfwPKgsRuR6OWHN4pbHHklrkq4K95WyAyU7Oq8T1kPsaGKtgAqyRelYw8go4x4MC7AkXwcQQdD837Yfy7PIZ7rRiRLFzCTDGv43Acr5++0e8v9lfLy/lItCPnaOFqJFvHOYeIvkgR4sh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QwOTI0MTYxODUzWhcNMjQxMTI1MDQzODUzWqBfMF0wHwYDVR0jBBgwFoAUsLvgCC5LE2jw0IBEA2ekP/8lY/YwEAYJKwYBBAGCNxUBBAMCAQAwCgYDVR0UBAMCATkwHAYJKwYBBAGCNxUEBA8XDTI0MTEyNDE2Mjg1M1owDQYJKoZIhvcNAQENBQADggIBAJaugoec+E80k18v0hjPKlOYr0XotcvWF2zf8OCZgu2b95/qhs3mrWApYetHYGysNpeLOztrCtZKIqYaYMDewykP/k1mo9M/7VNNj5bXtd6uyhLfRtRgNzgBwXGwNNJRwfjrP1Eol2PwEHn38iOa0s/hk3QfG0FjIXzhwg6tt3ggN3FNHcRc7MCloceTg81RjZ6Vcd9r7C1B5U4CwUpBcuZ6UTS8nfVc8KwrWfSWhNOl3fZqFO/IjCNL/2ZBi7P6r882gMow2qcrl59MlIfcY9R5WB85UvrHpDBwRnSFeuukIrFFQPlqWKs96UdCbn0QaD0Fmk2sA+WLE05sKyP7JaL8FQFxc949mCN94I2uqoxBLXFdWA/fV+SZYVWK7K4PfdcU6lplX76TM3DyoplAGqd99Z2KdIrf94U2ysmi8Mjnli33rTMgua2nwXmPgUObwf8BhsE0LLCKISWxf6QnrGkZdXB5R93ORxVCXYoC1d8NeY/RcWizD7Qg57/FRSYBeOR8vcrLGCgcya9clvDAKxubLt3HKlHVL51mHEt968TN8SFkMcNGDZ4jV+91NDbkGntlv/eqR7sCM5k+zU1VCbitQesthDppJQlWWVqpeSgeRgdfUy88k6fIONu7UVTKYg9tUhUi28MmBl34YQKtnBpkuuZW8PYzZBo79xg/Wa5I</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xBo5NWT7/mzS7LbZjoxuU9v2QIvq49STz4S/1JXAeXU=</DigestValue>
                </xd:DigestAlgAndValue>
                <xd:CRLIdentifier>
                  <xd:Issuer>SERIALNUMBER=CPJ-2-100-098311,C=CR,O=MICITT,OU=DCFD,CN=CA POLITICA PERSONA FISICA - COSTA RICA v2</xd:Issuer>
                  <xd:IssueTime>2024-09-24T15:59:28Z</xd:IssueTime>
                  <xd:Number>58</xd:Number>
                </xd:CRLIdentifier>
              </xd:CRLRef>
              <xd:CRLRef>
                <xd:DigestAlgAndValue>
                  <DigestMethod Algorithm="http://www.w3.org/2001/04/xmlenc#sha256"/>
                  <DigestValue>XThrjvfvoIzBlv1bNGX3tuCMO2lC3Kmq5jAV8r/bRTs=</DigestValue>
                </xd:DigestAlgAndValue>
                <xd:CRLIdentifier>
                  <xd:Issuer>SERIALNUMBER=CPJ-2-100-098311,OU=DCFD,O=MICITT,C=CR,CN=CA RAIZ NACIONAL - COSTA RICA v2</xd:Issuer>
                  <xd:IssueTime>2024-09-24T15:40:32Z</xd:IssueTime>
                  <xd:Number>34</xd:Number>
                </xd:CRLIdentifier>
              </xd:CRLRef>
            </xd:CRLRefs>
            <xd:OCSPRefs>
              <xd:OCSPRef>
                <xd:OCSPIdentifier>
                  <xd:ResponderID>
                    <xd:ByKey>zGxD3ZS4q/RwHfo0F5Lj4bJKQsI=</xd:ByKey>
                  </xd:ResponderID>
                  <xd:ProducedAt>2024-11-12T20:24:37Z</xd:ProducedAt>
                </xd:OCSPIdentifier>
                <xd:DigestAlgAndValue>
                  <DigestMethod Algorithm="http://www.w3.org/2001/04/xmlenc#sha256"/>
                  <DigestValue>K0zScSU8MbIc7WxF8hBeMoqxdMgAfBvJ5bHfY0rSVok=</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DA5MjQxNTU5MjhaFw0yNDExMjUwNDE5MjhaoF8wXTAfBgNVHSMEGDAWgBRonWk2y4Rue+qTYRn/WDAd1f9cyzAQBgkrBgEEAYI3FQEEAwIBADAKBgNVHRQEAwIBOjAcBgkrBgEEAYI3FQQEDxcNMjQxMTI0MTYwOTI4WjANBgkqhkiG9w0BAQ0FAAOCAgEAoXaiAmh/nt+sUkeTsRVVlWFlcu4A78X+iYZkF0ssr+IVDHh6BHKTZ7KwL621sDhbLHEUmB24whie7hyWMvfFif1rGbDUzoEXrb9dlijbFjKf8ZVpeRicHxrVFau3aFCLCSbzWGf88Loqc7td2vFqz4tUEOeOlRIUWGanv5CQ5/Lb4dIsygY60JfcpKFYdh424ryF29Fm08sqSDd4rHHvJStNRNij97ggDwiOy1r1r4AL22YSv2F8BFoXAYx30FSfSSYVNCP3vdcqzS0FWh9HbUUzL14HXn5VSJyN1/8PWrLRHeU3RngLfYIa/jfxBDPZ/TTlWNm7auwy0nfEkYou3xkUwX3NT3mPPqs/XINsqte/fWdYoBv1xoEDrBXwMcZekAul8GNgSWlEbWDLGcgK/AfrQkKh/PdfWpkbxh60MjnzDAYfBlOaMIj7RAeZNncNOsf7/nbgTluj5VMZe+QLWZjISv/ymB0XzHZWVsXfK6Sb3jjI+xsT5RL4BzEUcyHSUD5psUBgJ5CAQtaQrbe3L04yw0kEv8K1LHpv4C7nwmi8JXiJp3mAhAZDYUH4U6bQwnCq8LkX3YJQrXWuvZpXwgq6ExnLzlyZSQzuBbSgpCCknTSBbi5caM6xgZNuoLWKEDncByy4q2X9ix9827gDeQyUMICoQn1BWdsEQjS5S8A=</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OCSPValues>
              <xd:EncapsulatedOCSPValue>MIIGiwoBAKCCBoQwggaABgkrBgEFBQcwAQEEggZxMIIGbTCBxaIWBBTMbEPdlLir9HAd+jQXkuPhskpCwhgPMjAyNDExMTIyMDI0MzdaMIGZMIGWMEwwCQYFKw4DAhoFAAQUzgxHzN03kqP+e9oD7BphnZQwSGIEFAlI/5tUAjbdMKRvs+Ivif5fd8qZAhMUABG51YcT84UN5yfLAAIAEbnVgAAYDzIwMjQxMTEyMTkzNTA0WqARGA8yMDI0MTExNDA3NTUwNFqhIDAeMBwGCSsGAQQBgjcVBAQPFw0yNDExMTMxOTQ1MDRaMA0GCSqGSIb3DQEBCwUAA4IBAQAx97o0HLrfgEYb8n1ed7OSmJDNACM7n1zrBbCNaxvOvbKlmOoToZxAZWN3I8B4StT77o8Hd72u1saslKw84y3h69+dar8GR7xMsImOpBxKGhU11XAjncbUApUgY+IwBKmgkf5OI1Uj2rOT1SETEuIXVmZOZNxQWp6o2RiU4lLLEfrf38XxKzRt2sBloreJuuXqhFfzl9OwrAZ9cyRCtW49eg8gaUfEkI2hiCjSKwMslDZZ2aVEBEfpOqqmT8ITE3DZ8LWeiviDiMs0vc0ZYR3z9lpUHkFCA9F1/bI1qp+62xn781VLGDH0zbL5fxlqHg76GynCFJJ87o5rKWes+ecGoIIEjTCCBIkwggSFMIIDbaADAgECAhMUABZ6R0OUU0FCtkcrAAIAFnpHMA0GCSqGSIb3DQEBCwUAMIGZMRkwFwYDVQQFExBDUEotNC0wMDAtMDA0MDE3MQswCQYDVQQGEwJDUjEkMCIGA1UEChMbQkFOQ08gQ0VOVFJBTCBERSBDT1NUQSBSSUNBMSIwIAYDVQQLExlESVZJU0lPTiBTSVNURU1BUyBERSBQQUdPMSUwIwYDVQQDExxDQSBTSU5QRSAtIFBFUlNPTkEgRklTSUNBIHYyMB4XDTI0MTEwNjIxMTMzNVoXDTI0MTEyMDIxMTMzNVowGjEYMBYGA1UEAxMPUE9SVkVOSVIuZmRpLmNyMIIBIjANBgkqhkiG9w0BAQEFAAOCAQ8AMIIBCgKCAQEAtC+YjCANE3PTY17wSN57NA6zBkPLut9LQhCiIw7S1XljBKb0QY8p9/pR8Wzftcrn1QzLNIZO5LRbV2GVqiS97F+T+vyIcPBCnyNdRn7cupP+MxZ3Z9gFCOTa0rvQgFnSsN7W9DdWyMc1vXB+BbZluD2jzvU1amQximwNxeLa2BLWlmb4dY2K46ejRSUoeQctG6kHnMt4B/DrZX6pM85t29CuxCZzr4AMIokv0Gq5jzotLRjUIV2DW0FZdPACI4ENN7uC2SD6ZBKUyhGlCtNUiDsi6hwGvH9dXLVI0YHGakTWGqww9RpJQ6SzxTN5ZJhoJUo2tkfsmiQALwF8rsbUawIDAQABo4IBQjCCAT4wPQYJKwYBBAGCNxUHBDAwLgYmKwYBBAGCNxUIhcTqW4LR4zWVkRuC+ZcYhqXLa4F/g/b8d4G48TMCAWQCAQcwEwYDVR0lBAwwCgYIKwYBBQUHAwkwDgYDVR0PAQH/BAQDAgeAMBsGCSsGAQQBgjcVCgQOMAwwCgYIKwYBBQUHAwkwDwYJKwYBBQUHMAEFBAIFADAfBgNVHSMEGDAWgBQJSP+bVAI23TCkb7PiL4n+X3fKmTAdBgNVHQ4EFgQUzGxD3ZS4q/RwHfo0F5Lj4bJKQsIwGgYDVR0RBBMwEYIPUE9SVkVOSVIuZmRpLmNyME4GCSsGAQQBgjcZAgRBMD+gPQYKKwYBBAGCNxkCAaAvBC1TLTEtNS0yMS0zMjM5NTUwODc4LTc1Mzc5OTczOS0xNzU2NjAxNTAzLTExMDcwDQYJKoZIhvcNAQELBQADggEBAESIcVVRpCRYgMmJfU4DpNwkb43W/3gGSRy1ictOTq8U4moUqS1jHNNHp0k+RZe/gsD1r/sBG0bdiQyArRKRAHME0h6iEKWRuXRrgVGR++5Cm9UnPehhevyNxWSAvLfNkU1v949PZzO4Q4eRIc8bmny+v9bx1liyELjuPzPowe3h18UAqL1sGNUb/NfiCKVIbHF+HA53IX5Do3dsqpJ4fWkTL53925mB4qSJG1DyJ85i4FuaA3uliiUx2ADyOI6G4jmjChdNtNQG9LR2gfn0NiSo5RMY0CUFIgMwsLM1zm1s8jwQVjwY3Q09y3/4CEPnG1Rcqjmzys6ru/d1QlP5prY=</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BKBkBGIwYAIBAQYIYIE8AQEBAQUwMTANBglghkgBZQMEAgEFAAQgwOCPqYaxz+swxSQba7ba0UQe
1OMmpUiR5rs8CPBuQOwCBB6j2ewYDzIwMjQxMTEyMjAyNDM3WjAEgAIB9AEB/6CCB8Iwgge+MIIF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CSqGSIb3DQEJAzENBgsqhkiG9w0BCRABBDAcBgkqhkiG9w0BCQUxDxcNMjQxMTEyMjAyNDM3WjAv
BgkqhkiG9w0BCQQxIgQgHDMeLV7fRxgSB+A8CePI6DBeAdrZ7TOzu9IYeAvPvqIwNwYLKoZIhvcN
AQkQAi8xKDAmMCQwIgQgrKszXYj6Q2nTJpWV/NZakemXG2IrBO983WoSsYOW808wDQYJKoZIhvcN
AQEBBQAEggEAezxtB9N02nFG92WDywmWwvnPptSd/4Iy3pElKyYGPrbklU9Sy+y3OHRUpyhV4e9o
7Ur05wr5o0FkBWIqpdNwa67JRMWShkGce1wWSwxsXE7/F0igH2FdJpMKKqQY/4M/Lyt8U04JoUQa
QBClx30U6uoZDdf6CAJ/5FSB5wrNibzxvi9vfhLGd3Yrq2mr/2u7kJWBWCCY3ynOvRaDVRLBIBYj
xl4nBtxzT8MrJayAAIiZBntsKZlnuXgEv5rJRsZCh59aTLCgZklCAIRK4gQYm1K+LoXHMbuHeWA7
Uv4tBB77xYL7lVf+uUtVPngFbGguvlsZEi8+SaMW9DuCWJylLg==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031b4bb2-0db7-40b3-a341-fc1511e9642d" ContentTypeId="0x010100E97154E09FCE6A4E8EAEBD5C54DD1AE401" PreviousValue="fals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EAC03D95179463438228E27F052F5F5A" ma:contentTypeVersion="1" ma:contentTypeDescription="Crear nuevo documento." ma:contentTypeScope="" ma:versionID="66e2a01f751d63aa619bbe998e4a1a42">
  <xsd:schema xmlns:xsd="http://www.w3.org/2001/XMLSchema" xmlns:xs="http://www.w3.org/2001/XMLSchema" xmlns:p="http://schemas.microsoft.com/office/2006/metadata/properties" xmlns:ns2="a6b8f3cf-9a2c-4133-8f71-8dcc8e5a6950" targetNamespace="http://schemas.microsoft.com/office/2006/metadata/properties" ma:root="true" ma:fieldsID="5aa1b0a446a9c9d73ed18cc3bc5ce737" ns2:_="">
    <xsd:import namespace="a6b8f3cf-9a2c-4133-8f71-8dcc8e5a6950"/>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b8f3cf-9a2c-4133-8f71-8dcc8e5a6950"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p:properties xmlns:p="http://schemas.microsoft.com/office/2006/metadata/properties" xmlns:xsi="http://www.w3.org/2001/XMLSchema-instance">
  <documentManagement/>
</p:properties>
</file>

<file path=customXml/itemProps1.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2.xml><?xml version="1.0" encoding="utf-8"?>
<ds:datastoreItem xmlns:ds="http://schemas.openxmlformats.org/officeDocument/2006/customXml" ds:itemID="{CB27848D-532F-4789-B160-8C1F38398A23}"/>
</file>

<file path=customXml/itemProps3.xml><?xml version="1.0" encoding="utf-8"?>
<ds:datastoreItem xmlns:ds="http://schemas.openxmlformats.org/officeDocument/2006/customXml" ds:itemID="{E6AE6CBF-DA78-4C3F-A7E5-85793B6687BD}"/>
</file>

<file path=customXml/itemProps4.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5.xml><?xml version="1.0" encoding="utf-8"?>
<ds:datastoreItem xmlns:ds="http://schemas.openxmlformats.org/officeDocument/2006/customXml" ds:itemID="{BCC3AB96-7E7F-4079-9BF9-18821D9D8EAF}">
  <ds:schemaRefs>
    <ds:schemaRef ds:uri="office.server.policy"/>
  </ds:schemaRefs>
</ds:datastoreItem>
</file>

<file path=customXml/itemProps6.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7.xml><?xml version="1.0" encoding="utf-8"?>
<ds:datastoreItem xmlns:ds="http://schemas.openxmlformats.org/officeDocument/2006/customXml" ds:itemID="{283BF82E-1A70-4392-8CF2-7DEAFF1953AE}">
  <ds:schemaRefs>
    <ds:schemaRef ds:uri="http://purl.org/dc/dcmitype/"/>
    <ds:schemaRef ds:uri="http://schemas.microsoft.com/office/2006/documentManagement/types"/>
    <ds:schemaRef ds:uri="http://purl.org/dc/terms/"/>
    <ds:schemaRef ds:uri="http://purl.org/dc/elements/1.1/"/>
    <ds:schemaRef ds:uri="http://schemas.microsoft.com/office/2006/metadata/properties"/>
    <ds:schemaRef ds:uri="b875e23b-67d9-4b2e-bdec-edacbf90b326"/>
    <ds:schemaRef ds:uri="http://www.w3.org/XML/1998/namespace"/>
    <ds:schemaRef ds:uri="62db5286-48a0-4e17-a672-7c89f7b8ca75"/>
    <ds:schemaRef ds:uri="http://schemas.openxmlformats.org/package/2006/metadata/core-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plantilla-DAI</Template>
  <TotalTime>9</TotalTime>
  <Pages>2</Pages>
  <Words>369</Words>
  <Characters>2035</Characters>
  <Application>Microsoft Office Word</Application>
  <DocSecurity>0</DocSecurity>
  <Lines>16</Lines>
  <Paragraphs>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2400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AI-0207-2024​</dc:title>
  <dc:subject/>
  <dc:creator>BERROCAL MEZA MELISSA</dc:creator>
  <cp:keywords/>
  <dc:description/>
  <cp:lastModifiedBy>LIZANO BARAHONA MARIBEL</cp:lastModifiedBy>
  <cp:revision>3</cp:revision>
  <cp:lastPrinted>2011-05-05T20:16:00Z</cp:lastPrinted>
  <dcterms:created xsi:type="dcterms:W3CDTF">2024-11-11T20:21:00Z</dcterms:created>
  <dcterms:modified xsi:type="dcterms:W3CDTF">2024-11-12T20:24:00Z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0x010100EAC03D95179463438228E27F052F5F5A</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10" name="Unidad de Destino">
    <vt:lpwstr>93;#GER - Gerencia|7f4773cf-2cb9-48b6-88d2-9e4750a72616;#1026;#DSC - División Servicios Compartidos|39bf63db-793f-4ef3-91b9-d7ea899416c1</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7c7d8a7b,56b48a9c,469a599d</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2024-11-11T20:31:11Z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feafa2d3-b972-48e7-ae70-2d3d734bc316</vt:lpwstr>
  </property>
  <property fmtid="{D5CDD505-2E9C-101B-9397-08002B2CF9AE}" pid="25" name="MSIP_Label_b8b4be34-365a-4a68-b9fb-75c1b6874315_ContentBits">
    <vt:lpwstr>2</vt:lpwstr>
  </property>
  <property fmtid="{D5CDD505-2E9C-101B-9397-08002B2CF9AE}" pid="26" name="Confidencialidad">
    <vt:lpwstr>Público|99c2402f-8ec3-4ca8-8024-be52e4e7f629</vt:lpwstr>
  </property>
  <property fmtid="{D5CDD505-2E9C-101B-9397-08002B2CF9AE}" pid="27" name="oe70cbf463ba4d19a6203d9e6cd457e4">
    <vt:lpwstr/>
  </property>
  <property fmtid="{D5CDD505-2E9C-101B-9397-08002B2CF9AE}" pid="28" name="Dirigido a (entidad externa)">
    <vt:lpwstr/>
  </property>
  <property fmtid="{D5CDD505-2E9C-101B-9397-08002B2CF9AE}" pid="29" name="WorkflowChangePath">
    <vt:lpwstr>9673832d-94bf-4c19-8792-832784cbd250,9;b06cfa97-83cd-4c8b-8abb-c4fadbe40145,14;cf7072bc-9575-4d0b-b529-251f6b43b02b,15;cf7072bc-9575-4d0b-b529-251f6b43b02b,15;</vt:lpwstr>
  </property>
  <property fmtid="{D5CDD505-2E9C-101B-9397-08002B2CF9AE}" pid="31" name="Order">
    <vt:r8>177100</vt:r8>
  </property>
</Properties>
</file>