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rsidRPr="00031EB4" w:rsidR="003554C5" w:rsidP="00031EB4" w:rsidRDefault="00031EB4" w14:paraId="4AD9673E" w14:textId="1380B129">
      <w:pPr>
        <w:rPr>
          <w:rFonts w:ascii="Arial" w:hAnsi="Arial" w:cs="Arial"/>
        </w:rPr>
      </w:pPr>
      <w:r w:rsidRPr="00031EB4">
        <w:rPr>
          <w:rFonts w:ascii="Arial" w:hAnsi="Arial" w:cs="Arial"/>
        </w:rPr>
        <w:t>24 de octubre del 2024</w:t>
      </w:r>
    </w:p>
    <w:sdt>
      <w:sdtPr>
        <w:alias w:val="Consecutivo"/>
        <w:tag w:val="Consecutivo"/>
        <w:id w:val="867724263"/>
        <w:placeholder>
          <w:docPart w:val="E0364DA8222644BAA2A81AD2E1D97837"/>
        </w:placeholder>
        <w:text/>
      </w:sdtPr>
      <w:sdtEndPr/>
      <w:sdtContent>
        <w:p w:rsidR="003554C5" w:rsidP="0085692C" w:rsidRDefault="00BF4EBD" w14:paraId="115A9F53" w14:textId="77777777">
          <w:r>
            <w:t>AI-0193-2024</w:t>
          </w:r>
        </w:p>
      </w:sdtContent>
    </w:sdt>
    <w:p w:rsidR="00BF4EBD" w:rsidP="0085692C" w:rsidRDefault="00BF4EBD" w14:paraId="5C9EF8E9" w14:textId="77777777"/>
    <w:p w:rsidRPr="00F835F3" w:rsidR="00031EB4" w:rsidP="0085692C" w:rsidRDefault="00031EB4" w14:paraId="008C35A5" w14:textId="77777777"/>
    <w:p w:rsidRPr="00F25F3D" w:rsidR="00031EB4" w:rsidP="00031EB4" w:rsidRDefault="00031EB4" w14:paraId="7054AFF0" w14:textId="77777777">
      <w:pPr>
        <w:rPr>
          <w:rFonts w:ascii="Arial" w:hAnsi="Arial" w:cs="Arial"/>
        </w:rPr>
      </w:pPr>
      <w:r w:rsidRPr="00F25F3D">
        <w:rPr>
          <w:rFonts w:ascii="Arial" w:hAnsi="Arial" w:cs="Arial"/>
        </w:rPr>
        <w:t>Señor</w:t>
      </w:r>
      <w:r>
        <w:rPr>
          <w:rFonts w:ascii="Arial" w:hAnsi="Arial" w:cs="Arial"/>
        </w:rPr>
        <w:t>a</w:t>
      </w:r>
    </w:p>
    <w:p w:rsidRPr="00F25F3D" w:rsidR="00031EB4" w:rsidP="00031EB4" w:rsidRDefault="00031EB4" w14:paraId="7BEE758E" w14:textId="77777777">
      <w:pPr>
        <w:rPr>
          <w:rFonts w:ascii="Arial" w:hAnsi="Arial" w:cs="Arial"/>
        </w:rPr>
      </w:pPr>
      <w:r>
        <w:rPr>
          <w:rFonts w:ascii="Arial" w:hAnsi="Arial" w:cs="Arial"/>
        </w:rPr>
        <w:t>Hazel Valverde R.</w:t>
      </w:r>
      <w:r w:rsidRPr="00F25F3D">
        <w:rPr>
          <w:rFonts w:ascii="Arial" w:hAnsi="Arial" w:cs="Arial"/>
        </w:rPr>
        <w:t>, Gerente</w:t>
      </w:r>
    </w:p>
    <w:p w:rsidRPr="00806C93" w:rsidR="00031EB4" w:rsidP="00031EB4" w:rsidRDefault="00031EB4" w14:paraId="0620D408" w14:textId="77777777">
      <w:pPr>
        <w:rPr>
          <w:rFonts w:ascii="Arial" w:hAnsi="Arial" w:cs="Arial"/>
          <w:b/>
          <w:color w:val="1C4063" w:themeColor="accent1" w:themeShade="80"/>
        </w:rPr>
      </w:pPr>
      <w:r w:rsidRPr="00806C93">
        <w:rPr>
          <w:rFonts w:ascii="Arial" w:hAnsi="Arial" w:cs="Arial"/>
          <w:b/>
          <w:color w:val="1C4063" w:themeColor="accent1" w:themeShade="80"/>
        </w:rPr>
        <w:t>BANCO CENTRAL DE COSTA RICA</w:t>
      </w:r>
    </w:p>
    <w:p w:rsidR="00031EB4" w:rsidP="00031EB4" w:rsidRDefault="00031EB4" w14:paraId="3472EBBB" w14:textId="77777777">
      <w:pPr>
        <w:rPr>
          <w:rFonts w:ascii="Arial" w:hAnsi="Arial" w:cs="Arial"/>
        </w:rPr>
      </w:pPr>
    </w:p>
    <w:p w:rsidRPr="00F25F3D" w:rsidR="00031EB4" w:rsidP="00031EB4" w:rsidRDefault="00031EB4" w14:paraId="0BBD833A" w14:textId="77777777">
      <w:pPr>
        <w:rPr>
          <w:rFonts w:ascii="Arial" w:hAnsi="Arial" w:cs="Arial"/>
        </w:rPr>
      </w:pPr>
    </w:p>
    <w:p w:rsidRPr="00F25F3D" w:rsidR="00031EB4" w:rsidP="00031EB4" w:rsidRDefault="00031EB4" w14:paraId="37CA40F2" w14:textId="77777777">
      <w:pPr>
        <w:rPr>
          <w:rFonts w:ascii="Arial" w:hAnsi="Arial" w:cs="Arial"/>
        </w:rPr>
      </w:pPr>
      <w:r w:rsidRPr="00F25F3D">
        <w:rPr>
          <w:rFonts w:ascii="Arial" w:hAnsi="Arial" w:cs="Arial"/>
        </w:rPr>
        <w:t>Estimad</w:t>
      </w:r>
      <w:r>
        <w:rPr>
          <w:rFonts w:ascii="Arial" w:hAnsi="Arial" w:cs="Arial"/>
        </w:rPr>
        <w:t>a</w:t>
      </w:r>
      <w:r w:rsidRPr="00F25F3D">
        <w:rPr>
          <w:rFonts w:ascii="Arial" w:hAnsi="Arial" w:cs="Arial"/>
        </w:rPr>
        <w:t xml:space="preserve"> señor</w:t>
      </w:r>
      <w:r>
        <w:rPr>
          <w:rFonts w:ascii="Arial" w:hAnsi="Arial" w:cs="Arial"/>
        </w:rPr>
        <w:t>a</w:t>
      </w:r>
      <w:r w:rsidRPr="00F25F3D">
        <w:rPr>
          <w:rFonts w:ascii="Arial" w:hAnsi="Arial" w:cs="Arial"/>
        </w:rPr>
        <w:t>:</w:t>
      </w:r>
    </w:p>
    <w:p w:rsidR="00031EB4" w:rsidP="00031EB4" w:rsidRDefault="00031EB4" w14:paraId="652A5FD9" w14:textId="77777777">
      <w:pPr>
        <w:rPr>
          <w:rFonts w:ascii="Arial" w:hAnsi="Arial" w:cs="Arial"/>
        </w:rPr>
      </w:pPr>
    </w:p>
    <w:p w:rsidRPr="004B2E33" w:rsidR="00031EB4" w:rsidP="00031EB4" w:rsidRDefault="00031EB4" w14:paraId="25AC032A" w14:textId="20780AFB">
      <w:pPr>
        <w:tabs>
          <w:tab w:val="left" w:pos="5505"/>
        </w:tabs>
        <w:rPr>
          <w:rFonts w:ascii="Arial" w:hAnsi="Arial" w:cs="Arial"/>
          <w:color w:val="000000" w:themeColor="text1"/>
        </w:rPr>
      </w:pPr>
      <w:r w:rsidRPr="004B2E33">
        <w:rPr>
          <w:rFonts w:ascii="Arial" w:hAnsi="Arial" w:cs="Arial"/>
          <w:color w:val="000000" w:themeColor="text1"/>
        </w:rPr>
        <w:t xml:space="preserve">Este informe contiene los resultados correspondientes al </w:t>
      </w:r>
      <w:bookmarkStart w:name="_Hlk175132658" w:id="0"/>
      <w:r w:rsidRPr="004B2E33">
        <w:rPr>
          <w:rFonts w:ascii="Arial" w:hAnsi="Arial" w:cs="Arial"/>
          <w:color w:val="000000" w:themeColor="text1"/>
        </w:rPr>
        <w:t xml:space="preserve">estudio especial </w:t>
      </w:r>
      <w:bookmarkEnd w:id="0"/>
      <w:r w:rsidRPr="004B2E33">
        <w:rPr>
          <w:rFonts w:ascii="Arial" w:hAnsi="Arial" w:cs="Arial"/>
          <w:color w:val="000000" w:themeColor="text1"/>
        </w:rPr>
        <w:t xml:space="preserve">mediante el cual esta </w:t>
      </w:r>
      <w:r>
        <w:rPr>
          <w:rFonts w:ascii="Arial" w:hAnsi="Arial" w:cs="Arial"/>
          <w:color w:val="000000" w:themeColor="text1"/>
        </w:rPr>
        <w:t>A</w:t>
      </w:r>
      <w:r w:rsidRPr="004B2E33">
        <w:rPr>
          <w:rFonts w:ascii="Arial" w:hAnsi="Arial" w:cs="Arial"/>
          <w:color w:val="000000" w:themeColor="text1"/>
        </w:rPr>
        <w:t xml:space="preserve">uditoría evaluó la presentación de informes finales de gestión y cuyo objetivo fue verificar el cumplimiento de las disposiciones aplicables al objeto de estudio, </w:t>
      </w:r>
      <w:r>
        <w:rPr>
          <w:rFonts w:ascii="Arial" w:hAnsi="Arial" w:cs="Arial"/>
          <w:color w:val="000000" w:themeColor="text1"/>
        </w:rPr>
        <w:t xml:space="preserve">el cual </w:t>
      </w:r>
      <w:r w:rsidRPr="004B2E33">
        <w:rPr>
          <w:rFonts w:ascii="Arial" w:hAnsi="Arial" w:cs="Arial"/>
          <w:color w:val="000000" w:themeColor="text1"/>
        </w:rPr>
        <w:t>está bajo la responsabilidad del Departamento Pagos y Cobros, de la División Servicios Compartidos.</w:t>
      </w:r>
    </w:p>
    <w:p w:rsidRPr="004B2E33" w:rsidR="00031EB4" w:rsidP="00031EB4" w:rsidRDefault="00031EB4" w14:paraId="53023B59" w14:textId="77777777">
      <w:pPr>
        <w:tabs>
          <w:tab w:val="left" w:pos="5505"/>
        </w:tabs>
        <w:rPr>
          <w:rFonts w:ascii="Arial" w:hAnsi="Arial" w:cs="Arial"/>
          <w:color w:val="000000" w:themeColor="text1"/>
        </w:rPr>
      </w:pPr>
    </w:p>
    <w:p w:rsidRPr="004B2E33" w:rsidR="00031EB4" w:rsidP="00031EB4" w:rsidRDefault="00031EB4" w14:paraId="17AB9E0D" w14:textId="77777777">
      <w:pPr>
        <w:pStyle w:val="Negrita"/>
        <w:rPr>
          <w:rFonts w:ascii="Arial" w:hAnsi="Arial" w:cs="Arial"/>
          <w:color w:val="000000" w:themeColor="text1"/>
          <w:sz w:val="24"/>
        </w:rPr>
      </w:pPr>
      <w:r w:rsidRPr="004B2E33">
        <w:rPr>
          <w:rFonts w:ascii="Arial" w:hAnsi="Arial" w:cs="Arial"/>
          <w:color w:val="000000" w:themeColor="text1"/>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4B2E33" w:rsidR="00031EB4" w:rsidP="00031EB4" w:rsidRDefault="00031EB4" w14:paraId="2DDB0E99" w14:textId="77777777">
      <w:pPr>
        <w:contextualSpacing/>
        <w:rPr>
          <w:rFonts w:ascii="Arial" w:hAnsi="Arial" w:cs="Arial"/>
          <w:color w:val="000000" w:themeColor="text1"/>
        </w:rPr>
      </w:pPr>
    </w:p>
    <w:p w:rsidR="00031EB4" w:rsidP="00031EB4" w:rsidRDefault="00031EB4" w14:paraId="47CBCE10" w14:textId="77777777">
      <w:pPr>
        <w:pStyle w:val="NormalWeb"/>
        <w:spacing w:before="0" w:beforeAutospacing="0" w:after="0" w:afterAutospacing="0"/>
        <w:jc w:val="both"/>
        <w:rPr>
          <w:rFonts w:ascii="Arial" w:hAnsi="Arial" w:cs="Arial"/>
        </w:rPr>
      </w:pPr>
      <w:r w:rsidRPr="00197159">
        <w:rPr>
          <w:rFonts w:ascii="Arial" w:hAnsi="Arial" w:cs="Arial"/>
        </w:rPr>
        <w:t xml:space="preserve">Los resultados obtenidos de las verificaciones efectuadas a los criterios de auditoría permiten concluir que el proceso </w:t>
      </w:r>
      <w:r w:rsidRPr="009E25C5">
        <w:rPr>
          <w:rFonts w:ascii="Arial" w:hAnsi="Arial" w:cs="Arial"/>
          <w:b/>
          <w:bCs/>
        </w:rPr>
        <w:t>cumple parcialmente</w:t>
      </w:r>
      <w:r w:rsidRPr="00197159">
        <w:rPr>
          <w:rStyle w:val="Refdenotaalpie"/>
          <w:rFonts w:ascii="Arial" w:hAnsi="Arial" w:cs="Arial"/>
        </w:rPr>
        <w:footnoteReference w:id="1"/>
      </w:r>
      <w:r w:rsidRPr="00197159">
        <w:rPr>
          <w:rFonts w:ascii="Arial" w:hAnsi="Arial" w:cs="Arial"/>
        </w:rPr>
        <w:t xml:space="preserve"> con las disposiciones</w:t>
      </w:r>
      <w:r>
        <w:rPr>
          <w:rFonts w:ascii="Arial" w:hAnsi="Arial" w:cs="Arial"/>
        </w:rPr>
        <w:t xml:space="preserve"> aplicables pues se observó que las actividades objeto de estudio se encuentran asignadas a un área que no es la encargada de gestión de recursos humanos -como lo establecen los lineamientos de la CGR- y, además, no se dio una comunicación oportuna de los movimientos de personal que se gestionan en la División Transformación y Estrategia.</w:t>
      </w:r>
    </w:p>
    <w:p w:rsidRPr="00E87F52" w:rsidR="00031EB4" w:rsidP="00031EB4" w:rsidRDefault="00031EB4" w14:paraId="70AD046A" w14:textId="77777777">
      <w:pPr>
        <w:pStyle w:val="NormalWeb"/>
        <w:spacing w:before="0" w:beforeAutospacing="0" w:after="0" w:afterAutospacing="0"/>
        <w:jc w:val="both"/>
        <w:rPr>
          <w:rFonts w:ascii="Arial" w:hAnsi="Arial" w:cs="Arial"/>
        </w:rPr>
      </w:pPr>
    </w:p>
    <w:p w:rsidRPr="00EB39A1" w:rsidR="00031EB4" w:rsidP="00031EB4" w:rsidRDefault="00031EB4" w14:paraId="388F5716" w14:textId="77777777">
      <w:pPr>
        <w:pStyle w:val="NormalWeb"/>
        <w:spacing w:before="0" w:beforeAutospacing="0" w:after="0" w:afterAutospacing="0"/>
        <w:jc w:val="both"/>
        <w:rPr>
          <w:rFonts w:ascii="Arial" w:hAnsi="Arial" w:cs="Arial"/>
        </w:rPr>
      </w:pPr>
      <w:r w:rsidRPr="00E955A9">
        <w:rPr>
          <w:rFonts w:ascii="Arial" w:hAnsi="Arial" w:cs="Arial"/>
        </w:rPr>
        <w:t>La Auditoría Interna realizó las conferencias</w:t>
      </w:r>
      <w:r w:rsidRPr="003F73AA">
        <w:rPr>
          <w:rFonts w:ascii="Arial" w:hAnsi="Arial" w:cs="Arial"/>
          <w:vertAlign w:val="superscript"/>
          <w:lang w:val="es-CR"/>
        </w:rPr>
        <w:footnoteReference w:id="2"/>
      </w:r>
      <w:r w:rsidRPr="00E955A9">
        <w:rPr>
          <w:rFonts w:ascii="Arial" w:hAnsi="Arial" w:cs="Arial"/>
        </w:rPr>
        <w:t xml:space="preserve"> técnica y final de este informe con las divisiones Servicios Compartidos y Transformación y Estrategia y con la Gerencia, respectivamente, como parte de la comunicación preliminar de los resultados.</w:t>
      </w:r>
    </w:p>
    <w:p w:rsidRPr="00EB39A1" w:rsidR="00031EB4" w:rsidP="00031EB4" w:rsidRDefault="00031EB4" w14:paraId="6E0CB524" w14:textId="77777777">
      <w:pPr>
        <w:pStyle w:val="NormalWeb"/>
        <w:spacing w:before="0" w:beforeAutospacing="0" w:after="0" w:afterAutospacing="0"/>
        <w:jc w:val="both"/>
        <w:rPr>
          <w:rFonts w:ascii="Arial" w:hAnsi="Arial" w:cs="Arial"/>
        </w:rPr>
      </w:pPr>
    </w:p>
    <w:p w:rsidRPr="00EB39A1" w:rsidR="00031EB4" w:rsidP="00031EB4" w:rsidRDefault="00031EB4" w14:paraId="788E1139" w14:textId="77777777">
      <w:pPr>
        <w:pStyle w:val="NormalWeb"/>
        <w:spacing w:before="0" w:beforeAutospacing="0" w:after="0" w:afterAutospacing="0"/>
        <w:jc w:val="both"/>
        <w:rPr>
          <w:rFonts w:ascii="Arial" w:hAnsi="Arial" w:cs="Arial"/>
          <w:lang w:val="es-CR"/>
        </w:rPr>
      </w:pPr>
      <w:r w:rsidRPr="00EB39A1">
        <w:rPr>
          <w:rFonts w:ascii="Arial" w:hAnsi="Arial" w:cs="Arial"/>
          <w:lang w:val="es-CR"/>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Pr="00EB39A1" w:rsidR="00031EB4" w:rsidP="00031EB4" w:rsidRDefault="00031EB4" w14:paraId="7D37AE51" w14:textId="77777777">
      <w:pPr>
        <w:widowControl w:val="0"/>
        <w:rPr>
          <w:rFonts w:ascii="Arial" w:hAnsi="Arial" w:cs="Arial"/>
        </w:rPr>
      </w:pPr>
    </w:p>
    <w:p w:rsidRPr="00EB39A1" w:rsidR="00031EB4" w:rsidP="00031EB4" w:rsidRDefault="00031EB4" w14:paraId="5C2747F2" w14:textId="77777777">
      <w:pPr>
        <w:widowControl w:val="0"/>
        <w:rPr>
          <w:rFonts w:ascii="Arial" w:hAnsi="Arial" w:cs="Arial"/>
        </w:rPr>
      </w:pPr>
      <w:r w:rsidRPr="00EB39A1">
        <w:rPr>
          <w:rFonts w:ascii="Arial" w:hAnsi="Arial" w:cs="Arial"/>
        </w:rPr>
        <w:lastRenderedPageBreak/>
        <w:t>Las recomendaciones de auditoría deben tratarse con arreglo a las disposiciones de los artículos 36, 37, 38 y 39, según la Ley General de Control Interno No. 8292 publicada en el periódico oficial La Gaceta 169 del 4 de setiembre del 2002</w:t>
      </w:r>
    </w:p>
    <w:p w:rsidRPr="00EB39A1" w:rsidR="00031EB4" w:rsidP="00031EB4" w:rsidRDefault="00031EB4" w14:paraId="69FFE5C1" w14:textId="77777777">
      <w:pPr>
        <w:widowControl w:val="0"/>
        <w:rPr>
          <w:rFonts w:ascii="Arial" w:hAnsi="Arial" w:cs="Arial"/>
        </w:rPr>
      </w:pPr>
    </w:p>
    <w:p w:rsidRPr="00504A49" w:rsidR="00031EB4" w:rsidP="00031EB4" w:rsidRDefault="00031EB4" w14:paraId="191E0AF6" w14:textId="77777777">
      <w:pPr>
        <w:rPr>
          <w:rFonts w:ascii="Arial" w:hAnsi="Arial" w:cs="Arial"/>
          <w:lang w:val="pt-BR"/>
        </w:rPr>
      </w:pPr>
      <w:r>
        <w:rPr>
          <w:noProof/>
        </w:rPr>
        <w:drawing>
          <wp:anchor distT="0" distB="0" distL="114300" distR="114300" simplePos="0" relativeHeight="251659264" behindDoc="1" locked="0" layoutInCell="1" allowOverlap="1" wp14:editId="0ACAC54D" wp14:anchorId="4A1B0CE7">
            <wp:simplePos x="0" y="0"/>
            <wp:positionH relativeFrom="column">
              <wp:posOffset>-213995</wp:posOffset>
            </wp:positionH>
            <wp:positionV relativeFrom="paragraph">
              <wp:posOffset>100965</wp:posOffset>
            </wp:positionV>
            <wp:extent cx="2506980" cy="388620"/>
            <wp:effectExtent l="0" t="0" r="7620" b="0"/>
            <wp:wrapNone/>
            <wp:docPr id="37"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0"/>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504A49">
        <w:rPr>
          <w:rFonts w:ascii="Arial" w:hAnsi="Arial" w:cs="Arial"/>
          <w:lang w:val="pt-BR"/>
        </w:rPr>
        <w:t>Atentamente,</w:t>
      </w:r>
    </w:p>
    <w:p w:rsidRPr="00504A49" w:rsidR="00031EB4" w:rsidP="00031EB4" w:rsidRDefault="00031EB4" w14:paraId="30973DC9" w14:textId="77777777">
      <w:pPr>
        <w:tabs>
          <w:tab w:val="left" w:pos="3120"/>
        </w:tabs>
        <w:rPr>
          <w:rFonts w:ascii="Arial" w:hAnsi="Arial" w:cs="Arial"/>
          <w:lang w:val="pt-BR"/>
        </w:rPr>
      </w:pPr>
      <w:r w:rsidRPr="00504A49">
        <w:rPr>
          <w:rFonts w:ascii="Arial" w:hAnsi="Arial" w:cs="Arial"/>
          <w:lang w:val="pt-BR"/>
        </w:rPr>
        <w:tab/>
      </w:r>
    </w:p>
    <w:p w:rsidRPr="00504A49" w:rsidR="00031EB4" w:rsidP="00031EB4" w:rsidRDefault="00031EB4" w14:paraId="352A0743" w14:textId="77777777">
      <w:pPr>
        <w:rPr>
          <w:rFonts w:ascii="Arial" w:hAnsi="Arial" w:cs="Arial"/>
          <w:lang w:val="pt-BR"/>
        </w:rPr>
      </w:pPr>
    </w:p>
    <w:p w:rsidRPr="00C62186" w:rsidR="00031EB4" w:rsidP="00031EB4" w:rsidRDefault="00031EB4" w14:paraId="28655482" w14:textId="77777777">
      <w:pPr>
        <w:rPr>
          <w:rFonts w:ascii="Arial" w:hAnsi="Arial" w:cs="Arial"/>
          <w:lang w:val="pt-BR"/>
        </w:rPr>
      </w:pPr>
      <w:r>
        <w:rPr>
          <w:rFonts w:ascii="Arial" w:hAnsi="Arial" w:cs="Arial"/>
          <w:lang w:val="pt-BR"/>
        </w:rPr>
        <w:t>Maribel Lizano Barahona</w:t>
      </w:r>
    </w:p>
    <w:p w:rsidR="00031EB4" w:rsidP="00031EB4" w:rsidRDefault="00031EB4" w14:paraId="5267B76C" w14:textId="77777777">
      <w:pPr>
        <w:rPr>
          <w:rFonts w:ascii="Arial" w:hAnsi="Arial" w:cs="Arial"/>
          <w:b/>
          <w:bCs/>
          <w:lang w:val="pt-BR"/>
        </w:rPr>
      </w:pPr>
      <w:r>
        <w:rPr>
          <w:rFonts w:ascii="Arial" w:hAnsi="Arial" w:cs="Arial"/>
          <w:b/>
          <w:bCs/>
          <w:lang w:val="pt-BR"/>
        </w:rPr>
        <w:t>Suba</w:t>
      </w:r>
      <w:r w:rsidRPr="0073191B">
        <w:rPr>
          <w:rFonts w:ascii="Arial" w:hAnsi="Arial" w:cs="Arial"/>
          <w:b/>
          <w:bCs/>
          <w:lang w:val="pt-BR"/>
        </w:rPr>
        <w:t>uditor</w:t>
      </w:r>
      <w:r>
        <w:rPr>
          <w:rFonts w:ascii="Arial" w:hAnsi="Arial" w:cs="Arial"/>
          <w:b/>
          <w:bCs/>
          <w:lang w:val="pt-BR"/>
        </w:rPr>
        <w:t>a</w:t>
      </w:r>
      <w:r w:rsidRPr="0073191B">
        <w:rPr>
          <w:rFonts w:ascii="Arial" w:hAnsi="Arial" w:cs="Arial"/>
          <w:b/>
          <w:bCs/>
          <w:lang w:val="pt-BR"/>
        </w:rPr>
        <w:t xml:space="preserve"> Intern</w:t>
      </w:r>
      <w:r>
        <w:rPr>
          <w:rFonts w:ascii="Arial" w:hAnsi="Arial" w:cs="Arial"/>
          <w:b/>
          <w:bCs/>
          <w:lang w:val="pt-BR"/>
        </w:rPr>
        <w:t>a</w:t>
      </w:r>
    </w:p>
    <w:p w:rsidR="00031EB4" w:rsidP="00031EB4" w:rsidRDefault="00031EB4" w14:paraId="6FF48CEA" w14:textId="77777777">
      <w:pPr>
        <w:rPr>
          <w:rFonts w:ascii="Arial" w:hAnsi="Arial" w:cs="Arial"/>
          <w:b/>
          <w:bCs/>
          <w:lang w:val="pt-BR"/>
        </w:rPr>
      </w:pPr>
    </w:p>
    <w:p w:rsidRPr="0073191B" w:rsidR="00031EB4" w:rsidP="00031EB4" w:rsidRDefault="00031EB4" w14:paraId="13CECF51" w14:textId="77777777">
      <w:pPr>
        <w:rPr>
          <w:rFonts w:ascii="Arial" w:hAnsi="Arial" w:cs="Arial"/>
          <w:b/>
          <w:bCs/>
          <w:lang w:val="pt-BR"/>
        </w:rPr>
      </w:pPr>
    </w:p>
    <w:p w:rsidRPr="00031EB4" w:rsidR="00031EB4" w:rsidP="00031EB4" w:rsidRDefault="00031EB4" w14:paraId="7FF415E3" w14:textId="5AB6DC74">
      <w:pPr>
        <w:pStyle w:val="CC"/>
      </w:pPr>
      <w:r w:rsidRPr="00031EB4">
        <w:t>C</w:t>
      </w:r>
      <w:r>
        <w:t>c</w:t>
      </w:r>
      <w:r w:rsidRPr="00031EB4">
        <w:t>.</w:t>
      </w:r>
      <w:r w:rsidRPr="00031EB4">
        <w:tab/>
        <w:t>División Servicios Compartidos</w:t>
      </w:r>
    </w:p>
    <w:p w:rsidR="00031EB4" w:rsidP="00031EB4" w:rsidRDefault="00031EB4" w14:paraId="51F89FE6" w14:textId="77777777">
      <w:pPr>
        <w:pStyle w:val="CC"/>
      </w:pPr>
      <w:r w:rsidRPr="00031EB4">
        <w:tab/>
        <w:t xml:space="preserve">División Transformación y Estrategia </w:t>
      </w:r>
    </w:p>
    <w:p w:rsidR="00A26E9E" w:rsidP="0085692C" w:rsidRDefault="00A26E9E" w14:paraId="3EC82E48" w14:textId="77777777">
      <w:pPr>
        <w:pStyle w:val="Negrita"/>
      </w:pPr>
    </w:p>
    <w:bookmarkStart w:name="_MON_1791280417" w:id="1"/>
    <w:bookmarkEnd w:id="1"/>
    <w:p w:rsidRPr="002307FE" w:rsidR="002307FE" w:rsidP="00AC43D2" w:rsidRDefault="00AC43D2" w14:paraId="20A44923" w14:textId="1359A895">
      <w:pPr>
        <w:jc w:val="center"/>
      </w:pPr>
      <w:r>
        <w:object w:dxaOrig="1508" w:dyaOrig="984" w14:anchorId="71A513DF">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791280428" r:id="rId16">
            <o:FieldCodes>\s</o:FieldCodes>
          </o:OLEObject>
        </w:object>
      </w:r>
    </w:p>
    <w:p w:rsidRPr="002307FE" w:rsidR="002307FE" w:rsidP="002307FE" w:rsidRDefault="002307FE" w14:paraId="59969A68" w14:textId="77777777"/>
    <w:p w:rsidRPr="002307FE" w:rsidR="002307FE" w:rsidP="002307FE" w:rsidRDefault="002307FE" w14:paraId="01AE67B2" w14:textId="77777777"/>
    <w:p w:rsidRPr="002307FE" w:rsidR="002307FE" w:rsidP="002307FE" w:rsidRDefault="002307FE" w14:paraId="1ACCB7F6" w14:textId="77777777"/>
    <w:p w:rsidRPr="002307FE" w:rsidR="002307FE" w:rsidP="002307FE" w:rsidRDefault="002307FE" w14:paraId="3ABA16DC" w14:textId="77777777"/>
    <w:p w:rsidRPr="002307FE" w:rsidR="002307FE" w:rsidP="002307FE" w:rsidRDefault="002307FE" w14:paraId="100BD323" w14:textId="77777777"/>
    <w:p w:rsidR="002307FE" w:rsidP="002307FE" w:rsidRDefault="002307FE" w14:paraId="30AF97B1" w14:textId="77777777"/>
    <w:p w:rsidRPr="002307FE" w:rsidR="002307FE" w:rsidP="002307FE" w:rsidRDefault="002307FE" w14:paraId="5B5B410F" w14:textId="77777777"/>
    <w:p w:rsidR="002307FE" w:rsidP="002307FE" w:rsidRDefault="002307FE" w14:paraId="56DBBB88" w14:textId="77777777"/>
    <w:p w:rsidR="002307FE" w:rsidP="002307FE" w:rsidRDefault="002307FE" w14:paraId="46B63D80" w14:textId="77777777"/>
    <w:p w:rsidRPr="002307FE" w:rsidR="00A26E9E" w:rsidP="002307FE" w:rsidRDefault="00A26E9E" w14:paraId="58624352" w14:textId="77777777"/>
    <w:sectPr w:rsidRPr="002307FE" w:rsidR="00A26E9E" w:rsidSect="00060C03">
      <w:headerReference w:type="default" r:id="rId17"/>
      <w:footerReference w:type="even" r:id="rId18"/>
      <w:footerReference w:type="default" r:id="rId19"/>
      <w:headerReference w:type="first" r:id="rId20"/>
      <w:footerReference w:type="first" r:id="rId21"/>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7072667" w14:textId="77777777" w:rsidR="00031EB4" w:rsidRDefault="00031EB4" w:rsidP="00D43D57">
      <w:r>
        <w:separator/>
      </w:r>
    </w:p>
  </w:endnote>
  <w:endnote w:type="continuationSeparator" w:id="0">
    <w:p w14:paraId="0BDB5C4B" w14:textId="77777777" w:rsidR="00031EB4" w:rsidRDefault="00031EB4"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031EB4" w:rsidRDefault="00031EB4" w14:paraId="7F4E5F1D" w14:textId="2A1EC4E9">
    <w:pPr>
      <w:pStyle w:val="Piedepgina"/>
    </w:pPr>
    <w:r>
      <w:rPr>
        <w:noProof/>
      </w:rPr>
      <mc:AlternateContent>
        <mc:Choice Requires="wps">
          <w:drawing>
            <wp:anchor distT="0" distB="0" distL="0" distR="0" simplePos="0" relativeHeight="251698176" behindDoc="0" locked="0" layoutInCell="1" allowOverlap="1" wp14:editId="34F1133A" wp14:anchorId="7974F40F">
              <wp:simplePos x="635" y="635"/>
              <wp:positionH relativeFrom="page">
                <wp:align>center</wp:align>
              </wp:positionH>
              <wp:positionV relativeFrom="page">
                <wp:align>bottom</wp:align>
              </wp:positionV>
              <wp:extent cx="609600" cy="345440"/>
              <wp:effectExtent l="0" t="0" r="0" b="0"/>
              <wp:wrapNone/>
              <wp:docPr id="186822646"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031EB4" w:rsidR="00031EB4" w:rsidP="00031EB4" w:rsidRDefault="00031EB4" w14:paraId="733759ED" w14:textId="2D81D734">
                          <w:pPr>
                            <w:rPr>
                              <w:rFonts w:ascii="Calibri" w:hAnsi="Calibri" w:eastAsia="Calibri" w:cs="Calibri"/>
                              <w:noProof/>
                              <w:color w:val="000000"/>
                              <w:sz w:val="20"/>
                              <w:szCs w:val="20"/>
                            </w:rPr>
                          </w:pPr>
                          <w:r w:rsidRPr="00031EB4">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974F40F">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031EB4" w:rsidR="00031EB4" w:rsidP="00031EB4" w:rsidRDefault="00031EB4" w14:paraId="733759ED" w14:textId="2D81D734">
                    <w:pPr>
                      <w:rPr>
                        <w:rFonts w:ascii="Calibri" w:hAnsi="Calibri" w:eastAsia="Calibri" w:cs="Calibri"/>
                        <w:noProof/>
                        <w:color w:val="000000"/>
                        <w:sz w:val="20"/>
                        <w:szCs w:val="20"/>
                      </w:rPr>
                    </w:pPr>
                    <w:r w:rsidRPr="00031EB4">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2307FE" w:rsidP="00FA54DF" w:rsidRDefault="00031EB4" w14:paraId="704A82ED" w14:textId="5A16541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3E9563EB" wp14:anchorId="25A61802">
              <wp:simplePos x="635" y="635"/>
              <wp:positionH relativeFrom="page">
                <wp:align>center</wp:align>
              </wp:positionH>
              <wp:positionV relativeFrom="page">
                <wp:align>bottom</wp:align>
              </wp:positionV>
              <wp:extent cx="609600" cy="345440"/>
              <wp:effectExtent l="0" t="0" r="0" b="0"/>
              <wp:wrapNone/>
              <wp:docPr id="500912794"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031EB4" w:rsidR="00031EB4" w:rsidP="00031EB4" w:rsidRDefault="00031EB4" w14:paraId="237103AF" w14:textId="41A704F3">
                          <w:pPr>
                            <w:rPr>
                              <w:rFonts w:ascii="Calibri" w:hAnsi="Calibri" w:eastAsia="Calibri" w:cs="Calibri"/>
                              <w:noProof/>
                              <w:color w:val="000000"/>
                              <w:sz w:val="20"/>
                              <w:szCs w:val="20"/>
                            </w:rPr>
                          </w:pPr>
                          <w:r w:rsidRPr="00031EB4">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5A61802">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031EB4" w:rsidR="00031EB4" w:rsidP="00031EB4" w:rsidRDefault="00031EB4" w14:paraId="237103AF" w14:textId="41A704F3">
                    <w:pPr>
                      <w:rPr>
                        <w:rFonts w:ascii="Calibri" w:hAnsi="Calibri" w:eastAsia="Calibri" w:cs="Calibri"/>
                        <w:noProof/>
                        <w:color w:val="000000"/>
                        <w:sz w:val="20"/>
                        <w:szCs w:val="20"/>
                      </w:rPr>
                    </w:pPr>
                    <w:r w:rsidRPr="00031EB4">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E0364DA8222644BAA2A81AD2E1D97837"/>
        </w:placeholder>
        <w:text/>
      </w:sdtPr>
      <w:sdtEndPr/>
      <w:sdtContent>
        <w:r>
          <w:t>AI-0193-2024</w:t>
        </w:r>
      </w:sdtContent>
    </w:sdt>
  </w:p>
  <w:p w:rsidR="002307FE" w:rsidP="00FA54DF" w:rsidRDefault="002307FE" w14:paraId="758DB0A9"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57BF3941"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785A891C" wp14:anchorId="18A47649">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0B7853D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2348A3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4A71B2C" w14:textId="77777777">
                          <w:pPr>
                            <w:rPr>
                              <w:color w:val="003A68"/>
                              <w:sz w:val="14"/>
                              <w:szCs w:val="14"/>
                            </w:rPr>
                          </w:pPr>
                          <w:r w:rsidRPr="00FA54DF">
                            <w:rPr>
                              <w:color w:val="003A68"/>
                              <w:sz w:val="14"/>
                              <w:szCs w:val="14"/>
                            </w:rPr>
                            <w:t>Apdo. 10058-1000</w:t>
                          </w:r>
                        </w:p>
                        <w:p w:rsidR="00D2424F" w:rsidP="00FA54DF" w:rsidRDefault="00D2424F" w14:paraId="29CA53DB" w14:textId="77777777">
                          <w:pPr>
                            <w:rPr>
                              <w:color w:val="003A68"/>
                              <w:sz w:val="14"/>
                              <w:szCs w:val="14"/>
                            </w:rPr>
                          </w:pPr>
                          <w:r w:rsidRPr="00FA54DF">
                            <w:rPr>
                              <w:color w:val="003A68"/>
                              <w:sz w:val="14"/>
                              <w:szCs w:val="14"/>
                            </w:rPr>
                            <w:t>Av. 1 y Central, Calles 2 y 4</w:t>
                          </w:r>
                        </w:p>
                        <w:p w:rsidRPr="00FA54DF" w:rsidR="00D2424F" w:rsidP="00FA54DF" w:rsidRDefault="00D2424F" w14:paraId="51FFCF7A"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18A47649">
              <v:textbox>
                <w:txbxContent>
                  <w:p w:rsidRPr="00FA54DF" w:rsidR="00D2424F" w:rsidP="00FA54DF" w:rsidRDefault="00D2424F" w14:paraId="0B7853D3"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2348A37"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54A71B2C" w14:textId="77777777">
                    <w:pPr>
                      <w:rPr>
                        <w:color w:val="003A68"/>
                        <w:sz w:val="14"/>
                        <w:szCs w:val="14"/>
                      </w:rPr>
                    </w:pPr>
                    <w:r w:rsidRPr="00FA54DF">
                      <w:rPr>
                        <w:color w:val="003A68"/>
                        <w:sz w:val="14"/>
                        <w:szCs w:val="14"/>
                      </w:rPr>
                      <w:t>Apdo. 10058-1000</w:t>
                    </w:r>
                  </w:p>
                  <w:p w:rsidR="00D2424F" w:rsidP="00FA54DF" w:rsidRDefault="00D2424F" w14:paraId="29CA53DB" w14:textId="77777777">
                    <w:pPr>
                      <w:rPr>
                        <w:color w:val="003A68"/>
                        <w:sz w:val="14"/>
                        <w:szCs w:val="14"/>
                      </w:rPr>
                    </w:pPr>
                    <w:r w:rsidRPr="00FA54DF">
                      <w:rPr>
                        <w:color w:val="003A68"/>
                        <w:sz w:val="14"/>
                        <w:szCs w:val="14"/>
                      </w:rPr>
                      <w:t>Av. 1 y Central, Calles 2 y 4</w:t>
                    </w:r>
                  </w:p>
                  <w:p w:rsidRPr="00FA54DF" w:rsidR="00D2424F" w:rsidP="00FA54DF" w:rsidRDefault="00D2424F" w14:paraId="51FFCF7A"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0B402CC8" wp14:anchorId="444AF906">
          <wp:simplePos x="0" y="0"/>
          <wp:positionH relativeFrom="column">
            <wp:posOffset>4550781</wp:posOffset>
          </wp:positionH>
          <wp:positionV relativeFrom="paragraph">
            <wp:posOffset>-190500</wp:posOffset>
          </wp:positionV>
          <wp:extent cx="8890" cy="431165"/>
          <wp:effectExtent l="0" t="0" r="0" b="0"/>
          <wp:wrapNone/>
          <wp:docPr id="1543849909" name="Imagen 15438499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F64992" w:rsidP="00F64992" w:rsidRDefault="00031EB4" w14:paraId="3FE544E4" w14:textId="37007E83">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17FBD498" wp14:anchorId="290235BE">
              <wp:simplePos x="1409700" y="9283700"/>
              <wp:positionH relativeFrom="page">
                <wp:align>center</wp:align>
              </wp:positionH>
              <wp:positionV relativeFrom="page">
                <wp:align>bottom</wp:align>
              </wp:positionV>
              <wp:extent cx="609600" cy="345440"/>
              <wp:effectExtent l="0" t="0" r="0" b="0"/>
              <wp:wrapNone/>
              <wp:docPr id="857211418"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031EB4" w:rsidR="00031EB4" w:rsidP="00031EB4" w:rsidRDefault="00031EB4" w14:paraId="797F931D" w14:textId="2E3BBDF1">
                          <w:pPr>
                            <w:rPr>
                              <w:rFonts w:ascii="Calibri" w:hAnsi="Calibri" w:eastAsia="Calibri" w:cs="Calibri"/>
                              <w:noProof/>
                              <w:color w:val="000000"/>
                              <w:sz w:val="20"/>
                              <w:szCs w:val="20"/>
                            </w:rPr>
                          </w:pPr>
                          <w:r w:rsidRPr="00031EB4">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290235BE">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031EB4" w:rsidR="00031EB4" w:rsidP="00031EB4" w:rsidRDefault="00031EB4" w14:paraId="797F931D" w14:textId="2E3BBDF1">
                    <w:pPr>
                      <w:rPr>
                        <w:rFonts w:ascii="Calibri" w:hAnsi="Calibri" w:eastAsia="Calibri" w:cs="Calibri"/>
                        <w:noProof/>
                        <w:color w:val="000000"/>
                        <w:sz w:val="20"/>
                        <w:szCs w:val="20"/>
                      </w:rPr>
                    </w:pPr>
                    <w:r w:rsidRPr="00031EB4">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14DAB4BF" wp14:anchorId="2131F6ED">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4165EB3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DFDCFAE"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0D154E95" w14:textId="77777777">
                          <w:pPr>
                            <w:rPr>
                              <w:color w:val="003A68"/>
                              <w:sz w:val="14"/>
                              <w:szCs w:val="14"/>
                            </w:rPr>
                          </w:pPr>
                          <w:r w:rsidRPr="00FA54DF">
                            <w:rPr>
                              <w:color w:val="003A68"/>
                              <w:sz w:val="14"/>
                              <w:szCs w:val="14"/>
                            </w:rPr>
                            <w:t>Apdo. 10058-1000</w:t>
                          </w:r>
                        </w:p>
                        <w:p w:rsidR="00B65442" w:rsidP="00B65442" w:rsidRDefault="00B65442" w14:paraId="05747416" w14:textId="77777777">
                          <w:pPr>
                            <w:rPr>
                              <w:color w:val="003A68"/>
                              <w:sz w:val="14"/>
                              <w:szCs w:val="14"/>
                            </w:rPr>
                          </w:pPr>
                          <w:r w:rsidRPr="00FA54DF">
                            <w:rPr>
                              <w:color w:val="003A68"/>
                              <w:sz w:val="14"/>
                              <w:szCs w:val="14"/>
                            </w:rPr>
                            <w:t>Av. 1 y Central, Calles 2 y 4</w:t>
                          </w:r>
                        </w:p>
                        <w:p w:rsidRPr="00FA54DF" w:rsidR="00D2424F" w:rsidRDefault="00D2424F" w14:paraId="5F962E2E"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2131F6ED">
              <v:textbox>
                <w:txbxContent>
                  <w:p w:rsidRPr="00FA54DF" w:rsidR="00D2424F" w:rsidRDefault="00D2424F" w14:paraId="4165EB3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DFDCFAE"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0D154E95" w14:textId="77777777">
                    <w:pPr>
                      <w:rPr>
                        <w:color w:val="003A68"/>
                        <w:sz w:val="14"/>
                        <w:szCs w:val="14"/>
                      </w:rPr>
                    </w:pPr>
                    <w:r w:rsidRPr="00FA54DF">
                      <w:rPr>
                        <w:color w:val="003A68"/>
                        <w:sz w:val="14"/>
                        <w:szCs w:val="14"/>
                      </w:rPr>
                      <w:t>Apdo. 10058-1000</w:t>
                    </w:r>
                  </w:p>
                  <w:p w:rsidR="00B65442" w:rsidP="00B65442" w:rsidRDefault="00B65442" w14:paraId="05747416" w14:textId="77777777">
                    <w:pPr>
                      <w:rPr>
                        <w:color w:val="003A68"/>
                        <w:sz w:val="14"/>
                        <w:szCs w:val="14"/>
                      </w:rPr>
                    </w:pPr>
                    <w:r w:rsidRPr="00FA54DF">
                      <w:rPr>
                        <w:color w:val="003A68"/>
                        <w:sz w:val="14"/>
                        <w:szCs w:val="14"/>
                      </w:rPr>
                      <w:t>Av. 1 y Central, Calles 2 y 4</w:t>
                    </w:r>
                  </w:p>
                  <w:p w:rsidRPr="00FA54DF" w:rsidR="00D2424F" w:rsidRDefault="00D2424F" w14:paraId="5F962E2E"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3FFA96CF" wp14:anchorId="2554C447">
          <wp:simplePos x="0" y="0"/>
          <wp:positionH relativeFrom="column">
            <wp:posOffset>4553585</wp:posOffset>
          </wp:positionH>
          <wp:positionV relativeFrom="paragraph">
            <wp:posOffset>8687</wp:posOffset>
          </wp:positionV>
          <wp:extent cx="8890" cy="431165"/>
          <wp:effectExtent l="0" t="0" r="0" b="0"/>
          <wp:wrapNone/>
          <wp:docPr id="847344820" name="Imagen 8473448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5990ABEE"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1E209FC8"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4C804018" w14:textId="77777777" w:rsidR="00031EB4" w:rsidRDefault="00031EB4" w:rsidP="00D43D57">
      <w:r>
        <w:separator/>
      </w:r>
    </w:p>
  </w:footnote>
  <w:footnote w:type="continuationSeparator" w:id="0">
    <w:p w14:paraId="606FEFD4" w14:textId="77777777" w:rsidR="00031EB4" w:rsidRDefault="00031EB4" w:rsidP="00D43D57">
      <w:r>
        <w:continuationSeparator/>
      </w:r>
    </w:p>
  </w:footnote>
  <w:footnote w:id="1">
    <w:p w14:paraId="1FFFC41C" w14:textId="77777777" w:rsidR="00031EB4" w:rsidRPr="007C0010" w:rsidRDefault="00031EB4" w:rsidP="00031EB4">
      <w:pPr>
        <w:pStyle w:val="Textonotapie"/>
        <w:rPr>
          <w:rFonts w:ascii="Arial" w:hAnsi="Arial" w:cs="Arial"/>
          <w:sz w:val="16"/>
          <w:szCs w:val="16"/>
        </w:rPr>
      </w:pPr>
      <w:r w:rsidRPr="007C0010">
        <w:rPr>
          <w:rStyle w:val="Refdenotaalpie"/>
          <w:rFonts w:ascii="Arial" w:hAnsi="Arial" w:cs="Arial"/>
          <w:sz w:val="16"/>
          <w:szCs w:val="16"/>
        </w:rPr>
        <w:footnoteRef/>
      </w:r>
      <w:r w:rsidRPr="007C0010">
        <w:rPr>
          <w:rFonts w:ascii="Arial" w:hAnsi="Arial" w:cs="Arial"/>
          <w:sz w:val="16"/>
          <w:szCs w:val="16"/>
        </w:rPr>
        <w:t xml:space="preserve"> Indica que los resultados obtenidos de los procedimientos efectuados por la Auditoría satisfacen algunos de los criterios evaluados.</w:t>
      </w:r>
    </w:p>
  </w:footnote>
  <w:footnote w:id="2">
    <w:p w14:paraId="3213354C" w14:textId="77777777" w:rsidR="00031EB4" w:rsidRPr="00A223D3" w:rsidRDefault="00031EB4" w:rsidP="00031EB4">
      <w:pPr>
        <w:pStyle w:val="Textonotapie"/>
        <w:rPr>
          <w:rFonts w:ascii="Arial" w:hAnsi="Arial" w:cs="Arial"/>
          <w:sz w:val="16"/>
          <w:szCs w:val="16"/>
        </w:rPr>
      </w:pPr>
      <w:r w:rsidRPr="00A223D3">
        <w:rPr>
          <w:rStyle w:val="Refdenotaalpie"/>
          <w:rFonts w:ascii="Arial" w:hAnsi="Arial" w:cs="Arial"/>
          <w:sz w:val="16"/>
          <w:szCs w:val="16"/>
        </w:rPr>
        <w:footnoteRef/>
      </w:r>
      <w:r w:rsidRPr="00A223D3">
        <w:rPr>
          <w:rFonts w:ascii="Arial" w:hAnsi="Arial" w:cs="Arial"/>
          <w:sz w:val="16"/>
          <w:szCs w:val="16"/>
        </w:rPr>
        <w:t xml:space="preserve"> Artículo 35 del Reglamento de Organización y Funcionamiento de la Auditoría Interna y oficios AI-0092-2021 y AI-0120-2022 del 24/5/2021 y del 16/8/2022, respectivamente.</w:t>
      </w:r>
    </w:p>
  </w:footnote>
</w:footnotes>
</file>

<file path=word/header1.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EC7A70" w14:paraId="51D92F44" w14:textId="77777777">
    <w:pPr>
      <w:pStyle w:val="Encabezado"/>
      <w:jc w:val="center"/>
    </w:pPr>
    <w:r>
      <w:rPr>
        <w:noProof/>
        <w:lang w:val="es-CR" w:eastAsia="es-CR"/>
      </w:rPr>
      <w:drawing>
        <wp:anchor distT="0" distB="0" distL="114300" distR="114300" simplePos="0" relativeHeight="251696128" behindDoc="1" locked="0" layoutInCell="1" allowOverlap="1" wp14:editId="6B461137" wp14:anchorId="05D8DA94">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603611327" name="Imagen 16036113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3BE34395" wp14:anchorId="7A0F66AF">
          <wp:simplePos x="0" y="0"/>
          <wp:positionH relativeFrom="column">
            <wp:posOffset>4470400</wp:posOffset>
          </wp:positionH>
          <wp:positionV relativeFrom="paragraph">
            <wp:posOffset>298450</wp:posOffset>
          </wp:positionV>
          <wp:extent cx="941070" cy="424815"/>
          <wp:effectExtent l="0" t="0" r="0" b="0"/>
          <wp:wrapNone/>
          <wp:docPr id="1620904890" name="Imagen 16209048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rsidR="00D2424F" w:rsidP="00984A65" w:rsidRDefault="005F02FD" w14:paraId="6A1D5FF6" w14:textId="77777777">
    <w:pPr>
      <w:pStyle w:val="Encabezado"/>
      <w:jc w:val="center"/>
    </w:pPr>
    <w:r>
      <w:rPr>
        <w:noProof/>
        <w:lang w:val="es-CR" w:eastAsia="es-CR"/>
      </w:rPr>
      <w:drawing>
        <wp:anchor distT="0" distB="0" distL="114300" distR="114300" simplePos="0" relativeHeight="251694080" behindDoc="1" locked="0" layoutInCell="1" allowOverlap="1" wp14:editId="57DC5ED3" wp14:anchorId="3802A0B7">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387754783" name="Imagen 13877547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67181030" wp14:anchorId="3C2EB665">
          <wp:simplePos x="0" y="0"/>
          <wp:positionH relativeFrom="column">
            <wp:posOffset>4602480</wp:posOffset>
          </wp:positionH>
          <wp:positionV relativeFrom="paragraph">
            <wp:posOffset>187960</wp:posOffset>
          </wp:positionV>
          <wp:extent cx="857250" cy="424815"/>
          <wp:effectExtent l="0" t="0" r="6350" b="0"/>
          <wp:wrapNone/>
          <wp:docPr id="2035631217" name="Imagen 20356312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036273103">
    <w:abstractNumId w:val="10"/>
  </w:num>
  <w:num w:numId="2" w16cid:durableId="1712728468">
    <w:abstractNumId w:val="11"/>
  </w:num>
  <w:num w:numId="3" w16cid:durableId="1616904662">
    <w:abstractNumId w:val="9"/>
  </w:num>
  <w:num w:numId="4" w16cid:durableId="135532596">
    <w:abstractNumId w:val="7"/>
  </w:num>
  <w:num w:numId="5" w16cid:durableId="1091968840">
    <w:abstractNumId w:val="6"/>
  </w:num>
  <w:num w:numId="6" w16cid:durableId="551621380">
    <w:abstractNumId w:val="5"/>
  </w:num>
  <w:num w:numId="7" w16cid:durableId="69541770">
    <w:abstractNumId w:val="4"/>
  </w:num>
  <w:num w:numId="8" w16cid:durableId="359211157">
    <w:abstractNumId w:val="8"/>
  </w:num>
  <w:num w:numId="9" w16cid:durableId="1902128674">
    <w:abstractNumId w:val="3"/>
  </w:num>
  <w:num w:numId="10" w16cid:durableId="1507751240">
    <w:abstractNumId w:val="2"/>
  </w:num>
  <w:num w:numId="11" w16cid:durableId="328139706">
    <w:abstractNumId w:val="1"/>
  </w:num>
  <w:num w:numId="12" w16cid:durableId="42712274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31EB4"/>
    <w:rsid w:val="000064A4"/>
    <w:rsid w:val="000235B5"/>
    <w:rsid w:val="00026C85"/>
    <w:rsid w:val="00031EB4"/>
    <w:rsid w:val="000439A6"/>
    <w:rsid w:val="000465C8"/>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058A"/>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E4CAB"/>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43D2"/>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CE32A3"/>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2164AB9"/>
  <w15:docId w15:val="{31F80834-CB11-4489-8244-579C6264104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NormalWeb">
    <w:name w:val="Normal (Web)"/>
    <w:basedOn w:val="Normal"/>
    <w:uiPriority w:val="99"/>
    <w:locked/>
    <w:rsid w:val="00031EB4"/>
    <w:pPr>
      <w:spacing w:before="100" w:beforeAutospacing="1" w:after="100" w:afterAutospacing="1"/>
      <w:jc w:val="left"/>
    </w:pPr>
    <w:rPr>
      <w:rFonts w:ascii="Times New Roman" w:hAnsi="Times New Roman"/>
      <w:sz w:val="24"/>
      <w:lang w:val="es-MX" w:eastAsia="es-MX"/>
    </w:rPr>
  </w:style>
  <w:style w:type="paragraph" w:styleId="Textonotapie">
    <w:name w:val="footnote text"/>
    <w:aliases w:val=" Car Car,Car Car, Car Char,Car,Car Char, Car"/>
    <w:basedOn w:val="Normal"/>
    <w:link w:val="TextonotapieCar"/>
    <w:uiPriority w:val="99"/>
    <w:locked/>
    <w:rsid w:val="00031EB4"/>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uiPriority w:val="99"/>
    <w:rsid w:val="00031EB4"/>
    <w:rPr>
      <w:rFonts w:ascii="Times New Roman" w:eastAsia="Times New Roman" w:hAnsi="Times New Roman"/>
    </w:rPr>
  </w:style>
  <w:style w:type="character" w:styleId="Refdenotaalpie">
    <w:name w:val="footnote reference"/>
    <w:uiPriority w:val="99"/>
    <w:locked/>
    <w:rsid w:val="00031EB4"/>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6" Type="http://schemas.openxmlformats.org/officeDocument/2006/relationships/customXml" Target="../customXml/item6.xml"/><Relationship Id="rId11" Type="http://schemas.openxmlformats.org/officeDocument/2006/relationships/webSettings" Target="webSettings.xml"/><Relationship Id="rId23" Type="http://schemas.openxmlformats.org/officeDocument/2006/relationships/glossaryDocument" Target="glossary/document.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E0364DA8222644BAA2A81AD2E1D97837"/>
        <w:category>
          <w:name w:val="General"/>
          <w:gallery w:val="placeholder"/>
        </w:category>
        <w:types>
          <w:type w:val="bbPlcHdr"/>
        </w:types>
        <w:behaviors>
          <w:behavior w:val="content"/>
        </w:behaviors>
        <w:guid w:val="{AB896F66-3AD3-4962-87F7-1F5CD48B3E22}"/>
      </w:docPartPr>
      <w:docPartBody>
        <w:p w:rsidR="00843C04" w:rsidRDefault="00843C04">
          <w:pPr>
            <w:pStyle w:val="E0364DA8222644BAA2A81AD2E1D97837"/>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43C04"/>
    <w:rsid w:val="007E4CAB"/>
    <w:rsid w:val="00843C04"/>
    <w:rsid w:val="00CE32A3"/>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E0364DA8222644BAA2A81AD2E1D97837">
    <w:name w:val="E0364DA8222644BAA2A81AD2E1D9783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Wijfrr2LNXhxIAk61eUlrZpoYOSsxzmgzEW/iiA4rak=</DigestValue>
    </Reference>
    <Reference Type="http://uri.etsi.org/01903#SignedProperties" URI="#idSignedProperties">
      <Transforms>
        <Transform Algorithm="http://www.w3.org/TR/2001/REC-xml-c14n-20010315"/>
      </Transforms>
      <DigestMethod Algorithm="http://www.w3.org/2001/04/xmlenc#sha256"/>
      <DigestValue>Wo+ADaBArOyLG76OV7joD41siyqPNrtIQglNGjb3+O4=</DigestValue>
    </Reference>
  </SignedInfo>
  <SignatureValue>iPF9JNPI5oiEZ5ho1KmRLbro209rgS0cmLd8kaib4WLwedKgT4+9eDTduf3vQX2hW+PAwxLTwbZFcdaXo/WRBLmQqKI3I2BBUeRyAhBeKzcGgWEFqRcCt3uh9xtmOOYcIf3gynXwzEQDsOWTn6pO8vkfPCJSoVkChxr5INcKpoUK5bQc7ylEBGA22j1QbZoUEQNb+ZI59Cn4JeO5UOUzezwGizVdZeWIFWKJK9o1QaW/FQfrDpyvAofZjdQMQYMrnDJc8ki40TXQ8rKDtqDjy1uGdmtcCiytCLx/wQ8YPx8mm8pXFcHbZIFkr+gM4QKInkT7320ZyvFZSGODeNjsmQ==</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WlsUS6j1lOUNCUM9mdRUb1kQtx3/wu0vZegTq1tIXyQ=</DigestValue>
      </Reference>
      <Reference URI="/word/numbering.xml?ContentType=application/vnd.openxmlformats-officedocument.wordprocessingml.numbering+xml">
        <DigestMethod Algorithm="http://www.w3.org/2001/04/xmlenc#sha256"/>
        <DigestValue>MJjDOIUFJFpe/ZGtjH9bxLABROYUrGGNCa5uDO8gpVY=</DigestValue>
      </Reference>
      <Reference URI="/word/endnotes.xml?ContentType=application/vnd.openxmlformats-officedocument.wordprocessingml.endnotes+xml">
        <DigestMethod Algorithm="http://www.w3.org/2001/04/xmlenc#sha256"/>
        <DigestValue>xevP1wR8oAiET6gtfuClNJRxGBYk8sqDGJP/KKc3apE=</DigestValue>
      </Reference>
      <Reference URI="/word/footer1.xml?ContentType=application/vnd.openxmlformats-officedocument.wordprocessingml.footer+xml">
        <DigestMethod Algorithm="http://www.w3.org/2001/04/xmlenc#sha256"/>
        <DigestValue>IPHUINT2oBRX+glJW+LS4dVOOt5Qehm6hOdaMJ7cXFU=</DigestValue>
      </Reference>
      <Reference URI="/word/footer3.xml?ContentType=application/vnd.openxmlformats-officedocument.wordprocessingml.footer+xml">
        <DigestMethod Algorithm="http://www.w3.org/2001/04/xmlenc#sha256"/>
        <DigestValue>ObIunGfRmqDvv3l+sBAukeXatLeB/lUFv8bKg3qiQj8=</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5H2nBmuhwEbZDPT+RYIR9Ocp2vtNeKgvPG6fGpaj3HI=</DigestValue>
      </Reference>
      <Reference URI="/word/header1.xml?ContentType=application/vnd.openxmlformats-officedocument.wordprocessingml.header+xml">
        <DigestMethod Algorithm="http://www.w3.org/2001/04/xmlenc#sha256"/>
        <DigestValue>2lChka1t8/WVO91VXsqJHIKsUpWN8MWTvPdJ6wrFFH8=</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GOrv9DLa0/OCAX1ZA4pQeMnbr6Du5A0Z1dcBquo/+0w=</DigestValue>
      </Reference>
      <Reference URI="/word/header2.xml?ContentType=application/vnd.openxmlformats-officedocument.wordprocessingml.header+xml">
        <DigestMethod Algorithm="http://www.w3.org/2001/04/xmlenc#sha256"/>
        <DigestValue>mOLJhiIbaVRCKNPv5fzugxvw+gMsCLdTpR9ppP+C6Fc=</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qmnZO465FvVNIz1I5EzgGQpVYbCCR5VOT0AeWl/32uA=</DigestValue>
      </Reference>
      <Reference URI="/word/glossary/document.xml?ContentType=application/vnd.openxmlformats-officedocument.wordprocessingml.document.glossary+xml">
        <DigestMethod Algorithm="http://www.w3.org/2001/04/xmlenc#sha256"/>
        <DigestValue>8YnzHMORbIYX3hUBFFs974VCWSEYHyT2STYo1mVFPNQ=</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anEA3O2db5AVujEk7UBKRUutZYH5DdRdPKA5cczkxsY=</DigestValue>
      </Reference>
      <Reference URI="/word/glossary/styles.xml?ContentType=application/vnd.openxmlformats-officedocument.wordprocessingml.styles+xml">
        <DigestMethod Algorithm="http://www.w3.org/2001/04/xmlenc#sha256"/>
        <DigestValue>BcEpmg0LsxX0VuV8jOF+nEmS7fS08f3e+IKiVo1Zho0=</DigestValue>
      </Reference>
      <Reference URI="/word/glossary/fontTable.xml?ContentType=application/vnd.openxmlformats-officedocument.wordprocessingml.fontTable+xml">
        <DigestMethod Algorithm="http://www.w3.org/2001/04/xmlenc#sha256"/>
        <DigestValue>AfNbrB+T0pHXBapM39u73VD1SPrVsk9dYnNk6seI1fk=</DigestValue>
      </Reference>
      <Reference URI="/word/settings.xml?ContentType=application/vnd.openxmlformats-officedocument.wordprocessingml.settings+xml">
        <DigestMethod Algorithm="http://www.w3.org/2001/04/xmlenc#sha256"/>
        <DigestValue>VgdXGaPx2OLPGLQnumvULQqJFFi8Npb02P8ze3dqcfg=</DigestValue>
      </Reference>
      <Reference URI="/word/footer2.xml?ContentType=application/vnd.openxmlformats-officedocument.wordprocessingml.footer+xml">
        <DigestMethod Algorithm="http://www.w3.org/2001/04/xmlenc#sha256"/>
        <DigestValue>0JEOl6WGZD3hSAvnbq/QrozuIP1FLyTAUDeqRLuRN3w=</DigestValue>
      </Reference>
      <Reference URI="/word/styles.xml?ContentType=application/vnd.openxmlformats-officedocument.wordprocessingml.styles+xml">
        <DigestMethod Algorithm="http://www.w3.org/2001/04/xmlenc#sha256"/>
        <DigestValue>z6pWiFKONSPiLxFLBBBwhyCV4R33woX4PdiPIlxSIkU=</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ewEMMQ6+eVjnOaCWtflk4buAT27kwU+izuZeV7LAlX4=</DigestValue>
      </Reference>
    </Manifest>
    <SignatureProperties>
      <SignatureProperty Id="idSignatureTime" Target="#idPackageSignature">
        <mdssi:SignatureTime xmlns:mdssi="http://schemas.openxmlformats.org/package/2006/digital-signature">
          <mdssi:Format>YYYY-MM-DDThh:mm:ssTZD</mdssi:Format>
          <mdssi:Value>2024-10-24T20:05:06Z</mdssi:Value>
        </mdssi:SignatureTime>
      </SignatureProperty>
    </SignatureProperties>
  </Object>
  <Object>
    <xd:QualifyingProperties xmlns:xd="http://uri.etsi.org/01903/v1.3.2#" Target="#idPackageSignature">
      <xd:SignedProperties Id="idSignedProperties">
        <xd:SignedSignatureProperties>
          <xd:SigningTime>2024-10-24T20:05:06Z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b4l4WzvJ8CAkGcee0T/WxpjTyADL1hZEpiuDh4gLhJYCBB4bKIcYDzIwMjQxMDI0MjAwNTMx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QxMDI0MjAwNTMxWjAvBgkqhkiG9w0BCQQxIgQgaJhuzmFZT3BM5AQ/K/6opwCgiuSDhWvS80JTc4e/ZU8wNwYLKoZIhvcNAQkQAi8xKDAmMCQwIgQgrKszXYj6Q2nTJpWV/NZakemXG2IrBO983WoSsYOW808wDQYJKoZIhvcNAQEBBQAEggEAPqjY2koOjKi6C2mNQ/R78YVkBQQE7TmrEQvGfa8lINXVrR4cAVB10qceRjQUyF2cn0Qkv+oto9gKGC1X8MOjg7AVwctOUy9WH4VyVuHyspKElNyvLPM+zwb4v0a0uNrwz/UUX5brFwSrs7N86bNP+AlYsqGptBz5y2TKphX4HN1CnS/REjCJahEuSEctM+O2DCUNXO5MNwk9s+OjT9Qau/TviTABKyBrjKO063eZKjE4r+GSVjpvkgykKd33OCM8nkabHEXI6+Ijt1W5ewE3bzNbSwf+kLxSdQvBsU0ZgtGXy6efMcjK3vSEFMekHmGaaqvM3DoDtDzDVCsK3Pu4E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wOTI0MTYxODUzWhcNMjQxMTI1MDQzODUzWqBfMF0wHwYDVR0jBBgwFoAUsLvgCC5LE2jw0IBEA2ekP/8lY/YwEAYJKwYBBAGCNxUBBAMCAQAwCgYDVR0UBAMCATkwHAYJKwYBBAGCNxUEBA8XDTI0MTEyNDE2Mjg1M1owDQYJKoZIhvcNAQENBQADggIBAJaugoec+E80k18v0hjPKlOYr0XotcvWF2zf8OCZgu2b95/qhs3mrWApYetHYGysNpeLOztrCtZKIqYaYMDewykP/k1mo9M/7VNNj5bXtd6uyhLfRtRgNzgBwXGwNNJRwfjrP1Eol2PwEHn38iOa0s/hk3QfG0FjIXzhwg6tt3ggN3FNHcRc7MCloceTg81RjZ6Vcd9r7C1B5U4CwUpBcuZ6UTS8nfVc8KwrWfSWhNOl3fZqFO/IjCNL/2ZBi7P6r882gMow2qcrl59MlIfcY9R5WB85UvrHpDBwRnSFeuukIrFFQPlqWKs96UdCbn0QaD0Fmk2sA+WLE05sKyP7JaL8FQFxc949mCN94I2uqoxBLXFdWA/fV+SZYVWK7K4PfdcU6lplX76TM3DyoplAGqd99Z2KdIrf94U2ysmi8Mjnli33rTMgua2nwXmPgUObwf8BhsE0LLCKISWxf6QnrGkZdXB5R93ORxVCXYoC1d8NeY/RcWizD7Qg57/FRSYBeOR8vcrLGCgcya9clvDAKxubLt3HKlHVL51mHEt968TN8SFkMcNGDZ4jV+91NDbkGntlv/eqR7sCM5k+zU1VCbitQesthDppJQlWWVqpeSgeRgdfUy88k6fIONu7UVTKYg9tUhUi28MmBl34YQKtnBpkuuZW8PYzZBo79xg/Wa5I</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xBo5NWT7/mzS7LbZjoxuU9v2QIvq49STz4S/1JXAeXU=</DigestValue>
                </xd:DigestAlgAndValue>
                <xd:CRLIdentifier>
                  <xd:Issuer>SERIALNUMBER=CPJ-2-100-098311,C=CR,O=MICITT,OU=DCFD,CN=CA POLITICA PERSONA FISICA - COSTA RICA v2</xd:Issuer>
                  <xd:IssueTime>2024-09-24T15:59:28Z</xd:IssueTime>
                  <xd:Number>58</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LBi9ozPM3x82YtVScTha819Wjpk=</xd:ByKey>
                  </xd:ResponderID>
                  <xd:ProducedAt>2024-10-24T20:05:31Z</xd:ProducedAt>
                </xd:OCSPIdentifier>
                <xd:DigestAlgAndValue>
                  <DigestMethod Algorithm="http://www.w3.org/2001/04/xmlenc#sha256"/>
                  <DigestValue>ScW4cByWX2CzI5E+Q5k7NPu0dEAZb0etHAw7LnNz+3M=</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A5MjQxNTU5MjhaFw0yNDExMjUwNDE5MjhaoF8wXTAfBgNVHSMEGDAWgBRonWk2y4Rue+qTYRn/WDAd1f9cyzAQBgkrBgEEAYI3FQEEAwIBADAKBgNVHRQEAwIBOjAcBgkrBgEEAYI3FQQEDxcNMjQxMTI0MTYwOTI4WjANBgkqhkiG9w0BAQ0FAAOCAgEAoXaiAmh/nt+sUkeTsRVVlWFlcu4A78X+iYZkF0ssr+IVDHh6BHKTZ7KwL621sDhbLHEUmB24whie7hyWMvfFif1rGbDUzoEXrb9dlijbFjKf8ZVpeRicHxrVFau3aFCLCSbzWGf88Loqc7td2vFqz4tUEOeOlRIUWGanv5CQ5/Lb4dIsygY60JfcpKFYdh424ryF29Fm08sqSDd4rHHvJStNRNij97ggDwiOy1r1r4AL22YSv2F8BFoXAYx30FSfSSYVNCP3vdcqzS0FWh9HbUUzL14HXn5VSJyN1/8PWrLRHeU3RngLfYIa/jfxBDPZ/TTlWNm7auwy0nfEkYou3xkUwX3NT3mPPqs/XINsqte/fWdYoBv1xoEDrBXwMcZekAul8GNgSWlEbWDLGcgK/AfrQkKh/PdfWpkbxh60MjnzDAYfBlOaMIj7RAeZNncNOsf7/nbgTluj5VMZe+QLWZjISv/ymB0XzHZWVsXfK6Sb3jjI+xsT5RL4BzEUcyHSUD5psUBgJ5CAQtaQrbe3L04yw0kEv8K1LHpv4C7nwmi8JXiJp3mAhAZDYUH4U6bQwnCq8LkX3YJQrXWuvZpXwgq6ExnLzlyZSQzuBbSgpCCknTSBbi5caM6xgZNuoLWKEDncByy4q2X9ix9827gDeQyUMICoQn1BWdsEQjS5S8A=</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QsGL2jM8zfHzZi1VJxOFrzX1aOmRgPMjAyNDEwMjQyMDA1MzFaMIGZMIGWMEwwCQYFKw4DAhoFAAQUzgxHzN03kqP+e9oD7BphnZQwSGIEFAlI/5tUAjbdMKRvs+Ivif5fd8qZAhMUABG51YcT84UN5yfLAAIAEbnVgAAYDzIwMjQxMDI0MTkxMzAyWqARGA8yMDI0MTAyNjA3MzMwMlqhIDAeMBwGCSsGAQQBgjcVBAQPFw0yNDEwMjUxOTIzMDJaMA0GCSqGSIb3DQEBCwUAA4IBAQBrj/0gGfF+Om9aIRqgdp0JxWOdwDMkXHE0RHcN43aeEzSs1SWUtL8D671ByCOA4VYW/yRUL/5VADNkwy1u1yCwb4A/l5nngaAIq1E8oZvn5fD3UXqaQX3lM+irg9ynCZTu6UHvz6SZedj/Ts5oPvuoEfW+6R6AK+mgLNyylA9x7ufRkJI0XNGjZxJnyJ1d8Xq7JYaXuvn24mtToXMpwuwoK0nHC4ibnMLhPoP7X6twX670cVKZVOPtnUYYwMMnTx5v7CpHniA77T8uxZFbb8fn20F6OoQtgtM8KB2ddTaBA44OMbGN7+1X8qNAMRQB4TT8xk9mP1UIaBMdozM29weooIIEjTCCBIkwggSFMIIDbaADAgECAhMUABYIEkDNGGnR5HIvAAIAFggSMA0GCSqGSIb3DQEBCwUAMIGZMRkwFwYDVQQFExBDUEotNC0wMDAtMDA0MDE3MQswCQYDVQQGEwJDUjEkMCIGA1UEChMbQkFOQ08gQ0VOVFJBTCBERSBDT1NUQSBSSUNBMSIwIAYDVQQLExlESVZJU0lPTiBTSVNURU1BUyBERSBQQUdPMSUwIwYDVQQDExxDQSBTSU5QRSAtIFBFUlNPTkEgRklTSUNBIHYyMB4XDTI0MTAxMzIxMzMzNVoXDTI0MTAyNzIxMzMzNVowGjEYMBYGA1UEAxMPUE9SVkVOSVIuZmRpLmNyMIIBIjANBgkqhkiG9w0BAQEFAAOCAQ8AMIIBCgKCAQEAm9rKRGLs9A2F/blQdxw1oSYL3kPqugotrNRGZjsLfT6Nhy6iiQ6YPks4pQN9pf6FF7oaCfq9Y7p27i4c0MstvOcjktSO4/iWheln9byqeVGY10/occygjEqMGS+wHQj/lTHS+DjfatREX4K5WVEC61vNStlcA+tDiQSP12vE4f4Z9CT1BzBj4SSdhRuoMxtH0iYQYEmovl/f8TJILM0L5DhV5encWakzQU2S8RP3zz3+tsvOTdMaqRDa3oWNr5JZEjc8k5wRQO29Q9w3m/x6PObidWYRW/NeXVlnHYDFF5tjIq5gw91T+yKSzizunZLgIXkgJyIAjh8qK1FVliv1WQIDAQABo4IBQjCCAT4wPQYJKwYBBAGCNxUHBDAwLgYmKwYBBAGCNxUIhcTqW4LR4zWVkRuC+ZcYhqXLa4F/g/b8d4G48TMCAWQCAQcwEwYDVR0lBAwwCgYIKwYBBQUHAwkwDgYDVR0PAQH/BAQDAgeAMBsGCSsGAQQBgjcVCgQOMAwwCgYIKwYBBQUHAwkwDwYJKwYBBQUHMAEFBAIFADAfBgNVHSMEGDAWgBQJSP+bVAI23TCkb7PiL4n+X3fKmTAdBgNVHQ4EFgQULBi9ozPM3x82YtVScTha819WjpkwGgYDVR0RBBMwEYIPUE9SVkVOSVIuZmRpLmNyME4GCSsGAQQBgjcZAgRBMD+gPQYKKwYBBAGCNxkCAaAvBC1TLTEtNS0yMS0zMjM5NTUwODc4LTc1Mzc5OTczOS0xNzU2NjAxNTAzLTExMDcwDQYJKoZIhvcNAQELBQADggEBAEuIeFEGIQMo4n+XNKd0lvEROh6HxQwkNPRwd7BeFEGx+mVPWHFr9odf+XV0hAVE2gTrk4TJp1jJMGhLfP8hc7sTlXP9gxXlrSNZHeCNwuwzfWb0kLnLDCw3+2sP7skzA4kc/CPYNI/WpLR2OUvbTCjRmgCfDX0TDoJQ7bVybiyi6Tn0Xag3dL5q43I/UQidcVwS0YVp8d9KS5ed2SV+zyEG9AfcBvX6k8yESQ8Ygyqp2L7FyGmIPBpz6EVae8WHpJDvWWbT36sd5JEn2g+tDZmEf8+UcellT1TRcxFlI8CxUeAEwWfbffZ//qYP+flxf+cHfyDpcTDiKUQCXmm0hL4=</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BKBkBGIwYAIBAQYIYIE8AQEBAQUwMTANBglghkgBZQMEAgEFAAQgQIoXo+CrUtChXNaZuk9nmu+j
qj3XqQlfku2uxgm6hpECBB4bKIoYDzIwMjQxMDI0MjAwNTMxWjAEgAIB9AEB/6CCB8Iwgge+MIIF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CSqGSIb3DQEJAzENBgsqhkiG9w0BCRABBDAcBgkqhkiG9w0BCQUxDxcNMjQxMDI0MjAwNTMxWjAv
BgkqhkiG9w0BCQQxIgQgqVNb8NYj+M/H37jX8syZtmvQ/NmWeZjRDYcWmyRpGUgwNwYLKoZIhvcN
AQkQAi8xKDAmMCQwIgQgrKszXYj6Q2nTJpWV/NZakemXG2IrBO983WoSsYOW808wDQYJKoZIhvcN
AQEBBQAEggEAQpfp+owSHdEtNSSsLqoiQdwEdedtj5O2cOi9vECo4hKqLUIq1asRH4SvbxvinKaM
6pVM0R02MPBwOnctwr1tpgMocgn/tWKjtKHneXv6ZFg8kVxzGjjHMopf026+oLYurqBvKoJeCT7n
EeURfR/UyzhEjNY5ePdkcCZdPdVnDrwWlYZ3o7Mu2oSZIFpS1pZlYOx/5oDfpS34W0M7h7Au1W12
HNxRoFKYXccuESBIq3hvrowAa6lGk49XmkpgVhhNHo8dv1UL+w7FmT4eWBVmN2KOjnWCjj8CfAX8
8FzKHGMdgTb3Tevc8y8xXhAW9O2hMb8K8A83tqx1XWEPnIzDPA==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Correspondencia Interna" ma:contentTypeID="0x010100E97154E09FCE6A4E8EAEBD5C54DD1AE4010077A128027556604CBED7EA411F4AB8BC" ma:contentTypeVersion="88" ma:contentTypeDescription="Crear nuevo documento." ma:contentTypeScope="" ma:versionID="354d40e9d8fbf3dba06c819c160e5318">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52ab5fd8a5813b71026eebfdcb1579f5"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1:_dlc_Exempt" minOccurs="0"/>
                <xsd:element ref="ns1:_dlc_ExpireDate" minOccurs="0"/>
                <xsd:element ref="ns1:_dlc_ExpireDateSa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cluir de la directiva" ma:hidden="true" ma:internalName="_dlc_Exempt" ma:readOnly="true">
      <xsd:simpleType>
        <xsd:restriction base="dms:Unknown"/>
      </xsd:simpleType>
    </xsd:element>
    <xsd:element name="_dlc_ExpireDate" ma:index="37" nillable="true" ma:displayName="Fecha de expiración" ma:description="" ma:hidden="true" ma:indexed="true" ma:internalName="_dlc_ExpireDate" ma:readOnly="true">
      <xsd:simpleType>
        <xsd:restriction base="dms:DateTime"/>
      </xsd:simpleType>
    </xsd:element>
    <xsd:element name="_dlc_ExpireDateSaved" ma:index="38" nillable="true" ma:displayName="Fecha de expiración original" ma:hidden="true" ma:internalName="_dlc_ExpireDateSave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default="93;#GER - Gerencia"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55;#GER - Gerencia"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properties>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C879D4A-D5F7-405A-ACF9-252A65F9285B}"/>
</file>

<file path=customXml/itemProps2.xml><?xml version="1.0" encoding="utf-8"?>
<ds:datastoreItem xmlns:ds="http://schemas.openxmlformats.org/officeDocument/2006/customXml" ds:itemID="{5C94E9AF-FEC0-4575-9714-FE24C49784CD}"/>
</file>

<file path=customXml/itemProps3.xml><?xml version="1.0" encoding="utf-8"?>
<ds:datastoreItem xmlns:ds="http://schemas.openxmlformats.org/officeDocument/2006/customXml" ds:itemID="{283BF82E-1A70-4392-8CF2-7DEAFF1953AE}">
  <ds:schemaRefs>
    <ds:schemaRef ds:uri="http://purl.org/dc/terms/"/>
    <ds:schemaRef ds:uri="http://schemas.microsoft.com/office/infopath/2007/PartnerControls"/>
    <ds:schemaRef ds:uri="http://www.w3.org/XML/1998/namespace"/>
    <ds:schemaRef ds:uri="b875e23b-67d9-4b2e-bdec-edacbf90b326"/>
    <ds:schemaRef ds:uri="http://schemas.openxmlformats.org/package/2006/metadata/core-properties"/>
    <ds:schemaRef ds:uri="http://purl.org/dc/elements/1.1/"/>
    <ds:schemaRef ds:uri="http://purl.org/dc/dcmitype/"/>
    <ds:schemaRef ds:uri="http://schemas.microsoft.com/office/2006/documentManagement/types"/>
    <ds:schemaRef ds:uri="62db5286-48a0-4e17-a672-7c89f7b8ca75"/>
    <ds:schemaRef ds:uri="http://schemas.microsoft.com/sharepoint/v3"/>
    <ds:schemaRef ds:uri="http://schemas.microsoft.com/office/2006/metadata/properties"/>
  </ds:schemaRefs>
</ds:datastoreItem>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BCC3AB96-7E7F-4079-9BF9-18821D9D8EAF}">
  <ds:schemaRefs>
    <ds:schemaRef ds:uri="office.server.policy"/>
  </ds:schemaRefs>
</ds:datastoreItem>
</file>

<file path=customXml/itemProps6.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7.xml><?xml version="1.0" encoding="utf-8"?>
<ds:datastoreItem xmlns:ds="http://schemas.openxmlformats.org/officeDocument/2006/customXml" ds:itemID="{5E568286-7717-4C6D-A642-24851B26D086}"/>
</file>

<file path=docProps/app.xml><?xml version="1.0" encoding="utf-8"?>
<Properties xmlns="http://schemas.openxmlformats.org/officeDocument/2006/extended-properties" xmlns:vt="http://schemas.openxmlformats.org/officeDocument/2006/docPropsVTypes">
  <Template>plantilla-DAI</Template>
  <TotalTime>8</TotalTime>
  <Pages>2</Pages>
  <Words>352</Words>
  <Characters>1937</Characters>
  <Application>Microsoft Office Word</Application>
  <DocSecurity>0</DocSecurity>
  <Lines>16</Lines>
  <Paragraphs>4</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2285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AI-0193-2024</dc:title>
  <dc:subject/>
  <dc:creator>BERROCAL MEZA MELISSA</dc:creator>
  <cp:keywords/>
  <dc:description/>
  <cp:lastModifiedBy>BERROCAL MEZA MELISSA</cp:lastModifiedBy>
  <cp:revision>2</cp:revision>
  <cp:lastPrinted>2011-05-05T20:16:00Z</cp:lastPrinted>
  <dcterms:created xsi:type="dcterms:W3CDTF">2024-10-24T18:52:00Z</dcterms:created>
  <dcterms:modified xsi:type="dcterms:W3CDTF">2024-10-24T19:07:00Z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10" name="Unidad de Destino">
    <vt:lpwstr>93;#GER - Gerencia|7f4773cf-2cb9-48b6-88d2-9e4750a72616;#1026;#DSC - División Servicios Compartidos|39bf63db-793f-4ef3-91b9-d7ea899416c1;#1014;#DTE - División Transformación y Estrategia|368c3da0-3cec-43e9-a26d-02a9f90827dd</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3318021a,b22aff6,1ddb529a</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2024-10-24T19:00:08Z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b0e721bd-522d-4d81-8fd3-92781e38ec16</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9673832d-94bf-4c19-8792-832784cbd250,10;b06cfa97-83cd-4c8b-8abb-c4fadbe40145,13;cf7072bc-9575-4d0b-b529-251f6b43b02b,14;cf7072bc-9575-4d0b-b529-251f6b43b02b,14;</vt:lpwstr>
  </property>
  <property fmtid="{D5CDD505-2E9C-101B-9397-08002B2CF9AE}" pid="31" name="Order">
    <vt:r8>175800</vt:r8>
  </property>
</Properties>
</file>